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5">
  <p:sldMasterIdLst>
    <p:sldMasterId id="2147483648" r:id="rId1"/>
  </p:sldMasterIdLst>
  <p:notesMasterIdLst>
    <p:notesMasterId r:id="rId23"/>
  </p:notesMasterIdLst>
  <p:sldIdLst>
    <p:sldId id="418" r:id="rId2"/>
    <p:sldId id="447" r:id="rId3"/>
    <p:sldId id="558" r:id="rId4"/>
    <p:sldId id="487" r:id="rId5"/>
    <p:sldId id="279" r:id="rId6"/>
    <p:sldId id="594" r:id="rId7"/>
    <p:sldId id="488" r:id="rId8"/>
    <p:sldId id="571" r:id="rId9"/>
    <p:sldId id="572" r:id="rId10"/>
    <p:sldId id="544" r:id="rId11"/>
    <p:sldId id="545" r:id="rId12"/>
    <p:sldId id="546" r:id="rId13"/>
    <p:sldId id="560" r:id="rId14"/>
    <p:sldId id="548" r:id="rId15"/>
    <p:sldId id="563" r:id="rId16"/>
    <p:sldId id="562" r:id="rId17"/>
    <p:sldId id="567" r:id="rId18"/>
    <p:sldId id="568" r:id="rId19"/>
    <p:sldId id="569" r:id="rId20"/>
    <p:sldId id="570" r:id="rId21"/>
    <p:sldId id="593" r:id="rId22"/>
  </p:sldIdLst>
  <p:sldSz cx="12192000" cy="6858000"/>
  <p:notesSz cx="6858000" cy="9144000"/>
  <p:embeddedFontLst>
    <p:embeddedFont>
      <p:font typeface="Cambria Math" panose="02040503050406030204" pitchFamily="18" charset="0"/>
      <p:regular r:id="rId24"/>
    </p:embeddedFont>
    <p:embeddedFont>
      <p:font typeface="Impact" panose="020B0806030902050204" pitchFamily="34" charset="0"/>
      <p:regular r:id="rId25"/>
    </p:embeddedFont>
    <p:embeddedFont>
      <p:font typeface="等线" panose="02010600030101010101" pitchFamily="2" charset="-122"/>
      <p:regular r:id="rId26"/>
      <p:bold r:id="rId27"/>
    </p:embeddedFont>
    <p:embeddedFont>
      <p:font typeface="微软雅黑" panose="020B0503020204020204" pitchFamily="34" charset="-122"/>
      <p:regular r:id="rId28"/>
      <p:bold r:id="rId29"/>
    </p:embeddedFont>
    <p:embeddedFont>
      <p:font typeface="微软雅黑" panose="020B0503020204020204" pitchFamily="34" charset="-122"/>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yu Xu" initials="QX" lastIdx="1" clrIdx="0">
    <p:extLst>
      <p:ext uri="{19B8F6BF-5375-455C-9EA6-DF929625EA0E}">
        <p15:presenceInfo xmlns:p15="http://schemas.microsoft.com/office/powerpoint/2012/main" userId="Qiuyu Xu" providerId="None"/>
      </p:ext>
    </p:extLst>
  </p:cmAuthor>
  <p:cmAuthor id="2" name="Qiuyu Xu" initials="QX [2]" lastIdx="2" clrIdx="1">
    <p:extLst>
      <p:ext uri="{19B8F6BF-5375-455C-9EA6-DF929625EA0E}">
        <p15:presenceInfo xmlns:p15="http://schemas.microsoft.com/office/powerpoint/2012/main" userId="9178df6ee74836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9BD5"/>
    <a:srgbClr val="00CC00"/>
    <a:srgbClr val="33CC33"/>
    <a:srgbClr val="0000FF"/>
    <a:srgbClr val="7030A0"/>
    <a:srgbClr val="00FF00"/>
    <a:srgbClr val="0066FF"/>
    <a:srgbClr val="31486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5" autoAdjust="0"/>
    <p:restoredTop sz="91410" autoAdjust="0"/>
  </p:normalViewPr>
  <p:slideViewPr>
    <p:cSldViewPr snapToGrid="0">
      <p:cViewPr varScale="1">
        <p:scale>
          <a:sx n="101" d="100"/>
          <a:sy n="101" d="100"/>
        </p:scale>
        <p:origin x="570" y="96"/>
      </p:cViewPr>
      <p:guideLst/>
    </p:cSldViewPr>
  </p:slideViewPr>
  <p:outlineViewPr>
    <p:cViewPr>
      <p:scale>
        <a:sx n="33" d="100"/>
        <a:sy n="33" d="100"/>
      </p:scale>
      <p:origin x="0" y="-25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8DD3E-1266-4CF9-8B05-EADE8D7ED866}" type="datetimeFigureOut">
              <a:rPr lang="zh-CN" altLang="en-US" smtClean="0"/>
              <a:t>2026/6/14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47047-1940-4394-B594-2733E8683571}" type="slidenum">
              <a:rPr lang="zh-CN" altLang="en-US" smtClean="0"/>
              <a:t>‹#›</a:t>
            </a:fld>
            <a:endParaRPr lang="zh-CN" altLang="en-US"/>
          </a:p>
        </p:txBody>
      </p:sp>
    </p:spTree>
    <p:extLst>
      <p:ext uri="{BB962C8B-B14F-4D97-AF65-F5344CB8AC3E}">
        <p14:creationId xmlns:p14="http://schemas.microsoft.com/office/powerpoint/2010/main" val="1511242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0025</a:t>
            </a:r>
            <a:endParaRPr lang="zh-CN" altLang="en-US" dirty="0"/>
          </a:p>
        </p:txBody>
      </p:sp>
      <p:sp>
        <p:nvSpPr>
          <p:cNvPr id="4" name="灯片编号占位符 3"/>
          <p:cNvSpPr>
            <a:spLocks noGrp="1"/>
          </p:cNvSpPr>
          <p:nvPr>
            <p:ph type="sldNum" sz="quarter" idx="5"/>
          </p:nvPr>
        </p:nvSpPr>
        <p:spPr/>
        <p:txBody>
          <a:bodyPr/>
          <a:lstStyle/>
          <a:p>
            <a:fld id="{FCA47047-1940-4394-B594-2733E8683571}" type="slidenum">
              <a:rPr lang="zh-CN" altLang="en-US" smtClean="0"/>
              <a:t>1</a:t>
            </a:fld>
            <a:endParaRPr lang="zh-CN" altLang="en-US"/>
          </a:p>
        </p:txBody>
      </p:sp>
    </p:spTree>
    <p:extLst>
      <p:ext uri="{BB962C8B-B14F-4D97-AF65-F5344CB8AC3E}">
        <p14:creationId xmlns:p14="http://schemas.microsoft.com/office/powerpoint/2010/main" val="181539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37FD6-4C2C-2540-37FF-030EC6A1F83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B95A00-36C0-0B39-E372-AB4F9F3BAB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D4E0D72-9383-259B-EDFD-2A50C7CCE1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0405</a:t>
            </a:r>
          </a:p>
        </p:txBody>
      </p:sp>
      <p:sp>
        <p:nvSpPr>
          <p:cNvPr id="4" name="灯片编号占位符 3">
            <a:extLst>
              <a:ext uri="{FF2B5EF4-FFF2-40B4-BE49-F238E27FC236}">
                <a16:creationId xmlns:a16="http://schemas.microsoft.com/office/drawing/2014/main" id="{0DD35290-3B77-B1CC-7E79-677092CA5DFB}"/>
              </a:ext>
            </a:extLst>
          </p:cNvPr>
          <p:cNvSpPr>
            <a:spLocks noGrp="1"/>
          </p:cNvSpPr>
          <p:nvPr>
            <p:ph type="sldNum" sz="quarter" idx="5"/>
          </p:nvPr>
        </p:nvSpPr>
        <p:spPr/>
        <p:txBody>
          <a:bodyPr/>
          <a:lstStyle/>
          <a:p>
            <a:fld id="{FCA47047-1940-4394-B594-2733E8683571}" type="slidenum">
              <a:rPr lang="zh-CN" altLang="en-US" smtClean="0"/>
              <a:t>10</a:t>
            </a:fld>
            <a:endParaRPr lang="zh-CN" altLang="en-US"/>
          </a:p>
        </p:txBody>
      </p:sp>
    </p:spTree>
    <p:extLst>
      <p:ext uri="{BB962C8B-B14F-4D97-AF65-F5344CB8AC3E}">
        <p14:creationId xmlns:p14="http://schemas.microsoft.com/office/powerpoint/2010/main" val="215060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ECB76-1F41-835A-2A1E-64DD946C6C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72B284-96F9-F158-771D-7183BBE8937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5B6D7F-C2F5-3E98-79C2-2B609BC9F4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0450</a:t>
            </a:r>
          </a:p>
        </p:txBody>
      </p:sp>
      <p:sp>
        <p:nvSpPr>
          <p:cNvPr id="4" name="灯片编号占位符 3">
            <a:extLst>
              <a:ext uri="{FF2B5EF4-FFF2-40B4-BE49-F238E27FC236}">
                <a16:creationId xmlns:a16="http://schemas.microsoft.com/office/drawing/2014/main" id="{9C352E54-8D2F-D987-64F3-6EEF51F9BB38}"/>
              </a:ext>
            </a:extLst>
          </p:cNvPr>
          <p:cNvSpPr>
            <a:spLocks noGrp="1"/>
          </p:cNvSpPr>
          <p:nvPr>
            <p:ph type="sldNum" sz="quarter" idx="5"/>
          </p:nvPr>
        </p:nvSpPr>
        <p:spPr/>
        <p:txBody>
          <a:bodyPr/>
          <a:lstStyle/>
          <a:p>
            <a:fld id="{FCA47047-1940-4394-B594-2733E8683571}" type="slidenum">
              <a:rPr lang="zh-CN" altLang="en-US" smtClean="0"/>
              <a:t>11</a:t>
            </a:fld>
            <a:endParaRPr lang="zh-CN" altLang="en-US"/>
          </a:p>
        </p:txBody>
      </p:sp>
    </p:spTree>
    <p:extLst>
      <p:ext uri="{BB962C8B-B14F-4D97-AF65-F5344CB8AC3E}">
        <p14:creationId xmlns:p14="http://schemas.microsoft.com/office/powerpoint/2010/main" val="391165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B463-2F3B-FD54-1C7B-6C50002FF4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0452EE-93E0-90DB-4E30-345C46F0C2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7CA316F-626D-E078-D3A6-B0D3FC5435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0530</a:t>
            </a:r>
          </a:p>
        </p:txBody>
      </p:sp>
      <p:sp>
        <p:nvSpPr>
          <p:cNvPr id="4" name="灯片编号占位符 3">
            <a:extLst>
              <a:ext uri="{FF2B5EF4-FFF2-40B4-BE49-F238E27FC236}">
                <a16:creationId xmlns:a16="http://schemas.microsoft.com/office/drawing/2014/main" id="{3D3AAFD6-09CD-47CE-12E8-7F0F7A83D3C2}"/>
              </a:ext>
            </a:extLst>
          </p:cNvPr>
          <p:cNvSpPr>
            <a:spLocks noGrp="1"/>
          </p:cNvSpPr>
          <p:nvPr>
            <p:ph type="sldNum" sz="quarter" idx="5"/>
          </p:nvPr>
        </p:nvSpPr>
        <p:spPr/>
        <p:txBody>
          <a:bodyPr/>
          <a:lstStyle/>
          <a:p>
            <a:fld id="{FCA47047-1940-4394-B594-2733E8683571}" type="slidenum">
              <a:rPr lang="zh-CN" altLang="en-US" smtClean="0"/>
              <a:t>12</a:t>
            </a:fld>
            <a:endParaRPr lang="zh-CN" altLang="en-US"/>
          </a:p>
        </p:txBody>
      </p:sp>
    </p:spTree>
    <p:extLst>
      <p:ext uri="{BB962C8B-B14F-4D97-AF65-F5344CB8AC3E}">
        <p14:creationId xmlns:p14="http://schemas.microsoft.com/office/powerpoint/2010/main" val="1840575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28B65-4680-7B32-7F16-B4452C1E6D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9239AD2-B49A-B034-0531-643C90E5A4C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51949B-305B-E7A5-0E95-24B34E11B0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0625</a:t>
            </a:r>
          </a:p>
        </p:txBody>
      </p:sp>
      <p:sp>
        <p:nvSpPr>
          <p:cNvPr id="4" name="灯片编号占位符 3">
            <a:extLst>
              <a:ext uri="{FF2B5EF4-FFF2-40B4-BE49-F238E27FC236}">
                <a16:creationId xmlns:a16="http://schemas.microsoft.com/office/drawing/2014/main" id="{E788AC6A-577C-B28E-B3DF-930FAE1E3C22}"/>
              </a:ext>
            </a:extLst>
          </p:cNvPr>
          <p:cNvSpPr>
            <a:spLocks noGrp="1"/>
          </p:cNvSpPr>
          <p:nvPr>
            <p:ph type="sldNum" sz="quarter" idx="5"/>
          </p:nvPr>
        </p:nvSpPr>
        <p:spPr/>
        <p:txBody>
          <a:bodyPr/>
          <a:lstStyle/>
          <a:p>
            <a:fld id="{FCA47047-1940-4394-B594-2733E8683571}" type="slidenum">
              <a:rPr lang="zh-CN" altLang="en-US" smtClean="0"/>
              <a:t>13</a:t>
            </a:fld>
            <a:endParaRPr lang="zh-CN" altLang="en-US"/>
          </a:p>
        </p:txBody>
      </p:sp>
    </p:spTree>
    <p:extLst>
      <p:ext uri="{BB962C8B-B14F-4D97-AF65-F5344CB8AC3E}">
        <p14:creationId xmlns:p14="http://schemas.microsoft.com/office/powerpoint/2010/main" val="239113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5A45-CE71-FB06-38A6-032239131F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4C0216-2013-A9E8-F3A4-F553D1E5F1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CF06AB7-BF62-4DEE-DC7A-E8F77B5380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0655</a:t>
            </a:r>
          </a:p>
        </p:txBody>
      </p:sp>
      <p:sp>
        <p:nvSpPr>
          <p:cNvPr id="4" name="灯片编号占位符 3">
            <a:extLst>
              <a:ext uri="{FF2B5EF4-FFF2-40B4-BE49-F238E27FC236}">
                <a16:creationId xmlns:a16="http://schemas.microsoft.com/office/drawing/2014/main" id="{7158C4D2-6E09-C918-3DDC-C4E5D4C8FA00}"/>
              </a:ext>
            </a:extLst>
          </p:cNvPr>
          <p:cNvSpPr>
            <a:spLocks noGrp="1"/>
          </p:cNvSpPr>
          <p:nvPr>
            <p:ph type="sldNum" sz="quarter" idx="5"/>
          </p:nvPr>
        </p:nvSpPr>
        <p:spPr/>
        <p:txBody>
          <a:bodyPr/>
          <a:lstStyle/>
          <a:p>
            <a:fld id="{FCA47047-1940-4394-B594-2733E8683571}" type="slidenum">
              <a:rPr lang="zh-CN" altLang="en-US" smtClean="0"/>
              <a:t>14</a:t>
            </a:fld>
            <a:endParaRPr lang="zh-CN" altLang="en-US"/>
          </a:p>
        </p:txBody>
      </p:sp>
    </p:spTree>
    <p:extLst>
      <p:ext uri="{BB962C8B-B14F-4D97-AF65-F5344CB8AC3E}">
        <p14:creationId xmlns:p14="http://schemas.microsoft.com/office/powerpoint/2010/main" val="424153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AA2D6-343B-8004-B048-1C8EEC03B7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10DFB7-6870-2597-1C66-B9AD8FDC239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EEBDC9A-AF2B-DA59-DD3C-4D56A860DF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mn-ea"/>
              </a:rPr>
              <a:t>0700</a:t>
            </a:r>
          </a:p>
        </p:txBody>
      </p:sp>
      <p:sp>
        <p:nvSpPr>
          <p:cNvPr id="4" name="灯片编号占位符 3">
            <a:extLst>
              <a:ext uri="{FF2B5EF4-FFF2-40B4-BE49-F238E27FC236}">
                <a16:creationId xmlns:a16="http://schemas.microsoft.com/office/drawing/2014/main" id="{FA2EEBFA-EA6E-704B-A930-056672D624A1}"/>
              </a:ext>
            </a:extLst>
          </p:cNvPr>
          <p:cNvSpPr>
            <a:spLocks noGrp="1"/>
          </p:cNvSpPr>
          <p:nvPr>
            <p:ph type="sldNum" sz="quarter" idx="5"/>
          </p:nvPr>
        </p:nvSpPr>
        <p:spPr/>
        <p:txBody>
          <a:bodyPr/>
          <a:lstStyle/>
          <a:p>
            <a:fld id="{FCA47047-1940-4394-B594-2733E8683571}" type="slidenum">
              <a:rPr lang="zh-CN" altLang="en-US" smtClean="0"/>
              <a:t>15</a:t>
            </a:fld>
            <a:endParaRPr lang="zh-CN" altLang="en-US"/>
          </a:p>
        </p:txBody>
      </p:sp>
    </p:spTree>
    <p:extLst>
      <p:ext uri="{BB962C8B-B14F-4D97-AF65-F5344CB8AC3E}">
        <p14:creationId xmlns:p14="http://schemas.microsoft.com/office/powerpoint/2010/main" val="2275353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2C55-7E24-03E6-61C0-63882D2EA1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96898F-CA7A-396B-528F-FBB75CF8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B73899-63D7-6B39-63C3-A3AEFD4BA7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0810</a:t>
            </a:r>
          </a:p>
        </p:txBody>
      </p:sp>
      <p:sp>
        <p:nvSpPr>
          <p:cNvPr id="4" name="灯片编号占位符 3">
            <a:extLst>
              <a:ext uri="{FF2B5EF4-FFF2-40B4-BE49-F238E27FC236}">
                <a16:creationId xmlns:a16="http://schemas.microsoft.com/office/drawing/2014/main" id="{D87DA615-E0F3-AF42-FE5E-842F32E90753}"/>
              </a:ext>
            </a:extLst>
          </p:cNvPr>
          <p:cNvSpPr>
            <a:spLocks noGrp="1"/>
          </p:cNvSpPr>
          <p:nvPr>
            <p:ph type="sldNum" sz="quarter" idx="5"/>
          </p:nvPr>
        </p:nvSpPr>
        <p:spPr/>
        <p:txBody>
          <a:bodyPr/>
          <a:lstStyle/>
          <a:p>
            <a:fld id="{FCA47047-1940-4394-B594-2733E8683571}" type="slidenum">
              <a:rPr lang="zh-CN" altLang="en-US" smtClean="0"/>
              <a:t>16</a:t>
            </a:fld>
            <a:endParaRPr lang="zh-CN" altLang="en-US"/>
          </a:p>
        </p:txBody>
      </p:sp>
    </p:spTree>
    <p:extLst>
      <p:ext uri="{BB962C8B-B14F-4D97-AF65-F5344CB8AC3E}">
        <p14:creationId xmlns:p14="http://schemas.microsoft.com/office/powerpoint/2010/main" val="245716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2C55-7E24-03E6-61C0-63882D2EA1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96898F-CA7A-396B-528F-FBB75CF8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B73899-63D7-6B39-63C3-A3AEFD4BA7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simulation domain covers only a finite segment of the XMM-Newton line of sight, the direct line-of-sight integral may underestimate the total emission along the full observational path.</a:t>
            </a:r>
          </a:p>
        </p:txBody>
      </p:sp>
      <p:sp>
        <p:nvSpPr>
          <p:cNvPr id="4" name="灯片编号占位符 3">
            <a:extLst>
              <a:ext uri="{FF2B5EF4-FFF2-40B4-BE49-F238E27FC236}">
                <a16:creationId xmlns:a16="http://schemas.microsoft.com/office/drawing/2014/main" id="{D87DA615-E0F3-AF42-FE5E-842F32E90753}"/>
              </a:ext>
            </a:extLst>
          </p:cNvPr>
          <p:cNvSpPr>
            <a:spLocks noGrp="1"/>
          </p:cNvSpPr>
          <p:nvPr>
            <p:ph type="sldNum" sz="quarter" idx="5"/>
          </p:nvPr>
        </p:nvSpPr>
        <p:spPr/>
        <p:txBody>
          <a:bodyPr/>
          <a:lstStyle/>
          <a:p>
            <a:fld id="{FCA47047-1940-4394-B594-2733E8683571}" type="slidenum">
              <a:rPr lang="zh-CN" altLang="en-US" smtClean="0"/>
              <a:t>17</a:t>
            </a:fld>
            <a:endParaRPr lang="zh-CN" altLang="en-US"/>
          </a:p>
        </p:txBody>
      </p:sp>
    </p:spTree>
    <p:extLst>
      <p:ext uri="{BB962C8B-B14F-4D97-AF65-F5344CB8AC3E}">
        <p14:creationId xmlns:p14="http://schemas.microsoft.com/office/powerpoint/2010/main" val="426813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2C55-7E24-03E6-61C0-63882D2EA1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96898F-CA7A-396B-528F-FBB75CF8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B73899-63D7-6B39-63C3-A3AEFD4BA7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a:extLst>
              <a:ext uri="{FF2B5EF4-FFF2-40B4-BE49-F238E27FC236}">
                <a16:creationId xmlns:a16="http://schemas.microsoft.com/office/drawing/2014/main" id="{D87DA615-E0F3-AF42-FE5E-842F32E90753}"/>
              </a:ext>
            </a:extLst>
          </p:cNvPr>
          <p:cNvSpPr>
            <a:spLocks noGrp="1"/>
          </p:cNvSpPr>
          <p:nvPr>
            <p:ph type="sldNum" sz="quarter" idx="5"/>
          </p:nvPr>
        </p:nvSpPr>
        <p:spPr/>
        <p:txBody>
          <a:bodyPr/>
          <a:lstStyle/>
          <a:p>
            <a:fld id="{FCA47047-1940-4394-B594-2733E8683571}" type="slidenum">
              <a:rPr lang="zh-CN" altLang="en-US" smtClean="0"/>
              <a:t>18</a:t>
            </a:fld>
            <a:endParaRPr lang="zh-CN" altLang="en-US"/>
          </a:p>
        </p:txBody>
      </p:sp>
    </p:spTree>
    <p:extLst>
      <p:ext uri="{BB962C8B-B14F-4D97-AF65-F5344CB8AC3E}">
        <p14:creationId xmlns:p14="http://schemas.microsoft.com/office/powerpoint/2010/main" val="377072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2C55-7E24-03E6-61C0-63882D2EA1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96898F-CA7A-396B-528F-FBB75CF8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B73899-63D7-6B39-63C3-A3AEFD4BA7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a:extLst>
              <a:ext uri="{FF2B5EF4-FFF2-40B4-BE49-F238E27FC236}">
                <a16:creationId xmlns:a16="http://schemas.microsoft.com/office/drawing/2014/main" id="{D87DA615-E0F3-AF42-FE5E-842F32E90753}"/>
              </a:ext>
            </a:extLst>
          </p:cNvPr>
          <p:cNvSpPr>
            <a:spLocks noGrp="1"/>
          </p:cNvSpPr>
          <p:nvPr>
            <p:ph type="sldNum" sz="quarter" idx="5"/>
          </p:nvPr>
        </p:nvSpPr>
        <p:spPr/>
        <p:txBody>
          <a:bodyPr/>
          <a:lstStyle/>
          <a:p>
            <a:fld id="{FCA47047-1940-4394-B594-2733E8683571}" type="slidenum">
              <a:rPr lang="zh-CN" altLang="en-US" smtClean="0"/>
              <a:t>19</a:t>
            </a:fld>
            <a:endParaRPr lang="zh-CN" altLang="en-US"/>
          </a:p>
        </p:txBody>
      </p:sp>
    </p:spTree>
    <p:extLst>
      <p:ext uri="{BB962C8B-B14F-4D97-AF65-F5344CB8AC3E}">
        <p14:creationId xmlns:p14="http://schemas.microsoft.com/office/powerpoint/2010/main" val="141988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0030</a:t>
            </a:r>
          </a:p>
        </p:txBody>
      </p:sp>
      <p:sp>
        <p:nvSpPr>
          <p:cNvPr id="4" name="灯片编号占位符 3"/>
          <p:cNvSpPr>
            <a:spLocks noGrp="1"/>
          </p:cNvSpPr>
          <p:nvPr>
            <p:ph type="sldNum" sz="quarter" idx="5"/>
          </p:nvPr>
        </p:nvSpPr>
        <p:spPr/>
        <p:txBody>
          <a:bodyPr/>
          <a:lstStyle/>
          <a:p>
            <a:fld id="{FCA47047-1940-4394-B594-2733E8683571}" type="slidenum">
              <a:rPr lang="zh-CN" altLang="en-US" smtClean="0"/>
              <a:t>2</a:t>
            </a:fld>
            <a:endParaRPr lang="zh-CN" altLang="en-US"/>
          </a:p>
        </p:txBody>
      </p:sp>
    </p:spTree>
    <p:extLst>
      <p:ext uri="{BB962C8B-B14F-4D97-AF65-F5344CB8AC3E}">
        <p14:creationId xmlns:p14="http://schemas.microsoft.com/office/powerpoint/2010/main" val="303533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2C55-7E24-03E6-61C0-63882D2EA1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96898F-CA7A-396B-528F-FBB75CF870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B73899-63D7-6B39-63C3-A3AEFD4BA715}"/>
              </a:ext>
            </a:extLst>
          </p:cNvPr>
          <p:cNvSpPr>
            <a:spLocks noGrp="1"/>
          </p:cNvSpPr>
          <p:nvPr>
            <p:ph type="body" idx="1"/>
          </p:nvPr>
        </p:nvSpPr>
        <p:spPr/>
        <p:txBody>
          <a:bodyPr/>
          <a:lstStyle/>
          <a:p>
            <a:r>
              <a:rPr lang="en-US" dirty="0"/>
              <a:t>. The shaded region shows that once the uncertainty in the neutral density is included, the simulated count rate reaches the same order of magnitude as the XMM-Newton observations. During the main intensity enhancement interval, the upper bound of the uncertainty range can approach the observed count rate, although the simulated intensity remains generally lower than the observations over the full interval. </a:t>
            </a:r>
          </a:p>
        </p:txBody>
      </p:sp>
      <p:sp>
        <p:nvSpPr>
          <p:cNvPr id="4" name="灯片编号占位符 3">
            <a:extLst>
              <a:ext uri="{FF2B5EF4-FFF2-40B4-BE49-F238E27FC236}">
                <a16:creationId xmlns:a16="http://schemas.microsoft.com/office/drawing/2014/main" id="{D87DA615-E0F3-AF42-FE5E-842F32E90753}"/>
              </a:ext>
            </a:extLst>
          </p:cNvPr>
          <p:cNvSpPr>
            <a:spLocks noGrp="1"/>
          </p:cNvSpPr>
          <p:nvPr>
            <p:ph type="sldNum" sz="quarter" idx="5"/>
          </p:nvPr>
        </p:nvSpPr>
        <p:spPr/>
        <p:txBody>
          <a:bodyPr/>
          <a:lstStyle/>
          <a:p>
            <a:fld id="{FCA47047-1940-4394-B594-2733E8683571}" type="slidenum">
              <a:rPr lang="zh-CN" altLang="en-US" smtClean="0"/>
              <a:t>20</a:t>
            </a:fld>
            <a:endParaRPr lang="zh-CN" altLang="en-US"/>
          </a:p>
        </p:txBody>
      </p:sp>
    </p:spTree>
    <p:extLst>
      <p:ext uri="{BB962C8B-B14F-4D97-AF65-F5344CB8AC3E}">
        <p14:creationId xmlns:p14="http://schemas.microsoft.com/office/powerpoint/2010/main" val="411405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84D05-19D4-1A1F-F801-BAF5222EC15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C2B180-37E0-2EC4-8633-B6B40DB2C4F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1CFEED-A215-482C-57C0-DD4B262634CF}"/>
              </a:ext>
            </a:extLst>
          </p:cNvPr>
          <p:cNvSpPr>
            <a:spLocks noGrp="1"/>
          </p:cNvSpPr>
          <p:nvPr>
            <p:ph type="body" idx="1"/>
          </p:nvPr>
        </p:nvSpPr>
        <p:spPr/>
        <p:txBody>
          <a:bodyPr/>
          <a:lstStyle/>
          <a:p>
            <a:endParaRPr lang="en-US" dirty="0"/>
          </a:p>
        </p:txBody>
      </p:sp>
      <p:sp>
        <p:nvSpPr>
          <p:cNvPr id="4" name="灯片编号占位符 3">
            <a:extLst>
              <a:ext uri="{FF2B5EF4-FFF2-40B4-BE49-F238E27FC236}">
                <a16:creationId xmlns:a16="http://schemas.microsoft.com/office/drawing/2014/main" id="{BE4E18CA-53F2-6D3B-2CD4-2FA787F70766}"/>
              </a:ext>
            </a:extLst>
          </p:cNvPr>
          <p:cNvSpPr>
            <a:spLocks noGrp="1"/>
          </p:cNvSpPr>
          <p:nvPr>
            <p:ph type="sldNum" sz="quarter" idx="5"/>
          </p:nvPr>
        </p:nvSpPr>
        <p:spPr/>
        <p:txBody>
          <a:bodyPr/>
          <a:lstStyle/>
          <a:p>
            <a:fld id="{FCA47047-1940-4394-B594-2733E8683571}" type="slidenum">
              <a:rPr lang="zh-CN" altLang="en-US" smtClean="0"/>
              <a:t>21</a:t>
            </a:fld>
            <a:endParaRPr lang="zh-CN" altLang="en-US"/>
          </a:p>
        </p:txBody>
      </p:sp>
    </p:spTree>
    <p:extLst>
      <p:ext uri="{BB962C8B-B14F-4D97-AF65-F5344CB8AC3E}">
        <p14:creationId xmlns:p14="http://schemas.microsoft.com/office/powerpoint/2010/main" val="375987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DE709-3D98-4BC5-94BB-CA07F88E15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118AE0-87CC-FE09-19AA-63776D7C47B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286FCE-1B5B-9E2E-57C2-5AB2FACEF3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0115</a:t>
            </a:r>
          </a:p>
        </p:txBody>
      </p:sp>
      <p:sp>
        <p:nvSpPr>
          <p:cNvPr id="4" name="灯片编号占位符 3">
            <a:extLst>
              <a:ext uri="{FF2B5EF4-FFF2-40B4-BE49-F238E27FC236}">
                <a16:creationId xmlns:a16="http://schemas.microsoft.com/office/drawing/2014/main" id="{14854C5D-87CF-65FA-C983-6AB09D78AE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47047-1940-4394-B594-2733E86835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16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latin typeface="Arial" panose="020B0604020202020204" pitchFamily="34" charset="0"/>
                <a:ea typeface="Microsoft YaHei" panose="020B0503020204020204" pitchFamily="34" charset="-122"/>
                <a:cs typeface="Arial" panose="020B0604020202020204" pitchFamily="34" charset="0"/>
              </a:rPr>
              <a:t>0110</a:t>
            </a:r>
          </a:p>
        </p:txBody>
      </p:sp>
      <p:sp>
        <p:nvSpPr>
          <p:cNvPr id="4" name="灯片编号占位符 3"/>
          <p:cNvSpPr>
            <a:spLocks noGrp="1"/>
          </p:cNvSpPr>
          <p:nvPr>
            <p:ph type="sldNum" sz="quarter" idx="5"/>
          </p:nvPr>
        </p:nvSpPr>
        <p:spPr/>
        <p:txBody>
          <a:bodyPr/>
          <a:lstStyle/>
          <a:p>
            <a:fld id="{032A3A29-F788-4A88-B2EF-B72AAA9CA7F3}" type="slidenum">
              <a:rPr lang="zh-CN" altLang="en-US" smtClean="0"/>
              <a:t>4</a:t>
            </a:fld>
            <a:endParaRPr lang="zh-CN" altLang="en-US"/>
          </a:p>
        </p:txBody>
      </p:sp>
    </p:spTree>
    <p:extLst>
      <p:ext uri="{BB962C8B-B14F-4D97-AF65-F5344CB8AC3E}">
        <p14:creationId xmlns:p14="http://schemas.microsoft.com/office/powerpoint/2010/main" val="50233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0145</a:t>
            </a:r>
          </a:p>
        </p:txBody>
      </p:sp>
      <p:sp>
        <p:nvSpPr>
          <p:cNvPr id="4" name="灯片编号占位符 3"/>
          <p:cNvSpPr>
            <a:spLocks noGrp="1"/>
          </p:cNvSpPr>
          <p:nvPr>
            <p:ph type="sldNum" sz="quarter" idx="5"/>
          </p:nvPr>
        </p:nvSpPr>
        <p:spPr/>
        <p:txBody>
          <a:bodyPr/>
          <a:lstStyle/>
          <a:p>
            <a:fld id="{032A3A29-F788-4A88-B2EF-B72AAA9CA7F3}" type="slidenum">
              <a:rPr lang="zh-CN" altLang="en-US" smtClean="0"/>
              <a:t>5</a:t>
            </a:fld>
            <a:endParaRPr lang="zh-CN" altLang="en-US"/>
          </a:p>
        </p:txBody>
      </p:sp>
    </p:spTree>
    <p:extLst>
      <p:ext uri="{BB962C8B-B14F-4D97-AF65-F5344CB8AC3E}">
        <p14:creationId xmlns:p14="http://schemas.microsoft.com/office/powerpoint/2010/main" val="246582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2A21D-6C77-DAEA-8392-9160288D36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36D591-DD64-E2ED-984E-05F4930C43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DAFCA6-9660-C68F-6BB5-DEB8F7C1BC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0355</a:t>
            </a:r>
          </a:p>
        </p:txBody>
      </p:sp>
      <p:sp>
        <p:nvSpPr>
          <p:cNvPr id="4" name="灯片编号占位符 3">
            <a:extLst>
              <a:ext uri="{FF2B5EF4-FFF2-40B4-BE49-F238E27FC236}">
                <a16:creationId xmlns:a16="http://schemas.microsoft.com/office/drawing/2014/main" id="{E29131F2-C638-8E18-417F-7D8DA349AF8D}"/>
              </a:ext>
            </a:extLst>
          </p:cNvPr>
          <p:cNvSpPr>
            <a:spLocks noGrp="1"/>
          </p:cNvSpPr>
          <p:nvPr>
            <p:ph type="sldNum" sz="quarter" idx="5"/>
          </p:nvPr>
        </p:nvSpPr>
        <p:spPr/>
        <p:txBody>
          <a:bodyPr/>
          <a:lstStyle/>
          <a:p>
            <a:fld id="{032A3A29-F788-4A88-B2EF-B72AAA9CA7F3}" type="slidenum">
              <a:rPr lang="zh-CN" altLang="en-US" smtClean="0"/>
              <a:t>6</a:t>
            </a:fld>
            <a:endParaRPr lang="zh-CN" altLang="en-US"/>
          </a:p>
        </p:txBody>
      </p:sp>
    </p:spTree>
    <p:extLst>
      <p:ext uri="{BB962C8B-B14F-4D97-AF65-F5344CB8AC3E}">
        <p14:creationId xmlns:p14="http://schemas.microsoft.com/office/powerpoint/2010/main" val="105657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latin typeface="+mn-ea"/>
                <a:ea typeface="+mn-ea"/>
              </a:rPr>
              <a:t>0225</a:t>
            </a:r>
          </a:p>
        </p:txBody>
      </p:sp>
      <p:sp>
        <p:nvSpPr>
          <p:cNvPr id="4" name="灯片编号占位符 3"/>
          <p:cNvSpPr>
            <a:spLocks noGrp="1"/>
          </p:cNvSpPr>
          <p:nvPr>
            <p:ph type="sldNum" sz="quarter" idx="5"/>
          </p:nvPr>
        </p:nvSpPr>
        <p:spPr/>
        <p:txBody>
          <a:bodyPr/>
          <a:lstStyle/>
          <a:p>
            <a:fld id="{032A3A29-F788-4A88-B2EF-B72AAA9CA7F3}" type="slidenum">
              <a:rPr lang="zh-CN" altLang="en-US" smtClean="0"/>
              <a:t>7</a:t>
            </a:fld>
            <a:endParaRPr lang="zh-CN" altLang="en-US"/>
          </a:p>
        </p:txBody>
      </p:sp>
    </p:spTree>
    <p:extLst>
      <p:ext uri="{BB962C8B-B14F-4D97-AF65-F5344CB8AC3E}">
        <p14:creationId xmlns:p14="http://schemas.microsoft.com/office/powerpoint/2010/main" val="155103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67CC5-A949-0174-EEDD-C49E9D2EF0B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DD017E8-53A0-5B73-AA83-4CA26B1A59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523FD5-BD64-1BF2-D233-A98F966E5F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mn-ea"/>
              </a:rPr>
              <a:t>0230</a:t>
            </a:r>
          </a:p>
        </p:txBody>
      </p:sp>
      <p:sp>
        <p:nvSpPr>
          <p:cNvPr id="4" name="灯片编号占位符 3">
            <a:extLst>
              <a:ext uri="{FF2B5EF4-FFF2-40B4-BE49-F238E27FC236}">
                <a16:creationId xmlns:a16="http://schemas.microsoft.com/office/drawing/2014/main" id="{C83F7057-EC9A-81A7-E6DA-BDC9EC73F085}"/>
              </a:ext>
            </a:extLst>
          </p:cNvPr>
          <p:cNvSpPr>
            <a:spLocks noGrp="1"/>
          </p:cNvSpPr>
          <p:nvPr>
            <p:ph type="sldNum" sz="quarter" idx="5"/>
          </p:nvPr>
        </p:nvSpPr>
        <p:spPr/>
        <p:txBody>
          <a:bodyPr/>
          <a:lstStyle/>
          <a:p>
            <a:fld id="{FCA47047-1940-4394-B594-2733E8683571}" type="slidenum">
              <a:rPr lang="zh-CN" altLang="en-US" smtClean="0"/>
              <a:t>8</a:t>
            </a:fld>
            <a:endParaRPr lang="zh-CN" altLang="en-US"/>
          </a:p>
        </p:txBody>
      </p:sp>
    </p:spTree>
    <p:extLst>
      <p:ext uri="{BB962C8B-B14F-4D97-AF65-F5344CB8AC3E}">
        <p14:creationId xmlns:p14="http://schemas.microsoft.com/office/powerpoint/2010/main" val="130793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8846E-509E-B79D-E618-ECEB1CEE1A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2B124E-69E4-A835-FE37-20C2268F85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89A27B-2FD7-FC96-069F-8C1EAD4524C2}"/>
              </a:ext>
            </a:extLst>
          </p:cNvPr>
          <p:cNvSpPr>
            <a:spLocks noGrp="1"/>
          </p:cNvSpPr>
          <p:nvPr>
            <p:ph type="body" idx="1"/>
          </p:nvPr>
        </p:nvSpPr>
        <p:spPr/>
        <p:txBody>
          <a:bodyPr/>
          <a:lstStyle/>
          <a:p>
            <a:pPr algn="just">
              <a:lnSpc>
                <a:spcPct val="120000"/>
              </a:lnSpc>
            </a:pPr>
            <a:r>
              <a:rPr lang="en-US" sz="1200" dirty="0">
                <a:latin typeface="Arial" panose="020B0604020202020204" pitchFamily="34" charset="0"/>
                <a:cs typeface="Arial" panose="020B0604020202020204" pitchFamily="34" charset="0"/>
              </a:rPr>
              <a:t>0315</a:t>
            </a:r>
          </a:p>
        </p:txBody>
      </p:sp>
      <p:sp>
        <p:nvSpPr>
          <p:cNvPr id="4" name="灯片编号占位符 3">
            <a:extLst>
              <a:ext uri="{FF2B5EF4-FFF2-40B4-BE49-F238E27FC236}">
                <a16:creationId xmlns:a16="http://schemas.microsoft.com/office/drawing/2014/main" id="{391DA8D7-1D85-1533-12EB-96DC08807239}"/>
              </a:ext>
            </a:extLst>
          </p:cNvPr>
          <p:cNvSpPr>
            <a:spLocks noGrp="1"/>
          </p:cNvSpPr>
          <p:nvPr>
            <p:ph type="sldNum" sz="quarter" idx="5"/>
          </p:nvPr>
        </p:nvSpPr>
        <p:spPr/>
        <p:txBody>
          <a:bodyPr/>
          <a:lstStyle/>
          <a:p>
            <a:fld id="{0460CC16-0B97-4E84-B1BA-44C479A3FA91}" type="slidenum">
              <a:rPr lang="en-US" smtClean="0"/>
              <a:t>9</a:t>
            </a:fld>
            <a:endParaRPr lang="en-US"/>
          </a:p>
        </p:txBody>
      </p:sp>
    </p:spTree>
    <p:extLst>
      <p:ext uri="{BB962C8B-B14F-4D97-AF65-F5344CB8AC3E}">
        <p14:creationId xmlns:p14="http://schemas.microsoft.com/office/powerpoint/2010/main" val="311699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A17E4D8-D3F0-42AB-A1A6-4B8016512F39}" type="datetime1">
              <a:rPr lang="zh-CN" altLang="en-US" smtClean="0"/>
              <a:t>2026/6/14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28F50F-8FAB-4D21-A335-1ADE8C761086}"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A033B4-15E6-452A-B63E-66E493518100}" type="datetime1">
              <a:rPr lang="zh-CN" altLang="en-US" smtClean="0"/>
              <a:t>2026/6/14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7A8E0D5-814C-41F2-B450-592987743C98}" type="datetime1">
              <a:rPr lang="zh-CN" altLang="en-US" smtClean="0"/>
              <a:t>2026/6/14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CE2139-8037-4C31-8B78-F8101086AA98}" type="datetime1">
              <a:rPr lang="zh-CN" altLang="en-US" smtClean="0"/>
              <a:t>2026/6/14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3C4A98D-591C-4E9F-A910-5EA114B3368A}" type="datetime1">
              <a:rPr lang="zh-CN" altLang="en-US" smtClean="0"/>
              <a:t>2026/6/14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FB5D811-C543-4F51-A770-F8D78E355321}" type="datetime1">
              <a:rPr lang="zh-CN" altLang="en-US" smtClean="0"/>
              <a:t>2026/6/14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41EC3BC-9D9A-4229-854A-4E3A5346FA88}" type="datetime1">
              <a:rPr lang="zh-CN" altLang="en-US" smtClean="0"/>
              <a:t>2026/6/14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01D478-0063-4259-BA4B-5C0DBC76C097}" type="datetime1">
              <a:rPr lang="zh-CN" altLang="en-US" smtClean="0"/>
              <a:t>2026/6/14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39FF11-65C4-4DB2-A48C-03B719EF3166}" type="datetime1">
              <a:rPr lang="zh-CN" altLang="en-US" smtClean="0"/>
              <a:t>2026/6/14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006E35B-CDB8-46FE-BE0F-A00A90C64BB1}" type="datetime1">
              <a:rPr lang="zh-CN" altLang="en-US" smtClean="0"/>
              <a:t>2026/6/14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009EDB2-CF3A-410A-8445-3822CFBBC494}" type="datetime1">
              <a:rPr lang="zh-CN" altLang="en-US" smtClean="0"/>
              <a:t>2026/6/14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28F50F-8FAB-4D21-A335-1ADE8C76108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50922-F775-46AA-AA99-AC64508DB2CC}" type="datetime1">
              <a:rPr lang="zh-CN" altLang="en-US" smtClean="0"/>
              <a:t>2026/6/14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EA28F50F-8FAB-4D21-A335-1ADE8C76108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p4"/><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video" Target="../media/media4.mp4"/></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B69EFA9-AFFA-4B7F-AB65-8550BDA2FD91}"/>
              </a:ext>
            </a:extLst>
          </p:cNvPr>
          <p:cNvSpPr/>
          <p:nvPr/>
        </p:nvSpPr>
        <p:spPr>
          <a:xfrm>
            <a:off x="1268136" y="1738220"/>
            <a:ext cx="9655728" cy="1754326"/>
          </a:xfrm>
          <a:prstGeom prst="rect">
            <a:avLst/>
          </a:prstGeom>
          <a:solidFill>
            <a:srgbClr val="314865"/>
          </a:solidFill>
          <a:ln>
            <a:solidFill>
              <a:schemeClr val="tx1">
                <a:lumMod val="75000"/>
                <a:lumOff val="25000"/>
              </a:schemeClr>
            </a:solidFill>
          </a:ln>
        </p:spPr>
        <p:txBody>
          <a:bodyPr wrap="square" anchor="ctr">
            <a:spAutoFit/>
          </a:bodyPr>
          <a:lstStyle/>
          <a:p>
            <a:pPr algn="ctr"/>
            <a:r>
              <a:rPr lang="en-US" altLang="zh-CN" sz="5200" b="1" dirty="0">
                <a:solidFill>
                  <a:schemeClr val="bg1"/>
                </a:solidFill>
                <a:effectLst>
                  <a:outerShdw blurRad="38100" dist="38100" dir="2700000" algn="tl">
                    <a:srgbClr val="000000">
                      <a:alpha val="43137"/>
                    </a:srgbClr>
                  </a:outerShdw>
                </a:effectLst>
                <a:ea typeface="微软雅黑" panose="020B0503020204020204" charset="-122"/>
                <a:sym typeface="+mn-ea"/>
              </a:rPr>
              <a:t>Modeling Soft X-ray emissions at the dayside magnetopause</a:t>
            </a:r>
            <a:endParaRPr lang="zh-CN" altLang="en-US" sz="5200" b="1" dirty="0">
              <a:solidFill>
                <a:schemeClr val="bg1"/>
              </a:solidFill>
              <a:effectLst>
                <a:outerShdw blurRad="38100" dist="38100" dir="2700000" algn="tl">
                  <a:srgbClr val="000000">
                    <a:alpha val="43137"/>
                  </a:srgbClr>
                </a:outerShdw>
              </a:effectLst>
              <a:ea typeface="微软雅黑" panose="020B0503020204020204" charset="-122"/>
              <a:sym typeface="Arial" panose="020B0604020202020204"/>
            </a:endParaRPr>
          </a:p>
        </p:txBody>
      </p:sp>
      <p:sp>
        <p:nvSpPr>
          <p:cNvPr id="20" name="TextBox 7">
            <a:extLst>
              <a:ext uri="{FF2B5EF4-FFF2-40B4-BE49-F238E27FC236}">
                <a16:creationId xmlns:a16="http://schemas.microsoft.com/office/drawing/2014/main" id="{12B8A21B-7417-4F22-8F3D-1E8AB9D58B36}"/>
              </a:ext>
            </a:extLst>
          </p:cNvPr>
          <p:cNvSpPr>
            <a:spLocks noChangeArrowheads="1"/>
          </p:cNvSpPr>
          <p:nvPr/>
        </p:nvSpPr>
        <p:spPr bwMode="auto">
          <a:xfrm>
            <a:off x="2616157" y="4043686"/>
            <a:ext cx="7023997" cy="5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ct val="150000"/>
              </a:lnSpc>
              <a:spcBef>
                <a:spcPts val="0"/>
              </a:spcBef>
              <a:spcAft>
                <a:spcPts val="0"/>
              </a:spcAft>
              <a:defRPr/>
            </a:pPr>
            <a:r>
              <a:rPr lang="en-US" altLang="zh-CN" sz="2800" dirty="0">
                <a:effectLst>
                  <a:outerShdw blurRad="38100" dist="19050" dir="2700000" algn="tl" rotWithShape="0">
                    <a:schemeClr val="dk1">
                      <a:alpha val="40000"/>
                    </a:schemeClr>
                  </a:outerShdw>
                </a:effectLst>
                <a:ea typeface="微软雅黑" panose="020B0503020204020204" charset="-122"/>
                <a:sym typeface="+mn-ea"/>
              </a:rPr>
              <a:t>LATMOS/IPSL, University of Paris-</a:t>
            </a:r>
            <a:r>
              <a:rPr lang="en-US" altLang="zh-CN" sz="2800" dirty="0" err="1">
                <a:effectLst>
                  <a:outerShdw blurRad="38100" dist="19050" dir="2700000" algn="tl" rotWithShape="0">
                    <a:schemeClr val="dk1">
                      <a:alpha val="40000"/>
                    </a:schemeClr>
                  </a:outerShdw>
                </a:effectLst>
                <a:ea typeface="微软雅黑" panose="020B0503020204020204" charset="-122"/>
                <a:sym typeface="+mn-ea"/>
              </a:rPr>
              <a:t>Saclay</a:t>
            </a:r>
            <a:endPar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endParaRPr>
          </a:p>
        </p:txBody>
      </p:sp>
      <p:sp>
        <p:nvSpPr>
          <p:cNvPr id="23" name="等腰三角形 22">
            <a:extLst>
              <a:ext uri="{FF2B5EF4-FFF2-40B4-BE49-F238E27FC236}">
                <a16:creationId xmlns:a16="http://schemas.microsoft.com/office/drawing/2014/main" id="{49A2728B-8F23-42BE-9706-386AFF971FE3}"/>
              </a:ext>
            </a:extLst>
          </p:cNvPr>
          <p:cNvSpPr/>
          <p:nvPr/>
        </p:nvSpPr>
        <p:spPr>
          <a:xfrm rot="4499273">
            <a:off x="1511166" y="-16679"/>
            <a:ext cx="1607419" cy="1385706"/>
          </a:xfrm>
          <a:prstGeom prst="triangle">
            <a:avLst/>
          </a:prstGeom>
          <a:solidFill>
            <a:srgbClr val="31486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24" name="等腰三角形 23">
            <a:extLst>
              <a:ext uri="{FF2B5EF4-FFF2-40B4-BE49-F238E27FC236}">
                <a16:creationId xmlns:a16="http://schemas.microsoft.com/office/drawing/2014/main" id="{4F394AC8-C783-4D05-80A8-9704998319C5}"/>
              </a:ext>
            </a:extLst>
          </p:cNvPr>
          <p:cNvSpPr/>
          <p:nvPr/>
        </p:nvSpPr>
        <p:spPr>
          <a:xfrm rot="18665383">
            <a:off x="10422453" y="4319379"/>
            <a:ext cx="1463240" cy="1261414"/>
          </a:xfrm>
          <a:prstGeom prst="triangle">
            <a:avLst/>
          </a:prstGeom>
          <a:solidFill>
            <a:srgbClr val="31486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25" name="等腰三角形 24">
            <a:extLst>
              <a:ext uri="{FF2B5EF4-FFF2-40B4-BE49-F238E27FC236}">
                <a16:creationId xmlns:a16="http://schemas.microsoft.com/office/drawing/2014/main" id="{C877C540-6F1B-40F4-924A-7661460E9B06}"/>
              </a:ext>
            </a:extLst>
          </p:cNvPr>
          <p:cNvSpPr/>
          <p:nvPr/>
        </p:nvSpPr>
        <p:spPr>
          <a:xfrm rot="961450">
            <a:off x="11233554" y="6038168"/>
            <a:ext cx="798333" cy="688218"/>
          </a:xfrm>
          <a:prstGeom prst="triangl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26" name="等腰三角形 25">
            <a:extLst>
              <a:ext uri="{FF2B5EF4-FFF2-40B4-BE49-F238E27FC236}">
                <a16:creationId xmlns:a16="http://schemas.microsoft.com/office/drawing/2014/main" id="{FAFF4A12-FB83-443D-AF66-6507BC1634DE}"/>
              </a:ext>
            </a:extLst>
          </p:cNvPr>
          <p:cNvSpPr/>
          <p:nvPr/>
        </p:nvSpPr>
        <p:spPr>
          <a:xfrm rot="7947741">
            <a:off x="433016" y="746351"/>
            <a:ext cx="1209165" cy="1042384"/>
          </a:xfrm>
          <a:prstGeom prst="triangl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4" name="灯片编号占位符 3">
            <a:extLst>
              <a:ext uri="{FF2B5EF4-FFF2-40B4-BE49-F238E27FC236}">
                <a16:creationId xmlns:a16="http://schemas.microsoft.com/office/drawing/2014/main" id="{AF6487A9-C216-411E-87FE-3937A6EC6EEF}"/>
              </a:ext>
            </a:extLst>
          </p:cNvPr>
          <p:cNvSpPr>
            <a:spLocks noGrp="1"/>
          </p:cNvSpPr>
          <p:nvPr>
            <p:ph type="sldNum" sz="quarter" idx="12"/>
          </p:nvPr>
        </p:nvSpPr>
        <p:spPr/>
        <p:txBody>
          <a:bodyPr/>
          <a:lstStyle/>
          <a:p>
            <a:fld id="{EA28F50F-8FAB-4D21-A335-1ADE8C761086}" type="slidenum">
              <a:rPr lang="zh-CN" altLang="en-US" smtClean="0"/>
              <a:t>1</a:t>
            </a:fld>
            <a:endParaRPr lang="zh-CN" altLang="en-US" dirty="0"/>
          </a:p>
        </p:txBody>
      </p:sp>
      <p:grpSp>
        <p:nvGrpSpPr>
          <p:cNvPr id="12" name="组合 11">
            <a:extLst>
              <a:ext uri="{FF2B5EF4-FFF2-40B4-BE49-F238E27FC236}">
                <a16:creationId xmlns:a16="http://schemas.microsoft.com/office/drawing/2014/main" id="{C8366EB1-5558-4857-B4BF-BD40FFF2DCA4}"/>
              </a:ext>
            </a:extLst>
          </p:cNvPr>
          <p:cNvGrpSpPr/>
          <p:nvPr/>
        </p:nvGrpSpPr>
        <p:grpSpPr>
          <a:xfrm>
            <a:off x="495910" y="3578524"/>
            <a:ext cx="10993640" cy="584775"/>
            <a:chOff x="495910" y="3676337"/>
            <a:chExt cx="10993640" cy="584775"/>
          </a:xfrm>
        </p:grpSpPr>
        <p:cxnSp>
          <p:nvCxnSpPr>
            <p:cNvPr id="21" name="直接连接符 20">
              <a:extLst>
                <a:ext uri="{FF2B5EF4-FFF2-40B4-BE49-F238E27FC236}">
                  <a16:creationId xmlns:a16="http://schemas.microsoft.com/office/drawing/2014/main" id="{EFBCC191-1DBD-4330-BED3-423479DDEBE6}"/>
                </a:ext>
              </a:extLst>
            </p:cNvPr>
            <p:cNvCxnSpPr>
              <a:cxnSpLocks/>
            </p:cNvCxnSpPr>
            <p:nvPr/>
          </p:nvCxnSpPr>
          <p:spPr>
            <a:xfrm flipH="1">
              <a:off x="495910" y="3968725"/>
              <a:ext cx="2583360" cy="0"/>
            </a:xfrm>
            <a:prstGeom prst="line">
              <a:avLst/>
            </a:prstGeom>
            <a:ln w="6350">
              <a:solidFill>
                <a:schemeClr val="tx1">
                  <a:lumMod val="85000"/>
                  <a:lumOff val="15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0E9BF2FB-6762-074D-2552-01AC5801121A}"/>
                </a:ext>
              </a:extLst>
            </p:cNvPr>
            <p:cNvSpPr txBox="1"/>
            <p:nvPr/>
          </p:nvSpPr>
          <p:spPr>
            <a:xfrm>
              <a:off x="3079270" y="3676337"/>
              <a:ext cx="6097772" cy="584775"/>
            </a:xfrm>
            <a:prstGeom prst="rect">
              <a:avLst/>
            </a:prstGeom>
            <a:noFill/>
          </p:spPr>
          <p:txBody>
            <a:bodyPr wrap="square">
              <a:spAutoFit/>
            </a:bodyPr>
            <a:lstStyle/>
            <a:p>
              <a:pPr algn="ctr" fontAlgn="auto">
                <a:spcBef>
                  <a:spcPts val="0"/>
                </a:spcBef>
                <a:spcAft>
                  <a:spcPts val="0"/>
                </a:spcAft>
                <a:defRPr/>
              </a:pPr>
              <a:r>
                <a:rPr lang="en-US" altLang="zh-CN" sz="3200" dirty="0">
                  <a:effectLst>
                    <a:outerShdw blurRad="38100" dist="19050" dir="2700000" algn="tl" rotWithShape="0">
                      <a:schemeClr val="dk1">
                        <a:alpha val="40000"/>
                      </a:schemeClr>
                    </a:outerShdw>
                  </a:effectLst>
                  <a:ea typeface="微软雅黑" panose="020B0503020204020204" pitchFamily="34" charset="-122"/>
                  <a:sym typeface="+mn-ea"/>
                </a:rPr>
                <a:t>Qiuyu Xu      PhD student</a:t>
              </a:r>
              <a:endParaRPr lang="en-US" altLang="zh-CN" sz="3200" dirty="0">
                <a:solidFill>
                  <a:schemeClr val="tx1"/>
                </a:solidFill>
                <a:effectLst>
                  <a:outerShdw blurRad="38100" dist="19050" dir="2700000" algn="tl" rotWithShape="0">
                    <a:schemeClr val="dk1">
                      <a:alpha val="40000"/>
                    </a:schemeClr>
                  </a:outerShdw>
                </a:effectLst>
                <a:ea typeface="微软雅黑" panose="020B0503020204020204" pitchFamily="34" charset="-122"/>
                <a:sym typeface="+mn-ea"/>
              </a:endParaRPr>
            </a:p>
          </p:txBody>
        </p:sp>
        <p:cxnSp>
          <p:nvCxnSpPr>
            <p:cNvPr id="27" name="直接连接符 26">
              <a:extLst>
                <a:ext uri="{FF2B5EF4-FFF2-40B4-BE49-F238E27FC236}">
                  <a16:creationId xmlns:a16="http://schemas.microsoft.com/office/drawing/2014/main" id="{FCB7FB08-304E-48E7-AA80-6E133451CC46}"/>
                </a:ext>
              </a:extLst>
            </p:cNvPr>
            <p:cNvCxnSpPr>
              <a:cxnSpLocks/>
            </p:cNvCxnSpPr>
            <p:nvPr/>
          </p:nvCxnSpPr>
          <p:spPr>
            <a:xfrm>
              <a:off x="8906190" y="3968725"/>
              <a:ext cx="2583360" cy="0"/>
            </a:xfrm>
            <a:prstGeom prst="line">
              <a:avLst/>
            </a:prstGeom>
            <a:ln w="6350">
              <a:solidFill>
                <a:schemeClr val="tx1">
                  <a:lumMod val="85000"/>
                  <a:lumOff val="1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8D9BF931-FEBC-4BAB-A9F3-6F348F241CE4}"/>
              </a:ext>
            </a:extLst>
          </p:cNvPr>
          <p:cNvGrpSpPr/>
          <p:nvPr/>
        </p:nvGrpSpPr>
        <p:grpSpPr>
          <a:xfrm>
            <a:off x="4501189" y="5304874"/>
            <a:ext cx="5549531" cy="938640"/>
            <a:chOff x="4805989" y="4935459"/>
            <a:chExt cx="5549531" cy="938640"/>
          </a:xfrm>
        </p:grpSpPr>
        <p:sp>
          <p:nvSpPr>
            <p:cNvPr id="10" name="TextBox 7">
              <a:extLst>
                <a:ext uri="{FF2B5EF4-FFF2-40B4-BE49-F238E27FC236}">
                  <a16:creationId xmlns:a16="http://schemas.microsoft.com/office/drawing/2014/main" id="{8B1FCCD3-EE79-40B9-A017-95E783B8F821}"/>
                </a:ext>
              </a:extLst>
            </p:cNvPr>
            <p:cNvSpPr>
              <a:spLocks noChangeArrowheads="1"/>
            </p:cNvSpPr>
            <p:nvPr/>
          </p:nvSpPr>
          <p:spPr bwMode="auto">
            <a:xfrm>
              <a:off x="7203218" y="4935459"/>
              <a:ext cx="31523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rPr>
                <a:t>Dimitra </a:t>
              </a:r>
              <a:r>
                <a:rPr lang="en-US" altLang="zh-CN" sz="2800" dirty="0" err="1">
                  <a:solidFill>
                    <a:schemeClr val="tx1"/>
                  </a:solidFill>
                  <a:effectLst>
                    <a:outerShdw blurRad="38100" dist="19050" dir="2700000" algn="tl" rotWithShape="0">
                      <a:schemeClr val="dk1">
                        <a:alpha val="40000"/>
                      </a:schemeClr>
                    </a:outerShdw>
                  </a:effectLst>
                  <a:ea typeface="微软雅黑" panose="020B0503020204020204" charset="-122"/>
                  <a:sym typeface="+mn-ea"/>
                </a:rPr>
                <a:t>Koutroumpa</a:t>
              </a:r>
              <a:endPar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endParaRPr>
            </a:p>
          </p:txBody>
        </p:sp>
        <p:sp>
          <p:nvSpPr>
            <p:cNvPr id="3" name="TextBox 7">
              <a:extLst>
                <a:ext uri="{FF2B5EF4-FFF2-40B4-BE49-F238E27FC236}">
                  <a16:creationId xmlns:a16="http://schemas.microsoft.com/office/drawing/2014/main" id="{08639468-7D63-FC41-398A-FB2294A8FD77}"/>
                </a:ext>
              </a:extLst>
            </p:cNvPr>
            <p:cNvSpPr>
              <a:spLocks noChangeArrowheads="1"/>
            </p:cNvSpPr>
            <p:nvPr/>
          </p:nvSpPr>
          <p:spPr bwMode="auto">
            <a:xfrm>
              <a:off x="4805989" y="4935459"/>
              <a:ext cx="22233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auto">
                <a:spcBef>
                  <a:spcPts val="0"/>
                </a:spcBef>
                <a:spcAft>
                  <a:spcPts val="0"/>
                </a:spcAft>
                <a:defRPr/>
              </a:pPr>
              <a:r>
                <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rPr>
                <a:t>Supervisors</a:t>
              </a:r>
              <a:r>
                <a:rPr lang="zh-CN" altLang="en-US" sz="2800" dirty="0">
                  <a:effectLst>
                    <a:outerShdw blurRad="38100" dist="19050" dir="2700000" algn="tl" rotWithShape="0">
                      <a:schemeClr val="dk1">
                        <a:alpha val="40000"/>
                      </a:schemeClr>
                    </a:outerShdw>
                  </a:effectLst>
                  <a:latin typeface="Impact" panose="020B0806030902050204" pitchFamily="2" charset="0"/>
                  <a:ea typeface="微软雅黑" panose="020B0503020204020204" charset="-122"/>
                  <a:sym typeface="+mn-ea"/>
                </a:rPr>
                <a:t>：</a:t>
              </a:r>
              <a:endParaRPr lang="en-US" altLang="zh-CN" sz="2800" dirty="0">
                <a:solidFill>
                  <a:schemeClr val="tx1"/>
                </a:solidFill>
                <a:effectLst>
                  <a:outerShdw blurRad="38100" dist="19050" dir="2700000" algn="tl" rotWithShape="0">
                    <a:schemeClr val="dk1">
                      <a:alpha val="40000"/>
                    </a:schemeClr>
                  </a:outerShdw>
                </a:effectLst>
                <a:latin typeface="Impact" panose="020B0806030902050204" pitchFamily="2" charset="0"/>
                <a:ea typeface="微软雅黑" panose="020B0503020204020204" charset="-122"/>
                <a:sym typeface="+mn-ea"/>
              </a:endParaRPr>
            </a:p>
          </p:txBody>
        </p:sp>
        <p:sp>
          <p:nvSpPr>
            <p:cNvPr id="28" name="TextBox 7">
              <a:extLst>
                <a:ext uri="{FF2B5EF4-FFF2-40B4-BE49-F238E27FC236}">
                  <a16:creationId xmlns:a16="http://schemas.microsoft.com/office/drawing/2014/main" id="{EA6B7669-E119-403C-B131-932F28FFA7BA}"/>
                </a:ext>
              </a:extLst>
            </p:cNvPr>
            <p:cNvSpPr>
              <a:spLocks noChangeArrowheads="1"/>
            </p:cNvSpPr>
            <p:nvPr/>
          </p:nvSpPr>
          <p:spPr bwMode="auto">
            <a:xfrm>
              <a:off x="7203218" y="5443212"/>
              <a:ext cx="31523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rPr>
                <a:t>Ronan </a:t>
              </a:r>
              <a:r>
                <a:rPr lang="en-US" altLang="zh-CN" sz="2800" dirty="0" err="1">
                  <a:solidFill>
                    <a:schemeClr val="tx1"/>
                  </a:solidFill>
                  <a:effectLst>
                    <a:outerShdw blurRad="38100" dist="19050" dir="2700000" algn="tl" rotWithShape="0">
                      <a:schemeClr val="dk1">
                        <a:alpha val="40000"/>
                      </a:schemeClr>
                    </a:outerShdw>
                  </a:effectLst>
                  <a:ea typeface="微软雅黑" panose="020B0503020204020204" charset="-122"/>
                  <a:sym typeface="+mn-ea"/>
                </a:rPr>
                <a:t>Modolo</a:t>
              </a:r>
              <a:endPar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endParaRPr>
            </a:p>
          </p:txBody>
        </p:sp>
      </p:grpSp>
      <p:pic>
        <p:nvPicPr>
          <p:cNvPr id="15" name="图片 14">
            <a:extLst>
              <a:ext uri="{FF2B5EF4-FFF2-40B4-BE49-F238E27FC236}">
                <a16:creationId xmlns:a16="http://schemas.microsoft.com/office/drawing/2014/main" id="{DEFB03A0-E851-465E-93B7-8D3919F25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57" b="26666"/>
          <a:stretch/>
        </p:blipFill>
        <p:spPr>
          <a:xfrm>
            <a:off x="582596" y="5104797"/>
            <a:ext cx="2053831" cy="811224"/>
          </a:xfrm>
          <a:prstGeom prst="rect">
            <a:avLst/>
          </a:prstGeom>
        </p:spPr>
      </p:pic>
      <p:sp>
        <p:nvSpPr>
          <p:cNvPr id="2" name="TextBox 7">
            <a:extLst>
              <a:ext uri="{FF2B5EF4-FFF2-40B4-BE49-F238E27FC236}">
                <a16:creationId xmlns:a16="http://schemas.microsoft.com/office/drawing/2014/main" id="{1894B5D5-70CF-B661-F1BF-50FE7C0EAB4A}"/>
              </a:ext>
            </a:extLst>
          </p:cNvPr>
          <p:cNvSpPr>
            <a:spLocks noChangeArrowheads="1"/>
          </p:cNvSpPr>
          <p:nvPr/>
        </p:nvSpPr>
        <p:spPr bwMode="auto">
          <a:xfrm>
            <a:off x="2616156" y="4597267"/>
            <a:ext cx="7023997" cy="5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ct val="150000"/>
              </a:lnSpc>
              <a:spcBef>
                <a:spcPts val="0"/>
              </a:spcBef>
              <a:spcAft>
                <a:spcPts val="0"/>
              </a:spcAft>
              <a:defRPr/>
            </a:pPr>
            <a:r>
              <a:rPr lang="en-US" altLang="zh-CN" sz="2800" dirty="0">
                <a:effectLst>
                  <a:outerShdw blurRad="38100" dist="19050" dir="2700000" algn="tl" rotWithShape="0">
                    <a:schemeClr val="dk1">
                      <a:alpha val="40000"/>
                    </a:schemeClr>
                  </a:outerShdw>
                </a:effectLst>
                <a:ea typeface="微软雅黑" panose="020B0503020204020204" charset="-122"/>
                <a:sym typeface="+mn-ea"/>
              </a:rPr>
              <a:t>Email: qiuyu.xu@latmos.ipsl.fr</a:t>
            </a:r>
            <a:endParaRPr lang="en-US" altLang="zh-CN" sz="2800" dirty="0">
              <a:solidFill>
                <a:schemeClr val="tx1"/>
              </a:solidFill>
              <a:effectLst>
                <a:outerShdw blurRad="38100" dist="19050" dir="2700000" algn="tl" rotWithShape="0">
                  <a:schemeClr val="dk1">
                    <a:alpha val="40000"/>
                  </a:schemeClr>
                </a:outerShdw>
              </a:effectLst>
              <a:ea typeface="微软雅黑" panose="020B050302020402020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5B47-61E0-C751-4FB4-55C03F11FF3B}"/>
            </a:ext>
          </a:extLst>
        </p:cNvPr>
        <p:cNvGrpSpPr/>
        <p:nvPr/>
      </p:nvGrpSpPr>
      <p:grpSpPr>
        <a:xfrm>
          <a:off x="0" y="0"/>
          <a:ext cx="0" cy="0"/>
          <a:chOff x="0" y="0"/>
          <a:chExt cx="0" cy="0"/>
        </a:xfrm>
      </p:grpSpPr>
      <p:sp>
        <p:nvSpPr>
          <p:cNvPr id="16" name="文本框 15">
            <a:extLst>
              <a:ext uri="{FF2B5EF4-FFF2-40B4-BE49-F238E27FC236}">
                <a16:creationId xmlns:a16="http://schemas.microsoft.com/office/drawing/2014/main" id="{E21B6DB9-DE8B-8639-3BE0-4D321D9C4D7F}"/>
              </a:ext>
            </a:extLst>
          </p:cNvPr>
          <p:cNvSpPr txBox="1"/>
          <p:nvPr/>
        </p:nvSpPr>
        <p:spPr>
          <a:xfrm>
            <a:off x="939384" y="818398"/>
            <a:ext cx="9433341" cy="523220"/>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Simulate X-ray emissions for 2 real-time cases</a:t>
            </a:r>
          </a:p>
        </p:txBody>
      </p:sp>
      <p:sp>
        <p:nvSpPr>
          <p:cNvPr id="12" name="灯片编号占位符 3">
            <a:extLst>
              <a:ext uri="{FF2B5EF4-FFF2-40B4-BE49-F238E27FC236}">
                <a16:creationId xmlns:a16="http://schemas.microsoft.com/office/drawing/2014/main" id="{681D5E2E-6E96-B6F2-7194-BD787E652BF6}"/>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10</a:t>
            </a:fld>
            <a:endParaRPr lang="zh-CN" altLang="en-US"/>
          </a:p>
        </p:txBody>
      </p:sp>
      <p:grpSp>
        <p:nvGrpSpPr>
          <p:cNvPr id="24" name="组合 23">
            <a:extLst>
              <a:ext uri="{FF2B5EF4-FFF2-40B4-BE49-F238E27FC236}">
                <a16:creationId xmlns:a16="http://schemas.microsoft.com/office/drawing/2014/main" id="{5C2A3F37-47E3-48E2-0091-4946901713C4}"/>
              </a:ext>
            </a:extLst>
          </p:cNvPr>
          <p:cNvGrpSpPr/>
          <p:nvPr/>
        </p:nvGrpSpPr>
        <p:grpSpPr>
          <a:xfrm>
            <a:off x="316868" y="161676"/>
            <a:ext cx="5118731" cy="646331"/>
            <a:chOff x="316868" y="161676"/>
            <a:chExt cx="5118731" cy="646331"/>
          </a:xfrm>
        </p:grpSpPr>
        <p:sp>
          <p:nvSpPr>
            <p:cNvPr id="25" name="文本框 24">
              <a:extLst>
                <a:ext uri="{FF2B5EF4-FFF2-40B4-BE49-F238E27FC236}">
                  <a16:creationId xmlns:a16="http://schemas.microsoft.com/office/drawing/2014/main" id="{FB6096D9-63A8-05A0-11EB-8712EE6B5C0A}"/>
                </a:ext>
              </a:extLst>
            </p:cNvPr>
            <p:cNvSpPr txBox="1"/>
            <p:nvPr/>
          </p:nvSpPr>
          <p:spPr>
            <a:xfrm>
              <a:off x="696892" y="161676"/>
              <a:ext cx="4738707"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Application case 1</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26" name="组合 25">
              <a:extLst>
                <a:ext uri="{FF2B5EF4-FFF2-40B4-BE49-F238E27FC236}">
                  <a16:creationId xmlns:a16="http://schemas.microsoft.com/office/drawing/2014/main" id="{0FFCE125-073C-C61D-F6D3-64FD44AFDBFF}"/>
                </a:ext>
              </a:extLst>
            </p:cNvPr>
            <p:cNvGrpSpPr/>
            <p:nvPr/>
          </p:nvGrpSpPr>
          <p:grpSpPr>
            <a:xfrm>
              <a:off x="316868" y="286841"/>
              <a:ext cx="396000" cy="396000"/>
              <a:chOff x="316868" y="286841"/>
              <a:chExt cx="396000" cy="396000"/>
            </a:xfrm>
          </p:grpSpPr>
          <p:sp>
            <p:nvSpPr>
              <p:cNvPr id="27" name="椭圆 26">
                <a:extLst>
                  <a:ext uri="{FF2B5EF4-FFF2-40B4-BE49-F238E27FC236}">
                    <a16:creationId xmlns:a16="http://schemas.microsoft.com/office/drawing/2014/main" id="{BC7A4881-141E-5A37-4C72-740825FA47FB}"/>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FDDDE9A2-B4B4-7F9C-A472-78B455606D3B}"/>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pic>
        <p:nvPicPr>
          <p:cNvPr id="2" name="MovieS1_2">
            <a:hlinkClick r:id="" action="ppaction://media"/>
            <a:extLst>
              <a:ext uri="{FF2B5EF4-FFF2-40B4-BE49-F238E27FC236}">
                <a16:creationId xmlns:a16="http://schemas.microsoft.com/office/drawing/2014/main" id="{F4F8B451-AE9D-C09A-9187-9F37A91681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45200" y="1872000"/>
            <a:ext cx="5304000" cy="4680000"/>
          </a:xfrm>
          <a:prstGeom prst="rect">
            <a:avLst/>
          </a:prstGeom>
        </p:spPr>
      </p:pic>
      <p:grpSp>
        <p:nvGrpSpPr>
          <p:cNvPr id="19" name="组合 18">
            <a:extLst>
              <a:ext uri="{FF2B5EF4-FFF2-40B4-BE49-F238E27FC236}">
                <a16:creationId xmlns:a16="http://schemas.microsoft.com/office/drawing/2014/main" id="{DE607AF8-3E8C-2A6B-2FA6-CFCECF5D615E}"/>
              </a:ext>
            </a:extLst>
          </p:cNvPr>
          <p:cNvGrpSpPr/>
          <p:nvPr/>
        </p:nvGrpSpPr>
        <p:grpSpPr>
          <a:xfrm>
            <a:off x="1582888" y="1305447"/>
            <a:ext cx="9584615" cy="461665"/>
            <a:chOff x="377537" y="1305447"/>
            <a:chExt cx="9584615" cy="461665"/>
          </a:xfrm>
        </p:grpSpPr>
        <p:sp>
          <p:nvSpPr>
            <p:cNvPr id="10" name="文本框 9">
              <a:extLst>
                <a:ext uri="{FF2B5EF4-FFF2-40B4-BE49-F238E27FC236}">
                  <a16:creationId xmlns:a16="http://schemas.microsoft.com/office/drawing/2014/main" id="{2CE43039-22B4-6FEF-801A-5C1B054E80E1}"/>
                </a:ext>
              </a:extLst>
            </p:cNvPr>
            <p:cNvSpPr txBox="1"/>
            <p:nvPr/>
          </p:nvSpPr>
          <p:spPr>
            <a:xfrm>
              <a:off x="377537" y="1305447"/>
              <a:ext cx="4496215"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solidFill>
                    <a:srgbClr val="C00000"/>
                  </a:solidFill>
                  <a:latin typeface="Arial" panose="020B0604020202020204" pitchFamily="34" charset="0"/>
                  <a:cs typeface="Arial" panose="020B0604020202020204" pitchFamily="34" charset="0"/>
                </a:rPr>
                <a:t>Variations in magnetic field</a:t>
              </a:r>
              <a:endParaRPr lang="en-US" altLang="zh-CN" sz="24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50D972FD-D395-7007-560E-F67C8E97DD7E}"/>
                </a:ext>
              </a:extLst>
            </p:cNvPr>
            <p:cNvSpPr txBox="1"/>
            <p:nvPr/>
          </p:nvSpPr>
          <p:spPr>
            <a:xfrm>
              <a:off x="5091543" y="1305447"/>
              <a:ext cx="4870609"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Variations in dynamic pressure</a:t>
              </a:r>
              <a:endParaRPr lang="zh-CN" altLang="en-US" sz="2400" dirty="0"/>
            </a:p>
          </p:txBody>
        </p:sp>
      </p:grpSp>
      <p:sp>
        <p:nvSpPr>
          <p:cNvPr id="21" name="文本框 20">
            <a:extLst>
              <a:ext uri="{FF2B5EF4-FFF2-40B4-BE49-F238E27FC236}">
                <a16:creationId xmlns:a16="http://schemas.microsoft.com/office/drawing/2014/main" id="{1EDDC8E9-8486-84B1-B113-B63C01FC0801}"/>
              </a:ext>
            </a:extLst>
          </p:cNvPr>
          <p:cNvSpPr txBox="1"/>
          <p:nvPr/>
        </p:nvSpPr>
        <p:spPr>
          <a:xfrm>
            <a:off x="1278083" y="2027931"/>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magnetic field</a:t>
            </a:r>
            <a:endParaRPr lang="zh-CN" altLang="en-US" sz="2000" dirty="0"/>
          </a:p>
        </p:txBody>
      </p:sp>
      <p:sp>
        <p:nvSpPr>
          <p:cNvPr id="22" name="文本框 21">
            <a:extLst>
              <a:ext uri="{FF2B5EF4-FFF2-40B4-BE49-F238E27FC236}">
                <a16:creationId xmlns:a16="http://schemas.microsoft.com/office/drawing/2014/main" id="{5E83EBFF-5C66-DB37-5A59-D8343FB432FA}"/>
              </a:ext>
            </a:extLst>
          </p:cNvPr>
          <p:cNvSpPr txBox="1"/>
          <p:nvPr/>
        </p:nvSpPr>
        <p:spPr>
          <a:xfrm>
            <a:off x="1278083" y="2679095"/>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density</a:t>
            </a:r>
            <a:endParaRPr lang="zh-CN" altLang="en-US" sz="2000" dirty="0"/>
          </a:p>
        </p:txBody>
      </p:sp>
      <p:sp>
        <p:nvSpPr>
          <p:cNvPr id="23" name="文本框 22">
            <a:extLst>
              <a:ext uri="{FF2B5EF4-FFF2-40B4-BE49-F238E27FC236}">
                <a16:creationId xmlns:a16="http://schemas.microsoft.com/office/drawing/2014/main" id="{56C0206C-EC9C-C02D-0745-5D998CDA293F}"/>
              </a:ext>
            </a:extLst>
          </p:cNvPr>
          <p:cNvSpPr txBox="1"/>
          <p:nvPr/>
        </p:nvSpPr>
        <p:spPr>
          <a:xfrm>
            <a:off x="1278083" y="3307717"/>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velocity</a:t>
            </a:r>
            <a:endParaRPr lang="zh-CN" altLang="en-US" sz="2000" dirty="0"/>
          </a:p>
        </p:txBody>
      </p:sp>
    </p:spTree>
    <p:extLst>
      <p:ext uri="{BB962C8B-B14F-4D97-AF65-F5344CB8AC3E}">
        <p14:creationId xmlns:p14="http://schemas.microsoft.com/office/powerpoint/2010/main" val="13402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C27AC-269C-AE07-3433-9C8BEE7A7C9C}"/>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EFA06AFF-E771-6368-2182-23C47A770297}"/>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11</a:t>
            </a:fld>
            <a:endParaRPr lang="zh-CN" altLang="en-US"/>
          </a:p>
        </p:txBody>
      </p:sp>
      <p:pic>
        <p:nvPicPr>
          <p:cNvPr id="4" name="图片 3">
            <a:extLst>
              <a:ext uri="{FF2B5EF4-FFF2-40B4-BE49-F238E27FC236}">
                <a16:creationId xmlns:a16="http://schemas.microsoft.com/office/drawing/2014/main" id="{82DDE757-A613-F9B8-0075-CD6395DB1678}"/>
              </a:ext>
            </a:extLst>
          </p:cNvPr>
          <p:cNvPicPr>
            <a:picLocks noChangeAspect="1"/>
          </p:cNvPicPr>
          <p:nvPr/>
        </p:nvPicPr>
        <p:blipFill rotWithShape="1">
          <a:blip r:embed="rId3">
            <a:extLst>
              <a:ext uri="{28A0092B-C50C-407E-A947-70E740481C1C}">
                <a14:useLocalDpi xmlns:a14="http://schemas.microsoft.com/office/drawing/2010/main" val="0"/>
              </a:ext>
            </a:extLst>
          </a:blip>
          <a:srcRect l="751" t="36907" r="751"/>
          <a:stretch/>
        </p:blipFill>
        <p:spPr>
          <a:xfrm>
            <a:off x="5610057" y="2410175"/>
            <a:ext cx="5373868" cy="3561999"/>
          </a:xfrm>
          <a:prstGeom prst="rect">
            <a:avLst/>
          </a:prstGeom>
        </p:spPr>
      </p:pic>
      <p:grpSp>
        <p:nvGrpSpPr>
          <p:cNvPr id="16" name="组合 15">
            <a:extLst>
              <a:ext uri="{FF2B5EF4-FFF2-40B4-BE49-F238E27FC236}">
                <a16:creationId xmlns:a16="http://schemas.microsoft.com/office/drawing/2014/main" id="{0C55812F-3B11-97F5-0A6C-A3AABF32F476}"/>
              </a:ext>
            </a:extLst>
          </p:cNvPr>
          <p:cNvGrpSpPr/>
          <p:nvPr/>
        </p:nvGrpSpPr>
        <p:grpSpPr>
          <a:xfrm>
            <a:off x="316868" y="161676"/>
            <a:ext cx="5118731" cy="646331"/>
            <a:chOff x="316868" y="161676"/>
            <a:chExt cx="5118731" cy="646331"/>
          </a:xfrm>
        </p:grpSpPr>
        <p:sp>
          <p:nvSpPr>
            <p:cNvPr id="20" name="文本框 19">
              <a:extLst>
                <a:ext uri="{FF2B5EF4-FFF2-40B4-BE49-F238E27FC236}">
                  <a16:creationId xmlns:a16="http://schemas.microsoft.com/office/drawing/2014/main" id="{08E08E43-72A1-65F2-A625-F42B98D42868}"/>
                </a:ext>
              </a:extLst>
            </p:cNvPr>
            <p:cNvSpPr txBox="1"/>
            <p:nvPr/>
          </p:nvSpPr>
          <p:spPr>
            <a:xfrm>
              <a:off x="696892" y="161676"/>
              <a:ext cx="4738707"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Application case 1</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23" name="组合 22">
              <a:extLst>
                <a:ext uri="{FF2B5EF4-FFF2-40B4-BE49-F238E27FC236}">
                  <a16:creationId xmlns:a16="http://schemas.microsoft.com/office/drawing/2014/main" id="{98B8F6B3-560B-FBCF-3133-91F9918FB9A9}"/>
                </a:ext>
              </a:extLst>
            </p:cNvPr>
            <p:cNvGrpSpPr/>
            <p:nvPr/>
          </p:nvGrpSpPr>
          <p:grpSpPr>
            <a:xfrm>
              <a:off x="316868" y="286841"/>
              <a:ext cx="396000" cy="396000"/>
              <a:chOff x="316868" y="286841"/>
              <a:chExt cx="396000" cy="396000"/>
            </a:xfrm>
          </p:grpSpPr>
          <p:sp>
            <p:nvSpPr>
              <p:cNvPr id="24" name="椭圆 23">
                <a:extLst>
                  <a:ext uri="{FF2B5EF4-FFF2-40B4-BE49-F238E27FC236}">
                    <a16:creationId xmlns:a16="http://schemas.microsoft.com/office/drawing/2014/main" id="{1A1A9CCF-A423-2FDD-4946-BCD16A6D30B7}"/>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5" name="椭圆 24">
                <a:extLst>
                  <a:ext uri="{FF2B5EF4-FFF2-40B4-BE49-F238E27FC236}">
                    <a16:creationId xmlns:a16="http://schemas.microsoft.com/office/drawing/2014/main" id="{74F17DAC-F256-6E21-2105-A36094A45EE1}"/>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19" name="文本框 18">
            <a:extLst>
              <a:ext uri="{FF2B5EF4-FFF2-40B4-BE49-F238E27FC236}">
                <a16:creationId xmlns:a16="http://schemas.microsoft.com/office/drawing/2014/main" id="{755E5538-3CED-8D21-10A6-3DA8E01817BC}"/>
              </a:ext>
            </a:extLst>
          </p:cNvPr>
          <p:cNvSpPr txBox="1"/>
          <p:nvPr/>
        </p:nvSpPr>
        <p:spPr>
          <a:xfrm>
            <a:off x="921839" y="765005"/>
            <a:ext cx="9975196" cy="523220"/>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Compare with possible observed images</a:t>
            </a:r>
            <a:endParaRPr lang="en-US" altLang="zh-CN" sz="2800" dirty="0">
              <a:solidFill>
                <a:srgbClr val="C00000"/>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CF9FCF37-03B9-FE5F-E9B4-4B5EE2369B1E}"/>
              </a:ext>
            </a:extLst>
          </p:cNvPr>
          <p:cNvSpPr txBox="1"/>
          <p:nvPr/>
        </p:nvSpPr>
        <p:spPr>
          <a:xfrm>
            <a:off x="6005238" y="1352834"/>
            <a:ext cx="4581331" cy="830997"/>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Simulated images with 5-min exposure time</a:t>
            </a:r>
          </a:p>
        </p:txBody>
      </p:sp>
      <p:pic>
        <p:nvPicPr>
          <p:cNvPr id="27" name="图片 26" descr="图表, 雷达图&#10;&#10;AI 生成的内容可能不正确。">
            <a:extLst>
              <a:ext uri="{FF2B5EF4-FFF2-40B4-BE49-F238E27FC236}">
                <a16:creationId xmlns:a16="http://schemas.microsoft.com/office/drawing/2014/main" id="{61BD8E24-619D-0812-A2A2-3E2EC6BD27B3}"/>
              </a:ext>
            </a:extLst>
          </p:cNvPr>
          <p:cNvPicPr>
            <a:picLocks noChangeAspect="1"/>
          </p:cNvPicPr>
          <p:nvPr/>
        </p:nvPicPr>
        <p:blipFill rotWithShape="1">
          <a:blip r:embed="rId4">
            <a:extLst>
              <a:ext uri="{28A0092B-C50C-407E-A947-70E740481C1C}">
                <a14:useLocalDpi xmlns:a14="http://schemas.microsoft.com/office/drawing/2010/main" val="0"/>
              </a:ext>
            </a:extLst>
          </a:blip>
          <a:srcRect r="54967"/>
          <a:stretch/>
        </p:blipFill>
        <p:spPr>
          <a:xfrm>
            <a:off x="921839" y="2138344"/>
            <a:ext cx="3750677" cy="3644624"/>
          </a:xfrm>
          <a:prstGeom prst="rect">
            <a:avLst/>
          </a:prstGeom>
        </p:spPr>
      </p:pic>
      <p:sp>
        <p:nvSpPr>
          <p:cNvPr id="30" name="文本框 29">
            <a:extLst>
              <a:ext uri="{FF2B5EF4-FFF2-40B4-BE49-F238E27FC236}">
                <a16:creationId xmlns:a16="http://schemas.microsoft.com/office/drawing/2014/main" id="{F956CDC9-041F-21B9-B6A8-156A2D1BDC3A}"/>
              </a:ext>
            </a:extLst>
          </p:cNvPr>
          <p:cNvSpPr txBox="1"/>
          <p:nvPr/>
        </p:nvSpPr>
        <p:spPr>
          <a:xfrm>
            <a:off x="1959883" y="5834937"/>
            <a:ext cx="2465889" cy="400110"/>
          </a:xfrm>
          <a:prstGeom prst="rect">
            <a:avLst/>
          </a:prstGeom>
          <a:noFill/>
        </p:spPr>
        <p:txBody>
          <a:bodyPr wrap="square">
            <a:spAutoFit/>
          </a:bodyPr>
          <a:lstStyle/>
          <a:p>
            <a:pPr algn="ctr"/>
            <a:r>
              <a:rPr lang="en-US" altLang="zh-CN" sz="2000" dirty="0">
                <a:latin typeface="Arial" panose="020B0604020202020204" pitchFamily="34" charset="0"/>
                <a:cs typeface="Arial" panose="020B0604020202020204" pitchFamily="34" charset="0"/>
              </a:rPr>
              <a:t>LOS: -Z direction </a:t>
            </a:r>
            <a:endParaRPr lang="en-US" sz="2000" dirty="0"/>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9A849A2-36E2-3DB9-094E-EBAEE1865A71}"/>
                  </a:ext>
                </a:extLst>
              </p:cNvPr>
              <p:cNvSpPr txBox="1"/>
              <p:nvPr/>
            </p:nvSpPr>
            <p:spPr>
              <a:xfrm>
                <a:off x="1294965" y="1352834"/>
                <a:ext cx="3377551" cy="830997"/>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POS: (9.5, 0, 50) Re </a:t>
                </a:r>
              </a:p>
              <a:p>
                <a:pPr algn="ctr"/>
                <a:r>
                  <a:rPr lang="en-US" altLang="zh-CN" sz="2400" dirty="0">
                    <a:latin typeface="Arial" panose="020B0604020202020204" pitchFamily="34" charset="0"/>
                    <a:cs typeface="Arial" panose="020B0604020202020204" pitchFamily="34" charset="0"/>
                  </a:rPr>
                  <a:t>FOV: </a:t>
                </a:r>
                <a14:m>
                  <m:oMath xmlns:m="http://schemas.openxmlformats.org/officeDocument/2006/math">
                    <m:r>
                      <a:rPr lang="en-US" altLang="zh-CN" sz="2400" b="0" i="1" smtClean="0">
                        <a:latin typeface="Cambria Math" panose="02040503050406030204" pitchFamily="18" charset="0"/>
                        <a:cs typeface="Arial" panose="020B0604020202020204" pitchFamily="34" charset="0"/>
                      </a:rPr>
                      <m:t>30</m:t>
                    </m:r>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°×30°</m:t>
                    </m:r>
                  </m:oMath>
                </a14:m>
                <a:endParaRPr lang="en-US" sz="2400" dirty="0"/>
              </a:p>
            </p:txBody>
          </p:sp>
        </mc:Choice>
        <mc:Fallback xmlns="">
          <p:sp>
            <p:nvSpPr>
              <p:cNvPr id="31" name="文本框 30">
                <a:extLst>
                  <a:ext uri="{FF2B5EF4-FFF2-40B4-BE49-F238E27FC236}">
                    <a16:creationId xmlns:a16="http://schemas.microsoft.com/office/drawing/2014/main" id="{AC542052-CEE5-425B-AE98-AA882689A64F}"/>
                  </a:ext>
                </a:extLst>
              </p:cNvPr>
              <p:cNvSpPr txBox="1">
                <a:spLocks noRot="1" noChangeAspect="1" noMove="1" noResize="1" noEditPoints="1" noAdjustHandles="1" noChangeArrowheads="1" noChangeShapeType="1" noTextEdit="1"/>
              </p:cNvSpPr>
              <p:nvPr/>
            </p:nvSpPr>
            <p:spPr>
              <a:xfrm>
                <a:off x="1294965" y="1352834"/>
                <a:ext cx="3377551" cy="830997"/>
              </a:xfrm>
              <a:prstGeom prst="rect">
                <a:avLst/>
              </a:prstGeom>
              <a:blipFill>
                <a:blip r:embed="rId5"/>
                <a:stretch>
                  <a:fillRect t="-5147" b="-15441"/>
                </a:stretch>
              </a:blipFill>
            </p:spPr>
            <p:txBody>
              <a:bodyPr/>
              <a:lstStyle/>
              <a:p>
                <a:r>
                  <a:rPr lang="zh-CN" altLang="en-US">
                    <a:noFill/>
                  </a:rPr>
                  <a:t> </a:t>
                </a:r>
              </a:p>
            </p:txBody>
          </p:sp>
        </mc:Fallback>
      </mc:AlternateContent>
      <p:sp>
        <p:nvSpPr>
          <p:cNvPr id="8" name="箭头: 右 7">
            <a:extLst>
              <a:ext uri="{FF2B5EF4-FFF2-40B4-BE49-F238E27FC236}">
                <a16:creationId xmlns:a16="http://schemas.microsoft.com/office/drawing/2014/main" id="{658EE0B5-A72A-9C1A-AF6B-2A152BAF21D1}"/>
              </a:ext>
            </a:extLst>
          </p:cNvPr>
          <p:cNvSpPr/>
          <p:nvPr/>
        </p:nvSpPr>
        <p:spPr>
          <a:xfrm>
            <a:off x="4728502" y="3946850"/>
            <a:ext cx="617941" cy="130627"/>
          </a:xfrm>
          <a:prstGeom prst="rightArrow">
            <a:avLst>
              <a:gd name="adj1" fmla="val 26202"/>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353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CE5D0-CC8D-13A0-CC50-C4B18A206833}"/>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C00F88AB-6EF8-861F-19E4-395ACF4AECAC}"/>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12</a:t>
            </a:fld>
            <a:endParaRPr lang="zh-CN" altLang="en-US" dirty="0"/>
          </a:p>
        </p:txBody>
      </p:sp>
      <p:grpSp>
        <p:nvGrpSpPr>
          <p:cNvPr id="31" name="组合 30">
            <a:extLst>
              <a:ext uri="{FF2B5EF4-FFF2-40B4-BE49-F238E27FC236}">
                <a16:creationId xmlns:a16="http://schemas.microsoft.com/office/drawing/2014/main" id="{171775D3-801A-CFF6-F74B-44C37D1A72B8}"/>
              </a:ext>
            </a:extLst>
          </p:cNvPr>
          <p:cNvGrpSpPr/>
          <p:nvPr/>
        </p:nvGrpSpPr>
        <p:grpSpPr>
          <a:xfrm>
            <a:off x="5324507" y="1232711"/>
            <a:ext cx="5414463" cy="2786002"/>
            <a:chOff x="5324507" y="1756586"/>
            <a:chExt cx="5414463" cy="2786002"/>
          </a:xfrm>
        </p:grpSpPr>
        <p:sp>
          <p:nvSpPr>
            <p:cNvPr id="2" name="文本框 1">
              <a:extLst>
                <a:ext uri="{FF2B5EF4-FFF2-40B4-BE49-F238E27FC236}">
                  <a16:creationId xmlns:a16="http://schemas.microsoft.com/office/drawing/2014/main" id="{DA6F590C-B0A4-468D-69F1-83069DFE5F25}"/>
                </a:ext>
              </a:extLst>
            </p:cNvPr>
            <p:cNvSpPr txBox="1"/>
            <p:nvPr/>
          </p:nvSpPr>
          <p:spPr>
            <a:xfrm>
              <a:off x="5324507" y="1756586"/>
              <a:ext cx="5414463"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Intensity vs X positions</a:t>
              </a:r>
              <a:endParaRPr lang="en-US" sz="2400" dirty="0">
                <a:latin typeface="Arial" panose="020B0604020202020204" pitchFamily="34" charset="0"/>
                <a:cs typeface="Arial" panose="020B0604020202020204" pitchFamily="34" charset="0"/>
              </a:endParaRPr>
            </a:p>
          </p:txBody>
        </p:sp>
        <p:grpSp>
          <p:nvGrpSpPr>
            <p:cNvPr id="11" name="组合 10">
              <a:extLst>
                <a:ext uri="{FF2B5EF4-FFF2-40B4-BE49-F238E27FC236}">
                  <a16:creationId xmlns:a16="http://schemas.microsoft.com/office/drawing/2014/main" id="{585ABE5C-0E0C-DE43-F35A-420DFEAECC95}"/>
                </a:ext>
              </a:extLst>
            </p:cNvPr>
            <p:cNvGrpSpPr/>
            <p:nvPr/>
          </p:nvGrpSpPr>
          <p:grpSpPr>
            <a:xfrm>
              <a:off x="5414625" y="2200082"/>
              <a:ext cx="5234225" cy="2342506"/>
              <a:chOff x="3478885" y="2124715"/>
              <a:chExt cx="5234225" cy="2342506"/>
            </a:xfrm>
          </p:grpSpPr>
          <p:pic>
            <p:nvPicPr>
              <p:cNvPr id="7" name="图片 6">
                <a:extLst>
                  <a:ext uri="{FF2B5EF4-FFF2-40B4-BE49-F238E27FC236}">
                    <a16:creationId xmlns:a16="http://schemas.microsoft.com/office/drawing/2014/main" id="{3B868E94-6B71-8D92-77E0-F8F38724AC00}"/>
                  </a:ext>
                </a:extLst>
              </p:cNvPr>
              <p:cNvPicPr>
                <a:picLocks noChangeAspect="1"/>
              </p:cNvPicPr>
              <p:nvPr/>
            </p:nvPicPr>
            <p:blipFill rotWithShape="1">
              <a:blip r:embed="rId3">
                <a:extLst>
                  <a:ext uri="{28A0092B-C50C-407E-A947-70E740481C1C}">
                    <a14:useLocalDpi xmlns:a14="http://schemas.microsoft.com/office/drawing/2010/main" val="0"/>
                  </a:ext>
                </a:extLst>
              </a:blip>
              <a:srcRect r="9812" b="61695"/>
              <a:stretch>
                <a:fillRect/>
              </a:stretch>
            </p:blipFill>
            <p:spPr>
              <a:xfrm>
                <a:off x="3478885" y="2124715"/>
                <a:ext cx="5234225" cy="2342506"/>
              </a:xfrm>
              <a:prstGeom prst="rect">
                <a:avLst/>
              </a:prstGeom>
            </p:spPr>
          </p:pic>
          <p:cxnSp>
            <p:nvCxnSpPr>
              <p:cNvPr id="16" name="直接箭头连接符 15">
                <a:extLst>
                  <a:ext uri="{FF2B5EF4-FFF2-40B4-BE49-F238E27FC236}">
                    <a16:creationId xmlns:a16="http://schemas.microsoft.com/office/drawing/2014/main" id="{52767747-1EF2-7A0A-5841-1DCBC1E84B5E}"/>
                  </a:ext>
                </a:extLst>
              </p:cNvPr>
              <p:cNvCxnSpPr>
                <a:cxnSpLocks/>
              </p:cNvCxnSpPr>
              <p:nvPr/>
            </p:nvCxnSpPr>
            <p:spPr>
              <a:xfrm>
                <a:off x="5768561" y="2204042"/>
                <a:ext cx="194089" cy="3069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E3AC182-3530-E8B9-00AD-50CB6AF4E95E}"/>
                  </a:ext>
                </a:extLst>
              </p:cNvPr>
              <p:cNvCxnSpPr>
                <a:cxnSpLocks/>
              </p:cNvCxnSpPr>
              <p:nvPr/>
            </p:nvCxnSpPr>
            <p:spPr>
              <a:xfrm flipH="1" flipV="1">
                <a:off x="5543550" y="3348385"/>
                <a:ext cx="322055" cy="4117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9" name="文本框 28">
            <a:extLst>
              <a:ext uri="{FF2B5EF4-FFF2-40B4-BE49-F238E27FC236}">
                <a16:creationId xmlns:a16="http://schemas.microsoft.com/office/drawing/2014/main" id="{FB1C1138-6E40-4B01-0CEF-C0ABF71F4FE0}"/>
              </a:ext>
            </a:extLst>
          </p:cNvPr>
          <p:cNvSpPr txBox="1"/>
          <p:nvPr/>
        </p:nvSpPr>
        <p:spPr>
          <a:xfrm>
            <a:off x="2084742" y="4806164"/>
            <a:ext cx="8022516" cy="1398808"/>
          </a:xfrm>
          <a:prstGeom prst="rect">
            <a:avLst/>
          </a:prstGeom>
          <a:noFill/>
          <a:ln w="28575">
            <a:solidFill>
              <a:srgbClr val="C00000"/>
            </a:solidFill>
          </a:ln>
        </p:spPr>
        <p:txBody>
          <a:bodyPr wrap="square" lIns="360000" tIns="144000" rIns="360000" bIns="144000" rtlCol="0">
            <a:spAutoFit/>
          </a:bodyPr>
          <a:lstStyle/>
          <a:p>
            <a:pPr algn="ctr"/>
            <a:r>
              <a:rPr lang="en-US" altLang="zh-CN" sz="2400" dirty="0">
                <a:latin typeface="Arial" panose="020B0604020202020204" pitchFamily="34" charset="0"/>
                <a:cs typeface="Arial" panose="020B0604020202020204" pitchFamily="34" charset="0"/>
              </a:rPr>
              <a:t>Under ideal observing conditions, the imaging missions (e.g. SMILE and LEXI) could detect the motion of magnetopause with 5-min exposure time</a:t>
            </a:r>
            <a:endParaRPr lang="en-US" sz="2400"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8190C65A-7145-C716-5B6D-E880C01F6B9D}"/>
              </a:ext>
            </a:extLst>
          </p:cNvPr>
          <p:cNvSpPr txBox="1"/>
          <p:nvPr/>
        </p:nvSpPr>
        <p:spPr>
          <a:xfrm>
            <a:off x="5522378" y="3975240"/>
            <a:ext cx="499322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MP: </a:t>
            </a:r>
            <a:r>
              <a:rPr lang="en-US" sz="2000" dirty="0">
                <a:solidFill>
                  <a:schemeClr val="accent1"/>
                </a:solidFill>
                <a:latin typeface="Arial" panose="020B0604020202020204" pitchFamily="34" charset="0"/>
                <a:cs typeface="Arial" panose="020B0604020202020204" pitchFamily="34" charset="0"/>
              </a:rPr>
              <a:t>Outward and weaker </a:t>
            </a:r>
            <a:r>
              <a:rPr lang="en-US" sz="2000" dirty="0">
                <a:latin typeface="Arial" panose="020B0604020202020204" pitchFamily="34" charset="0"/>
                <a:cs typeface="Arial" panose="020B0604020202020204" pitchFamily="34" charset="0"/>
              </a:rPr>
              <a:t>first </a:t>
            </a:r>
          </a:p>
          <a:p>
            <a:pPr algn="ctr"/>
            <a:r>
              <a:rPr lang="en-US" sz="2000" dirty="0">
                <a:latin typeface="Arial" panose="020B0604020202020204" pitchFamily="34" charset="0"/>
                <a:cs typeface="Arial" panose="020B0604020202020204" pitchFamily="34" charset="0"/>
              </a:rPr>
              <a:t>then </a:t>
            </a:r>
            <a:r>
              <a:rPr lang="en-US" sz="2000" dirty="0">
                <a:solidFill>
                  <a:srgbClr val="C00000"/>
                </a:solidFill>
                <a:latin typeface="Arial" panose="020B0604020202020204" pitchFamily="34" charset="0"/>
                <a:cs typeface="Arial" panose="020B0604020202020204" pitchFamily="34" charset="0"/>
              </a:rPr>
              <a:t>inward and slightly enhanced </a:t>
            </a:r>
          </a:p>
        </p:txBody>
      </p:sp>
      <p:grpSp>
        <p:nvGrpSpPr>
          <p:cNvPr id="22" name="组合 21">
            <a:extLst>
              <a:ext uri="{FF2B5EF4-FFF2-40B4-BE49-F238E27FC236}">
                <a16:creationId xmlns:a16="http://schemas.microsoft.com/office/drawing/2014/main" id="{6099B271-3E15-D5B5-1EEE-75CC58DE8AF5}"/>
              </a:ext>
            </a:extLst>
          </p:cNvPr>
          <p:cNvGrpSpPr/>
          <p:nvPr/>
        </p:nvGrpSpPr>
        <p:grpSpPr>
          <a:xfrm>
            <a:off x="316868" y="161676"/>
            <a:ext cx="5118731" cy="646331"/>
            <a:chOff x="316868" y="161676"/>
            <a:chExt cx="5118731" cy="646331"/>
          </a:xfrm>
        </p:grpSpPr>
        <p:sp>
          <p:nvSpPr>
            <p:cNvPr id="23" name="文本框 22">
              <a:extLst>
                <a:ext uri="{FF2B5EF4-FFF2-40B4-BE49-F238E27FC236}">
                  <a16:creationId xmlns:a16="http://schemas.microsoft.com/office/drawing/2014/main" id="{AF5DD68E-EA95-7757-B215-E00EB12E466D}"/>
                </a:ext>
              </a:extLst>
            </p:cNvPr>
            <p:cNvSpPr txBox="1"/>
            <p:nvPr/>
          </p:nvSpPr>
          <p:spPr>
            <a:xfrm>
              <a:off x="696892" y="161676"/>
              <a:ext cx="4738707"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Application case 1</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25" name="组合 24">
              <a:extLst>
                <a:ext uri="{FF2B5EF4-FFF2-40B4-BE49-F238E27FC236}">
                  <a16:creationId xmlns:a16="http://schemas.microsoft.com/office/drawing/2014/main" id="{0AD8F787-38DF-E586-D5CE-00777B31EDC8}"/>
                </a:ext>
              </a:extLst>
            </p:cNvPr>
            <p:cNvGrpSpPr/>
            <p:nvPr/>
          </p:nvGrpSpPr>
          <p:grpSpPr>
            <a:xfrm>
              <a:off x="316868" y="286841"/>
              <a:ext cx="396000" cy="396000"/>
              <a:chOff x="316868" y="286841"/>
              <a:chExt cx="396000" cy="396000"/>
            </a:xfrm>
          </p:grpSpPr>
          <p:sp>
            <p:nvSpPr>
              <p:cNvPr id="26" name="椭圆 25">
                <a:extLst>
                  <a:ext uri="{FF2B5EF4-FFF2-40B4-BE49-F238E27FC236}">
                    <a16:creationId xmlns:a16="http://schemas.microsoft.com/office/drawing/2014/main" id="{44C2260F-9B9D-B90D-BAAB-F6B09827D7F6}"/>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C7438594-EF29-3786-92ED-F133944980BB}"/>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28" name="文本框 27">
            <a:extLst>
              <a:ext uri="{FF2B5EF4-FFF2-40B4-BE49-F238E27FC236}">
                <a16:creationId xmlns:a16="http://schemas.microsoft.com/office/drawing/2014/main" id="{ED21BD35-1003-9A33-BD61-088B84BA91F8}"/>
              </a:ext>
            </a:extLst>
          </p:cNvPr>
          <p:cNvSpPr txBox="1"/>
          <p:nvPr/>
        </p:nvSpPr>
        <p:spPr>
          <a:xfrm>
            <a:off x="921839" y="765005"/>
            <a:ext cx="8211769" cy="523220"/>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Compare with possible observed images</a:t>
            </a:r>
            <a:endParaRPr lang="en-US" altLang="zh-CN" sz="2800" dirty="0">
              <a:solidFill>
                <a:srgbClr val="C00000"/>
              </a:solidFill>
              <a:latin typeface="Arial" panose="020B0604020202020204" pitchFamily="34" charset="0"/>
              <a:cs typeface="Arial" panose="020B0604020202020204" pitchFamily="34" charset="0"/>
            </a:endParaRPr>
          </a:p>
        </p:txBody>
      </p:sp>
      <p:grpSp>
        <p:nvGrpSpPr>
          <p:cNvPr id="24" name="组合 23">
            <a:extLst>
              <a:ext uri="{FF2B5EF4-FFF2-40B4-BE49-F238E27FC236}">
                <a16:creationId xmlns:a16="http://schemas.microsoft.com/office/drawing/2014/main" id="{ACE79DB3-FAF2-C156-6E5A-A25D57C0F4F5}"/>
              </a:ext>
            </a:extLst>
          </p:cNvPr>
          <p:cNvGrpSpPr/>
          <p:nvPr/>
        </p:nvGrpSpPr>
        <p:grpSpPr>
          <a:xfrm>
            <a:off x="1226411" y="1232711"/>
            <a:ext cx="3054024" cy="2714807"/>
            <a:chOff x="1226411" y="1756586"/>
            <a:chExt cx="3054024" cy="2714807"/>
          </a:xfrm>
        </p:grpSpPr>
        <p:pic>
          <p:nvPicPr>
            <p:cNvPr id="4" name="图片 3">
              <a:extLst>
                <a:ext uri="{FF2B5EF4-FFF2-40B4-BE49-F238E27FC236}">
                  <a16:creationId xmlns:a16="http://schemas.microsoft.com/office/drawing/2014/main" id="{B55F9E1A-630E-F233-6B03-6076FC73FA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1" t="36907" r="13238"/>
            <a:stretch>
              <a:fillRect/>
            </a:stretch>
          </p:blipFill>
          <p:spPr>
            <a:xfrm>
              <a:off x="1226411" y="2218250"/>
              <a:ext cx="2968297" cy="2253143"/>
            </a:xfrm>
            <a:prstGeom prst="rect">
              <a:avLst/>
            </a:prstGeom>
          </p:spPr>
        </p:pic>
        <p:cxnSp>
          <p:nvCxnSpPr>
            <p:cNvPr id="5" name="直接连接符 4">
              <a:extLst>
                <a:ext uri="{FF2B5EF4-FFF2-40B4-BE49-F238E27FC236}">
                  <a16:creationId xmlns:a16="http://schemas.microsoft.com/office/drawing/2014/main" id="{E198F146-2A23-82A1-BAE7-118A1D98379B}"/>
                </a:ext>
              </a:extLst>
            </p:cNvPr>
            <p:cNvCxnSpPr>
              <a:cxnSpLocks/>
            </p:cNvCxnSpPr>
            <p:nvPr/>
          </p:nvCxnSpPr>
          <p:spPr>
            <a:xfrm>
              <a:off x="1599813" y="2742904"/>
              <a:ext cx="24673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16A57850-9DFE-2260-9D1F-EEE6FD18DD4F}"/>
                </a:ext>
              </a:extLst>
            </p:cNvPr>
            <p:cNvSpPr txBox="1"/>
            <p:nvPr/>
          </p:nvSpPr>
          <p:spPr>
            <a:xfrm>
              <a:off x="1359661" y="1756586"/>
              <a:ext cx="2920774" cy="461665"/>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Simulated images</a:t>
              </a:r>
              <a:endParaRPr lang="zh-CN" altLang="en-US" sz="2400" dirty="0"/>
            </a:p>
          </p:txBody>
        </p:sp>
        <p:cxnSp>
          <p:nvCxnSpPr>
            <p:cNvPr id="19" name="直接连接符 18">
              <a:extLst>
                <a:ext uri="{FF2B5EF4-FFF2-40B4-BE49-F238E27FC236}">
                  <a16:creationId xmlns:a16="http://schemas.microsoft.com/office/drawing/2014/main" id="{918EA74A-8AE5-5916-AB6C-CC640550786E}"/>
                </a:ext>
              </a:extLst>
            </p:cNvPr>
            <p:cNvCxnSpPr>
              <a:cxnSpLocks/>
            </p:cNvCxnSpPr>
            <p:nvPr/>
          </p:nvCxnSpPr>
          <p:spPr>
            <a:xfrm>
              <a:off x="1599813" y="3790654"/>
              <a:ext cx="24673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箭头: 右 19">
            <a:extLst>
              <a:ext uri="{FF2B5EF4-FFF2-40B4-BE49-F238E27FC236}">
                <a16:creationId xmlns:a16="http://schemas.microsoft.com/office/drawing/2014/main" id="{79BCDF17-E332-43EE-0717-AC85A603BF89}"/>
              </a:ext>
            </a:extLst>
          </p:cNvPr>
          <p:cNvSpPr/>
          <p:nvPr/>
        </p:nvSpPr>
        <p:spPr>
          <a:xfrm>
            <a:off x="4671352" y="2672282"/>
            <a:ext cx="617941" cy="130627"/>
          </a:xfrm>
          <a:prstGeom prst="rightArrow">
            <a:avLst>
              <a:gd name="adj1" fmla="val 26202"/>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B75998AA-B9ED-F5A6-18CA-53A8AE8FC8E4}"/>
                  </a:ext>
                </a:extLst>
              </p:cNvPr>
              <p:cNvSpPr txBox="1"/>
              <p:nvPr/>
            </p:nvSpPr>
            <p:spPr>
              <a:xfrm>
                <a:off x="908317" y="3888172"/>
                <a:ext cx="3896350" cy="833663"/>
              </a:xfrm>
              <a:prstGeom prst="rect">
                <a:avLst/>
              </a:prstGeom>
              <a:solidFill>
                <a:schemeClr val="bg1"/>
              </a:solidFill>
            </p:spPr>
            <p:txBody>
              <a:bodyPr wrap="square" lIns="144000" tIns="108000" rIns="144000" bIns="108000">
                <a:spAutoFit/>
              </a:bodyPr>
              <a:lstStyle/>
              <a:p>
                <a:pPr algn="ctr"/>
                <a:r>
                  <a:rPr lang="en-US" altLang="zh-CN" sz="2000" dirty="0">
                    <a:solidFill>
                      <a:srgbClr val="C00000"/>
                    </a:solidFill>
                    <a:latin typeface="Arial" panose="020B0604020202020204" pitchFamily="34" charset="0"/>
                    <a:cs typeface="Arial" panose="020B0604020202020204" pitchFamily="34" charset="0"/>
                  </a:rPr>
                  <a:t>Value along the line,</a:t>
                </a:r>
              </a:p>
              <a:p>
                <a:pPr algn="ctr"/>
                <a:r>
                  <a:rPr lang="en-US" altLang="zh-CN" sz="2000" dirty="0">
                    <a:solidFill>
                      <a:srgbClr val="C00000"/>
                    </a:solidFill>
                    <a:latin typeface="Arial" panose="020B0604020202020204" pitchFamily="34" charset="0"/>
                    <a:cs typeface="Arial" panose="020B0604020202020204" pitchFamily="34" charset="0"/>
                  </a:rPr>
                  <a:t>convert to </a:t>
                </a:r>
                <a14:m>
                  <m:oMath xmlns:m="http://schemas.openxmlformats.org/officeDocument/2006/math">
                    <m:r>
                      <m:rPr>
                        <m:sty m:val="p"/>
                      </m:rPr>
                      <a:rPr lang="en-US" altLang="zh-CN" sz="2000">
                        <a:solidFill>
                          <a:srgbClr val="C00000"/>
                        </a:solidFill>
                        <a:latin typeface="Cambria Math" panose="02040503050406030204" pitchFamily="18" charset="0"/>
                      </a:rPr>
                      <m:t>X</m:t>
                    </m:r>
                    <m:r>
                      <a:rPr lang="en-US" altLang="zh-CN" sz="2000">
                        <a:solidFill>
                          <a:srgbClr val="C00000"/>
                        </a:solidFill>
                        <a:latin typeface="Cambria Math" panose="02040503050406030204" pitchFamily="18" charset="0"/>
                      </a:rPr>
                      <m:t>=50∙</m:t>
                    </m:r>
                    <m:r>
                      <m:rPr>
                        <m:sty m:val="p"/>
                      </m:rPr>
                      <a:rPr lang="en-US" altLang="zh-CN" sz="2000">
                        <a:solidFill>
                          <a:srgbClr val="C00000"/>
                        </a:solidFill>
                        <a:latin typeface="Cambria Math" panose="02040503050406030204" pitchFamily="18" charset="0"/>
                        <a:ea typeface="Cambria Math" panose="02040503050406030204" pitchFamily="18" charset="0"/>
                      </a:rPr>
                      <m:t>tanθ</m:t>
                    </m:r>
                    <m:r>
                      <a:rPr lang="en-US" altLang="zh-CN" sz="2000">
                        <a:solidFill>
                          <a:srgbClr val="C00000"/>
                        </a:solidFill>
                        <a:latin typeface="Cambria Math" panose="02040503050406030204" pitchFamily="18" charset="0"/>
                        <a:ea typeface="Cambria Math" panose="02040503050406030204" pitchFamily="18" charset="0"/>
                      </a:rPr>
                      <m:t>+9.5 </m:t>
                    </m:r>
                    <m:sSub>
                      <m:sSubPr>
                        <m:ctrlPr>
                          <a:rPr lang="en-US" altLang="zh-CN" sz="2000" i="1">
                            <a:solidFill>
                              <a:srgbClr val="C00000"/>
                            </a:solidFill>
                            <a:latin typeface="Cambria Math" panose="02040503050406030204" pitchFamily="18" charset="0"/>
                            <a:ea typeface="Cambria Math" panose="02040503050406030204" pitchFamily="18" charset="0"/>
                          </a:rPr>
                        </m:ctrlPr>
                      </m:sSubPr>
                      <m:e>
                        <m:r>
                          <m:rPr>
                            <m:sty m:val="p"/>
                          </m:rPr>
                          <a:rPr lang="en-US" altLang="zh-CN" sz="2000">
                            <a:solidFill>
                              <a:srgbClr val="C00000"/>
                            </a:solidFill>
                            <a:latin typeface="Cambria Math" panose="02040503050406030204" pitchFamily="18" charset="0"/>
                            <a:ea typeface="Cambria Math" panose="02040503050406030204" pitchFamily="18" charset="0"/>
                          </a:rPr>
                          <m:t>R</m:t>
                        </m:r>
                      </m:e>
                      <m:sub>
                        <m:r>
                          <m:rPr>
                            <m:sty m:val="p"/>
                          </m:rPr>
                          <a:rPr lang="en-US" altLang="zh-CN" sz="2000">
                            <a:solidFill>
                              <a:srgbClr val="C00000"/>
                            </a:solidFill>
                            <a:latin typeface="Cambria Math" panose="02040503050406030204" pitchFamily="18" charset="0"/>
                            <a:ea typeface="Cambria Math" panose="02040503050406030204" pitchFamily="18" charset="0"/>
                          </a:rPr>
                          <m:t>E</m:t>
                        </m:r>
                      </m:sub>
                    </m:sSub>
                  </m:oMath>
                </a14:m>
                <a:endParaRPr lang="zh-CN" altLang="en-US" sz="2000" dirty="0">
                  <a:solidFill>
                    <a:srgbClr val="C00000"/>
                  </a:solidFill>
                </a:endParaRPr>
              </a:p>
            </p:txBody>
          </p:sp>
        </mc:Choice>
        <mc:Fallback xmlns="">
          <p:sp>
            <p:nvSpPr>
              <p:cNvPr id="33" name="文本框 32">
                <a:extLst>
                  <a:ext uri="{FF2B5EF4-FFF2-40B4-BE49-F238E27FC236}">
                    <a16:creationId xmlns:a16="http://schemas.microsoft.com/office/drawing/2014/main" id="{5F4717AB-3E04-EAE8-C76F-9ED67DACE106}"/>
                  </a:ext>
                </a:extLst>
              </p:cNvPr>
              <p:cNvSpPr txBox="1">
                <a:spLocks noRot="1" noChangeAspect="1" noMove="1" noResize="1" noEditPoints="1" noAdjustHandles="1" noChangeArrowheads="1" noChangeShapeType="1" noTextEdit="1"/>
              </p:cNvSpPr>
              <p:nvPr/>
            </p:nvSpPr>
            <p:spPr>
              <a:xfrm>
                <a:off x="908317" y="3888172"/>
                <a:ext cx="3896350" cy="833663"/>
              </a:xfrm>
              <a:prstGeom prst="rect">
                <a:avLst/>
              </a:prstGeom>
              <a:blipFill>
                <a:blip r:embed="rId5"/>
                <a:stretch>
                  <a:fillRect l="-313" b="-36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106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8F5C8-2277-1000-6E16-6B3C8685B4B3}"/>
            </a:ext>
          </a:extLst>
        </p:cNvPr>
        <p:cNvGrpSpPr/>
        <p:nvPr/>
      </p:nvGrpSpPr>
      <p:grpSpPr>
        <a:xfrm>
          <a:off x="0" y="0"/>
          <a:ext cx="0" cy="0"/>
          <a:chOff x="0" y="0"/>
          <a:chExt cx="0" cy="0"/>
        </a:xfrm>
      </p:grpSpPr>
      <p:sp>
        <p:nvSpPr>
          <p:cNvPr id="16" name="文本框 15">
            <a:extLst>
              <a:ext uri="{FF2B5EF4-FFF2-40B4-BE49-F238E27FC236}">
                <a16:creationId xmlns:a16="http://schemas.microsoft.com/office/drawing/2014/main" id="{4F817548-4FB7-A328-C473-7811FF351C73}"/>
              </a:ext>
            </a:extLst>
          </p:cNvPr>
          <p:cNvSpPr txBox="1"/>
          <p:nvPr/>
        </p:nvSpPr>
        <p:spPr>
          <a:xfrm>
            <a:off x="939384" y="818398"/>
            <a:ext cx="5056171" cy="523220"/>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Simulate X-ray emissions for</a:t>
            </a:r>
          </a:p>
        </p:txBody>
      </p:sp>
      <p:sp>
        <p:nvSpPr>
          <p:cNvPr id="12" name="灯片编号占位符 3">
            <a:extLst>
              <a:ext uri="{FF2B5EF4-FFF2-40B4-BE49-F238E27FC236}">
                <a16:creationId xmlns:a16="http://schemas.microsoft.com/office/drawing/2014/main" id="{4839BBCB-96C7-D8C3-7387-47ECD0212CF3}"/>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13</a:t>
            </a:fld>
            <a:endParaRPr lang="zh-CN" altLang="en-US"/>
          </a:p>
        </p:txBody>
      </p:sp>
      <p:grpSp>
        <p:nvGrpSpPr>
          <p:cNvPr id="24" name="组合 23">
            <a:extLst>
              <a:ext uri="{FF2B5EF4-FFF2-40B4-BE49-F238E27FC236}">
                <a16:creationId xmlns:a16="http://schemas.microsoft.com/office/drawing/2014/main" id="{601AE3E9-30DE-D660-81BA-55E970C0A6F1}"/>
              </a:ext>
            </a:extLst>
          </p:cNvPr>
          <p:cNvGrpSpPr/>
          <p:nvPr/>
        </p:nvGrpSpPr>
        <p:grpSpPr>
          <a:xfrm>
            <a:off x="316868" y="161676"/>
            <a:ext cx="5118731" cy="646331"/>
            <a:chOff x="316868" y="161676"/>
            <a:chExt cx="5118731" cy="646331"/>
          </a:xfrm>
        </p:grpSpPr>
        <p:sp>
          <p:nvSpPr>
            <p:cNvPr id="25" name="文本框 24">
              <a:extLst>
                <a:ext uri="{FF2B5EF4-FFF2-40B4-BE49-F238E27FC236}">
                  <a16:creationId xmlns:a16="http://schemas.microsoft.com/office/drawing/2014/main" id="{2DBB1529-D215-3822-A80F-F9032A51CA0E}"/>
                </a:ext>
              </a:extLst>
            </p:cNvPr>
            <p:cNvSpPr txBox="1"/>
            <p:nvPr/>
          </p:nvSpPr>
          <p:spPr>
            <a:xfrm>
              <a:off x="696892" y="161676"/>
              <a:ext cx="4738707"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Application case 2</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26" name="组合 25">
              <a:extLst>
                <a:ext uri="{FF2B5EF4-FFF2-40B4-BE49-F238E27FC236}">
                  <a16:creationId xmlns:a16="http://schemas.microsoft.com/office/drawing/2014/main" id="{194C0A5A-6DC7-0660-BAD3-CAA3E061F997}"/>
                </a:ext>
              </a:extLst>
            </p:cNvPr>
            <p:cNvGrpSpPr/>
            <p:nvPr/>
          </p:nvGrpSpPr>
          <p:grpSpPr>
            <a:xfrm>
              <a:off x="316868" y="286841"/>
              <a:ext cx="396000" cy="396000"/>
              <a:chOff x="316868" y="286841"/>
              <a:chExt cx="396000" cy="396000"/>
            </a:xfrm>
          </p:grpSpPr>
          <p:sp>
            <p:nvSpPr>
              <p:cNvPr id="27" name="椭圆 26">
                <a:extLst>
                  <a:ext uri="{FF2B5EF4-FFF2-40B4-BE49-F238E27FC236}">
                    <a16:creationId xmlns:a16="http://schemas.microsoft.com/office/drawing/2014/main" id="{B543B310-CAD4-3B1B-ECC9-D62095B0D5BC}"/>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8C0BE828-69FA-D183-109B-C3BA9DEC4EF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21" name="文本框 20">
            <a:extLst>
              <a:ext uri="{FF2B5EF4-FFF2-40B4-BE49-F238E27FC236}">
                <a16:creationId xmlns:a16="http://schemas.microsoft.com/office/drawing/2014/main" id="{B3DAD521-70AD-B9F6-687D-7F1F7B983756}"/>
              </a:ext>
            </a:extLst>
          </p:cNvPr>
          <p:cNvSpPr txBox="1"/>
          <p:nvPr/>
        </p:nvSpPr>
        <p:spPr>
          <a:xfrm>
            <a:off x="1278083" y="2027931"/>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magnetic field</a:t>
            </a:r>
            <a:endParaRPr lang="zh-CN" altLang="en-US" sz="2000" dirty="0"/>
          </a:p>
        </p:txBody>
      </p:sp>
      <p:sp>
        <p:nvSpPr>
          <p:cNvPr id="22" name="文本框 21">
            <a:extLst>
              <a:ext uri="{FF2B5EF4-FFF2-40B4-BE49-F238E27FC236}">
                <a16:creationId xmlns:a16="http://schemas.microsoft.com/office/drawing/2014/main" id="{1744F630-4DDE-4470-CD50-4C71A9DF61A2}"/>
              </a:ext>
            </a:extLst>
          </p:cNvPr>
          <p:cNvSpPr txBox="1"/>
          <p:nvPr/>
        </p:nvSpPr>
        <p:spPr>
          <a:xfrm>
            <a:off x="1278083" y="2679095"/>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density</a:t>
            </a:r>
            <a:endParaRPr lang="zh-CN" altLang="en-US" sz="2000" dirty="0"/>
          </a:p>
        </p:txBody>
      </p:sp>
      <p:sp>
        <p:nvSpPr>
          <p:cNvPr id="23" name="文本框 22">
            <a:extLst>
              <a:ext uri="{FF2B5EF4-FFF2-40B4-BE49-F238E27FC236}">
                <a16:creationId xmlns:a16="http://schemas.microsoft.com/office/drawing/2014/main" id="{DC8B20F8-E5C4-14D8-4858-0A864EF00BED}"/>
              </a:ext>
            </a:extLst>
          </p:cNvPr>
          <p:cNvSpPr txBox="1"/>
          <p:nvPr/>
        </p:nvSpPr>
        <p:spPr>
          <a:xfrm>
            <a:off x="1278083" y="3307717"/>
            <a:ext cx="2067790" cy="400110"/>
          </a:xfrm>
          <a:prstGeom prst="rect">
            <a:avLst/>
          </a:prstGeom>
          <a:noFill/>
        </p:spPr>
        <p:txBody>
          <a:bodyPr wrap="square">
            <a:spAutoFit/>
          </a:bodyPr>
          <a:lstStyle/>
          <a:p>
            <a:pPr algn="r"/>
            <a:r>
              <a:rPr lang="en-US" altLang="zh-CN" sz="2000" dirty="0">
                <a:latin typeface="Arial" panose="020B0604020202020204" pitchFamily="34" charset="0"/>
                <a:cs typeface="Arial" panose="020B0604020202020204" pitchFamily="34" charset="0"/>
              </a:rPr>
              <a:t>velocity</a:t>
            </a:r>
            <a:endParaRPr lang="zh-CN" altLang="en-US" sz="2000" dirty="0"/>
          </a:p>
        </p:txBody>
      </p:sp>
      <p:pic>
        <p:nvPicPr>
          <p:cNvPr id="3" name="MovieS2">
            <a:hlinkClick r:id="" action="ppaction://media"/>
            <a:extLst>
              <a:ext uri="{FF2B5EF4-FFF2-40B4-BE49-F238E27FC236}">
                <a16:creationId xmlns:a16="http://schemas.microsoft.com/office/drawing/2014/main" id="{FFE4D92E-442D-1A3F-A3F5-80F249C5C0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45200" y="1872000"/>
            <a:ext cx="5304000" cy="4680000"/>
          </a:xfrm>
          <a:prstGeom prst="rect">
            <a:avLst/>
          </a:prstGeom>
        </p:spPr>
      </p:pic>
      <p:grpSp>
        <p:nvGrpSpPr>
          <p:cNvPr id="13" name="组合 12">
            <a:extLst>
              <a:ext uri="{FF2B5EF4-FFF2-40B4-BE49-F238E27FC236}">
                <a16:creationId xmlns:a16="http://schemas.microsoft.com/office/drawing/2014/main" id="{51D4D2EE-8039-2621-AFF9-AB25E72A5865}"/>
              </a:ext>
            </a:extLst>
          </p:cNvPr>
          <p:cNvGrpSpPr/>
          <p:nvPr/>
        </p:nvGrpSpPr>
        <p:grpSpPr>
          <a:xfrm>
            <a:off x="1582888" y="1305447"/>
            <a:ext cx="9584615" cy="461665"/>
            <a:chOff x="377537" y="1305447"/>
            <a:chExt cx="9584615" cy="461665"/>
          </a:xfrm>
        </p:grpSpPr>
        <p:sp>
          <p:nvSpPr>
            <p:cNvPr id="14" name="文本框 13">
              <a:extLst>
                <a:ext uri="{FF2B5EF4-FFF2-40B4-BE49-F238E27FC236}">
                  <a16:creationId xmlns:a16="http://schemas.microsoft.com/office/drawing/2014/main" id="{48E61140-CC16-B09D-DD1B-A9744ABAC9A1}"/>
                </a:ext>
              </a:extLst>
            </p:cNvPr>
            <p:cNvSpPr txBox="1"/>
            <p:nvPr/>
          </p:nvSpPr>
          <p:spPr>
            <a:xfrm>
              <a:off x="377537" y="1305447"/>
              <a:ext cx="4496215"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Variations in magnetic field</a:t>
              </a:r>
            </a:p>
          </p:txBody>
        </p:sp>
        <p:sp>
          <p:nvSpPr>
            <p:cNvPr id="15" name="文本框 14">
              <a:extLst>
                <a:ext uri="{FF2B5EF4-FFF2-40B4-BE49-F238E27FC236}">
                  <a16:creationId xmlns:a16="http://schemas.microsoft.com/office/drawing/2014/main" id="{C2108D06-BE4F-E833-83D3-0803C261B603}"/>
                </a:ext>
              </a:extLst>
            </p:cNvPr>
            <p:cNvSpPr txBox="1"/>
            <p:nvPr/>
          </p:nvSpPr>
          <p:spPr>
            <a:xfrm>
              <a:off x="5091543" y="1305447"/>
              <a:ext cx="4870609"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solidFill>
                    <a:srgbClr val="C00000"/>
                  </a:solidFill>
                  <a:latin typeface="Arial" panose="020B0604020202020204" pitchFamily="34" charset="0"/>
                  <a:cs typeface="Arial" panose="020B0604020202020204" pitchFamily="34" charset="0"/>
                </a:rPr>
                <a:t>Variations in dynamic pressure</a:t>
              </a:r>
              <a:endParaRPr lang="zh-CN" altLang="en-US" sz="2400" dirty="0">
                <a:solidFill>
                  <a:srgbClr val="C00000"/>
                </a:solidFill>
              </a:endParaRPr>
            </a:p>
          </p:txBody>
        </p:sp>
      </p:grpSp>
    </p:spTree>
    <p:extLst>
      <p:ext uri="{BB962C8B-B14F-4D97-AF65-F5344CB8AC3E}">
        <p14:creationId xmlns:p14="http://schemas.microsoft.com/office/powerpoint/2010/main" val="7923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8368E-D524-437A-EBDF-55F94E89382E}"/>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04749A3E-7905-E510-4A7D-1A3FCC688921}"/>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14</a:t>
            </a:fld>
            <a:endParaRPr lang="zh-CN" altLang="en-US"/>
          </a:p>
        </p:txBody>
      </p:sp>
      <p:grpSp>
        <p:nvGrpSpPr>
          <p:cNvPr id="14" name="组合 13">
            <a:extLst>
              <a:ext uri="{FF2B5EF4-FFF2-40B4-BE49-F238E27FC236}">
                <a16:creationId xmlns:a16="http://schemas.microsoft.com/office/drawing/2014/main" id="{DEFB8B1F-687F-5008-088D-496FFEB78912}"/>
              </a:ext>
            </a:extLst>
          </p:cNvPr>
          <p:cNvGrpSpPr/>
          <p:nvPr/>
        </p:nvGrpSpPr>
        <p:grpSpPr>
          <a:xfrm>
            <a:off x="316868" y="161676"/>
            <a:ext cx="3499353" cy="646331"/>
            <a:chOff x="316868" y="161676"/>
            <a:chExt cx="3499353" cy="646331"/>
          </a:xfrm>
        </p:grpSpPr>
        <p:sp>
          <p:nvSpPr>
            <p:cNvPr id="15" name="文本框 14">
              <a:extLst>
                <a:ext uri="{FF2B5EF4-FFF2-40B4-BE49-F238E27FC236}">
                  <a16:creationId xmlns:a16="http://schemas.microsoft.com/office/drawing/2014/main" id="{D284623F-0090-567E-C861-D10ECB2DAB2E}"/>
                </a:ext>
              </a:extLst>
            </p:cNvPr>
            <p:cNvSpPr txBox="1"/>
            <p:nvPr/>
          </p:nvSpPr>
          <p:spPr>
            <a:xfrm>
              <a:off x="696893" y="161676"/>
              <a:ext cx="311932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Conclusion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4037D992-E97F-131B-E713-1ED30A610361}"/>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034D6406-676C-06CF-83C9-0EED32627BEB}"/>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AE580675-0495-4BBB-0611-BA521E81C2B9}"/>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13" name="组合 12">
            <a:extLst>
              <a:ext uri="{FF2B5EF4-FFF2-40B4-BE49-F238E27FC236}">
                <a16:creationId xmlns:a16="http://schemas.microsoft.com/office/drawing/2014/main" id="{7A534507-8C3A-4B62-74A9-19CE103BC8FF}"/>
              </a:ext>
            </a:extLst>
          </p:cNvPr>
          <p:cNvGrpSpPr/>
          <p:nvPr/>
        </p:nvGrpSpPr>
        <p:grpSpPr>
          <a:xfrm>
            <a:off x="2239704" y="4664480"/>
            <a:ext cx="7712591" cy="1507093"/>
            <a:chOff x="6313442" y="2798840"/>
            <a:chExt cx="7712591" cy="1507093"/>
          </a:xfrm>
        </p:grpSpPr>
        <p:sp>
          <p:nvSpPr>
            <p:cNvPr id="20" name="文本框 19">
              <a:extLst>
                <a:ext uri="{FF2B5EF4-FFF2-40B4-BE49-F238E27FC236}">
                  <a16:creationId xmlns:a16="http://schemas.microsoft.com/office/drawing/2014/main" id="{17FC79A7-EE7E-CC90-9093-9977004131DE}"/>
                </a:ext>
              </a:extLst>
            </p:cNvPr>
            <p:cNvSpPr txBox="1"/>
            <p:nvPr/>
          </p:nvSpPr>
          <p:spPr>
            <a:xfrm>
              <a:off x="6313442" y="3060450"/>
              <a:ext cx="7712591" cy="1245483"/>
            </a:xfrm>
            <a:prstGeom prst="rect">
              <a:avLst/>
            </a:prstGeom>
            <a:noFill/>
            <a:ln w="28575">
              <a:solidFill>
                <a:srgbClr val="C00000"/>
              </a:solidFill>
            </a:ln>
          </p:spPr>
          <p:txBody>
            <a:bodyPr wrap="square" lIns="360000" tIns="216000" rIns="360000" bIns="180000" rtlCol="0">
              <a:spAutoFit/>
            </a:bodyPr>
            <a:lstStyle/>
            <a:p>
              <a:pPr algn="ctr">
                <a:lnSpc>
                  <a:spcPct val="120000"/>
                </a:lnSpc>
              </a:pPr>
              <a:r>
                <a:rPr lang="en-US" altLang="zh-CN" sz="2400" dirty="0">
                  <a:latin typeface="Arial" panose="020B0604020202020204" pitchFamily="34" charset="0"/>
                  <a:cs typeface="Arial" panose="020B0604020202020204" pitchFamily="34" charset="0"/>
                </a:rPr>
                <a:t>The D-</a:t>
              </a:r>
              <a:r>
                <a:rPr lang="en-US" altLang="zh-CN" sz="2400" dirty="0" err="1">
                  <a:latin typeface="Arial" panose="020B0604020202020204" pitchFamily="34" charset="0"/>
                  <a:cs typeface="Arial" panose="020B0604020202020204" pitchFamily="34" charset="0"/>
                </a:rPr>
                <a:t>LaTeP</a:t>
              </a:r>
              <a:r>
                <a:rPr lang="en-US" altLang="zh-CN" sz="2400" dirty="0">
                  <a:latin typeface="Arial" panose="020B0604020202020204" pitchFamily="34" charset="0"/>
                  <a:cs typeface="Arial" panose="020B0604020202020204" pitchFamily="34" charset="0"/>
                </a:rPr>
                <a:t> model can simulate the X-ray emissions under time-varying solar wind conditions</a:t>
              </a:r>
              <a:endParaRPr lang="en-US" sz="24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AA80A6DC-B356-23C9-9600-1954F99EA374}"/>
                </a:ext>
              </a:extLst>
            </p:cNvPr>
            <p:cNvSpPr txBox="1"/>
            <p:nvPr/>
          </p:nvSpPr>
          <p:spPr>
            <a:xfrm>
              <a:off x="8946420" y="2798840"/>
              <a:ext cx="2446634" cy="523220"/>
            </a:xfrm>
            <a:prstGeom prst="rect">
              <a:avLst/>
            </a:prstGeom>
            <a:solidFill>
              <a:schemeClr val="bg1"/>
            </a:solidFill>
          </p:spPr>
          <p:txBody>
            <a:bodyPr wrap="square" rtlCol="0">
              <a:spAutoFit/>
            </a:bodyPr>
            <a:lstStyle/>
            <a:p>
              <a:pPr algn="ctr"/>
              <a:r>
                <a:rPr lang="en-US" sz="2800" dirty="0">
                  <a:latin typeface="Arial" panose="020B0604020202020204" pitchFamily="34" charset="0"/>
                  <a:cs typeface="Arial" panose="020B0604020202020204" pitchFamily="34" charset="0"/>
                </a:rPr>
                <a:t>Conclusion</a:t>
              </a:r>
            </a:p>
          </p:txBody>
        </p:sp>
      </p:grpSp>
      <p:sp>
        <p:nvSpPr>
          <p:cNvPr id="3" name="文本框 2">
            <a:extLst>
              <a:ext uri="{FF2B5EF4-FFF2-40B4-BE49-F238E27FC236}">
                <a16:creationId xmlns:a16="http://schemas.microsoft.com/office/drawing/2014/main" id="{8A43FE36-B678-54F7-6941-70879AEAA09B}"/>
              </a:ext>
            </a:extLst>
          </p:cNvPr>
          <p:cNvSpPr txBox="1"/>
          <p:nvPr/>
        </p:nvSpPr>
        <p:spPr>
          <a:xfrm>
            <a:off x="939384" y="818398"/>
            <a:ext cx="5056171" cy="523220"/>
          </a:xfrm>
          <a:prstGeom prst="rect">
            <a:avLst/>
          </a:prstGeom>
          <a:noFill/>
        </p:spPr>
        <p:txBody>
          <a:bodyPr wrap="square">
            <a:spAutoFit/>
          </a:bodyPr>
          <a:lstStyle/>
          <a:p>
            <a:r>
              <a:rPr lang="en-US" altLang="zh-CN" sz="2800" dirty="0">
                <a:latin typeface="Arial" panose="020B0604020202020204" pitchFamily="34" charset="0"/>
                <a:cs typeface="Arial" panose="020B0604020202020204" pitchFamily="34" charset="0"/>
              </a:rPr>
              <a:t>Simulate X-ray emissions for</a:t>
            </a:r>
          </a:p>
        </p:txBody>
      </p:sp>
      <p:grpSp>
        <p:nvGrpSpPr>
          <p:cNvPr id="11" name="组合 10">
            <a:extLst>
              <a:ext uri="{FF2B5EF4-FFF2-40B4-BE49-F238E27FC236}">
                <a16:creationId xmlns:a16="http://schemas.microsoft.com/office/drawing/2014/main" id="{A458E060-C259-8BED-FF10-B963273898DA}"/>
              </a:ext>
            </a:extLst>
          </p:cNvPr>
          <p:cNvGrpSpPr/>
          <p:nvPr/>
        </p:nvGrpSpPr>
        <p:grpSpPr>
          <a:xfrm>
            <a:off x="2271109" y="1879955"/>
            <a:ext cx="7491621" cy="2754946"/>
            <a:chOff x="2271109" y="1879955"/>
            <a:chExt cx="7491621" cy="2754946"/>
          </a:xfrm>
        </p:grpSpPr>
        <p:pic>
          <p:nvPicPr>
            <p:cNvPr id="7" name="MovieS1_2">
              <a:hlinkClick r:id="" action="ppaction://media"/>
              <a:extLst>
                <a:ext uri="{FF2B5EF4-FFF2-40B4-BE49-F238E27FC236}">
                  <a16:creationId xmlns:a16="http://schemas.microsoft.com/office/drawing/2014/main" id="{E5A1FE70-CC0F-6C18-8A41-6319F976B11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71109" y="1879955"/>
              <a:ext cx="3122272" cy="2754946"/>
            </a:xfrm>
            <a:prstGeom prst="rect">
              <a:avLst/>
            </a:prstGeom>
          </p:spPr>
        </p:pic>
        <p:pic>
          <p:nvPicPr>
            <p:cNvPr id="8" name="MovieS2">
              <a:hlinkClick r:id="" action="ppaction://media"/>
              <a:extLst>
                <a:ext uri="{FF2B5EF4-FFF2-40B4-BE49-F238E27FC236}">
                  <a16:creationId xmlns:a16="http://schemas.microsoft.com/office/drawing/2014/main" id="{82CF0FB8-7129-F04B-51F5-65ED6BA3EEC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41530" y="1879955"/>
              <a:ext cx="3121200" cy="2754000"/>
            </a:xfrm>
            <a:prstGeom prst="rect">
              <a:avLst/>
            </a:prstGeom>
          </p:spPr>
        </p:pic>
      </p:grpSp>
      <p:grpSp>
        <p:nvGrpSpPr>
          <p:cNvPr id="2" name="组合 1">
            <a:extLst>
              <a:ext uri="{FF2B5EF4-FFF2-40B4-BE49-F238E27FC236}">
                <a16:creationId xmlns:a16="http://schemas.microsoft.com/office/drawing/2014/main" id="{050A552E-DD7A-391F-164C-5DAB1F8840B3}"/>
              </a:ext>
            </a:extLst>
          </p:cNvPr>
          <p:cNvGrpSpPr/>
          <p:nvPr/>
        </p:nvGrpSpPr>
        <p:grpSpPr>
          <a:xfrm>
            <a:off x="1582888" y="1305447"/>
            <a:ext cx="9584615" cy="461665"/>
            <a:chOff x="377537" y="1305447"/>
            <a:chExt cx="9584615" cy="461665"/>
          </a:xfrm>
        </p:grpSpPr>
        <p:sp>
          <p:nvSpPr>
            <p:cNvPr id="9" name="文本框 8">
              <a:extLst>
                <a:ext uri="{FF2B5EF4-FFF2-40B4-BE49-F238E27FC236}">
                  <a16:creationId xmlns:a16="http://schemas.microsoft.com/office/drawing/2014/main" id="{C9C3CE92-F909-E16E-8FEA-85671396DEF7}"/>
                </a:ext>
              </a:extLst>
            </p:cNvPr>
            <p:cNvSpPr txBox="1"/>
            <p:nvPr/>
          </p:nvSpPr>
          <p:spPr>
            <a:xfrm>
              <a:off x="377537" y="1305447"/>
              <a:ext cx="4496215"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Variations in magnetic field</a:t>
              </a:r>
            </a:p>
          </p:txBody>
        </p:sp>
        <p:sp>
          <p:nvSpPr>
            <p:cNvPr id="10" name="文本框 9">
              <a:extLst>
                <a:ext uri="{FF2B5EF4-FFF2-40B4-BE49-F238E27FC236}">
                  <a16:creationId xmlns:a16="http://schemas.microsoft.com/office/drawing/2014/main" id="{95C0D675-A7AD-00B8-3D06-C39D693FAE92}"/>
                </a:ext>
              </a:extLst>
            </p:cNvPr>
            <p:cNvSpPr txBox="1"/>
            <p:nvPr/>
          </p:nvSpPr>
          <p:spPr>
            <a:xfrm>
              <a:off x="5091543" y="1305447"/>
              <a:ext cx="4870609"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Variations in dynamic pressure</a:t>
              </a:r>
              <a:endParaRPr lang="zh-CN" altLang="en-US" sz="2400" dirty="0"/>
            </a:p>
          </p:txBody>
        </p:sp>
      </p:grpSp>
    </p:spTree>
    <p:extLst>
      <p:ext uri="{BB962C8B-B14F-4D97-AF65-F5344CB8AC3E}">
        <p14:creationId xmlns:p14="http://schemas.microsoft.com/office/powerpoint/2010/main" val="2214774268"/>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7"/>
                </p:tgtEl>
              </p:cMediaNode>
            </p:video>
            <p:video>
              <p:cMediaNode vol="80000">
                <p:cTn id="3" repeatCount="indefinite"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9B413-8A9A-C5C4-DC36-9F7D5B87B4E1}"/>
            </a:ext>
          </a:extLst>
        </p:cNvPr>
        <p:cNvGrpSpPr/>
        <p:nvPr/>
      </p:nvGrpSpPr>
      <p:grpSpPr>
        <a:xfrm>
          <a:off x="0" y="0"/>
          <a:ext cx="0" cy="0"/>
          <a:chOff x="0" y="0"/>
          <a:chExt cx="0" cy="0"/>
        </a:xfrm>
      </p:grpSpPr>
      <p:sp>
        <p:nvSpPr>
          <p:cNvPr id="9" name="文本框 2">
            <a:extLst>
              <a:ext uri="{FF2B5EF4-FFF2-40B4-BE49-F238E27FC236}">
                <a16:creationId xmlns:a16="http://schemas.microsoft.com/office/drawing/2014/main" id="{42724657-F5F1-935B-78D5-246CD421D2AE}"/>
              </a:ext>
            </a:extLst>
          </p:cNvPr>
          <p:cNvSpPr txBox="1">
            <a:spLocks noChangeArrowheads="1"/>
          </p:cNvSpPr>
          <p:nvPr>
            <p:custDataLst>
              <p:tags r:id="rId1"/>
            </p:custDataLst>
          </p:nvPr>
        </p:nvSpPr>
        <p:spPr bwMode="auto">
          <a:xfrm>
            <a:off x="1056625" y="2193837"/>
            <a:ext cx="2247543" cy="22467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rPr>
              <a:t>03</a:t>
            </a:r>
            <a:endParaRPr lang="zh-CN" altLang="en-US"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endParaRPr>
          </a:p>
        </p:txBody>
      </p:sp>
      <p:cxnSp>
        <p:nvCxnSpPr>
          <p:cNvPr id="10" name="直接连接符 9">
            <a:extLst>
              <a:ext uri="{FF2B5EF4-FFF2-40B4-BE49-F238E27FC236}">
                <a16:creationId xmlns:a16="http://schemas.microsoft.com/office/drawing/2014/main" id="{E65DB131-13D8-E162-0C39-8E5106FF6DAA}"/>
              </a:ext>
            </a:extLst>
          </p:cNvPr>
          <p:cNvCxnSpPr>
            <a:cxnSpLocks/>
          </p:cNvCxnSpPr>
          <p:nvPr>
            <p:custDataLst>
              <p:tags r:id="rId2"/>
            </p:custDataLst>
          </p:nvPr>
        </p:nvCxnSpPr>
        <p:spPr>
          <a:xfrm>
            <a:off x="4269095" y="3974767"/>
            <a:ext cx="7186590"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337AF7E-7803-8D0C-7021-67FC799AFD8A}"/>
              </a:ext>
            </a:extLst>
          </p:cNvPr>
          <p:cNvSpPr/>
          <p:nvPr/>
        </p:nvSpPr>
        <p:spPr>
          <a:xfrm>
            <a:off x="4731713" y="2828039"/>
            <a:ext cx="6261354" cy="1107996"/>
          </a:xfrm>
          <a:prstGeom prst="rect">
            <a:avLst/>
          </a:prstGeom>
        </p:spPr>
        <p:txBody>
          <a:bodyPr wrap="square" lIns="0" tIns="0" rIns="0" bIns="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Compare with </a:t>
            </a:r>
          </a:p>
          <a:p>
            <a:pPr algn="ctr"/>
            <a:r>
              <a:rPr lang="en-US" altLang="zh-CN" sz="3600" b="1" dirty="0">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XMM-Newton </a:t>
            </a: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observation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2" name="组合 11">
            <a:extLst>
              <a:ext uri="{FF2B5EF4-FFF2-40B4-BE49-F238E27FC236}">
                <a16:creationId xmlns:a16="http://schemas.microsoft.com/office/drawing/2014/main" id="{93ADF033-CA7C-C759-6789-774C6D9A2EC3}"/>
              </a:ext>
            </a:extLst>
          </p:cNvPr>
          <p:cNvGrpSpPr/>
          <p:nvPr/>
        </p:nvGrpSpPr>
        <p:grpSpPr>
          <a:xfrm>
            <a:off x="7781759" y="937931"/>
            <a:ext cx="2758272" cy="837788"/>
            <a:chOff x="4602145" y="211015"/>
            <a:chExt cx="2758272" cy="837788"/>
          </a:xfrm>
        </p:grpSpPr>
        <p:sp>
          <p:nvSpPr>
            <p:cNvPr id="13" name="流程图: 终止 12">
              <a:extLst>
                <a:ext uri="{FF2B5EF4-FFF2-40B4-BE49-F238E27FC236}">
                  <a16:creationId xmlns:a16="http://schemas.microsoft.com/office/drawing/2014/main" id="{1E307AF2-08DE-540E-7F23-AD2F0AEBBAE1}"/>
                </a:ext>
              </a:extLst>
            </p:cNvPr>
            <p:cNvSpPr/>
            <p:nvPr/>
          </p:nvSpPr>
          <p:spPr>
            <a:xfrm>
              <a:off x="5521569" y="566482"/>
              <a:ext cx="1838848" cy="482321"/>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流程图: 终止 13">
              <a:extLst>
                <a:ext uri="{FF2B5EF4-FFF2-40B4-BE49-F238E27FC236}">
                  <a16:creationId xmlns:a16="http://schemas.microsoft.com/office/drawing/2014/main" id="{1B12B9E7-7533-44FC-DA6D-F6BBF1A3AE1C}"/>
                </a:ext>
              </a:extLst>
            </p:cNvPr>
            <p:cNvSpPr/>
            <p:nvPr/>
          </p:nvSpPr>
          <p:spPr>
            <a:xfrm>
              <a:off x="4602145" y="211015"/>
              <a:ext cx="1838848" cy="482321"/>
            </a:xfrm>
            <a:prstGeom prst="flowChartTerminato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流程图: 终止 14">
              <a:extLst>
                <a:ext uri="{FF2B5EF4-FFF2-40B4-BE49-F238E27FC236}">
                  <a16:creationId xmlns:a16="http://schemas.microsoft.com/office/drawing/2014/main" id="{F182DCDE-AF35-901A-1785-909A1F1B0932}"/>
                </a:ext>
              </a:extLst>
            </p:cNvPr>
            <p:cNvSpPr/>
            <p:nvPr/>
          </p:nvSpPr>
          <p:spPr>
            <a:xfrm>
              <a:off x="5521569" y="526200"/>
              <a:ext cx="1838848" cy="48232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16" name="矩形 15">
            <a:extLst>
              <a:ext uri="{FF2B5EF4-FFF2-40B4-BE49-F238E27FC236}">
                <a16:creationId xmlns:a16="http://schemas.microsoft.com/office/drawing/2014/main" id="{268334BB-54F8-7806-830C-391695AA503D}"/>
              </a:ext>
            </a:extLst>
          </p:cNvPr>
          <p:cNvSpPr/>
          <p:nvPr/>
        </p:nvSpPr>
        <p:spPr>
          <a:xfrm>
            <a:off x="1056625" y="-1"/>
            <a:ext cx="2247543" cy="1775719"/>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矩形 16">
            <a:extLst>
              <a:ext uri="{FF2B5EF4-FFF2-40B4-BE49-F238E27FC236}">
                <a16:creationId xmlns:a16="http://schemas.microsoft.com/office/drawing/2014/main" id="{B51B3E37-7226-9807-AEAD-41B43588BCDB}"/>
              </a:ext>
            </a:extLst>
          </p:cNvPr>
          <p:cNvSpPr/>
          <p:nvPr/>
        </p:nvSpPr>
        <p:spPr>
          <a:xfrm>
            <a:off x="1056625" y="4913832"/>
            <a:ext cx="2247543" cy="1944168"/>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3" name="灯片编号占位符 2">
            <a:extLst>
              <a:ext uri="{FF2B5EF4-FFF2-40B4-BE49-F238E27FC236}">
                <a16:creationId xmlns:a16="http://schemas.microsoft.com/office/drawing/2014/main" id="{CA413CE5-8D4E-87E1-8BC0-49828AB70719}"/>
              </a:ext>
            </a:extLst>
          </p:cNvPr>
          <p:cNvSpPr>
            <a:spLocks noGrp="1"/>
          </p:cNvSpPr>
          <p:nvPr>
            <p:ph type="sldNum" sz="quarter" idx="12"/>
          </p:nvPr>
        </p:nvSpPr>
        <p:spPr/>
        <p:txBody>
          <a:bodyPr/>
          <a:lstStyle/>
          <a:p>
            <a:fld id="{EA28F50F-8FAB-4D21-A335-1ADE8C761086}" type="slidenum">
              <a:rPr lang="zh-CN" altLang="en-US" smtClean="0"/>
              <a:t>15</a:t>
            </a:fld>
            <a:endParaRPr lang="zh-CN" altLang="en-US" dirty="0"/>
          </a:p>
        </p:txBody>
      </p:sp>
    </p:spTree>
    <p:extLst>
      <p:ext uri="{BB962C8B-B14F-4D97-AF65-F5344CB8AC3E}">
        <p14:creationId xmlns:p14="http://schemas.microsoft.com/office/powerpoint/2010/main" val="102652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660B-49B6-A77E-B2D3-B8FE1828CEF1}"/>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E0B85919-9558-2B5B-3F55-9D7110F0FFBF}"/>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16</a:t>
            </a:fld>
            <a:endParaRPr lang="zh-CN" altLang="en-US"/>
          </a:p>
        </p:txBody>
      </p:sp>
      <p:grpSp>
        <p:nvGrpSpPr>
          <p:cNvPr id="14" name="组合 13">
            <a:extLst>
              <a:ext uri="{FF2B5EF4-FFF2-40B4-BE49-F238E27FC236}">
                <a16:creationId xmlns:a16="http://schemas.microsoft.com/office/drawing/2014/main" id="{6FA306DA-8157-E499-EA28-91D14E52AF62}"/>
              </a:ext>
            </a:extLst>
          </p:cNvPr>
          <p:cNvGrpSpPr/>
          <p:nvPr/>
        </p:nvGrpSpPr>
        <p:grpSpPr>
          <a:xfrm>
            <a:off x="316868" y="161676"/>
            <a:ext cx="6862144" cy="646331"/>
            <a:chOff x="316868" y="161676"/>
            <a:chExt cx="6862144" cy="646331"/>
          </a:xfrm>
        </p:grpSpPr>
        <p:sp>
          <p:nvSpPr>
            <p:cNvPr id="15" name="文本框 14">
              <a:extLst>
                <a:ext uri="{FF2B5EF4-FFF2-40B4-BE49-F238E27FC236}">
                  <a16:creationId xmlns:a16="http://schemas.microsoft.com/office/drawing/2014/main" id="{DEAD3D07-999E-A804-1420-E80612D111BC}"/>
                </a:ext>
              </a:extLst>
            </p:cNvPr>
            <p:cNvSpPr txBox="1"/>
            <p:nvPr/>
          </p:nvSpPr>
          <p:spPr>
            <a:xfrm>
              <a:off x="696891" y="161676"/>
              <a:ext cx="6482121"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Simulated X-ray emission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DA3CC7E4-917D-D5D3-A6AC-4852348CBF23}"/>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19258A10-1191-0544-9B0B-6213065C8CB0}"/>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125BB551-BE5F-1BE2-91A9-6A64E8FAFB5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3" name="文本框 2">
            <a:extLst>
              <a:ext uri="{FF2B5EF4-FFF2-40B4-BE49-F238E27FC236}">
                <a16:creationId xmlns:a16="http://schemas.microsoft.com/office/drawing/2014/main" id="{7C85200C-0E9F-AF4C-3B21-483069B71247}"/>
              </a:ext>
            </a:extLst>
          </p:cNvPr>
          <p:cNvSpPr txBox="1"/>
          <p:nvPr/>
        </p:nvSpPr>
        <p:spPr>
          <a:xfrm>
            <a:off x="1936542" y="931095"/>
            <a:ext cx="8318916" cy="830997"/>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Simulate X-ray emissions for a Coronal Mass Ejection event and </a:t>
            </a:r>
            <a:r>
              <a:rPr lang="en-US" altLang="zh-CN" sz="2400" dirty="0">
                <a:solidFill>
                  <a:srgbClr val="C00000"/>
                </a:solidFill>
                <a:latin typeface="Arial" panose="020B0604020202020204" pitchFamily="34" charset="0"/>
                <a:cs typeface="Arial" panose="020B0604020202020204" pitchFamily="34" charset="0"/>
              </a:rPr>
              <a:t>compare with XMM-Newton observations</a:t>
            </a:r>
          </a:p>
        </p:txBody>
      </p:sp>
      <p:pic>
        <p:nvPicPr>
          <p:cNvPr id="4" name="Movie with orbit">
            <a:hlinkClick r:id="" action="ppaction://media"/>
            <a:extLst>
              <a:ext uri="{FF2B5EF4-FFF2-40B4-BE49-F238E27FC236}">
                <a16:creationId xmlns:a16="http://schemas.microsoft.com/office/drawing/2014/main" id="{808B39B9-B459-47EE-A049-A180CD81AC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08377" y="2014507"/>
            <a:ext cx="5175246" cy="4566393"/>
          </a:xfrm>
          <a:prstGeom prst="rect">
            <a:avLst/>
          </a:prstGeom>
        </p:spPr>
      </p:pic>
      <p:sp>
        <p:nvSpPr>
          <p:cNvPr id="13" name="文本框 12">
            <a:extLst>
              <a:ext uri="{FF2B5EF4-FFF2-40B4-BE49-F238E27FC236}">
                <a16:creationId xmlns:a16="http://schemas.microsoft.com/office/drawing/2014/main" id="{8AF906EB-E917-4857-ACA1-EFC26AC67CD4}"/>
              </a:ext>
            </a:extLst>
          </p:cNvPr>
          <p:cNvSpPr txBox="1"/>
          <p:nvPr/>
        </p:nvSpPr>
        <p:spPr>
          <a:xfrm>
            <a:off x="9164855" y="5747091"/>
            <a:ext cx="192828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Xu et al., 2026</a:t>
            </a:r>
            <a:endParaRPr lang="en-US"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06D12D5D-6EBC-BB03-EE52-A3A37BA783ED}"/>
              </a:ext>
            </a:extLst>
          </p:cNvPr>
          <p:cNvSpPr txBox="1"/>
          <p:nvPr/>
        </p:nvSpPr>
        <p:spPr>
          <a:xfrm>
            <a:off x="550350" y="3298082"/>
            <a:ext cx="2772383" cy="1200329"/>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250 minutes simulation for the CME event</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13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57660B-49B6-A77E-B2D3-B8FE1828CEF1}"/>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8EC08AF8-C243-4E3F-4553-091A6B2B34EF}"/>
              </a:ext>
            </a:extLst>
          </p:cNvPr>
          <p:cNvPicPr>
            <a:picLocks noChangeAspect="1"/>
          </p:cNvPicPr>
          <p:nvPr/>
        </p:nvPicPr>
        <p:blipFill rotWithShape="1">
          <a:blip r:embed="rId3">
            <a:extLst>
              <a:ext uri="{28A0092B-C50C-407E-A947-70E740481C1C}">
                <a14:useLocalDpi xmlns:a14="http://schemas.microsoft.com/office/drawing/2010/main" val="0"/>
              </a:ext>
            </a:extLst>
          </a:blip>
          <a:srcRect t="66976" b="38"/>
          <a:stretch>
            <a:fillRect/>
          </a:stretch>
        </p:blipFill>
        <p:spPr>
          <a:xfrm>
            <a:off x="6489790" y="2204486"/>
            <a:ext cx="4241620" cy="1899654"/>
          </a:xfrm>
          <a:prstGeom prst="rect">
            <a:avLst/>
          </a:prstGeom>
        </p:spPr>
      </p:pic>
      <p:sp>
        <p:nvSpPr>
          <p:cNvPr id="12" name="灯片编号占位符 3">
            <a:extLst>
              <a:ext uri="{FF2B5EF4-FFF2-40B4-BE49-F238E27FC236}">
                <a16:creationId xmlns:a16="http://schemas.microsoft.com/office/drawing/2014/main" id="{E0B85919-9558-2B5B-3F55-9D7110F0FFBF}"/>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17</a:t>
            </a:fld>
            <a:endParaRPr lang="zh-CN" altLang="en-US"/>
          </a:p>
        </p:txBody>
      </p:sp>
      <p:grpSp>
        <p:nvGrpSpPr>
          <p:cNvPr id="14" name="组合 13">
            <a:extLst>
              <a:ext uri="{FF2B5EF4-FFF2-40B4-BE49-F238E27FC236}">
                <a16:creationId xmlns:a16="http://schemas.microsoft.com/office/drawing/2014/main" id="{6FA306DA-8157-E499-EA28-91D14E52AF62}"/>
              </a:ext>
            </a:extLst>
          </p:cNvPr>
          <p:cNvGrpSpPr/>
          <p:nvPr/>
        </p:nvGrpSpPr>
        <p:grpSpPr>
          <a:xfrm>
            <a:off x="316868" y="161676"/>
            <a:ext cx="7912732" cy="646331"/>
            <a:chOff x="316868" y="161676"/>
            <a:chExt cx="7912732" cy="646331"/>
          </a:xfrm>
        </p:grpSpPr>
        <p:sp>
          <p:nvSpPr>
            <p:cNvPr id="15" name="文本框 14">
              <a:extLst>
                <a:ext uri="{FF2B5EF4-FFF2-40B4-BE49-F238E27FC236}">
                  <a16:creationId xmlns:a16="http://schemas.microsoft.com/office/drawing/2014/main" id="{DEAD3D07-999E-A804-1420-E80612D111BC}"/>
                </a:ext>
              </a:extLst>
            </p:cNvPr>
            <p:cNvSpPr txBox="1"/>
            <p:nvPr/>
          </p:nvSpPr>
          <p:spPr>
            <a:xfrm>
              <a:off x="696892" y="161676"/>
              <a:ext cx="753270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Comparison with observation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DA3CC7E4-917D-D5D3-A6AC-4852348CBF23}"/>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19258A10-1191-0544-9B0B-6213065C8CB0}"/>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125BB551-BE5F-1BE2-91A9-6A64E8FAFB5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36" name="组合 35">
            <a:extLst>
              <a:ext uri="{FF2B5EF4-FFF2-40B4-BE49-F238E27FC236}">
                <a16:creationId xmlns:a16="http://schemas.microsoft.com/office/drawing/2014/main" id="{17E29DC4-0624-4141-8193-DFAAF0A2D900}"/>
              </a:ext>
            </a:extLst>
          </p:cNvPr>
          <p:cNvGrpSpPr/>
          <p:nvPr/>
        </p:nvGrpSpPr>
        <p:grpSpPr>
          <a:xfrm>
            <a:off x="992786" y="1098307"/>
            <a:ext cx="4619432" cy="5468597"/>
            <a:chOff x="712868" y="1098307"/>
            <a:chExt cx="4619432" cy="5468597"/>
          </a:xfrm>
        </p:grpSpPr>
        <p:pic>
          <p:nvPicPr>
            <p:cNvPr id="6" name="图片 5">
              <a:extLst>
                <a:ext uri="{FF2B5EF4-FFF2-40B4-BE49-F238E27FC236}">
                  <a16:creationId xmlns:a16="http://schemas.microsoft.com/office/drawing/2014/main" id="{AE00A3F8-A2F4-455A-849E-E9AEB27E0ACA}"/>
                </a:ext>
              </a:extLst>
            </p:cNvPr>
            <p:cNvPicPr>
              <a:picLocks noChangeAspect="1"/>
            </p:cNvPicPr>
            <p:nvPr/>
          </p:nvPicPr>
          <p:blipFill rotWithShape="1">
            <a:blip r:embed="rId4">
              <a:extLst>
                <a:ext uri="{28A0092B-C50C-407E-A947-70E740481C1C}">
                  <a14:useLocalDpi xmlns:a14="http://schemas.microsoft.com/office/drawing/2010/main" val="0"/>
                </a:ext>
              </a:extLst>
            </a:blip>
            <a:srcRect b="32899"/>
            <a:stretch/>
          </p:blipFill>
          <p:spPr>
            <a:xfrm>
              <a:off x="903754" y="2702638"/>
              <a:ext cx="4241620" cy="3864266"/>
            </a:xfrm>
            <a:prstGeom prst="rect">
              <a:avLst/>
            </a:prstGeom>
          </p:spPr>
        </p:pic>
        <p:sp>
          <p:nvSpPr>
            <p:cNvPr id="20" name="文本框 19">
              <a:extLst>
                <a:ext uri="{FF2B5EF4-FFF2-40B4-BE49-F238E27FC236}">
                  <a16:creationId xmlns:a16="http://schemas.microsoft.com/office/drawing/2014/main" id="{36C95218-6919-48C1-A3C9-4E59379D8E40}"/>
                </a:ext>
              </a:extLst>
            </p:cNvPr>
            <p:cNvSpPr txBox="1"/>
            <p:nvPr/>
          </p:nvSpPr>
          <p:spPr>
            <a:xfrm>
              <a:off x="712868" y="1098307"/>
              <a:ext cx="4619432" cy="830997"/>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Simulation box only covers a finite </a:t>
              </a:r>
              <a:r>
                <a:rPr lang="en-US" altLang="zh-CN" sz="2400" dirty="0">
                  <a:latin typeface="Arial" panose="020B0604020202020204" pitchFamily="34" charset="0"/>
                  <a:cs typeface="Arial" panose="020B0604020202020204" pitchFamily="34" charset="0"/>
                </a:rPr>
                <a:t>LOS length</a:t>
              </a:r>
              <a:endParaRPr lang="en-US" sz="2400"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55499E24-5911-4F49-837F-F21290BD524A}"/>
                </a:ext>
              </a:extLst>
            </p:cNvPr>
            <p:cNvSpPr txBox="1"/>
            <p:nvPr/>
          </p:nvSpPr>
          <p:spPr>
            <a:xfrm>
              <a:off x="903754" y="2099134"/>
              <a:ext cx="4241620" cy="461665"/>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2400" dirty="0">
                  <a:latin typeface="Arial" panose="020B0604020202020204" pitchFamily="34" charset="0"/>
                  <a:cs typeface="Arial" panose="020B0604020202020204" pitchFamily="34" charset="0"/>
                </a:rPr>
                <a:t>Path-length </a:t>
              </a:r>
              <a:r>
                <a:rPr lang="en-US" sz="2400" dirty="0">
                  <a:latin typeface="Arial" panose="020B0604020202020204" pitchFamily="34" charset="0"/>
                  <a:cs typeface="Arial" panose="020B0604020202020204" pitchFamily="34" charset="0"/>
                </a:rPr>
                <a:t>extrapolation</a:t>
              </a:r>
            </a:p>
          </p:txBody>
        </p:sp>
      </p:grpSp>
      <p:grpSp>
        <p:nvGrpSpPr>
          <p:cNvPr id="37" name="组合 36">
            <a:extLst>
              <a:ext uri="{FF2B5EF4-FFF2-40B4-BE49-F238E27FC236}">
                <a16:creationId xmlns:a16="http://schemas.microsoft.com/office/drawing/2014/main" id="{6226DDA8-DF04-4357-9B63-3367A3AEADFE}"/>
              </a:ext>
            </a:extLst>
          </p:cNvPr>
          <p:cNvGrpSpPr/>
          <p:nvPr/>
        </p:nvGrpSpPr>
        <p:grpSpPr>
          <a:xfrm>
            <a:off x="2087495" y="5038725"/>
            <a:ext cx="2932180" cy="1099631"/>
            <a:chOff x="2087495" y="5038725"/>
            <a:chExt cx="2932180" cy="1099631"/>
          </a:xfrm>
        </p:grpSpPr>
        <p:grpSp>
          <p:nvGrpSpPr>
            <p:cNvPr id="25" name="组合 24">
              <a:extLst>
                <a:ext uri="{FF2B5EF4-FFF2-40B4-BE49-F238E27FC236}">
                  <a16:creationId xmlns:a16="http://schemas.microsoft.com/office/drawing/2014/main" id="{195892B6-6859-4BA7-B751-6A2F1B53B3D8}"/>
                </a:ext>
              </a:extLst>
            </p:cNvPr>
            <p:cNvGrpSpPr/>
            <p:nvPr/>
          </p:nvGrpSpPr>
          <p:grpSpPr>
            <a:xfrm>
              <a:off x="2087495" y="5543550"/>
              <a:ext cx="746449" cy="594806"/>
              <a:chOff x="2087495" y="5543550"/>
              <a:chExt cx="746449" cy="594806"/>
            </a:xfrm>
          </p:grpSpPr>
          <p:cxnSp>
            <p:nvCxnSpPr>
              <p:cNvPr id="9" name="直接箭头连接符 8">
                <a:extLst>
                  <a:ext uri="{FF2B5EF4-FFF2-40B4-BE49-F238E27FC236}">
                    <a16:creationId xmlns:a16="http://schemas.microsoft.com/office/drawing/2014/main" id="{3357DC86-48FF-45E7-875B-49846290D7AE}"/>
                  </a:ext>
                </a:extLst>
              </p:cNvPr>
              <p:cNvCxnSpPr>
                <a:cxnSpLocks/>
              </p:cNvCxnSpPr>
              <p:nvPr/>
            </p:nvCxnSpPr>
            <p:spPr>
              <a:xfrm>
                <a:off x="2162175" y="5543550"/>
                <a:ext cx="67841" cy="278752"/>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E6AA9B8-ACF5-4C07-A12C-C620A00E1ABB}"/>
                      </a:ext>
                    </a:extLst>
                  </p:cNvPr>
                  <p:cNvSpPr txBox="1"/>
                  <p:nvPr/>
                </p:nvSpPr>
                <p:spPr>
                  <a:xfrm>
                    <a:off x="2087495" y="5769024"/>
                    <a:ext cx="7464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5"/>
                                  </a:solidFill>
                                  <a:latin typeface="Cambria Math" panose="02040503050406030204" pitchFamily="18" charset="0"/>
                                </a:rPr>
                              </m:ctrlPr>
                            </m:sSubPr>
                            <m:e>
                              <m:r>
                                <a:rPr lang="en-US" altLang="zh-CN" b="0" i="1" smtClean="0">
                                  <a:solidFill>
                                    <a:schemeClr val="accent5"/>
                                  </a:solidFill>
                                  <a:latin typeface="Cambria Math" panose="02040503050406030204" pitchFamily="18" charset="0"/>
                                </a:rPr>
                                <m:t>𝐼</m:t>
                              </m:r>
                            </m:e>
                            <m:sub>
                              <m:r>
                                <a:rPr lang="en-US" altLang="zh-CN" b="0" i="1" smtClean="0">
                                  <a:solidFill>
                                    <a:schemeClr val="accent5"/>
                                  </a:solidFill>
                                  <a:latin typeface="Cambria Math" panose="02040503050406030204" pitchFamily="18" charset="0"/>
                                </a:rPr>
                                <m:t>𝐿𝑂𝑆</m:t>
                              </m:r>
                            </m:sub>
                          </m:sSub>
                        </m:oMath>
                      </m:oMathPara>
                    </a14:m>
                    <a:endParaRPr lang="en-US" dirty="0">
                      <a:solidFill>
                        <a:schemeClr val="accent5"/>
                      </a:solidFill>
                    </a:endParaRPr>
                  </a:p>
                </p:txBody>
              </p:sp>
            </mc:Choice>
            <mc:Fallback xmlns="">
              <p:sp>
                <p:nvSpPr>
                  <p:cNvPr id="13" name="文本框 12">
                    <a:extLst>
                      <a:ext uri="{FF2B5EF4-FFF2-40B4-BE49-F238E27FC236}">
                        <a16:creationId xmlns:a16="http://schemas.microsoft.com/office/drawing/2014/main" id="{CE6AA9B8-ACF5-4C07-A12C-C620A00E1ABB}"/>
                      </a:ext>
                    </a:extLst>
                  </p:cNvPr>
                  <p:cNvSpPr txBox="1">
                    <a:spLocks noRot="1" noChangeAspect="1" noMove="1" noResize="1" noEditPoints="1" noAdjustHandles="1" noChangeArrowheads="1" noChangeShapeType="1" noTextEdit="1"/>
                  </p:cNvSpPr>
                  <p:nvPr/>
                </p:nvSpPr>
                <p:spPr>
                  <a:xfrm>
                    <a:off x="2087495" y="5769024"/>
                    <a:ext cx="746449" cy="369332"/>
                  </a:xfrm>
                  <a:prstGeom prst="rect">
                    <a:avLst/>
                  </a:prstGeom>
                  <a:blipFill>
                    <a:blip r:embed="rId5"/>
                    <a:stretch>
                      <a:fillRect/>
                    </a:stretch>
                  </a:blipFill>
                </p:spPr>
                <p:txBody>
                  <a:bodyPr/>
                  <a:lstStyle/>
                  <a:p>
                    <a:r>
                      <a:rPr lang="en-US">
                        <a:noFill/>
                      </a:rPr>
                      <a:t> </a:t>
                    </a:r>
                  </a:p>
                </p:txBody>
              </p:sp>
            </mc:Fallback>
          </mc:AlternateContent>
        </p:grpSp>
        <p:grpSp>
          <p:nvGrpSpPr>
            <p:cNvPr id="26" name="组合 25">
              <a:extLst>
                <a:ext uri="{FF2B5EF4-FFF2-40B4-BE49-F238E27FC236}">
                  <a16:creationId xmlns:a16="http://schemas.microsoft.com/office/drawing/2014/main" id="{937BC2A0-D031-4EC3-9181-3846B7A63B65}"/>
                </a:ext>
              </a:extLst>
            </p:cNvPr>
            <p:cNvGrpSpPr/>
            <p:nvPr/>
          </p:nvGrpSpPr>
          <p:grpSpPr>
            <a:xfrm>
              <a:off x="3924899" y="5038725"/>
              <a:ext cx="1094776" cy="761023"/>
              <a:chOff x="3924899" y="5038725"/>
              <a:chExt cx="1094776" cy="761023"/>
            </a:xfrm>
          </p:grpSpPr>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3A0F4D8-8728-4F84-86D6-22D4972AF441}"/>
                      </a:ext>
                    </a:extLst>
                  </p:cNvPr>
                  <p:cNvSpPr txBox="1"/>
                  <p:nvPr/>
                </p:nvSpPr>
                <p:spPr>
                  <a:xfrm>
                    <a:off x="3924899" y="5430416"/>
                    <a:ext cx="7464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2"/>
                                  </a:solidFill>
                                  <a:latin typeface="Cambria Math" panose="02040503050406030204" pitchFamily="18" charset="0"/>
                                </a:rPr>
                              </m:ctrlPr>
                            </m:sSubPr>
                            <m:e>
                              <m:r>
                                <a:rPr lang="en-US" altLang="zh-CN" b="0" i="1" smtClean="0">
                                  <a:solidFill>
                                    <a:schemeClr val="accent2"/>
                                  </a:solidFill>
                                  <a:latin typeface="Cambria Math" panose="02040503050406030204" pitchFamily="18" charset="0"/>
                                </a:rPr>
                                <m:t>𝐼</m:t>
                              </m:r>
                            </m:e>
                            <m:sub>
                              <m:r>
                                <a:rPr lang="en-US" altLang="zh-CN" b="0" i="1" smtClean="0">
                                  <a:solidFill>
                                    <a:schemeClr val="accent2"/>
                                  </a:solidFill>
                                  <a:latin typeface="Cambria Math" panose="02040503050406030204" pitchFamily="18" charset="0"/>
                                </a:rPr>
                                <m:t>𝑡𝑜𝑡</m:t>
                              </m:r>
                            </m:sub>
                          </m:sSub>
                        </m:oMath>
                      </m:oMathPara>
                    </a14:m>
                    <a:endParaRPr lang="en-US" dirty="0">
                      <a:solidFill>
                        <a:schemeClr val="accent2"/>
                      </a:solidFill>
                    </a:endParaRPr>
                  </a:p>
                </p:txBody>
              </p:sp>
            </mc:Choice>
            <mc:Fallback xmlns="">
              <p:sp>
                <p:nvSpPr>
                  <p:cNvPr id="22" name="文本框 21">
                    <a:extLst>
                      <a:ext uri="{FF2B5EF4-FFF2-40B4-BE49-F238E27FC236}">
                        <a16:creationId xmlns:a16="http://schemas.microsoft.com/office/drawing/2014/main" id="{73A0F4D8-8728-4F84-86D6-22D4972AF441}"/>
                      </a:ext>
                    </a:extLst>
                  </p:cNvPr>
                  <p:cNvSpPr txBox="1">
                    <a:spLocks noRot="1" noChangeAspect="1" noMove="1" noResize="1" noEditPoints="1" noAdjustHandles="1" noChangeArrowheads="1" noChangeShapeType="1" noTextEdit="1"/>
                  </p:cNvSpPr>
                  <p:nvPr/>
                </p:nvSpPr>
                <p:spPr>
                  <a:xfrm>
                    <a:off x="3924899" y="5430416"/>
                    <a:ext cx="746449" cy="369332"/>
                  </a:xfrm>
                  <a:prstGeom prst="rect">
                    <a:avLst/>
                  </a:prstGeom>
                  <a:blipFill>
                    <a:blip r:embed="rId6"/>
                    <a:stretch>
                      <a:fillRect/>
                    </a:stretch>
                  </a:blipFill>
                </p:spPr>
                <p:txBody>
                  <a:bodyPr/>
                  <a:lstStyle/>
                  <a:p>
                    <a:r>
                      <a:rPr lang="en-US">
                        <a:noFill/>
                      </a:rPr>
                      <a:t> </a:t>
                    </a:r>
                  </a:p>
                </p:txBody>
              </p:sp>
            </mc:Fallback>
          </mc:AlternateContent>
          <p:cxnSp>
            <p:nvCxnSpPr>
              <p:cNvPr id="24" name="直接箭头连接符 23">
                <a:extLst>
                  <a:ext uri="{FF2B5EF4-FFF2-40B4-BE49-F238E27FC236}">
                    <a16:creationId xmlns:a16="http://schemas.microsoft.com/office/drawing/2014/main" id="{1640BEC9-11E4-4790-836D-9EFD7B79B916}"/>
                  </a:ext>
                </a:extLst>
              </p:cNvPr>
              <p:cNvCxnSpPr>
                <a:cxnSpLocks/>
              </p:cNvCxnSpPr>
              <p:nvPr/>
            </p:nvCxnSpPr>
            <p:spPr>
              <a:xfrm flipH="1">
                <a:off x="4463246" y="5038725"/>
                <a:ext cx="556429" cy="39169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文本框 27">
            <a:extLst>
              <a:ext uri="{FF2B5EF4-FFF2-40B4-BE49-F238E27FC236}">
                <a16:creationId xmlns:a16="http://schemas.microsoft.com/office/drawing/2014/main" id="{C517B134-83EC-4128-9BA5-EA982B62EEB7}"/>
              </a:ext>
            </a:extLst>
          </p:cNvPr>
          <p:cNvSpPr txBox="1"/>
          <p:nvPr/>
        </p:nvSpPr>
        <p:spPr>
          <a:xfrm>
            <a:off x="6148399" y="5307359"/>
            <a:ext cx="4858138" cy="830997"/>
          </a:xfrm>
          <a:prstGeom prst="rect">
            <a:avLst/>
          </a:prstGeom>
          <a:noFill/>
          <a:ln w="28575">
            <a:solidFill>
              <a:srgbClr val="C00000"/>
            </a:solidFill>
          </a:ln>
        </p:spPr>
        <p:txBody>
          <a:bodyPr wrap="square" rtlCol="0">
            <a:spAutoFit/>
          </a:bodyPr>
          <a:lstStyle/>
          <a:p>
            <a:pPr algn="ctr"/>
            <a:r>
              <a:rPr lang="en-US" sz="2400" dirty="0">
                <a:latin typeface="Arial" panose="020B0604020202020204" pitchFamily="34" charset="0"/>
                <a:cs typeface="Arial" panose="020B0604020202020204" pitchFamily="34" charset="0"/>
              </a:rPr>
              <a:t>Apply correction factor point by point to the simulated intensity</a:t>
            </a:r>
          </a:p>
        </p:txBody>
      </p:sp>
      <p:grpSp>
        <p:nvGrpSpPr>
          <p:cNvPr id="35" name="组合 34">
            <a:extLst>
              <a:ext uri="{FF2B5EF4-FFF2-40B4-BE49-F238E27FC236}">
                <a16:creationId xmlns:a16="http://schemas.microsoft.com/office/drawing/2014/main" id="{67759872-A99B-4161-B50A-BEC02B640956}"/>
              </a:ext>
            </a:extLst>
          </p:cNvPr>
          <p:cNvGrpSpPr/>
          <p:nvPr/>
        </p:nvGrpSpPr>
        <p:grpSpPr>
          <a:xfrm>
            <a:off x="6097555" y="1189057"/>
            <a:ext cx="4858138" cy="3755913"/>
            <a:chOff x="5800531" y="1197985"/>
            <a:chExt cx="4858138" cy="3755913"/>
          </a:xfrm>
        </p:grpSpPr>
        <p:sp>
          <p:nvSpPr>
            <p:cNvPr id="27" name="文本框 26">
              <a:extLst>
                <a:ext uri="{FF2B5EF4-FFF2-40B4-BE49-F238E27FC236}">
                  <a16:creationId xmlns:a16="http://schemas.microsoft.com/office/drawing/2014/main" id="{4F3E45A9-1615-49F9-B777-348761A1E062}"/>
                </a:ext>
              </a:extLst>
            </p:cNvPr>
            <p:cNvSpPr txBox="1"/>
            <p:nvPr/>
          </p:nvSpPr>
          <p:spPr>
            <a:xfrm>
              <a:off x="6108790" y="1197985"/>
              <a:ext cx="4241620"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Temporal variation of the Correction factor</a:t>
              </a:r>
            </a:p>
          </p:txBody>
        </p:sp>
        <p:sp>
          <p:nvSpPr>
            <p:cNvPr id="29" name="文本框 28">
              <a:extLst>
                <a:ext uri="{FF2B5EF4-FFF2-40B4-BE49-F238E27FC236}">
                  <a16:creationId xmlns:a16="http://schemas.microsoft.com/office/drawing/2014/main" id="{B8EC628B-A1D5-40E5-947C-2C1BA1B42E00}"/>
                </a:ext>
              </a:extLst>
            </p:cNvPr>
            <p:cNvSpPr txBox="1"/>
            <p:nvPr/>
          </p:nvSpPr>
          <p:spPr>
            <a:xfrm>
              <a:off x="5800531" y="4492233"/>
              <a:ext cx="4858138" cy="461665"/>
            </a:xfrm>
            <a:prstGeom prst="rect">
              <a:avLst/>
            </a:prstGeom>
            <a:noFill/>
          </p:spPr>
          <p:txBody>
            <a:bodyPr wrap="square" rtlCol="0">
              <a:spAutoFit/>
            </a:bodyPr>
            <a:lstStyle/>
            <a:p>
              <a:pPr algn="ctr"/>
              <a:r>
                <a:rPr lang="en-US" altLang="zh-CN" sz="2400" dirty="0">
                  <a:solidFill>
                    <a:schemeClr val="accent5"/>
                  </a:solidFill>
                  <a:latin typeface="Arial" panose="020B0604020202020204" pitchFamily="34" charset="0"/>
                  <a:cs typeface="Arial" panose="020B0604020202020204" pitchFamily="34" charset="0"/>
                </a:rPr>
                <a:t>Decrease as CME passes through</a:t>
              </a:r>
              <a:endParaRPr lang="en-US" sz="2400" dirty="0">
                <a:solidFill>
                  <a:schemeClr val="accent5"/>
                </a:solidFill>
                <a:latin typeface="Arial" panose="020B0604020202020204" pitchFamily="34" charset="0"/>
                <a:cs typeface="Arial" panose="020B0604020202020204" pitchFamily="34" charset="0"/>
              </a:endParaRPr>
            </a:p>
          </p:txBody>
        </p:sp>
        <p:cxnSp>
          <p:nvCxnSpPr>
            <p:cNvPr id="31" name="直接箭头连接符 30">
              <a:extLst>
                <a:ext uri="{FF2B5EF4-FFF2-40B4-BE49-F238E27FC236}">
                  <a16:creationId xmlns:a16="http://schemas.microsoft.com/office/drawing/2014/main" id="{3A9A2EC0-89E0-4710-BAF3-BE4DE6FF8C4C}"/>
                </a:ext>
              </a:extLst>
            </p:cNvPr>
            <p:cNvCxnSpPr>
              <a:cxnSpLocks/>
            </p:cNvCxnSpPr>
            <p:nvPr/>
          </p:nvCxnSpPr>
          <p:spPr>
            <a:xfrm>
              <a:off x="7147249" y="2246976"/>
              <a:ext cx="3088433" cy="627646"/>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82001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660B-49B6-A77E-B2D3-B8FE1828CEF1}"/>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E0B85919-9558-2B5B-3F55-9D7110F0FFBF}"/>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18</a:t>
            </a:fld>
            <a:endParaRPr lang="zh-CN" altLang="en-US"/>
          </a:p>
        </p:txBody>
      </p:sp>
      <p:grpSp>
        <p:nvGrpSpPr>
          <p:cNvPr id="14" name="组合 13">
            <a:extLst>
              <a:ext uri="{FF2B5EF4-FFF2-40B4-BE49-F238E27FC236}">
                <a16:creationId xmlns:a16="http://schemas.microsoft.com/office/drawing/2014/main" id="{6FA306DA-8157-E499-EA28-91D14E52AF62}"/>
              </a:ext>
            </a:extLst>
          </p:cNvPr>
          <p:cNvGrpSpPr/>
          <p:nvPr/>
        </p:nvGrpSpPr>
        <p:grpSpPr>
          <a:xfrm>
            <a:off x="316868" y="161676"/>
            <a:ext cx="7912732" cy="646331"/>
            <a:chOff x="316868" y="161676"/>
            <a:chExt cx="7912732" cy="646331"/>
          </a:xfrm>
        </p:grpSpPr>
        <p:sp>
          <p:nvSpPr>
            <p:cNvPr id="15" name="文本框 14">
              <a:extLst>
                <a:ext uri="{FF2B5EF4-FFF2-40B4-BE49-F238E27FC236}">
                  <a16:creationId xmlns:a16="http://schemas.microsoft.com/office/drawing/2014/main" id="{DEAD3D07-999E-A804-1420-E80612D111BC}"/>
                </a:ext>
              </a:extLst>
            </p:cNvPr>
            <p:cNvSpPr txBox="1"/>
            <p:nvPr/>
          </p:nvSpPr>
          <p:spPr>
            <a:xfrm>
              <a:off x="696892" y="161676"/>
              <a:ext cx="753270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Comparison with observation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DA3CC7E4-917D-D5D3-A6AC-4852348CBF23}"/>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19258A10-1191-0544-9B0B-6213065C8CB0}"/>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125BB551-BE5F-1BE2-91A9-6A64E8FAFB5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4" name="组合 3">
            <a:extLst>
              <a:ext uri="{FF2B5EF4-FFF2-40B4-BE49-F238E27FC236}">
                <a16:creationId xmlns:a16="http://schemas.microsoft.com/office/drawing/2014/main" id="{32A43955-310F-443B-B9CE-0190CFCF9CC9}"/>
              </a:ext>
            </a:extLst>
          </p:cNvPr>
          <p:cNvGrpSpPr/>
          <p:nvPr/>
        </p:nvGrpSpPr>
        <p:grpSpPr>
          <a:xfrm>
            <a:off x="848653" y="1293898"/>
            <a:ext cx="3415642" cy="4804055"/>
            <a:chOff x="514868" y="1293898"/>
            <a:chExt cx="3415642" cy="4804055"/>
          </a:xfrm>
        </p:grpSpPr>
        <p:pic>
          <p:nvPicPr>
            <p:cNvPr id="3" name="图片 2">
              <a:extLst>
                <a:ext uri="{FF2B5EF4-FFF2-40B4-BE49-F238E27FC236}">
                  <a16:creationId xmlns:a16="http://schemas.microsoft.com/office/drawing/2014/main" id="{99C1A2E7-496B-4FA8-8DE8-5F475E5CCF5F}"/>
                </a:ext>
              </a:extLst>
            </p:cNvPr>
            <p:cNvPicPr>
              <a:picLocks noChangeAspect="1"/>
            </p:cNvPicPr>
            <p:nvPr/>
          </p:nvPicPr>
          <p:blipFill rotWithShape="1">
            <a:blip r:embed="rId3">
              <a:extLst>
                <a:ext uri="{28A0092B-C50C-407E-A947-70E740481C1C}">
                  <a14:useLocalDpi xmlns:a14="http://schemas.microsoft.com/office/drawing/2010/main" val="0"/>
                </a:ext>
              </a:extLst>
            </a:blip>
            <a:srcRect r="77322"/>
            <a:stretch/>
          </p:blipFill>
          <p:spPr>
            <a:xfrm>
              <a:off x="1039704" y="1934729"/>
              <a:ext cx="2202059" cy="4163224"/>
            </a:xfrm>
            <a:prstGeom prst="rect">
              <a:avLst/>
            </a:prstGeom>
          </p:spPr>
        </p:pic>
        <p:sp>
          <p:nvSpPr>
            <p:cNvPr id="41" name="文本框 40">
              <a:extLst>
                <a:ext uri="{FF2B5EF4-FFF2-40B4-BE49-F238E27FC236}">
                  <a16:creationId xmlns:a16="http://schemas.microsoft.com/office/drawing/2014/main" id="{FA123DED-F2F7-4220-BCB6-1F0F18B37F05}"/>
                </a:ext>
              </a:extLst>
            </p:cNvPr>
            <p:cNvSpPr txBox="1"/>
            <p:nvPr/>
          </p:nvSpPr>
          <p:spPr>
            <a:xfrm>
              <a:off x="514868" y="1293898"/>
              <a:ext cx="3415642" cy="461665"/>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XMM-Newton orbit</a:t>
              </a:r>
              <a:endParaRPr lang="zh-CN" altLang="en-US" sz="2400" dirty="0"/>
            </a:p>
          </p:txBody>
        </p:sp>
      </p:grpSp>
      <p:pic>
        <p:nvPicPr>
          <p:cNvPr id="42" name="图片 41">
            <a:extLst>
              <a:ext uri="{FF2B5EF4-FFF2-40B4-BE49-F238E27FC236}">
                <a16:creationId xmlns:a16="http://schemas.microsoft.com/office/drawing/2014/main" id="{20F18B3B-ACF3-4526-A4CC-E609B666B612}"/>
              </a:ext>
            </a:extLst>
          </p:cNvPr>
          <p:cNvPicPr>
            <a:picLocks noChangeAspect="1"/>
          </p:cNvPicPr>
          <p:nvPr/>
        </p:nvPicPr>
        <p:blipFill rotWithShape="1">
          <a:blip r:embed="rId3">
            <a:extLst>
              <a:ext uri="{28A0092B-C50C-407E-A947-70E740481C1C}">
                <a14:useLocalDpi xmlns:a14="http://schemas.microsoft.com/office/drawing/2010/main" val="0"/>
              </a:ext>
            </a:extLst>
          </a:blip>
          <a:srcRect l="22713" r="-289"/>
          <a:stretch/>
        </p:blipFill>
        <p:spPr>
          <a:xfrm>
            <a:off x="4371264" y="2458970"/>
            <a:ext cx="6447247" cy="3563305"/>
          </a:xfrm>
          <a:prstGeom prst="rect">
            <a:avLst/>
          </a:prstGeom>
        </p:spPr>
      </p:pic>
      <p:sp>
        <p:nvSpPr>
          <p:cNvPr id="43" name="文本框 42">
            <a:extLst>
              <a:ext uri="{FF2B5EF4-FFF2-40B4-BE49-F238E27FC236}">
                <a16:creationId xmlns:a16="http://schemas.microsoft.com/office/drawing/2014/main" id="{BC0FA7C5-DEE4-4E70-9211-B7A21842EBD5}"/>
              </a:ext>
            </a:extLst>
          </p:cNvPr>
          <p:cNvSpPr txBox="1"/>
          <p:nvPr/>
        </p:nvSpPr>
        <p:spPr>
          <a:xfrm>
            <a:off x="4996127" y="1293898"/>
            <a:ext cx="5402798" cy="830997"/>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Path-length corrected intensity </a:t>
            </a:r>
          </a:p>
          <a:p>
            <a:pPr algn="ctr"/>
            <a:r>
              <a:rPr lang="en-US" altLang="zh-CN" sz="2400" dirty="0">
                <a:latin typeface="Arial" panose="020B0604020202020204" pitchFamily="34" charset="0"/>
                <a:cs typeface="Arial" panose="020B0604020202020204" pitchFamily="34" charset="0"/>
              </a:rPr>
              <a:t>vs XMM-Newton Observation</a:t>
            </a:r>
            <a:endParaRPr lang="zh-CN" altLang="en-US" sz="2400" dirty="0"/>
          </a:p>
        </p:txBody>
      </p:sp>
      <p:grpSp>
        <p:nvGrpSpPr>
          <p:cNvPr id="11" name="组合 10">
            <a:extLst>
              <a:ext uri="{FF2B5EF4-FFF2-40B4-BE49-F238E27FC236}">
                <a16:creationId xmlns:a16="http://schemas.microsoft.com/office/drawing/2014/main" id="{39811DD1-595C-4AAB-A5B4-40815C2B83E9}"/>
              </a:ext>
            </a:extLst>
          </p:cNvPr>
          <p:cNvGrpSpPr/>
          <p:nvPr/>
        </p:nvGrpSpPr>
        <p:grpSpPr>
          <a:xfrm>
            <a:off x="6447453" y="3069771"/>
            <a:ext cx="3951472" cy="1632858"/>
            <a:chOff x="6447453" y="3069771"/>
            <a:chExt cx="3951472" cy="1632858"/>
          </a:xfrm>
        </p:grpSpPr>
        <p:cxnSp>
          <p:nvCxnSpPr>
            <p:cNvPr id="7" name="直接箭头连接符 6">
              <a:extLst>
                <a:ext uri="{FF2B5EF4-FFF2-40B4-BE49-F238E27FC236}">
                  <a16:creationId xmlns:a16="http://schemas.microsoft.com/office/drawing/2014/main" id="{FEC11695-7204-4029-88EA-27F14E12D51B}"/>
                </a:ext>
              </a:extLst>
            </p:cNvPr>
            <p:cNvCxnSpPr>
              <a:cxnSpLocks/>
            </p:cNvCxnSpPr>
            <p:nvPr/>
          </p:nvCxnSpPr>
          <p:spPr>
            <a:xfrm>
              <a:off x="6447453" y="3069771"/>
              <a:ext cx="0" cy="1632858"/>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21ED0144-46C2-4900-B6C8-076C0344CA38}"/>
                </a:ext>
              </a:extLst>
            </p:cNvPr>
            <p:cNvSpPr txBox="1"/>
            <p:nvPr/>
          </p:nvSpPr>
          <p:spPr>
            <a:xfrm>
              <a:off x="7123944" y="3314193"/>
              <a:ext cx="3274981" cy="461665"/>
            </a:xfrm>
            <a:prstGeom prst="rect">
              <a:avLst/>
            </a:prstGeom>
            <a:noFill/>
            <a:ln w="28575">
              <a:solidFill>
                <a:srgbClr val="C00000"/>
              </a:solidFill>
            </a:ln>
          </p:spPr>
          <p:txBody>
            <a:bodyPr wrap="square" rtlCol="0">
              <a:spAutoFit/>
            </a:bodyPr>
            <a:lstStyle/>
            <a:p>
              <a:pPr algn="ctr"/>
              <a:r>
                <a:rPr lang="en-US" altLang="zh-CN" sz="2400" dirty="0">
                  <a:latin typeface="Arial" panose="020B0604020202020204" pitchFamily="34" charset="0"/>
                  <a:cs typeface="Arial" panose="020B0604020202020204" pitchFamily="34" charset="0"/>
                </a:rPr>
                <a:t>From neutral density?</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15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660B-49B6-A77E-B2D3-B8FE1828CEF1}"/>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E0B85919-9558-2B5B-3F55-9D7110F0FFBF}"/>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19</a:t>
            </a:fld>
            <a:endParaRPr lang="zh-CN" altLang="en-US"/>
          </a:p>
        </p:txBody>
      </p:sp>
      <p:grpSp>
        <p:nvGrpSpPr>
          <p:cNvPr id="14" name="组合 13">
            <a:extLst>
              <a:ext uri="{FF2B5EF4-FFF2-40B4-BE49-F238E27FC236}">
                <a16:creationId xmlns:a16="http://schemas.microsoft.com/office/drawing/2014/main" id="{6FA306DA-8157-E499-EA28-91D14E52AF62}"/>
              </a:ext>
            </a:extLst>
          </p:cNvPr>
          <p:cNvGrpSpPr/>
          <p:nvPr/>
        </p:nvGrpSpPr>
        <p:grpSpPr>
          <a:xfrm>
            <a:off x="316868" y="161676"/>
            <a:ext cx="7912732" cy="646331"/>
            <a:chOff x="316868" y="161676"/>
            <a:chExt cx="7912732" cy="646331"/>
          </a:xfrm>
        </p:grpSpPr>
        <p:sp>
          <p:nvSpPr>
            <p:cNvPr id="15" name="文本框 14">
              <a:extLst>
                <a:ext uri="{FF2B5EF4-FFF2-40B4-BE49-F238E27FC236}">
                  <a16:creationId xmlns:a16="http://schemas.microsoft.com/office/drawing/2014/main" id="{DEAD3D07-999E-A804-1420-E80612D111BC}"/>
                </a:ext>
              </a:extLst>
            </p:cNvPr>
            <p:cNvSpPr txBox="1"/>
            <p:nvPr/>
          </p:nvSpPr>
          <p:spPr>
            <a:xfrm>
              <a:off x="696892" y="161676"/>
              <a:ext cx="753270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Comparison with observation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DA3CC7E4-917D-D5D3-A6AC-4852348CBF23}"/>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19258A10-1191-0544-9B0B-6213065C8CB0}"/>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125BB551-BE5F-1BE2-91A9-6A64E8FAFB5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C6048C35-F983-4C8E-B4AB-DD32FB6EA592}"/>
                  </a:ext>
                </a:extLst>
              </p:cNvPr>
              <p:cNvSpPr txBox="1"/>
              <p:nvPr/>
            </p:nvSpPr>
            <p:spPr>
              <a:xfrm>
                <a:off x="2329646" y="1064847"/>
                <a:ext cx="7532708" cy="637290"/>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Our neutral density model:</a:t>
                </a:r>
                <a:r>
                  <a:rPr lang="zh-CN" alt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n</m:t>
                        </m:r>
                      </m:e>
                      <m:sub>
                        <m:r>
                          <m:rPr>
                            <m:sty m:val="p"/>
                          </m:rPr>
                          <a:rPr lang="en-US" sz="2400" b="0" i="0" smtClean="0">
                            <a:latin typeface="Cambria Math" panose="02040503050406030204" pitchFamily="18" charset="0"/>
                          </a:rPr>
                          <m:t>H</m:t>
                        </m:r>
                      </m:sub>
                    </m:sSub>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r</m:t>
                        </m:r>
                      </m:e>
                    </m:d>
                    <m:r>
                      <a:rPr lang="en-US" sz="2400" b="0" i="0" smtClean="0">
                        <a:latin typeface="Cambria Math" panose="02040503050406030204" pitchFamily="18" charset="0"/>
                      </a:rPr>
                      <m:t>=25</m:t>
                    </m:r>
                    <m:sSup>
                      <m:sSupPr>
                        <m:ctrlPr>
                          <a:rPr lang="en-US" sz="2400" b="0" i="1" smtClean="0">
                            <a:latin typeface="Cambria Math" panose="02040503050406030204" pitchFamily="18" charset="0"/>
                          </a:rPr>
                        </m:ctrlPr>
                      </m:sSupPr>
                      <m:e>
                        <m:r>
                          <a:rPr lang="en-US" sz="2400" i="0">
                            <a:latin typeface="Cambria Math" panose="02040503050406030204" pitchFamily="18" charset="0"/>
                          </a:rPr>
                          <m:t>(</m:t>
                        </m:r>
                        <m:f>
                          <m:fPr>
                            <m:ctrlPr>
                              <a:rPr lang="en-US" sz="2400" i="1">
                                <a:latin typeface="Cambria Math" panose="02040503050406030204" pitchFamily="18" charset="0"/>
                              </a:rPr>
                            </m:ctrlPr>
                          </m:fPr>
                          <m:num>
                            <m:r>
                              <a:rPr lang="en-US" sz="2400" i="0">
                                <a:latin typeface="Cambria Math" panose="02040503050406030204" pitchFamily="18" charset="0"/>
                              </a:rPr>
                              <m:t>10</m:t>
                            </m:r>
                            <m:r>
                              <a:rPr lang="en-US" sz="2400" b="0" i="0" smtClean="0">
                                <a:latin typeface="Cambria Math" panose="02040503050406030204" pitchFamily="18" charset="0"/>
                              </a:rPr>
                              <m:t> </m:t>
                            </m:r>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R</m:t>
                                </m:r>
                              </m:e>
                              <m:sub>
                                <m:r>
                                  <m:rPr>
                                    <m:sty m:val="p"/>
                                  </m:rPr>
                                  <a:rPr lang="en-US" sz="2400" i="0">
                                    <a:latin typeface="Cambria Math" panose="02040503050406030204" pitchFamily="18" charset="0"/>
                                  </a:rPr>
                                  <m:t>E</m:t>
                                </m:r>
                              </m:sub>
                            </m:sSub>
                          </m:num>
                          <m:den>
                            <m:r>
                              <m:rPr>
                                <m:sty m:val="p"/>
                              </m:rPr>
                              <a:rPr lang="en-US" sz="2400" i="0">
                                <a:latin typeface="Cambria Math" panose="02040503050406030204" pitchFamily="18" charset="0"/>
                              </a:rPr>
                              <m:t>r</m:t>
                            </m:r>
                          </m:den>
                        </m:f>
                        <m:r>
                          <a:rPr lang="en-US" sz="2400" i="0">
                            <a:latin typeface="Cambria Math" panose="02040503050406030204" pitchFamily="18" charset="0"/>
                          </a:rPr>
                          <m:t>)</m:t>
                        </m:r>
                      </m:e>
                      <m:sup>
                        <m:r>
                          <a:rPr lang="en-US" sz="2400" b="0" i="0" smtClean="0">
                            <a:latin typeface="Cambria Math" panose="02040503050406030204" pitchFamily="18" charset="0"/>
                          </a:rPr>
                          <m:t>3</m:t>
                        </m:r>
                      </m:sup>
                    </m:sSup>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cm</m:t>
                        </m:r>
                      </m:e>
                      <m:sup>
                        <m:r>
                          <a:rPr lang="en-US" sz="2400" b="0" i="0" smtClean="0">
                            <a:latin typeface="Cambria Math" panose="02040503050406030204" pitchFamily="18" charset="0"/>
                          </a:rPr>
                          <m:t>−3</m:t>
                        </m:r>
                      </m:sup>
                    </m:sSup>
                  </m:oMath>
                </a14:m>
                <a:endParaRPr lang="en-US" sz="2400" dirty="0"/>
              </a:p>
            </p:txBody>
          </p:sp>
        </mc:Choice>
        <mc:Fallback xmlns="">
          <p:sp>
            <p:nvSpPr>
              <p:cNvPr id="20" name="文本框 19">
                <a:extLst>
                  <a:ext uri="{FF2B5EF4-FFF2-40B4-BE49-F238E27FC236}">
                    <a16:creationId xmlns:a16="http://schemas.microsoft.com/office/drawing/2014/main" id="{C6048C35-F983-4C8E-B4AB-DD32FB6EA592}"/>
                  </a:ext>
                </a:extLst>
              </p:cNvPr>
              <p:cNvSpPr txBox="1">
                <a:spLocks noRot="1" noChangeAspect="1" noMove="1" noResize="1" noEditPoints="1" noAdjustHandles="1" noChangeArrowheads="1" noChangeShapeType="1" noTextEdit="1"/>
              </p:cNvSpPr>
              <p:nvPr/>
            </p:nvSpPr>
            <p:spPr>
              <a:xfrm>
                <a:off x="2329646" y="1064847"/>
                <a:ext cx="7532708" cy="637290"/>
              </a:xfrm>
              <a:prstGeom prst="rect">
                <a:avLst/>
              </a:prstGeom>
              <a:blipFill>
                <a:blip r:embed="rId3"/>
                <a:stretch>
                  <a:fillRect b="-6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表格 12">
                <a:extLst>
                  <a:ext uri="{FF2B5EF4-FFF2-40B4-BE49-F238E27FC236}">
                    <a16:creationId xmlns:a16="http://schemas.microsoft.com/office/drawing/2014/main" id="{0E99C9AE-51BB-4B77-998A-A6DDE92F9DF1}"/>
                  </a:ext>
                </a:extLst>
              </p:cNvPr>
              <p:cNvGraphicFramePr>
                <a:graphicFrameLocks noGrp="1"/>
              </p:cNvGraphicFramePr>
              <p:nvPr>
                <p:extLst>
                  <p:ext uri="{D42A27DB-BD31-4B8C-83A1-F6EECF244321}">
                    <p14:modId xmlns:p14="http://schemas.microsoft.com/office/powerpoint/2010/main" val="3297896270"/>
                  </p:ext>
                </p:extLst>
              </p:nvPr>
            </p:nvGraphicFramePr>
            <p:xfrm>
              <a:off x="1569778" y="1895864"/>
              <a:ext cx="9052444" cy="2467703"/>
            </p:xfrm>
            <a:graphic>
              <a:graphicData uri="http://schemas.openxmlformats.org/drawingml/2006/table">
                <a:tbl>
                  <a:tblPr firstRow="1" bandRow="1">
                    <a:tableStyleId>{7DF18680-E054-41AD-8BC1-D1AEF772440D}</a:tableStyleId>
                  </a:tblPr>
                  <a:tblGrid>
                    <a:gridCol w="2780522">
                      <a:extLst>
                        <a:ext uri="{9D8B030D-6E8A-4147-A177-3AD203B41FA5}">
                          <a16:colId xmlns:a16="http://schemas.microsoft.com/office/drawing/2014/main" val="3754102483"/>
                        </a:ext>
                      </a:extLst>
                    </a:gridCol>
                    <a:gridCol w="2397967">
                      <a:extLst>
                        <a:ext uri="{9D8B030D-6E8A-4147-A177-3AD203B41FA5}">
                          <a16:colId xmlns:a16="http://schemas.microsoft.com/office/drawing/2014/main" val="2613610551"/>
                        </a:ext>
                      </a:extLst>
                    </a:gridCol>
                    <a:gridCol w="1866123">
                      <a:extLst>
                        <a:ext uri="{9D8B030D-6E8A-4147-A177-3AD203B41FA5}">
                          <a16:colId xmlns:a16="http://schemas.microsoft.com/office/drawing/2014/main" val="2598986487"/>
                        </a:ext>
                      </a:extLst>
                    </a:gridCol>
                    <a:gridCol w="2007832">
                      <a:extLst>
                        <a:ext uri="{9D8B030D-6E8A-4147-A177-3AD203B41FA5}">
                          <a16:colId xmlns:a16="http://schemas.microsoft.com/office/drawing/2014/main" val="1980867782"/>
                        </a:ext>
                      </a:extLst>
                    </a:gridCol>
                  </a:tblGrid>
                  <a:tr h="552471">
                    <a:tc>
                      <a:txBody>
                        <a:bodyPr/>
                        <a:lstStyle/>
                        <a:p>
                          <a:pPr algn="ctr"/>
                          <a:r>
                            <a:rPr lang="en-US" sz="2400" b="0" i="0" dirty="0">
                              <a:latin typeface="Arial" panose="020B0604020202020204" pitchFamily="34" charset="0"/>
                              <a:cs typeface="Arial" panose="020B0604020202020204" pitchFamily="34" charset="0"/>
                            </a:rPr>
                            <a:t>Reference</a:t>
                          </a:r>
                        </a:p>
                      </a:txBody>
                      <a:tcPr/>
                    </a:tc>
                    <a:tc>
                      <a:txBody>
                        <a:bodyPr/>
                        <a:lstStyle/>
                        <a:p>
                          <a:pPr algn="ctr"/>
                          <a:r>
                            <a:rPr lang="en-US" sz="2400" b="0" i="0" dirty="0">
                              <a:latin typeface="Arial" panose="020B0604020202020204" pitchFamily="34" charset="0"/>
                              <a:cs typeface="Arial" panose="020B0604020202020204" pitchFamily="34" charset="0"/>
                            </a:rPr>
                            <a:t>Method</a:t>
                          </a:r>
                        </a:p>
                      </a:txBody>
                      <a:tcPr/>
                    </a:tc>
                    <a:tc>
                      <a:txBody>
                        <a:bodyPr/>
                        <a:lstStyle/>
                        <a:p>
                          <a:pPr algn="ct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n</m:t>
                                  </m:r>
                                </m:e>
                                <m:sub>
                                  <m:r>
                                    <m:rPr>
                                      <m:sty m:val="p"/>
                                    </m:rPr>
                                    <a:rPr lang="en-US" sz="2400" b="0" i="0" smtClean="0">
                                      <a:latin typeface="Cambria Math" panose="02040503050406030204" pitchFamily="18" charset="0"/>
                                    </a:rPr>
                                    <m:t>H</m:t>
                                  </m:r>
                                </m:sub>
                              </m:sSub>
                            </m:oMath>
                          </a14:m>
                          <a:r>
                            <a:rPr lang="en-US" sz="2400" b="0" i="0" dirty="0">
                              <a:latin typeface="Arial" panose="020B0604020202020204" pitchFamily="34" charset="0"/>
                              <a:cs typeface="Arial" panose="020B0604020202020204" pitchFamily="34" charset="0"/>
                            </a:rPr>
                            <a:t> at 10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R</m:t>
                                  </m:r>
                                </m:e>
                                <m:sub>
                                  <m:r>
                                    <m:rPr>
                                      <m:sty m:val="p"/>
                                    </m:rPr>
                                    <a:rPr lang="en-US" sz="2400" b="0" i="0" smtClean="0">
                                      <a:latin typeface="Cambria Math" panose="02040503050406030204" pitchFamily="18" charset="0"/>
                                    </a:rPr>
                                    <m:t>E</m:t>
                                  </m:r>
                                </m:sub>
                              </m:sSub>
                            </m:oMath>
                          </a14:m>
                          <a:endParaRPr lang="en-US" sz="2400" b="0" i="0" dirty="0">
                            <a:latin typeface="Arial" panose="020B0604020202020204" pitchFamily="34" charset="0"/>
                            <a:cs typeface="Arial" panose="020B0604020202020204" pitchFamily="34" charset="0"/>
                          </a:endParaRPr>
                        </a:p>
                      </a:txBody>
                      <a:tcPr/>
                    </a:tc>
                    <a:tc>
                      <a:txBody>
                        <a:bodyPr/>
                        <a:lstStyle/>
                        <a:p>
                          <a:pPr algn="ctr"/>
                          <a:r>
                            <a:rPr lang="en-US" sz="2400" b="0" i="0" dirty="0">
                              <a:latin typeface="Arial" panose="020B0604020202020204" pitchFamily="34" charset="0"/>
                              <a:cs typeface="Arial" panose="020B0604020202020204" pitchFamily="34" charset="0"/>
                            </a:rPr>
                            <a:t>Ratio</a:t>
                          </a:r>
                        </a:p>
                      </a:txBody>
                      <a:tcPr/>
                    </a:tc>
                    <a:extLst>
                      <a:ext uri="{0D108BD9-81ED-4DB2-BD59-A6C34878D82A}">
                        <a16:rowId xmlns:a16="http://schemas.microsoft.com/office/drawing/2014/main" val="2493206656"/>
                      </a:ext>
                    </a:extLst>
                  </a:tr>
                  <a:tr h="478808">
                    <a:tc>
                      <a:txBody>
                        <a:bodyPr/>
                        <a:lstStyle/>
                        <a:p>
                          <a:pPr algn="ctr"/>
                          <a:r>
                            <a:rPr lang="fr-FR" sz="1800" u="none" strike="noStrike" dirty="0">
                              <a:effectLst/>
                              <a:latin typeface="Arial" panose="020B0604020202020204" pitchFamily="34" charset="0"/>
                              <a:cs typeface="Arial" panose="020B0604020202020204" pitchFamily="34" charset="0"/>
                            </a:rPr>
                            <a:t>Fuselier et al. (2020)</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fr-FR" sz="2000" u="none" strike="noStrike" dirty="0">
                              <a:effectLst/>
                              <a:latin typeface="Arial" panose="020B0604020202020204" pitchFamily="34" charset="0"/>
                              <a:cs typeface="Arial" panose="020B0604020202020204" pitchFamily="34" charset="0"/>
                            </a:rPr>
                            <a:t>IBEX ENA</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11–17.5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0.44-0.7</a:t>
                          </a:r>
                        </a:p>
                      </a:txBody>
                      <a:tcPr anchor="ctr"/>
                    </a:tc>
                    <a:extLst>
                      <a:ext uri="{0D108BD9-81ED-4DB2-BD59-A6C34878D82A}">
                        <a16:rowId xmlns:a16="http://schemas.microsoft.com/office/drawing/2014/main" val="995333255"/>
                      </a:ext>
                    </a:extLst>
                  </a:tr>
                  <a:tr h="478808">
                    <a:tc>
                      <a:txBody>
                        <a:bodyPr/>
                        <a:lstStyle/>
                        <a:p>
                          <a:pPr algn="ctr"/>
                          <a:r>
                            <a:rPr lang="es-ES" sz="1800" u="none" strike="noStrike" dirty="0">
                              <a:effectLst/>
                              <a:latin typeface="Arial" panose="020B0604020202020204" pitchFamily="34" charset="0"/>
                              <a:cs typeface="Arial" panose="020B0604020202020204" pitchFamily="34" charset="0"/>
                            </a:rPr>
                            <a:t>Cucho-</a:t>
                          </a:r>
                          <a:r>
                            <a:rPr lang="es-ES" sz="1800" u="none" strike="noStrike" dirty="0" err="1">
                              <a:effectLst/>
                              <a:latin typeface="Arial" panose="020B0604020202020204" pitchFamily="34" charset="0"/>
                              <a:cs typeface="Arial" panose="020B0604020202020204" pitchFamily="34" charset="0"/>
                            </a:rPr>
                            <a:t>Padin</a:t>
                          </a:r>
                          <a:r>
                            <a:rPr lang="es-ES" sz="1800" u="none" strike="noStrike" dirty="0">
                              <a:effectLst/>
                              <a:latin typeface="Arial" panose="020B0604020202020204" pitchFamily="34" charset="0"/>
                              <a:cs typeface="Arial" panose="020B0604020202020204" pitchFamily="34" charset="0"/>
                            </a:rPr>
                            <a:t>(2022)</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es-ES" sz="2000" u="none" strike="noStrike" dirty="0">
                              <a:effectLst/>
                              <a:latin typeface="Arial" panose="020B0604020202020204" pitchFamily="34" charset="0"/>
                              <a:cs typeface="Arial" panose="020B0604020202020204" pitchFamily="34" charset="0"/>
                            </a:rPr>
                            <a:t>LAICA</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26.51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1.06</a:t>
                          </a:r>
                        </a:p>
                      </a:txBody>
                      <a:tcPr anchor="ctr"/>
                    </a:tc>
                    <a:extLst>
                      <a:ext uri="{0D108BD9-81ED-4DB2-BD59-A6C34878D82A}">
                        <a16:rowId xmlns:a16="http://schemas.microsoft.com/office/drawing/2014/main" val="3616293568"/>
                      </a:ext>
                    </a:extLst>
                  </a:tr>
                  <a:tr h="478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u="none" strike="noStrike" dirty="0" err="1">
                              <a:effectLst/>
                              <a:latin typeface="Arial" panose="020B0604020202020204" pitchFamily="34" charset="0"/>
                              <a:cs typeface="Arial" panose="020B0604020202020204" pitchFamily="34" charset="0"/>
                            </a:rPr>
                            <a:t>Zoennchen</a:t>
                          </a:r>
                          <a:r>
                            <a:rPr lang="fr-FR" sz="1800" u="none" strike="noStrike" dirty="0">
                              <a:effectLst/>
                              <a:latin typeface="Arial" panose="020B0604020202020204" pitchFamily="34" charset="0"/>
                              <a:cs typeface="Arial" panose="020B0604020202020204" pitchFamily="34" charset="0"/>
                            </a:rPr>
                            <a:t> et al. (2022)</a:t>
                          </a:r>
                          <a:endParaRPr lang="en-US" sz="18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none" strike="noStrike" dirty="0">
                              <a:effectLst/>
                              <a:latin typeface="Arial" panose="020B0604020202020204" pitchFamily="34" charset="0"/>
                              <a:cs typeface="Arial" panose="020B0604020202020204" pitchFamily="34" charset="0"/>
                            </a:rPr>
                            <a:t>CASSINI/TWINS</a:t>
                          </a:r>
                          <a:endParaRPr lang="fr-FR"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565018718"/>
                      </a:ext>
                    </a:extLst>
                  </a:tr>
                  <a:tr h="478808">
                    <a:tc>
                      <a:txBody>
                        <a:bodyPr/>
                        <a:lstStyle/>
                        <a:p>
                          <a:pPr algn="ctr"/>
                          <a:r>
                            <a:rPr lang="da-DK" sz="1800" u="none" strike="noStrike" dirty="0">
                              <a:effectLst/>
                              <a:latin typeface="Arial" panose="020B0604020202020204" pitchFamily="34" charset="0"/>
                              <a:cs typeface="Arial" panose="020B0604020202020204" pitchFamily="34" charset="0"/>
                            </a:rPr>
                            <a:t>Jung et al. (2025)</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da-DK" sz="2000" u="none" strike="noStrike" dirty="0">
                              <a:effectLst/>
                              <a:latin typeface="Arial" panose="020B0604020202020204" pitchFamily="34" charset="0"/>
                              <a:cs typeface="Arial" panose="020B0604020202020204" pitchFamily="34" charset="0"/>
                            </a:rPr>
                            <a:t>XMM-Newton</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42.5–65.2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1.7-2.61</a:t>
                          </a:r>
                        </a:p>
                      </a:txBody>
                      <a:tcPr anchor="ctr"/>
                    </a:tc>
                    <a:extLst>
                      <a:ext uri="{0D108BD9-81ED-4DB2-BD59-A6C34878D82A}">
                        <a16:rowId xmlns:a16="http://schemas.microsoft.com/office/drawing/2014/main" val="2783682569"/>
                      </a:ext>
                    </a:extLst>
                  </a:tr>
                </a:tbl>
              </a:graphicData>
            </a:graphic>
          </p:graphicFrame>
        </mc:Choice>
        <mc:Fallback xmlns="">
          <p:graphicFrame>
            <p:nvGraphicFramePr>
              <p:cNvPr id="9" name="表格 12">
                <a:extLst>
                  <a:ext uri="{FF2B5EF4-FFF2-40B4-BE49-F238E27FC236}">
                    <a16:creationId xmlns:a16="http://schemas.microsoft.com/office/drawing/2014/main" id="{0E99C9AE-51BB-4B77-998A-A6DDE92F9DF1}"/>
                  </a:ext>
                </a:extLst>
              </p:cNvPr>
              <p:cNvGraphicFramePr>
                <a:graphicFrameLocks noGrp="1"/>
              </p:cNvGraphicFramePr>
              <p:nvPr>
                <p:extLst>
                  <p:ext uri="{D42A27DB-BD31-4B8C-83A1-F6EECF244321}">
                    <p14:modId xmlns:p14="http://schemas.microsoft.com/office/powerpoint/2010/main" val="3297896270"/>
                  </p:ext>
                </p:extLst>
              </p:nvPr>
            </p:nvGraphicFramePr>
            <p:xfrm>
              <a:off x="1569778" y="1895864"/>
              <a:ext cx="9052444" cy="2467703"/>
            </p:xfrm>
            <a:graphic>
              <a:graphicData uri="http://schemas.openxmlformats.org/drawingml/2006/table">
                <a:tbl>
                  <a:tblPr firstRow="1" bandRow="1">
                    <a:tableStyleId>{7DF18680-E054-41AD-8BC1-D1AEF772440D}</a:tableStyleId>
                  </a:tblPr>
                  <a:tblGrid>
                    <a:gridCol w="2780522">
                      <a:extLst>
                        <a:ext uri="{9D8B030D-6E8A-4147-A177-3AD203B41FA5}">
                          <a16:colId xmlns:a16="http://schemas.microsoft.com/office/drawing/2014/main" val="3754102483"/>
                        </a:ext>
                      </a:extLst>
                    </a:gridCol>
                    <a:gridCol w="2397967">
                      <a:extLst>
                        <a:ext uri="{9D8B030D-6E8A-4147-A177-3AD203B41FA5}">
                          <a16:colId xmlns:a16="http://schemas.microsoft.com/office/drawing/2014/main" val="2613610551"/>
                        </a:ext>
                      </a:extLst>
                    </a:gridCol>
                    <a:gridCol w="1866123">
                      <a:extLst>
                        <a:ext uri="{9D8B030D-6E8A-4147-A177-3AD203B41FA5}">
                          <a16:colId xmlns:a16="http://schemas.microsoft.com/office/drawing/2014/main" val="2598986487"/>
                        </a:ext>
                      </a:extLst>
                    </a:gridCol>
                    <a:gridCol w="2007832">
                      <a:extLst>
                        <a:ext uri="{9D8B030D-6E8A-4147-A177-3AD203B41FA5}">
                          <a16:colId xmlns:a16="http://schemas.microsoft.com/office/drawing/2014/main" val="1980867782"/>
                        </a:ext>
                      </a:extLst>
                    </a:gridCol>
                  </a:tblGrid>
                  <a:tr h="552471">
                    <a:tc>
                      <a:txBody>
                        <a:bodyPr/>
                        <a:lstStyle/>
                        <a:p>
                          <a:pPr algn="ctr"/>
                          <a:r>
                            <a:rPr lang="en-US" sz="2400" b="0" i="0" dirty="0">
                              <a:latin typeface="Arial" panose="020B0604020202020204" pitchFamily="34" charset="0"/>
                              <a:cs typeface="Arial" panose="020B0604020202020204" pitchFamily="34" charset="0"/>
                            </a:rPr>
                            <a:t>Reference</a:t>
                          </a:r>
                        </a:p>
                      </a:txBody>
                      <a:tcPr/>
                    </a:tc>
                    <a:tc>
                      <a:txBody>
                        <a:bodyPr/>
                        <a:lstStyle/>
                        <a:p>
                          <a:pPr algn="ctr"/>
                          <a:r>
                            <a:rPr lang="en-US" sz="2400" b="0" i="0" dirty="0">
                              <a:latin typeface="Arial" panose="020B0604020202020204" pitchFamily="34" charset="0"/>
                              <a:cs typeface="Arial" panose="020B0604020202020204" pitchFamily="34" charset="0"/>
                            </a:rPr>
                            <a:t>Method</a:t>
                          </a:r>
                        </a:p>
                      </a:txBody>
                      <a:tcPr/>
                    </a:tc>
                    <a:tc>
                      <a:txBody>
                        <a:bodyPr/>
                        <a:lstStyle/>
                        <a:p>
                          <a:endParaRPr lang="en-US"/>
                        </a:p>
                      </a:txBody>
                      <a:tcPr>
                        <a:blipFill>
                          <a:blip r:embed="rId4"/>
                          <a:stretch>
                            <a:fillRect l="-278105" t="-7692" r="-109150" b="-358242"/>
                          </a:stretch>
                        </a:blipFill>
                      </a:tcPr>
                    </a:tc>
                    <a:tc>
                      <a:txBody>
                        <a:bodyPr/>
                        <a:lstStyle/>
                        <a:p>
                          <a:pPr algn="ctr"/>
                          <a:r>
                            <a:rPr lang="en-US" sz="2400" b="0" i="0" dirty="0">
                              <a:latin typeface="Arial" panose="020B0604020202020204" pitchFamily="34" charset="0"/>
                              <a:cs typeface="Arial" panose="020B0604020202020204" pitchFamily="34" charset="0"/>
                            </a:rPr>
                            <a:t>Ratio</a:t>
                          </a:r>
                        </a:p>
                      </a:txBody>
                      <a:tcPr/>
                    </a:tc>
                    <a:extLst>
                      <a:ext uri="{0D108BD9-81ED-4DB2-BD59-A6C34878D82A}">
                        <a16:rowId xmlns:a16="http://schemas.microsoft.com/office/drawing/2014/main" val="2493206656"/>
                      </a:ext>
                    </a:extLst>
                  </a:tr>
                  <a:tr h="478808">
                    <a:tc>
                      <a:txBody>
                        <a:bodyPr/>
                        <a:lstStyle/>
                        <a:p>
                          <a:pPr algn="ctr"/>
                          <a:r>
                            <a:rPr lang="fr-FR" sz="1800" u="none" strike="noStrike" dirty="0">
                              <a:effectLst/>
                              <a:latin typeface="Arial" panose="020B0604020202020204" pitchFamily="34" charset="0"/>
                              <a:cs typeface="Arial" panose="020B0604020202020204" pitchFamily="34" charset="0"/>
                            </a:rPr>
                            <a:t>Fuselier et al. (2020)</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fr-FR" sz="2000" u="none" strike="noStrike" dirty="0">
                              <a:effectLst/>
                              <a:latin typeface="Arial" panose="020B0604020202020204" pitchFamily="34" charset="0"/>
                              <a:cs typeface="Arial" panose="020B0604020202020204" pitchFamily="34" charset="0"/>
                            </a:rPr>
                            <a:t>IBEX ENA</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11–17.5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0.44-0.7</a:t>
                          </a:r>
                        </a:p>
                      </a:txBody>
                      <a:tcPr anchor="ctr"/>
                    </a:tc>
                    <a:extLst>
                      <a:ext uri="{0D108BD9-81ED-4DB2-BD59-A6C34878D82A}">
                        <a16:rowId xmlns:a16="http://schemas.microsoft.com/office/drawing/2014/main" val="995333255"/>
                      </a:ext>
                    </a:extLst>
                  </a:tr>
                  <a:tr h="478808">
                    <a:tc>
                      <a:txBody>
                        <a:bodyPr/>
                        <a:lstStyle/>
                        <a:p>
                          <a:pPr algn="ctr"/>
                          <a:r>
                            <a:rPr lang="es-ES" sz="1800" u="none" strike="noStrike" dirty="0">
                              <a:effectLst/>
                              <a:latin typeface="Arial" panose="020B0604020202020204" pitchFamily="34" charset="0"/>
                              <a:cs typeface="Arial" panose="020B0604020202020204" pitchFamily="34" charset="0"/>
                            </a:rPr>
                            <a:t>Cucho-</a:t>
                          </a:r>
                          <a:r>
                            <a:rPr lang="es-ES" sz="1800" u="none" strike="noStrike" dirty="0" err="1">
                              <a:effectLst/>
                              <a:latin typeface="Arial" panose="020B0604020202020204" pitchFamily="34" charset="0"/>
                              <a:cs typeface="Arial" panose="020B0604020202020204" pitchFamily="34" charset="0"/>
                            </a:rPr>
                            <a:t>Padin</a:t>
                          </a:r>
                          <a:r>
                            <a:rPr lang="es-ES" sz="1800" u="none" strike="noStrike" dirty="0">
                              <a:effectLst/>
                              <a:latin typeface="Arial" panose="020B0604020202020204" pitchFamily="34" charset="0"/>
                              <a:cs typeface="Arial" panose="020B0604020202020204" pitchFamily="34" charset="0"/>
                            </a:rPr>
                            <a:t>(2022)</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es-ES" sz="2000" u="none" strike="noStrike" dirty="0">
                              <a:effectLst/>
                              <a:latin typeface="Arial" panose="020B0604020202020204" pitchFamily="34" charset="0"/>
                              <a:cs typeface="Arial" panose="020B0604020202020204" pitchFamily="34" charset="0"/>
                            </a:rPr>
                            <a:t>LAICA</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26.51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1.06</a:t>
                          </a:r>
                        </a:p>
                      </a:txBody>
                      <a:tcPr anchor="ctr"/>
                    </a:tc>
                    <a:extLst>
                      <a:ext uri="{0D108BD9-81ED-4DB2-BD59-A6C34878D82A}">
                        <a16:rowId xmlns:a16="http://schemas.microsoft.com/office/drawing/2014/main" val="3616293568"/>
                      </a:ext>
                    </a:extLst>
                  </a:tr>
                  <a:tr h="478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u="none" strike="noStrike" dirty="0" err="1">
                              <a:effectLst/>
                              <a:latin typeface="Arial" panose="020B0604020202020204" pitchFamily="34" charset="0"/>
                              <a:cs typeface="Arial" panose="020B0604020202020204" pitchFamily="34" charset="0"/>
                            </a:rPr>
                            <a:t>Zoennchen</a:t>
                          </a:r>
                          <a:r>
                            <a:rPr lang="fr-FR" sz="1800" u="none" strike="noStrike" dirty="0">
                              <a:effectLst/>
                              <a:latin typeface="Arial" panose="020B0604020202020204" pitchFamily="34" charset="0"/>
                              <a:cs typeface="Arial" panose="020B0604020202020204" pitchFamily="34" charset="0"/>
                            </a:rPr>
                            <a:t> et al. (2022)</a:t>
                          </a:r>
                          <a:endParaRPr lang="en-US" sz="18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u="none" strike="noStrike" dirty="0">
                              <a:effectLst/>
                              <a:latin typeface="Arial" panose="020B0604020202020204" pitchFamily="34" charset="0"/>
                              <a:cs typeface="Arial" panose="020B0604020202020204" pitchFamily="34" charset="0"/>
                            </a:rPr>
                            <a:t>CASSINI/TWINS</a:t>
                          </a:r>
                          <a:endParaRPr lang="fr-FR"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565018718"/>
                      </a:ext>
                    </a:extLst>
                  </a:tr>
                  <a:tr h="478808">
                    <a:tc>
                      <a:txBody>
                        <a:bodyPr/>
                        <a:lstStyle/>
                        <a:p>
                          <a:pPr algn="ctr"/>
                          <a:r>
                            <a:rPr lang="da-DK" sz="1800" u="none" strike="noStrike" dirty="0">
                              <a:effectLst/>
                              <a:latin typeface="Arial" panose="020B0604020202020204" pitchFamily="34" charset="0"/>
                              <a:cs typeface="Arial" panose="020B0604020202020204" pitchFamily="34" charset="0"/>
                            </a:rPr>
                            <a:t>Jung et al. (2025)</a:t>
                          </a:r>
                          <a:endParaRPr lang="en-US" sz="1800" i="0" dirty="0">
                            <a:latin typeface="Arial" panose="020B0604020202020204" pitchFamily="34" charset="0"/>
                            <a:cs typeface="Arial" panose="020B0604020202020204" pitchFamily="34" charset="0"/>
                          </a:endParaRPr>
                        </a:p>
                      </a:txBody>
                      <a:tcPr anchor="ctr"/>
                    </a:tc>
                    <a:tc>
                      <a:txBody>
                        <a:bodyPr/>
                        <a:lstStyle/>
                        <a:p>
                          <a:pPr algn="ctr"/>
                          <a:r>
                            <a:rPr lang="da-DK" sz="2000" u="none" strike="noStrike" dirty="0">
                              <a:effectLst/>
                              <a:latin typeface="Arial" panose="020B0604020202020204" pitchFamily="34" charset="0"/>
                              <a:cs typeface="Arial" panose="020B0604020202020204" pitchFamily="34" charset="0"/>
                            </a:rPr>
                            <a:t>XMM-Newton</a:t>
                          </a:r>
                          <a:endParaRPr lang="en-US" sz="2000" i="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latin typeface="Arial" panose="020B0604020202020204" pitchFamily="34" charset="0"/>
                              <a:cs typeface="Arial" panose="020B0604020202020204" pitchFamily="34" charset="0"/>
                            </a:rPr>
                            <a:t>42.5–65.2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a:r>
                            <a:rPr lang="en-US" sz="2000" i="0" dirty="0">
                              <a:latin typeface="Arial" panose="020B0604020202020204" pitchFamily="34" charset="0"/>
                              <a:cs typeface="Arial" panose="020B0604020202020204" pitchFamily="34" charset="0"/>
                            </a:rPr>
                            <a:t>1.7-2.61</a:t>
                          </a:r>
                        </a:p>
                      </a:txBody>
                      <a:tcPr anchor="ctr"/>
                    </a:tc>
                    <a:extLst>
                      <a:ext uri="{0D108BD9-81ED-4DB2-BD59-A6C34878D82A}">
                        <a16:rowId xmlns:a16="http://schemas.microsoft.com/office/drawing/2014/main" val="2783682569"/>
                      </a:ext>
                    </a:extLst>
                  </a:tr>
                </a:tbl>
              </a:graphicData>
            </a:graphic>
          </p:graphicFrame>
        </mc:Fallback>
      </mc:AlternateContent>
      <p:sp>
        <p:nvSpPr>
          <p:cNvPr id="26" name="文本框 25">
            <a:extLst>
              <a:ext uri="{FF2B5EF4-FFF2-40B4-BE49-F238E27FC236}">
                <a16:creationId xmlns:a16="http://schemas.microsoft.com/office/drawing/2014/main" id="{31DB6FF8-E9C5-4AB9-8B29-A6BD470019F4}"/>
              </a:ext>
            </a:extLst>
          </p:cNvPr>
          <p:cNvSpPr txBox="1"/>
          <p:nvPr/>
        </p:nvSpPr>
        <p:spPr>
          <a:xfrm>
            <a:off x="1810545" y="4842660"/>
            <a:ext cx="8570909" cy="956773"/>
          </a:xfrm>
          <a:prstGeom prst="rect">
            <a:avLst/>
          </a:prstGeom>
          <a:noFill/>
          <a:ln w="28575">
            <a:solidFill>
              <a:srgbClr val="C00000"/>
            </a:solidFill>
          </a:ln>
        </p:spPr>
        <p:txBody>
          <a:bodyPr wrap="square" lIns="144000" tIns="108000" rIns="144000" bIns="108000">
            <a:spAutoFit/>
          </a:bodyPr>
          <a:lstStyle/>
          <a:p>
            <a:pPr algn="ctr"/>
            <a:r>
              <a:rPr lang="en-US" sz="2400" dirty="0">
                <a:latin typeface="Arial" panose="020B0604020202020204" pitchFamily="34" charset="0"/>
                <a:cs typeface="Arial" panose="020B0604020202020204" pitchFamily="34" charset="0"/>
              </a:rPr>
              <a:t>We therefore use a scaling range of </a:t>
            </a:r>
            <a:r>
              <a:rPr lang="en-US" sz="2400" dirty="0">
                <a:solidFill>
                  <a:srgbClr val="C00000"/>
                </a:solidFill>
                <a:latin typeface="Arial" panose="020B0604020202020204" pitchFamily="34" charset="0"/>
                <a:cs typeface="Arial" panose="020B0604020202020204" pitchFamily="34" charset="0"/>
              </a:rPr>
              <a:t>0.4 - 3</a:t>
            </a:r>
            <a:r>
              <a:rPr lang="en-US" sz="2400" dirty="0">
                <a:latin typeface="Arial" panose="020B0604020202020204" pitchFamily="34" charset="0"/>
                <a:cs typeface="Arial" panose="020B0604020202020204" pitchFamily="34" charset="0"/>
              </a:rPr>
              <a:t> times the nominal neutral density model to</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revise the simulated intensity</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8047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a:extLst>
              <a:ext uri="{FF2B5EF4-FFF2-40B4-BE49-F238E27FC236}">
                <a16:creationId xmlns:a16="http://schemas.microsoft.com/office/drawing/2014/main" id="{82046AC8-B3CE-489E-9CB4-EF966CC7CC75}"/>
              </a:ext>
            </a:extLst>
          </p:cNvPr>
          <p:cNvSpPr txBox="1">
            <a:spLocks noChangeArrowheads="1"/>
          </p:cNvSpPr>
          <p:nvPr>
            <p:custDataLst>
              <p:tags r:id="rId1"/>
            </p:custDataLst>
          </p:nvPr>
        </p:nvSpPr>
        <p:spPr bwMode="auto">
          <a:xfrm>
            <a:off x="1056625" y="2193837"/>
            <a:ext cx="2247543" cy="22467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rPr>
              <a:t>01</a:t>
            </a:r>
            <a:endParaRPr lang="zh-CN" altLang="en-US"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endParaRPr>
          </a:p>
        </p:txBody>
      </p:sp>
      <p:cxnSp>
        <p:nvCxnSpPr>
          <p:cNvPr id="10" name="直接连接符 9">
            <a:extLst>
              <a:ext uri="{FF2B5EF4-FFF2-40B4-BE49-F238E27FC236}">
                <a16:creationId xmlns:a16="http://schemas.microsoft.com/office/drawing/2014/main" id="{50667279-DCCC-453B-ACDC-58DB8700AE66}"/>
              </a:ext>
            </a:extLst>
          </p:cNvPr>
          <p:cNvCxnSpPr/>
          <p:nvPr>
            <p:custDataLst>
              <p:tags r:id="rId2"/>
            </p:custDataLst>
          </p:nvPr>
        </p:nvCxnSpPr>
        <p:spPr>
          <a:xfrm>
            <a:off x="4269095" y="3974767"/>
            <a:ext cx="7186590"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160BE1F-0ADC-47FD-A1A7-3F2367B00590}"/>
              </a:ext>
            </a:extLst>
          </p:cNvPr>
          <p:cNvSpPr/>
          <p:nvPr/>
        </p:nvSpPr>
        <p:spPr>
          <a:xfrm>
            <a:off x="4445703" y="2809389"/>
            <a:ext cx="6833373" cy="1015663"/>
          </a:xfrm>
          <a:prstGeom prst="rect">
            <a:avLst/>
          </a:prstGeom>
        </p:spPr>
        <p:txBody>
          <a:bodyPr wrap="square" lIns="0" tIns="0" rIns="0" bIns="0">
            <a:spAutoFit/>
          </a:bodyPr>
          <a:lstStyle/>
          <a:p>
            <a:pPr algn="ctr"/>
            <a:r>
              <a:rPr lang="en-US" altLang="zh-CN" sz="6600" b="1"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mn-ea"/>
              </a:rPr>
              <a:t>Introduction</a:t>
            </a:r>
            <a:endParaRPr lang="zh-CN" altLang="en-US" sz="6600" b="1"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mn-ea"/>
            </a:endParaRPr>
          </a:p>
        </p:txBody>
      </p:sp>
      <p:grpSp>
        <p:nvGrpSpPr>
          <p:cNvPr id="12" name="组合 11">
            <a:extLst>
              <a:ext uri="{FF2B5EF4-FFF2-40B4-BE49-F238E27FC236}">
                <a16:creationId xmlns:a16="http://schemas.microsoft.com/office/drawing/2014/main" id="{4D0294D9-FF60-45EE-BEB9-754BE0209443}"/>
              </a:ext>
            </a:extLst>
          </p:cNvPr>
          <p:cNvGrpSpPr/>
          <p:nvPr/>
        </p:nvGrpSpPr>
        <p:grpSpPr>
          <a:xfrm>
            <a:off x="7781759" y="937931"/>
            <a:ext cx="2758272" cy="837788"/>
            <a:chOff x="4602145" y="211015"/>
            <a:chExt cx="2758272" cy="837788"/>
          </a:xfrm>
        </p:grpSpPr>
        <p:sp>
          <p:nvSpPr>
            <p:cNvPr id="13" name="流程图: 终止 12">
              <a:extLst>
                <a:ext uri="{FF2B5EF4-FFF2-40B4-BE49-F238E27FC236}">
                  <a16:creationId xmlns:a16="http://schemas.microsoft.com/office/drawing/2014/main" id="{55E4ADF2-15F5-48C2-A5B6-9BF0EF2A827B}"/>
                </a:ext>
              </a:extLst>
            </p:cNvPr>
            <p:cNvSpPr/>
            <p:nvPr/>
          </p:nvSpPr>
          <p:spPr>
            <a:xfrm>
              <a:off x="5521569" y="566482"/>
              <a:ext cx="1838848" cy="482321"/>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流程图: 终止 13">
              <a:extLst>
                <a:ext uri="{FF2B5EF4-FFF2-40B4-BE49-F238E27FC236}">
                  <a16:creationId xmlns:a16="http://schemas.microsoft.com/office/drawing/2014/main" id="{F28CE1BE-0913-41F9-8226-ECCED74C1951}"/>
                </a:ext>
              </a:extLst>
            </p:cNvPr>
            <p:cNvSpPr/>
            <p:nvPr/>
          </p:nvSpPr>
          <p:spPr>
            <a:xfrm>
              <a:off x="4602145" y="211015"/>
              <a:ext cx="1838848" cy="482321"/>
            </a:xfrm>
            <a:prstGeom prst="flowChartTerminato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流程图: 终止 14">
              <a:extLst>
                <a:ext uri="{FF2B5EF4-FFF2-40B4-BE49-F238E27FC236}">
                  <a16:creationId xmlns:a16="http://schemas.microsoft.com/office/drawing/2014/main" id="{72DBDB30-154E-4463-B831-687FFAC9777A}"/>
                </a:ext>
              </a:extLst>
            </p:cNvPr>
            <p:cNvSpPr/>
            <p:nvPr/>
          </p:nvSpPr>
          <p:spPr>
            <a:xfrm>
              <a:off x="5521569" y="526200"/>
              <a:ext cx="1838848" cy="48232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16" name="矩形 15">
            <a:extLst>
              <a:ext uri="{FF2B5EF4-FFF2-40B4-BE49-F238E27FC236}">
                <a16:creationId xmlns:a16="http://schemas.microsoft.com/office/drawing/2014/main" id="{D2331528-807C-4337-A1F1-562A4DC556A6}"/>
              </a:ext>
            </a:extLst>
          </p:cNvPr>
          <p:cNvSpPr/>
          <p:nvPr/>
        </p:nvSpPr>
        <p:spPr>
          <a:xfrm>
            <a:off x="1056625" y="-1"/>
            <a:ext cx="2247543" cy="1775719"/>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矩形 16">
            <a:extLst>
              <a:ext uri="{FF2B5EF4-FFF2-40B4-BE49-F238E27FC236}">
                <a16:creationId xmlns:a16="http://schemas.microsoft.com/office/drawing/2014/main" id="{5FAC8CEF-6256-4A09-ABCC-FF991314AB31}"/>
              </a:ext>
            </a:extLst>
          </p:cNvPr>
          <p:cNvSpPr/>
          <p:nvPr/>
        </p:nvSpPr>
        <p:spPr>
          <a:xfrm>
            <a:off x="1056625" y="4913832"/>
            <a:ext cx="2247543" cy="1944168"/>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3" name="灯片编号占位符 2">
            <a:extLst>
              <a:ext uri="{FF2B5EF4-FFF2-40B4-BE49-F238E27FC236}">
                <a16:creationId xmlns:a16="http://schemas.microsoft.com/office/drawing/2014/main" id="{0755CC03-6AF2-4ABB-9679-6A1E137480E6}"/>
              </a:ext>
            </a:extLst>
          </p:cNvPr>
          <p:cNvSpPr>
            <a:spLocks noGrp="1"/>
          </p:cNvSpPr>
          <p:nvPr>
            <p:ph type="sldNum" sz="quarter" idx="12"/>
          </p:nvPr>
        </p:nvSpPr>
        <p:spPr/>
        <p:txBody>
          <a:bodyPr/>
          <a:lstStyle/>
          <a:p>
            <a:fld id="{EA28F50F-8FAB-4D21-A335-1ADE8C761086}" type="slidenum">
              <a:rPr lang="zh-CN" altLang="en-US" smtClean="0"/>
              <a:t>2</a:t>
            </a:fld>
            <a:endParaRPr lang="zh-CN" altLang="en-US"/>
          </a:p>
        </p:txBody>
      </p:sp>
    </p:spTree>
    <p:extLst>
      <p:ext uri="{BB962C8B-B14F-4D97-AF65-F5344CB8AC3E}">
        <p14:creationId xmlns:p14="http://schemas.microsoft.com/office/powerpoint/2010/main" val="316283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660B-49B6-A77E-B2D3-B8FE1828CEF1}"/>
            </a:ext>
          </a:extLst>
        </p:cNvPr>
        <p:cNvGrpSpPr/>
        <p:nvPr/>
      </p:nvGrpSpPr>
      <p:grpSpPr>
        <a:xfrm>
          <a:off x="0" y="0"/>
          <a:ext cx="0" cy="0"/>
          <a:chOff x="0" y="0"/>
          <a:chExt cx="0" cy="0"/>
        </a:xfrm>
      </p:grpSpPr>
      <p:sp>
        <p:nvSpPr>
          <p:cNvPr id="12" name="灯片编号占位符 3">
            <a:extLst>
              <a:ext uri="{FF2B5EF4-FFF2-40B4-BE49-F238E27FC236}">
                <a16:creationId xmlns:a16="http://schemas.microsoft.com/office/drawing/2014/main" id="{E0B85919-9558-2B5B-3F55-9D7110F0FFBF}"/>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20</a:t>
            </a:fld>
            <a:endParaRPr lang="zh-CN" altLang="en-US"/>
          </a:p>
        </p:txBody>
      </p:sp>
      <p:grpSp>
        <p:nvGrpSpPr>
          <p:cNvPr id="14" name="组合 13">
            <a:extLst>
              <a:ext uri="{FF2B5EF4-FFF2-40B4-BE49-F238E27FC236}">
                <a16:creationId xmlns:a16="http://schemas.microsoft.com/office/drawing/2014/main" id="{6FA306DA-8157-E499-EA28-91D14E52AF62}"/>
              </a:ext>
            </a:extLst>
          </p:cNvPr>
          <p:cNvGrpSpPr/>
          <p:nvPr/>
        </p:nvGrpSpPr>
        <p:grpSpPr>
          <a:xfrm>
            <a:off x="316868" y="161676"/>
            <a:ext cx="7912732" cy="646331"/>
            <a:chOff x="316868" y="161676"/>
            <a:chExt cx="7912732" cy="646331"/>
          </a:xfrm>
        </p:grpSpPr>
        <p:sp>
          <p:nvSpPr>
            <p:cNvPr id="15" name="文本框 14">
              <a:extLst>
                <a:ext uri="{FF2B5EF4-FFF2-40B4-BE49-F238E27FC236}">
                  <a16:creationId xmlns:a16="http://schemas.microsoft.com/office/drawing/2014/main" id="{DEAD3D07-999E-A804-1420-E80612D111BC}"/>
                </a:ext>
              </a:extLst>
            </p:cNvPr>
            <p:cNvSpPr txBox="1"/>
            <p:nvPr/>
          </p:nvSpPr>
          <p:spPr>
            <a:xfrm>
              <a:off x="696892" y="161676"/>
              <a:ext cx="753270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Comparison with observation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7" name="组合 16">
              <a:extLst>
                <a:ext uri="{FF2B5EF4-FFF2-40B4-BE49-F238E27FC236}">
                  <a16:creationId xmlns:a16="http://schemas.microsoft.com/office/drawing/2014/main" id="{DA3CC7E4-917D-D5D3-A6AC-4852348CBF23}"/>
                </a:ext>
              </a:extLst>
            </p:cNvPr>
            <p:cNvGrpSpPr/>
            <p:nvPr/>
          </p:nvGrpSpPr>
          <p:grpSpPr>
            <a:xfrm>
              <a:off x="316868" y="286841"/>
              <a:ext cx="396000" cy="396000"/>
              <a:chOff x="316868" y="286841"/>
              <a:chExt cx="396000" cy="396000"/>
            </a:xfrm>
          </p:grpSpPr>
          <p:sp>
            <p:nvSpPr>
              <p:cNvPr id="18" name="椭圆 17">
                <a:extLst>
                  <a:ext uri="{FF2B5EF4-FFF2-40B4-BE49-F238E27FC236}">
                    <a16:creationId xmlns:a16="http://schemas.microsoft.com/office/drawing/2014/main" id="{19258A10-1191-0544-9B0B-6213065C8CB0}"/>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125BB551-BE5F-1BE2-91A9-6A64E8FAFB5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5" name="组合 4">
            <a:extLst>
              <a:ext uri="{FF2B5EF4-FFF2-40B4-BE49-F238E27FC236}">
                <a16:creationId xmlns:a16="http://schemas.microsoft.com/office/drawing/2014/main" id="{21FC416A-6F70-4792-A611-E74E1A5EA775}"/>
              </a:ext>
            </a:extLst>
          </p:cNvPr>
          <p:cNvGrpSpPr/>
          <p:nvPr/>
        </p:nvGrpSpPr>
        <p:grpSpPr>
          <a:xfrm>
            <a:off x="2460643" y="889595"/>
            <a:ext cx="7270707" cy="4383226"/>
            <a:chOff x="517945" y="1085193"/>
            <a:chExt cx="7814553" cy="4711089"/>
          </a:xfrm>
        </p:grpSpPr>
        <p:pic>
          <p:nvPicPr>
            <p:cNvPr id="3" name="图片 2">
              <a:extLst>
                <a:ext uri="{FF2B5EF4-FFF2-40B4-BE49-F238E27FC236}">
                  <a16:creationId xmlns:a16="http://schemas.microsoft.com/office/drawing/2014/main" id="{3AA1DEDA-A428-4E2B-B8E3-0814BB31AE63}"/>
                </a:ext>
              </a:extLst>
            </p:cNvPr>
            <p:cNvPicPr>
              <a:picLocks noChangeAspect="1"/>
            </p:cNvPicPr>
            <p:nvPr/>
          </p:nvPicPr>
          <p:blipFill rotWithShape="1">
            <a:blip r:embed="rId3">
              <a:extLst>
                <a:ext uri="{28A0092B-C50C-407E-A947-70E740481C1C}">
                  <a14:useLocalDpi xmlns:a14="http://schemas.microsoft.com/office/drawing/2010/main" val="0"/>
                </a:ext>
              </a:extLst>
            </a:blip>
            <a:srcRect l="22424"/>
            <a:stretch/>
          </p:blipFill>
          <p:spPr>
            <a:xfrm>
              <a:off x="658866" y="1633058"/>
              <a:ext cx="7532708" cy="4163224"/>
            </a:xfrm>
            <a:prstGeom prst="rect">
              <a:avLst/>
            </a:prstGeom>
          </p:spPr>
        </p:pic>
        <p:sp>
          <p:nvSpPr>
            <p:cNvPr id="16" name="文本框 15">
              <a:extLst>
                <a:ext uri="{FF2B5EF4-FFF2-40B4-BE49-F238E27FC236}">
                  <a16:creationId xmlns:a16="http://schemas.microsoft.com/office/drawing/2014/main" id="{0CEBC7CE-DDA1-4C3B-BD68-D95C7D7FD613}"/>
                </a:ext>
              </a:extLst>
            </p:cNvPr>
            <p:cNvSpPr txBox="1"/>
            <p:nvPr/>
          </p:nvSpPr>
          <p:spPr>
            <a:xfrm>
              <a:off x="517945" y="1085193"/>
              <a:ext cx="7814553" cy="461665"/>
            </a:xfrm>
            <a:prstGeom prst="rect">
              <a:avLst/>
            </a:prstGeom>
            <a:noFill/>
          </p:spPr>
          <p:txBody>
            <a:bodyPr wrap="square">
              <a:spAutoFit/>
            </a:bodyPr>
            <a:lstStyle/>
            <a:p>
              <a:pPr algn="ctr"/>
              <a:r>
                <a:rPr lang="en-US" altLang="zh-CN" sz="2400" dirty="0">
                  <a:latin typeface="Arial" panose="020B0604020202020204" pitchFamily="34" charset="0"/>
                  <a:cs typeface="Arial" panose="020B0604020202020204" pitchFamily="34" charset="0"/>
                </a:rPr>
                <a:t>Including the uncertainty from neutral density model</a:t>
              </a:r>
              <a:endParaRPr lang="en-US" sz="2400" dirty="0"/>
            </a:p>
          </p:txBody>
        </p:sp>
      </p:grpSp>
      <p:sp>
        <p:nvSpPr>
          <p:cNvPr id="8" name="Rectangle 2">
            <a:extLst>
              <a:ext uri="{FF2B5EF4-FFF2-40B4-BE49-F238E27FC236}">
                <a16:creationId xmlns:a16="http://schemas.microsoft.com/office/drawing/2014/main" id="{61A597A2-21FF-41FC-A5D2-2A670D137A53}"/>
              </a:ext>
            </a:extLst>
          </p:cNvPr>
          <p:cNvSpPr>
            <a:spLocks noChangeArrowheads="1"/>
          </p:cNvSpPr>
          <p:nvPr/>
        </p:nvSpPr>
        <p:spPr bwMode="auto">
          <a:xfrm>
            <a:off x="2397055" y="5310661"/>
            <a:ext cx="7397885"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The upper bound approaches the observed values</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kumimoji="0" lang="en-US" altLang="zh-CN" sz="2400" b="0" i="0" u="none" strike="noStrike" cap="none" normalizeH="0" baseline="0" dirty="0">
                <a:ln>
                  <a:noFill/>
                </a:ln>
                <a:solidFill>
                  <a:schemeClr val="tx1"/>
                </a:solidFill>
                <a:effectLst/>
                <a:latin typeface="Arial" panose="020B0604020202020204" pitchFamily="34" charset="0"/>
              </a:rPr>
              <a:t>T</a:t>
            </a:r>
            <a:r>
              <a:rPr kumimoji="0" lang="en-US" altLang="en-US" sz="2400" b="0" i="0" u="none" strike="noStrike" cap="none" normalizeH="0" baseline="0" dirty="0">
                <a:ln>
                  <a:noFill/>
                </a:ln>
                <a:solidFill>
                  <a:schemeClr val="tx1"/>
                </a:solidFill>
                <a:effectLst/>
                <a:latin typeface="Arial" panose="020B0604020202020204" pitchFamily="34" charset="0"/>
              </a:rPr>
              <a:t>he simulated results remain generally lower</a:t>
            </a:r>
          </a:p>
        </p:txBody>
      </p:sp>
    </p:spTree>
    <p:extLst>
      <p:ext uri="{BB962C8B-B14F-4D97-AF65-F5344CB8AC3E}">
        <p14:creationId xmlns:p14="http://schemas.microsoft.com/office/powerpoint/2010/main" val="193664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0BBD-C6F9-1785-C391-5D5E581521BE}"/>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BCD0DA5-FC17-F486-44E9-F3E9511EE1BB}"/>
              </a:ext>
            </a:extLst>
          </p:cNvPr>
          <p:cNvSpPr>
            <a:spLocks noGrp="1"/>
          </p:cNvSpPr>
          <p:nvPr>
            <p:ph type="sldNum" sz="quarter" idx="12"/>
          </p:nvPr>
        </p:nvSpPr>
        <p:spPr/>
        <p:txBody>
          <a:bodyPr/>
          <a:lstStyle/>
          <a:p>
            <a:fld id="{EA28F50F-8FAB-4D21-A335-1ADE8C761086}" type="slidenum">
              <a:rPr lang="zh-CN" altLang="en-US" smtClean="0"/>
              <a:t>21</a:t>
            </a:fld>
            <a:endParaRPr lang="zh-CN" altLang="en-US"/>
          </a:p>
        </p:txBody>
      </p:sp>
      <p:sp>
        <p:nvSpPr>
          <p:cNvPr id="6" name="文本框 5">
            <a:extLst>
              <a:ext uri="{FF2B5EF4-FFF2-40B4-BE49-F238E27FC236}">
                <a16:creationId xmlns:a16="http://schemas.microsoft.com/office/drawing/2014/main" id="{B6C2E165-E4AE-EA60-938E-E211CF65B819}"/>
              </a:ext>
            </a:extLst>
          </p:cNvPr>
          <p:cNvSpPr txBox="1"/>
          <p:nvPr/>
        </p:nvSpPr>
        <p:spPr>
          <a:xfrm>
            <a:off x="1014514" y="1260586"/>
            <a:ext cx="9481632" cy="3521220"/>
          </a:xfrm>
          <a:prstGeom prst="rect">
            <a:avLst/>
          </a:prstGeom>
          <a:noFill/>
        </p:spPr>
        <p:txBody>
          <a:bodyPr wrap="square">
            <a:spAutoFit/>
          </a:bodyPr>
          <a:lstStyle/>
          <a:p>
            <a:pPr algn="just">
              <a:spcAft>
                <a:spcPts val="1000"/>
              </a:spcAft>
            </a:pPr>
            <a:r>
              <a:rPr lang="en-US" sz="2800" b="1" dirty="0">
                <a:latin typeface="Arial" panose="020B0604020202020204" pitchFamily="34" charset="0"/>
                <a:cs typeface="Arial" panose="020B0604020202020204" pitchFamily="34" charset="0"/>
              </a:rPr>
              <a:t>Conclusion</a:t>
            </a:r>
            <a:endParaRPr lang="en-US" sz="28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After including neutral-density uncertainty, </a:t>
            </a:r>
            <a:r>
              <a:rPr kumimoji="0" lang="en-US" altLang="en-US" sz="2400" b="0" i="0" u="none" strike="noStrike" cap="none" normalizeH="0" baseline="0" dirty="0">
                <a:ln>
                  <a:noFill/>
                </a:ln>
                <a:solidFill>
                  <a:schemeClr val="tx1"/>
                </a:solidFill>
                <a:effectLst/>
                <a:latin typeface="Arial" panose="020B0604020202020204" pitchFamily="34" charset="0"/>
              </a:rPr>
              <a:t>the upper bound of simulated intensity approaches the observed values.</a:t>
            </a:r>
          </a:p>
          <a:p>
            <a:pPr algn="just">
              <a:buFont typeface="Arial" panose="020B0604020202020204" pitchFamily="34" charset="0"/>
              <a:buChar char="•"/>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algn="just">
              <a:spcAft>
                <a:spcPts val="1000"/>
              </a:spcAft>
            </a:pPr>
            <a:r>
              <a:rPr lang="en-US" sz="2400" b="1" dirty="0">
                <a:latin typeface="Arial" panose="020B0604020202020204" pitchFamily="34" charset="0"/>
                <a:cs typeface="Arial" panose="020B0604020202020204" pitchFamily="34" charset="0"/>
              </a:rPr>
              <a:t>Discussion</a:t>
            </a:r>
            <a:endParaRPr lang="en-US" sz="2400" dirty="0">
              <a:latin typeface="Arial" panose="020B0604020202020204" pitchFamily="34" charset="0"/>
              <a:cs typeface="Arial" panose="020B0604020202020204" pitchFamily="34" charset="0"/>
            </a:endParaRPr>
          </a:p>
          <a:p>
            <a:pPr marL="342900" indent="-342900" algn="just">
              <a:lnSpc>
                <a:spcPct val="11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here were two X-class flares associated with the CME we simulated here. Enhanced solar irradiance and geomagnetic activity can heat and expand the upper atmosphere.</a:t>
            </a:r>
          </a:p>
        </p:txBody>
      </p:sp>
      <p:grpSp>
        <p:nvGrpSpPr>
          <p:cNvPr id="7" name="组合 6">
            <a:extLst>
              <a:ext uri="{FF2B5EF4-FFF2-40B4-BE49-F238E27FC236}">
                <a16:creationId xmlns:a16="http://schemas.microsoft.com/office/drawing/2014/main" id="{3A10C306-770B-17CC-ACCD-075EC722330C}"/>
              </a:ext>
            </a:extLst>
          </p:cNvPr>
          <p:cNvGrpSpPr/>
          <p:nvPr/>
        </p:nvGrpSpPr>
        <p:grpSpPr>
          <a:xfrm>
            <a:off x="316868" y="161676"/>
            <a:ext cx="6881600" cy="646331"/>
            <a:chOff x="316868" y="161676"/>
            <a:chExt cx="6881600" cy="646331"/>
          </a:xfrm>
        </p:grpSpPr>
        <p:sp>
          <p:nvSpPr>
            <p:cNvPr id="8" name="文本框 7">
              <a:extLst>
                <a:ext uri="{FF2B5EF4-FFF2-40B4-BE49-F238E27FC236}">
                  <a16:creationId xmlns:a16="http://schemas.microsoft.com/office/drawing/2014/main" id="{884FDC24-C643-F342-E675-E47F134CA162}"/>
                </a:ext>
              </a:extLst>
            </p:cNvPr>
            <p:cNvSpPr txBox="1"/>
            <p:nvPr/>
          </p:nvSpPr>
          <p:spPr>
            <a:xfrm>
              <a:off x="696892" y="161676"/>
              <a:ext cx="6501576"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Conclusion and discussion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9" name="组合 8">
              <a:extLst>
                <a:ext uri="{FF2B5EF4-FFF2-40B4-BE49-F238E27FC236}">
                  <a16:creationId xmlns:a16="http://schemas.microsoft.com/office/drawing/2014/main" id="{3C78CB05-40CB-A99A-816E-9B4C2C68BA2A}"/>
                </a:ext>
              </a:extLst>
            </p:cNvPr>
            <p:cNvGrpSpPr/>
            <p:nvPr/>
          </p:nvGrpSpPr>
          <p:grpSpPr>
            <a:xfrm>
              <a:off x="316868" y="286841"/>
              <a:ext cx="396000" cy="396000"/>
              <a:chOff x="316868" y="286841"/>
              <a:chExt cx="396000" cy="396000"/>
            </a:xfrm>
          </p:grpSpPr>
          <p:sp>
            <p:nvSpPr>
              <p:cNvPr id="10" name="椭圆 9">
                <a:extLst>
                  <a:ext uri="{FF2B5EF4-FFF2-40B4-BE49-F238E27FC236}">
                    <a16:creationId xmlns:a16="http://schemas.microsoft.com/office/drawing/2014/main" id="{3A4B88E0-1C00-01D7-7C30-EE436A8BBD32}"/>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627C5630-3AD5-04F9-DF3C-6A7CFD41854D}"/>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Tree>
    <p:extLst>
      <p:ext uri="{BB962C8B-B14F-4D97-AF65-F5344CB8AC3E}">
        <p14:creationId xmlns:p14="http://schemas.microsoft.com/office/powerpoint/2010/main" val="3900989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1DA7-5AE5-B2AD-F0E1-353B7C5012D7}"/>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32FC8C7-2F0F-A290-7F12-20F96C905E5A}"/>
              </a:ext>
            </a:extLst>
          </p:cNvPr>
          <p:cNvSpPr>
            <a:spLocks noGrp="1"/>
          </p:cNvSpPr>
          <p:nvPr>
            <p:ph type="sldNum" sz="quarter" idx="12"/>
          </p:nvPr>
        </p:nvSpPr>
        <p:spPr/>
        <p:txBody>
          <a:bodyPr/>
          <a:lstStyle/>
          <a:p>
            <a:fld id="{EA28F50F-8FAB-4D21-A335-1ADE8C761086}" type="slidenum">
              <a:rPr lang="zh-CN" altLang="en-US" smtClean="0"/>
              <a:t>3</a:t>
            </a:fld>
            <a:endParaRPr lang="zh-CN" altLang="en-US" dirty="0"/>
          </a:p>
        </p:txBody>
      </p:sp>
      <p:grpSp>
        <p:nvGrpSpPr>
          <p:cNvPr id="15" name="组合 14">
            <a:extLst>
              <a:ext uri="{FF2B5EF4-FFF2-40B4-BE49-F238E27FC236}">
                <a16:creationId xmlns:a16="http://schemas.microsoft.com/office/drawing/2014/main" id="{C7137717-D304-9817-B07C-2818005340A4}"/>
              </a:ext>
            </a:extLst>
          </p:cNvPr>
          <p:cNvGrpSpPr/>
          <p:nvPr/>
        </p:nvGrpSpPr>
        <p:grpSpPr>
          <a:xfrm>
            <a:off x="316868" y="161676"/>
            <a:ext cx="4035002" cy="646331"/>
            <a:chOff x="316868" y="161676"/>
            <a:chExt cx="4035002" cy="646331"/>
          </a:xfrm>
        </p:grpSpPr>
        <p:sp>
          <p:nvSpPr>
            <p:cNvPr id="17" name="文本框 16">
              <a:extLst>
                <a:ext uri="{FF2B5EF4-FFF2-40B4-BE49-F238E27FC236}">
                  <a16:creationId xmlns:a16="http://schemas.microsoft.com/office/drawing/2014/main" id="{CB0D1DFF-E145-E6F4-3E6E-F4FDA7AEA63D}"/>
                </a:ext>
              </a:extLst>
            </p:cNvPr>
            <p:cNvSpPr txBox="1"/>
            <p:nvPr/>
          </p:nvSpPr>
          <p:spPr>
            <a:xfrm>
              <a:off x="696892" y="161676"/>
              <a:ext cx="365497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Introduction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8" name="组合 17">
              <a:extLst>
                <a:ext uri="{FF2B5EF4-FFF2-40B4-BE49-F238E27FC236}">
                  <a16:creationId xmlns:a16="http://schemas.microsoft.com/office/drawing/2014/main" id="{6109682D-1A8F-9918-6DB5-A8CF4B5FF812}"/>
                </a:ext>
              </a:extLst>
            </p:cNvPr>
            <p:cNvGrpSpPr/>
            <p:nvPr/>
          </p:nvGrpSpPr>
          <p:grpSpPr>
            <a:xfrm>
              <a:off x="316868" y="286841"/>
              <a:ext cx="396000" cy="396000"/>
              <a:chOff x="316868" y="286841"/>
              <a:chExt cx="396000" cy="396000"/>
            </a:xfrm>
          </p:grpSpPr>
          <p:sp>
            <p:nvSpPr>
              <p:cNvPr id="19" name="椭圆 18">
                <a:extLst>
                  <a:ext uri="{FF2B5EF4-FFF2-40B4-BE49-F238E27FC236}">
                    <a16:creationId xmlns:a16="http://schemas.microsoft.com/office/drawing/2014/main" id="{196904E8-D848-8C54-77CD-7EB1523566E8}"/>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83AFBAA0-5AAF-1754-7F1E-26EC1A046850}"/>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14" name="文本框 13">
            <a:extLst>
              <a:ext uri="{FF2B5EF4-FFF2-40B4-BE49-F238E27FC236}">
                <a16:creationId xmlns:a16="http://schemas.microsoft.com/office/drawing/2014/main" id="{4E647AC1-E938-7444-7210-CC6179C33EED}"/>
              </a:ext>
            </a:extLst>
          </p:cNvPr>
          <p:cNvSpPr txBox="1"/>
          <p:nvPr/>
        </p:nvSpPr>
        <p:spPr>
          <a:xfrm>
            <a:off x="7074666" y="2491103"/>
            <a:ext cx="1147412"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Magneto-sheath</a:t>
            </a:r>
          </a:p>
        </p:txBody>
      </p:sp>
      <p:sp>
        <p:nvSpPr>
          <p:cNvPr id="16" name="文本框 15">
            <a:extLst>
              <a:ext uri="{FF2B5EF4-FFF2-40B4-BE49-F238E27FC236}">
                <a16:creationId xmlns:a16="http://schemas.microsoft.com/office/drawing/2014/main" id="{A36F4692-DFD5-764A-8479-C35C7AE5FFE0}"/>
              </a:ext>
            </a:extLst>
          </p:cNvPr>
          <p:cNvSpPr txBox="1"/>
          <p:nvPr/>
        </p:nvSpPr>
        <p:spPr>
          <a:xfrm>
            <a:off x="8448880" y="2653442"/>
            <a:ext cx="2282350"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Magnetosphere</a:t>
            </a:r>
          </a:p>
        </p:txBody>
      </p:sp>
      <p:pic>
        <p:nvPicPr>
          <p:cNvPr id="4" name="videoplayback (online-video-cutter.com)">
            <a:hlinkClick r:id="" action="ppaction://media"/>
            <a:extLst>
              <a:ext uri="{FF2B5EF4-FFF2-40B4-BE49-F238E27FC236}">
                <a16:creationId xmlns:a16="http://schemas.microsoft.com/office/drawing/2014/main" id="{278B877F-F4A9-EF1A-5623-0C09BB6336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11122" y="1236611"/>
            <a:ext cx="3654980" cy="2055926"/>
          </a:xfrm>
          <a:prstGeom prst="rect">
            <a:avLst/>
          </a:prstGeom>
          <a:ln w="28575">
            <a:solidFill>
              <a:schemeClr val="accent5">
                <a:lumMod val="75000"/>
              </a:schemeClr>
            </a:solidFill>
          </a:ln>
        </p:spPr>
      </p:pic>
      <p:sp>
        <p:nvSpPr>
          <p:cNvPr id="9" name="文本框 8">
            <a:extLst>
              <a:ext uri="{FF2B5EF4-FFF2-40B4-BE49-F238E27FC236}">
                <a16:creationId xmlns:a16="http://schemas.microsoft.com/office/drawing/2014/main" id="{DA356719-DEA7-BB3D-C1CB-CD40704DCDBD}"/>
              </a:ext>
            </a:extLst>
          </p:cNvPr>
          <p:cNvSpPr txBox="1"/>
          <p:nvPr/>
        </p:nvSpPr>
        <p:spPr>
          <a:xfrm>
            <a:off x="7611122" y="873842"/>
            <a:ext cx="322783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Credit: National Geography</a:t>
            </a:r>
          </a:p>
        </p:txBody>
      </p:sp>
      <p:grpSp>
        <p:nvGrpSpPr>
          <p:cNvPr id="21" name="组合 20">
            <a:extLst>
              <a:ext uri="{FF2B5EF4-FFF2-40B4-BE49-F238E27FC236}">
                <a16:creationId xmlns:a16="http://schemas.microsoft.com/office/drawing/2014/main" id="{9B1C67F5-9E67-DED5-6EFB-8FF91F90FE24}"/>
              </a:ext>
            </a:extLst>
          </p:cNvPr>
          <p:cNvGrpSpPr/>
          <p:nvPr/>
        </p:nvGrpSpPr>
        <p:grpSpPr>
          <a:xfrm>
            <a:off x="690040" y="1153665"/>
            <a:ext cx="6480000" cy="1749520"/>
            <a:chOff x="690040" y="1302897"/>
            <a:chExt cx="6480000" cy="1749520"/>
          </a:xfrm>
        </p:grpSpPr>
        <p:sp>
          <p:nvSpPr>
            <p:cNvPr id="29" name="Text Box 3">
              <a:extLst>
                <a:ext uri="{FF2B5EF4-FFF2-40B4-BE49-F238E27FC236}">
                  <a16:creationId xmlns:a16="http://schemas.microsoft.com/office/drawing/2014/main" id="{E6E288D5-DE43-558B-4F76-73E3908B6692}"/>
                </a:ext>
              </a:extLst>
            </p:cNvPr>
            <p:cNvSpPr txBox="1">
              <a:spLocks noChangeArrowheads="1"/>
            </p:cNvSpPr>
            <p:nvPr/>
          </p:nvSpPr>
          <p:spPr bwMode="auto">
            <a:xfrm>
              <a:off x="690040" y="1728638"/>
              <a:ext cx="6480000" cy="1323779"/>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wrap="square" tIns="180000" bIns="1800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indent="-342900">
                <a:lnSpc>
                  <a:spcPct val="140000"/>
                </a:lnSpc>
                <a:spcBef>
                  <a:spcPct val="0"/>
                </a:spcBef>
              </a:pPr>
              <a:r>
                <a:rPr lang="en-US" sz="2400" dirty="0">
                  <a:cs typeface="Arial" panose="020B0604020202020204" pitchFamily="34" charset="0"/>
                </a:rPr>
                <a:t>Region controlled by Earth’s magnetic field</a:t>
              </a:r>
            </a:p>
            <a:p>
              <a:pPr marL="342900" indent="-342900"/>
              <a:r>
                <a:rPr lang="en-US" altLang="en-US" sz="2400" dirty="0">
                  <a:cs typeface="Arial" panose="020B0604020202020204" pitchFamily="34" charset="0"/>
                </a:rPr>
                <a:t>Shields E</a:t>
              </a:r>
              <a:r>
                <a:rPr lang="en-US" altLang="zh-CN" sz="2400" dirty="0">
                  <a:cs typeface="Arial" panose="020B0604020202020204" pitchFamily="34" charset="0"/>
                </a:rPr>
                <a:t>arth</a:t>
              </a:r>
              <a:r>
                <a:rPr lang="en-US" altLang="en-US" sz="2400" dirty="0">
                  <a:cs typeface="Arial" panose="020B0604020202020204" pitchFamily="34" charset="0"/>
                </a:rPr>
                <a:t> from solar radiation </a:t>
              </a:r>
            </a:p>
          </p:txBody>
        </p:sp>
        <p:sp>
          <p:nvSpPr>
            <p:cNvPr id="28" name="Text Box 3">
              <a:extLst>
                <a:ext uri="{FF2B5EF4-FFF2-40B4-BE49-F238E27FC236}">
                  <a16:creationId xmlns:a16="http://schemas.microsoft.com/office/drawing/2014/main" id="{244CB1A7-38B4-AE9C-BD46-3DD492FFEB11}"/>
                </a:ext>
              </a:extLst>
            </p:cNvPr>
            <p:cNvSpPr txBox="1">
              <a:spLocks noChangeArrowheads="1"/>
            </p:cNvSpPr>
            <p:nvPr/>
          </p:nvSpPr>
          <p:spPr bwMode="auto">
            <a:xfrm>
              <a:off x="859245" y="1302897"/>
              <a:ext cx="3172426" cy="63023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spcBef>
                  <a:spcPct val="0"/>
                </a:spcBef>
                <a:buFontTx/>
                <a:buNone/>
              </a:pPr>
              <a:r>
                <a:rPr lang="en-US" altLang="zh-CN" sz="2800" b="1" dirty="0">
                  <a:ea typeface="Microsoft YaHei" panose="020B0503020204020204" pitchFamily="34" charset="-122"/>
                  <a:cs typeface="Arial" panose="020B0604020202020204" pitchFamily="34" charset="0"/>
                </a:rPr>
                <a:t>Magnetosphere</a:t>
              </a:r>
            </a:p>
          </p:txBody>
        </p:sp>
      </p:grpSp>
      <p:grpSp>
        <p:nvGrpSpPr>
          <p:cNvPr id="31" name="组合 30">
            <a:extLst>
              <a:ext uri="{FF2B5EF4-FFF2-40B4-BE49-F238E27FC236}">
                <a16:creationId xmlns:a16="http://schemas.microsoft.com/office/drawing/2014/main" id="{372D30F4-7D4A-321A-AD30-B7E66B08FACA}"/>
              </a:ext>
            </a:extLst>
          </p:cNvPr>
          <p:cNvGrpSpPr/>
          <p:nvPr/>
        </p:nvGrpSpPr>
        <p:grpSpPr>
          <a:xfrm>
            <a:off x="690040" y="3592317"/>
            <a:ext cx="10576060" cy="2885839"/>
            <a:chOff x="690040" y="3592317"/>
            <a:chExt cx="10576060" cy="2885839"/>
          </a:xfrm>
        </p:grpSpPr>
        <p:grpSp>
          <p:nvGrpSpPr>
            <p:cNvPr id="25" name="组合 24">
              <a:extLst>
                <a:ext uri="{FF2B5EF4-FFF2-40B4-BE49-F238E27FC236}">
                  <a16:creationId xmlns:a16="http://schemas.microsoft.com/office/drawing/2014/main" id="{B82B102C-C9E7-F8EF-3CB8-2FE2EED168F8}"/>
                </a:ext>
              </a:extLst>
            </p:cNvPr>
            <p:cNvGrpSpPr/>
            <p:nvPr/>
          </p:nvGrpSpPr>
          <p:grpSpPr>
            <a:xfrm>
              <a:off x="7611122" y="3742110"/>
              <a:ext cx="3654978" cy="2736046"/>
              <a:chOff x="7611122" y="3596636"/>
              <a:chExt cx="3654978" cy="2736046"/>
            </a:xfrm>
          </p:grpSpPr>
          <p:grpSp>
            <p:nvGrpSpPr>
              <p:cNvPr id="7" name="组合 6">
                <a:extLst>
                  <a:ext uri="{FF2B5EF4-FFF2-40B4-BE49-F238E27FC236}">
                    <a16:creationId xmlns:a16="http://schemas.microsoft.com/office/drawing/2014/main" id="{844E1D09-CF6A-62FC-5E85-B465BC80AAE9}"/>
                  </a:ext>
                </a:extLst>
              </p:cNvPr>
              <p:cNvGrpSpPr/>
              <p:nvPr/>
            </p:nvGrpSpPr>
            <p:grpSpPr>
              <a:xfrm>
                <a:off x="7611122" y="3596636"/>
                <a:ext cx="3654978" cy="2374656"/>
                <a:chOff x="7611122" y="3565463"/>
                <a:chExt cx="3654978" cy="2374656"/>
              </a:xfrm>
            </p:grpSpPr>
            <p:pic>
              <p:nvPicPr>
                <p:cNvPr id="6" name="图片 5">
                  <a:extLst>
                    <a:ext uri="{FF2B5EF4-FFF2-40B4-BE49-F238E27FC236}">
                      <a16:creationId xmlns:a16="http://schemas.microsoft.com/office/drawing/2014/main" id="{06BDEC6D-B9F0-7A6F-AB10-B175B96363C0}"/>
                    </a:ext>
                  </a:extLst>
                </p:cNvPr>
                <p:cNvPicPr>
                  <a:picLocks noChangeAspect="1"/>
                </p:cNvPicPr>
                <p:nvPr/>
              </p:nvPicPr>
              <p:blipFill rotWithShape="1">
                <a:blip r:embed="rId6">
                  <a:extLst>
                    <a:ext uri="{28A0092B-C50C-407E-A947-70E740481C1C}">
                      <a14:useLocalDpi xmlns:a14="http://schemas.microsoft.com/office/drawing/2010/main" val="0"/>
                    </a:ext>
                  </a:extLst>
                </a:blip>
                <a:srcRect l="13423"/>
                <a:stretch/>
              </p:blipFill>
              <p:spPr>
                <a:xfrm>
                  <a:off x="7611122" y="3565463"/>
                  <a:ext cx="3654978" cy="2374656"/>
                </a:xfrm>
                <a:prstGeom prst="rect">
                  <a:avLst/>
                </a:prstGeom>
                <a:noFill/>
                <a:ln w="28575">
                  <a:solidFill>
                    <a:schemeClr val="accent5">
                      <a:lumMod val="75000"/>
                    </a:schemeClr>
                  </a:solidFill>
                </a:ln>
              </p:spPr>
            </p:pic>
            <p:sp>
              <p:nvSpPr>
                <p:cNvPr id="5" name="弧形 4">
                  <a:extLst>
                    <a:ext uri="{FF2B5EF4-FFF2-40B4-BE49-F238E27FC236}">
                      <a16:creationId xmlns:a16="http://schemas.microsoft.com/office/drawing/2014/main" id="{798FAC95-8E08-420C-DF76-C42181F458AB}"/>
                    </a:ext>
                  </a:extLst>
                </p:cNvPr>
                <p:cNvSpPr/>
                <p:nvPr/>
              </p:nvSpPr>
              <p:spPr>
                <a:xfrm rot="16200000">
                  <a:off x="8141177" y="4322102"/>
                  <a:ext cx="1476784" cy="840595"/>
                </a:xfrm>
                <a:prstGeom prst="arc">
                  <a:avLst>
                    <a:gd name="adj1" fmla="val 11451800"/>
                    <a:gd name="adj2" fmla="val 20996946"/>
                  </a:avLst>
                </a:prstGeom>
                <a:noFill/>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C00000"/>
                    </a:solidFill>
                  </a:endParaRPr>
                </a:p>
              </p:txBody>
            </p:sp>
          </p:grpSp>
          <p:sp>
            <p:nvSpPr>
              <p:cNvPr id="10" name="文本框 9">
                <a:extLst>
                  <a:ext uri="{FF2B5EF4-FFF2-40B4-BE49-F238E27FC236}">
                    <a16:creationId xmlns:a16="http://schemas.microsoft.com/office/drawing/2014/main" id="{2AAF4709-87F7-2825-55AD-568E75FAEAC2}"/>
                  </a:ext>
                </a:extLst>
              </p:cNvPr>
              <p:cNvSpPr txBox="1"/>
              <p:nvPr/>
            </p:nvSpPr>
            <p:spPr>
              <a:xfrm>
                <a:off x="7611122" y="6024905"/>
                <a:ext cx="322783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Credit: </a:t>
                </a:r>
                <a:r>
                  <a:rPr lang="en-US" altLang="zh-CN" sz="1400" dirty="0">
                    <a:latin typeface="Arial" panose="020B0604020202020204" pitchFamily="34" charset="0"/>
                    <a:cs typeface="Arial" panose="020B0604020202020204" pitchFamily="34" charset="0"/>
                  </a:rPr>
                  <a:t>NASA</a:t>
                </a:r>
                <a:endParaRPr lang="en-US" sz="1400" dirty="0">
                  <a:latin typeface="Arial" panose="020B0604020202020204" pitchFamily="34" charset="0"/>
                  <a:cs typeface="Arial" panose="020B0604020202020204" pitchFamily="34" charset="0"/>
                </a:endParaRPr>
              </a:p>
            </p:txBody>
          </p:sp>
        </p:grpSp>
        <p:grpSp>
          <p:nvGrpSpPr>
            <p:cNvPr id="26" name="组合 25">
              <a:extLst>
                <a:ext uri="{FF2B5EF4-FFF2-40B4-BE49-F238E27FC236}">
                  <a16:creationId xmlns:a16="http://schemas.microsoft.com/office/drawing/2014/main" id="{750206F2-A06F-3454-4E93-8C1683F6CA7B}"/>
                </a:ext>
              </a:extLst>
            </p:cNvPr>
            <p:cNvGrpSpPr/>
            <p:nvPr/>
          </p:nvGrpSpPr>
          <p:grpSpPr>
            <a:xfrm>
              <a:off x="690040" y="3592317"/>
              <a:ext cx="6480000" cy="2278926"/>
              <a:chOff x="690040" y="3852092"/>
              <a:chExt cx="6480000" cy="2278926"/>
            </a:xfrm>
          </p:grpSpPr>
          <p:sp>
            <p:nvSpPr>
              <p:cNvPr id="24" name="Text Box 3">
                <a:extLst>
                  <a:ext uri="{FF2B5EF4-FFF2-40B4-BE49-F238E27FC236}">
                    <a16:creationId xmlns:a16="http://schemas.microsoft.com/office/drawing/2014/main" id="{6FC7F0EB-2A87-0FBE-B998-FB319B231C24}"/>
                  </a:ext>
                </a:extLst>
              </p:cNvPr>
              <p:cNvSpPr txBox="1">
                <a:spLocks noChangeArrowheads="1"/>
              </p:cNvSpPr>
              <p:nvPr/>
            </p:nvSpPr>
            <p:spPr bwMode="auto">
              <a:xfrm>
                <a:off x="690040" y="4275555"/>
                <a:ext cx="6480000" cy="1855463"/>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180000" bIns="1800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indent="-342900">
                  <a:lnSpc>
                    <a:spcPct val="140000"/>
                  </a:lnSpc>
                  <a:spcBef>
                    <a:spcPct val="0"/>
                  </a:spcBef>
                </a:pPr>
                <a:r>
                  <a:rPr lang="en-US" altLang="zh-CN" sz="2400" dirty="0">
                    <a:solidFill>
                      <a:srgbClr val="C00000"/>
                    </a:solidFill>
                    <a:ea typeface="Microsoft YaHei" panose="020B0503020204020204" pitchFamily="34" charset="-122"/>
                    <a:cs typeface="Arial" panose="020B0604020202020204" pitchFamily="34" charset="0"/>
                  </a:rPr>
                  <a:t>Boundary</a:t>
                </a:r>
                <a:r>
                  <a:rPr lang="en-US" altLang="zh-CN" sz="2400" dirty="0">
                    <a:ea typeface="Microsoft YaHei" panose="020B0503020204020204" pitchFamily="34" charset="-122"/>
                    <a:cs typeface="Arial" panose="020B0604020202020204" pitchFamily="34" charset="0"/>
                  </a:rPr>
                  <a:t> </a:t>
                </a:r>
                <a:r>
                  <a:rPr lang="en-US" altLang="zh-CN" sz="2400" dirty="0">
                    <a:ea typeface="微软雅黑" panose="020B0503020204020204" pitchFamily="34" charset="-122"/>
                    <a:cs typeface="Arial" panose="020B0604020202020204" pitchFamily="34" charset="0"/>
                  </a:rPr>
                  <a:t>between the Earth’s and Solar magnetic field</a:t>
                </a:r>
              </a:p>
              <a:p>
                <a:pPr marL="342900" indent="-342900">
                  <a:lnSpc>
                    <a:spcPct val="140000"/>
                  </a:lnSpc>
                  <a:spcBef>
                    <a:spcPct val="0"/>
                  </a:spcBef>
                </a:pPr>
                <a:r>
                  <a:rPr lang="en-US" altLang="zh-CN" sz="2400" dirty="0"/>
                  <a:t>Separates the Earth’s and solar plasma</a:t>
                </a:r>
                <a:endParaRPr lang="en-US" altLang="zh-CN" sz="2400" dirty="0">
                  <a:ea typeface="Microsoft YaHei" panose="020B0503020204020204" pitchFamily="34" charset="-122"/>
                  <a:cs typeface="Arial" panose="020B0604020202020204" pitchFamily="34" charset="0"/>
                </a:endParaRPr>
              </a:p>
            </p:txBody>
          </p:sp>
          <p:sp>
            <p:nvSpPr>
              <p:cNvPr id="12" name="Text Box 3">
                <a:extLst>
                  <a:ext uri="{FF2B5EF4-FFF2-40B4-BE49-F238E27FC236}">
                    <a16:creationId xmlns:a16="http://schemas.microsoft.com/office/drawing/2014/main" id="{343BA7D6-6DBD-A48F-782E-11B92C32E5E6}"/>
                  </a:ext>
                </a:extLst>
              </p:cNvPr>
              <p:cNvSpPr txBox="1">
                <a:spLocks noChangeArrowheads="1"/>
              </p:cNvSpPr>
              <p:nvPr/>
            </p:nvSpPr>
            <p:spPr bwMode="auto">
              <a:xfrm>
                <a:off x="842772" y="3852092"/>
                <a:ext cx="3172426" cy="63023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spcBef>
                    <a:spcPct val="0"/>
                  </a:spcBef>
                  <a:buFontTx/>
                  <a:buNone/>
                </a:pPr>
                <a:r>
                  <a:rPr lang="en-US" altLang="zh-CN" sz="2800" b="1" dirty="0">
                    <a:ea typeface="Microsoft YaHei" panose="020B0503020204020204" pitchFamily="34" charset="-122"/>
                    <a:cs typeface="Arial" panose="020B0604020202020204" pitchFamily="34" charset="0"/>
                  </a:rPr>
                  <a:t>Magnetopause</a:t>
                </a:r>
              </a:p>
            </p:txBody>
          </p:sp>
        </p:grpSp>
      </p:grpSp>
    </p:spTree>
    <p:extLst>
      <p:ext uri="{BB962C8B-B14F-4D97-AF65-F5344CB8AC3E}">
        <p14:creationId xmlns:p14="http://schemas.microsoft.com/office/powerpoint/2010/main" val="28445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BC29DB4-1453-4B4D-B261-DFC08DC9655C}"/>
              </a:ext>
            </a:extLst>
          </p:cNvPr>
          <p:cNvSpPr>
            <a:spLocks noGrp="1"/>
          </p:cNvSpPr>
          <p:nvPr>
            <p:ph type="sldNum" sz="quarter" idx="12"/>
          </p:nvPr>
        </p:nvSpPr>
        <p:spPr/>
        <p:txBody>
          <a:bodyPr/>
          <a:lstStyle/>
          <a:p>
            <a:fld id="{EA28F50F-8FAB-4D21-A335-1ADE8C761086}" type="slidenum">
              <a:rPr lang="zh-CN" altLang="en-US" smtClean="0"/>
              <a:t>4</a:t>
            </a:fld>
            <a:endParaRPr lang="zh-CN" altLang="en-US" dirty="0"/>
          </a:p>
        </p:txBody>
      </p:sp>
      <p:grpSp>
        <p:nvGrpSpPr>
          <p:cNvPr id="15" name="组合 14">
            <a:extLst>
              <a:ext uri="{FF2B5EF4-FFF2-40B4-BE49-F238E27FC236}">
                <a16:creationId xmlns:a16="http://schemas.microsoft.com/office/drawing/2014/main" id="{8B664601-7F94-4B00-95E8-C3526BD3F74C}"/>
              </a:ext>
            </a:extLst>
          </p:cNvPr>
          <p:cNvGrpSpPr/>
          <p:nvPr/>
        </p:nvGrpSpPr>
        <p:grpSpPr>
          <a:xfrm>
            <a:off x="1360667" y="1051187"/>
            <a:ext cx="4124789" cy="5061618"/>
            <a:chOff x="1360667" y="1232162"/>
            <a:chExt cx="4124789" cy="5061618"/>
          </a:xfrm>
        </p:grpSpPr>
        <p:pic>
          <p:nvPicPr>
            <p:cNvPr id="26" name="Picture 2" descr="Artist concept of Magnetospheric Multiscale mission">
              <a:extLst>
                <a:ext uri="{FF2B5EF4-FFF2-40B4-BE49-F238E27FC236}">
                  <a16:creationId xmlns:a16="http://schemas.microsoft.com/office/drawing/2014/main" id="{D52DB6E6-4E64-42D0-AE97-CBC8F38D16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53" t="17762" r="20794" b="10858"/>
            <a:stretch/>
          </p:blipFill>
          <p:spPr bwMode="auto">
            <a:xfrm>
              <a:off x="3592679" y="1908545"/>
              <a:ext cx="1892777" cy="1879507"/>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06786DB1-C929-408A-97B1-D1D1B7C8B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667" y="1908546"/>
              <a:ext cx="1824771" cy="1879507"/>
            </a:xfrm>
            <a:prstGeom prst="rect">
              <a:avLst/>
            </a:prstGeom>
            <a:ln w="28575">
              <a:solidFill>
                <a:schemeClr val="accent5"/>
              </a:solidFill>
            </a:ln>
          </p:spPr>
        </p:pic>
        <p:sp>
          <p:nvSpPr>
            <p:cNvPr id="29" name="文本框 28">
              <a:extLst>
                <a:ext uri="{FF2B5EF4-FFF2-40B4-BE49-F238E27FC236}">
                  <a16:creationId xmlns:a16="http://schemas.microsoft.com/office/drawing/2014/main" id="{0544BE75-C950-4EC9-8DDF-970A2ACFDACF}"/>
                </a:ext>
              </a:extLst>
            </p:cNvPr>
            <p:cNvSpPr txBox="1"/>
            <p:nvPr/>
          </p:nvSpPr>
          <p:spPr>
            <a:xfrm>
              <a:off x="1675477" y="1232162"/>
              <a:ext cx="3495165" cy="534509"/>
            </a:xfrm>
            <a:prstGeom prst="rect">
              <a:avLst/>
            </a:prstGeom>
            <a:noFill/>
          </p:spPr>
          <p:txBody>
            <a:bodyPr wrap="square" bIns="36000" rtlCol="0">
              <a:spAutoFit/>
            </a:bodyPr>
            <a:lstStyle/>
            <a:p>
              <a:pPr algn="ctr"/>
              <a:r>
                <a:rPr lang="en-US" altLang="zh-CN" sz="2600" dirty="0">
                  <a:latin typeface="Microsoft YaHei" panose="020B0503020204020204" pitchFamily="34" charset="-122"/>
                  <a:ea typeface="Microsoft YaHei" panose="020B0503020204020204" pitchFamily="34" charset="-122"/>
                </a:rPr>
                <a:t>In situ observation</a:t>
              </a:r>
              <a:endParaRPr lang="zh-CN" altLang="en-US" sz="2600" dirty="0">
                <a:latin typeface="Microsoft YaHei" panose="020B0503020204020204" pitchFamily="34" charset="-122"/>
                <a:ea typeface="Microsoft YaHei" panose="020B0503020204020204" pitchFamily="34" charset="-122"/>
              </a:endParaRPr>
            </a:p>
          </p:txBody>
        </p:sp>
        <p:grpSp>
          <p:nvGrpSpPr>
            <p:cNvPr id="7" name="组合 6">
              <a:extLst>
                <a:ext uri="{FF2B5EF4-FFF2-40B4-BE49-F238E27FC236}">
                  <a16:creationId xmlns:a16="http://schemas.microsoft.com/office/drawing/2014/main" id="{5C74C16B-1B1E-4EA8-9C48-99B8AD283289}"/>
                </a:ext>
              </a:extLst>
            </p:cNvPr>
            <p:cNvGrpSpPr/>
            <p:nvPr/>
          </p:nvGrpSpPr>
          <p:grpSpPr>
            <a:xfrm>
              <a:off x="1360667" y="3988549"/>
              <a:ext cx="4124789" cy="2305231"/>
              <a:chOff x="1160642" y="4073298"/>
              <a:chExt cx="4124789" cy="2305231"/>
            </a:xfrm>
          </p:grpSpPr>
          <p:sp>
            <p:nvSpPr>
              <p:cNvPr id="25" name="文本框 24">
                <a:extLst>
                  <a:ext uri="{FF2B5EF4-FFF2-40B4-BE49-F238E27FC236}">
                    <a16:creationId xmlns:a16="http://schemas.microsoft.com/office/drawing/2014/main" id="{43C3E7C4-350A-4147-9759-6A2D000D77E6}"/>
                  </a:ext>
                </a:extLst>
              </p:cNvPr>
              <p:cNvSpPr txBox="1"/>
              <p:nvPr/>
            </p:nvSpPr>
            <p:spPr>
              <a:xfrm>
                <a:off x="1160642" y="4385149"/>
                <a:ext cx="4124789" cy="1993380"/>
              </a:xfrm>
              <a:prstGeom prst="rect">
                <a:avLst/>
              </a:prstGeom>
              <a:noFill/>
              <a:ln w="28575">
                <a:solidFill>
                  <a:schemeClr val="accent5"/>
                </a:solidFill>
              </a:ln>
            </p:spPr>
            <p:txBody>
              <a:bodyPr wrap="square" lIns="252000" tIns="216000" rIns="252000" bIns="180000">
                <a:spAutoFit/>
              </a:bodyPr>
              <a:lstStyle/>
              <a:p>
                <a:pPr algn="ctr">
                  <a:lnSpc>
                    <a:spcPct val="110000"/>
                  </a:lnSpc>
                </a:pP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In situ measurement is usually </a:t>
                </a:r>
                <a:r>
                  <a:rPr kumimoji="1"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rPr>
                  <a:t>localized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and</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hard</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to</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get</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the</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global</a:t>
                </a:r>
                <a:r>
                  <a:rPr kumimoji="1" lang="zh-CN" altLang="en-US" sz="2400"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view of magnetosphere</a:t>
                </a:r>
                <a:endParaRPr kumimoji="1"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sp>
            <p:nvSpPr>
              <p:cNvPr id="38" name="文本框 37">
                <a:extLst>
                  <a:ext uri="{FF2B5EF4-FFF2-40B4-BE49-F238E27FC236}">
                    <a16:creationId xmlns:a16="http://schemas.microsoft.com/office/drawing/2014/main" id="{444E21FA-4713-476A-B933-DBB19BE13C21}"/>
                  </a:ext>
                </a:extLst>
              </p:cNvPr>
              <p:cNvSpPr txBox="1"/>
              <p:nvPr/>
            </p:nvSpPr>
            <p:spPr>
              <a:xfrm>
                <a:off x="1779647" y="4073298"/>
                <a:ext cx="2886777" cy="523220"/>
              </a:xfrm>
              <a:prstGeom prst="rect">
                <a:avLst/>
              </a:prstGeom>
              <a:solidFill>
                <a:schemeClr val="bg1"/>
              </a:solidFill>
            </p:spPr>
            <p:txBody>
              <a:bodyPr wrap="square">
                <a:spAutoFit/>
              </a:bodyPr>
              <a:lstStyle/>
              <a:p>
                <a:pPr algn="ctr"/>
                <a:r>
                  <a:rPr kumimoji="1"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Limitation</a:t>
                </a:r>
              </a:p>
            </p:txBody>
          </p:sp>
        </p:grpSp>
      </p:grpSp>
      <p:grpSp>
        <p:nvGrpSpPr>
          <p:cNvPr id="16" name="组合 15">
            <a:extLst>
              <a:ext uri="{FF2B5EF4-FFF2-40B4-BE49-F238E27FC236}">
                <a16:creationId xmlns:a16="http://schemas.microsoft.com/office/drawing/2014/main" id="{6EC3A4C5-CDAA-4A6E-AB93-0824CF209B20}"/>
              </a:ext>
            </a:extLst>
          </p:cNvPr>
          <p:cNvGrpSpPr/>
          <p:nvPr/>
        </p:nvGrpSpPr>
        <p:grpSpPr>
          <a:xfrm>
            <a:off x="6474150" y="1103068"/>
            <a:ext cx="4366510" cy="5009737"/>
            <a:chOff x="6474150" y="1284043"/>
            <a:chExt cx="4366510" cy="5009737"/>
          </a:xfrm>
        </p:grpSpPr>
        <p:sp>
          <p:nvSpPr>
            <p:cNvPr id="42" name="文本框 41">
              <a:extLst>
                <a:ext uri="{FF2B5EF4-FFF2-40B4-BE49-F238E27FC236}">
                  <a16:creationId xmlns:a16="http://schemas.microsoft.com/office/drawing/2014/main" id="{8E7F50E8-28EC-41F4-A315-CECDC4E8B754}"/>
                </a:ext>
              </a:extLst>
            </p:cNvPr>
            <p:cNvSpPr txBox="1"/>
            <p:nvPr/>
          </p:nvSpPr>
          <p:spPr>
            <a:xfrm>
              <a:off x="6863018" y="1284043"/>
              <a:ext cx="3495165" cy="482628"/>
            </a:xfrm>
            <a:prstGeom prst="rect">
              <a:avLst/>
            </a:prstGeom>
            <a:noFill/>
          </p:spPr>
          <p:txBody>
            <a:bodyPr wrap="square" bIns="36000" rtlCol="0">
              <a:spAutoFit/>
            </a:bodyPr>
            <a:lstStyle/>
            <a:p>
              <a:pPr algn="ctr"/>
              <a:r>
                <a:rPr lang="en-US" altLang="zh-CN" sz="2600" dirty="0">
                  <a:latin typeface="Microsoft YaHei" panose="020B0503020204020204" pitchFamily="34" charset="-122"/>
                  <a:ea typeface="Microsoft YaHei" panose="020B0503020204020204" pitchFamily="34" charset="-122"/>
                </a:rPr>
                <a:t>X-ray imaging</a:t>
              </a:r>
              <a:endParaRPr lang="zh-CN" altLang="en-US" sz="2600" dirty="0">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1F85AFDC-5238-4DA2-A86E-90E5677E4D89}"/>
                </a:ext>
              </a:extLst>
            </p:cNvPr>
            <p:cNvGrpSpPr/>
            <p:nvPr/>
          </p:nvGrpSpPr>
          <p:grpSpPr>
            <a:xfrm>
              <a:off x="6474150" y="3979700"/>
              <a:ext cx="4366510" cy="2314080"/>
              <a:chOff x="6416066" y="4073298"/>
              <a:chExt cx="4366510" cy="2314080"/>
            </a:xfrm>
          </p:grpSpPr>
          <p:sp>
            <p:nvSpPr>
              <p:cNvPr id="46" name="文本框 45">
                <a:extLst>
                  <a:ext uri="{FF2B5EF4-FFF2-40B4-BE49-F238E27FC236}">
                    <a16:creationId xmlns:a16="http://schemas.microsoft.com/office/drawing/2014/main" id="{EFA5F2F8-6D20-47A5-9E53-512684E16E4F}"/>
                  </a:ext>
                </a:extLst>
              </p:cNvPr>
              <p:cNvSpPr txBox="1"/>
              <p:nvPr/>
            </p:nvSpPr>
            <p:spPr>
              <a:xfrm>
                <a:off x="6416066" y="4385149"/>
                <a:ext cx="4366510" cy="2002229"/>
              </a:xfrm>
              <a:prstGeom prst="rect">
                <a:avLst/>
              </a:prstGeom>
              <a:noFill/>
              <a:ln w="28575">
                <a:solidFill>
                  <a:srgbClr val="7030A0"/>
                </a:solidFill>
              </a:ln>
            </p:spPr>
            <p:txBody>
              <a:bodyPr wrap="square" lIns="252000" tIns="216000" rIns="252000" bIns="180000">
                <a:spAutoFit/>
              </a:bodyPr>
              <a:lstStyle/>
              <a:p>
                <a:pPr algn="ctr">
                  <a:lnSpc>
                    <a:spcPct val="110000"/>
                  </a:lnSpc>
                </a:pPr>
                <a:r>
                  <a:rPr lang="en-US" altLang="zh-CN" sz="2400" b="0" i="0" dirty="0">
                    <a:effectLst/>
                    <a:latin typeface="Arial" panose="020B0604020202020204" pitchFamily="34" charset="0"/>
                    <a:ea typeface="Microsoft YaHei" panose="020B0503020204020204" pitchFamily="34" charset="-122"/>
                    <a:cs typeface="Arial" panose="020B0604020202020204" pitchFamily="34" charset="0"/>
                  </a:rPr>
                  <a:t>Remote X-ray imaging </a:t>
                </a:r>
                <a:r>
                  <a:rPr lang="en-US" altLang="zh-CN" sz="2400" dirty="0">
                    <a:latin typeface="Arial" panose="020B0604020202020204" pitchFamily="34" charset="0"/>
                    <a:ea typeface="Microsoft YaHei" panose="020B0503020204020204" pitchFamily="34" charset="-122"/>
                    <a:cs typeface="Arial" panose="020B0604020202020204" pitchFamily="34" charset="0"/>
                  </a:rPr>
                  <a:t>allows to continuously monitor </a:t>
                </a:r>
                <a:r>
                  <a:rPr lang="en-US" altLang="zh-CN" sz="2400" b="0" i="0" dirty="0">
                    <a:effectLst/>
                    <a:latin typeface="Arial" panose="020B0604020202020204" pitchFamily="34" charset="0"/>
                    <a:ea typeface="Microsoft YaHei" panose="020B0503020204020204" pitchFamily="34" charset="-122"/>
                    <a:cs typeface="Arial" panose="020B0604020202020204" pitchFamily="34" charset="0"/>
                  </a:rPr>
                  <a:t>the </a:t>
                </a:r>
                <a:r>
                  <a:rPr lang="en-US" altLang="zh-CN" sz="2400" b="0" i="0" dirty="0">
                    <a:solidFill>
                      <a:srgbClr val="C00000"/>
                    </a:solidFill>
                    <a:effectLst/>
                    <a:latin typeface="Arial" panose="020B0604020202020204" pitchFamily="34" charset="0"/>
                    <a:ea typeface="Microsoft YaHei" panose="020B0503020204020204" pitchFamily="34" charset="-122"/>
                    <a:cs typeface="Arial" panose="020B0604020202020204" pitchFamily="34" charset="0"/>
                  </a:rPr>
                  <a:t>large-scale</a:t>
                </a:r>
                <a:r>
                  <a:rPr lang="en-US" altLang="zh-CN" sz="2400" b="0" i="0" dirty="0">
                    <a:effectLst/>
                    <a:latin typeface="Arial" panose="020B0604020202020204" pitchFamily="34" charset="0"/>
                    <a:ea typeface="Microsoft YaHei" panose="020B0503020204020204" pitchFamily="34" charset="-122"/>
                    <a:cs typeface="Arial" panose="020B0604020202020204" pitchFamily="34" charset="0"/>
                  </a:rPr>
                  <a:t> </a:t>
                </a:r>
                <a:r>
                  <a:rPr lang="en-US" altLang="zh-CN" sz="2400" b="0" i="0" dirty="0">
                    <a:solidFill>
                      <a:srgbClr val="C00000"/>
                    </a:solidFill>
                    <a:effectLst/>
                    <a:latin typeface="Arial" panose="020B0604020202020204" pitchFamily="34" charset="0"/>
                    <a:ea typeface="Microsoft YaHei" panose="020B0503020204020204" pitchFamily="34" charset="-122"/>
                    <a:cs typeface="Arial" panose="020B0604020202020204" pitchFamily="34" charset="0"/>
                  </a:rPr>
                  <a:t>dynamics</a:t>
                </a:r>
                <a:r>
                  <a:rPr lang="en-US" altLang="zh-CN" sz="2400" b="0" i="0" dirty="0">
                    <a:effectLst/>
                    <a:latin typeface="Arial" panose="020B0604020202020204" pitchFamily="34" charset="0"/>
                    <a:ea typeface="Microsoft YaHei" panose="020B0503020204020204" pitchFamily="34" charset="-122"/>
                    <a:cs typeface="Arial" panose="020B0604020202020204" pitchFamily="34" charset="0"/>
                  </a:rPr>
                  <a:t> of </a:t>
                </a:r>
                <a:r>
                  <a:rPr kumimoji="1" lang="en-US" altLang="zh-CN" sz="2400" dirty="0">
                    <a:latin typeface="Arial" panose="020B0604020202020204" pitchFamily="34" charset="0"/>
                    <a:ea typeface="Microsoft YaHei" panose="020B0503020204020204" pitchFamily="34" charset="-122"/>
                    <a:cs typeface="Arial" panose="020B0604020202020204" pitchFamily="34" charset="0"/>
                  </a:rPr>
                  <a:t>magnetosphere</a:t>
                </a:r>
                <a:endParaRPr lang="en-US" sz="2400" dirty="0"/>
              </a:p>
            </p:txBody>
          </p:sp>
          <p:sp>
            <p:nvSpPr>
              <p:cNvPr id="48" name="文本框 47">
                <a:extLst>
                  <a:ext uri="{FF2B5EF4-FFF2-40B4-BE49-F238E27FC236}">
                    <a16:creationId xmlns:a16="http://schemas.microsoft.com/office/drawing/2014/main" id="{98D83CB8-3FEE-4FE5-9C76-D8F49BE23D0F}"/>
                  </a:ext>
                </a:extLst>
              </p:cNvPr>
              <p:cNvSpPr txBox="1"/>
              <p:nvPr/>
            </p:nvSpPr>
            <p:spPr>
              <a:xfrm>
                <a:off x="7109128" y="4073298"/>
                <a:ext cx="2886777" cy="523220"/>
              </a:xfrm>
              <a:prstGeom prst="rect">
                <a:avLst/>
              </a:prstGeom>
              <a:solidFill>
                <a:schemeClr val="bg1"/>
              </a:solidFill>
            </p:spPr>
            <p:txBody>
              <a:bodyPr wrap="square">
                <a:spAutoFit/>
              </a:bodyPr>
              <a:lstStyle/>
              <a:p>
                <a:pPr algn="ctr"/>
                <a:r>
                  <a:rPr kumimoji="1" lang="en-US" altLang="zh-CN" sz="2800" dirty="0">
                    <a:latin typeface="Microsoft YaHei" panose="020B0503020204020204" pitchFamily="34" charset="-122"/>
                    <a:ea typeface="Microsoft YaHei" panose="020B0503020204020204" pitchFamily="34" charset="-122"/>
                    <a:cs typeface="Times New Roman" panose="02020603050405020304" pitchFamily="18" charset="0"/>
                  </a:rPr>
                  <a:t>Advantage</a:t>
                </a:r>
              </a:p>
            </p:txBody>
          </p:sp>
        </p:grpSp>
        <p:pic>
          <p:nvPicPr>
            <p:cNvPr id="6" name="图片 5">
              <a:extLst>
                <a:ext uri="{FF2B5EF4-FFF2-40B4-BE49-F238E27FC236}">
                  <a16:creationId xmlns:a16="http://schemas.microsoft.com/office/drawing/2014/main" id="{A19349D8-FA81-43C3-ACFC-C548A4AD13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94" b="9225"/>
            <a:stretch/>
          </p:blipFill>
          <p:spPr>
            <a:xfrm>
              <a:off x="6949087" y="1894699"/>
              <a:ext cx="3323027" cy="1907198"/>
            </a:xfrm>
            <a:prstGeom prst="rect">
              <a:avLst/>
            </a:prstGeom>
            <a:ln w="28575">
              <a:solidFill>
                <a:srgbClr val="7030A0"/>
              </a:solidFill>
            </a:ln>
          </p:spPr>
        </p:pic>
      </p:grpSp>
      <p:grpSp>
        <p:nvGrpSpPr>
          <p:cNvPr id="54" name="组合 53">
            <a:extLst>
              <a:ext uri="{FF2B5EF4-FFF2-40B4-BE49-F238E27FC236}">
                <a16:creationId xmlns:a16="http://schemas.microsoft.com/office/drawing/2014/main" id="{33BB832D-03CD-41A5-AE81-984009D4D19A}"/>
              </a:ext>
            </a:extLst>
          </p:cNvPr>
          <p:cNvGrpSpPr/>
          <p:nvPr/>
        </p:nvGrpSpPr>
        <p:grpSpPr>
          <a:xfrm>
            <a:off x="316868" y="161676"/>
            <a:ext cx="4035002" cy="646331"/>
            <a:chOff x="316868" y="161676"/>
            <a:chExt cx="4035002" cy="646331"/>
          </a:xfrm>
        </p:grpSpPr>
        <p:sp>
          <p:nvSpPr>
            <p:cNvPr id="55" name="文本框 54">
              <a:extLst>
                <a:ext uri="{FF2B5EF4-FFF2-40B4-BE49-F238E27FC236}">
                  <a16:creationId xmlns:a16="http://schemas.microsoft.com/office/drawing/2014/main" id="{54E9EA88-7D9A-4A58-873F-148E3F9661BA}"/>
                </a:ext>
              </a:extLst>
            </p:cNvPr>
            <p:cNvSpPr txBox="1"/>
            <p:nvPr/>
          </p:nvSpPr>
          <p:spPr>
            <a:xfrm>
              <a:off x="696892" y="161676"/>
              <a:ext cx="365497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Introduction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56" name="组合 55">
              <a:extLst>
                <a:ext uri="{FF2B5EF4-FFF2-40B4-BE49-F238E27FC236}">
                  <a16:creationId xmlns:a16="http://schemas.microsoft.com/office/drawing/2014/main" id="{1EA06723-056D-46AC-A674-9E2869264367}"/>
                </a:ext>
              </a:extLst>
            </p:cNvPr>
            <p:cNvGrpSpPr/>
            <p:nvPr/>
          </p:nvGrpSpPr>
          <p:grpSpPr>
            <a:xfrm>
              <a:off x="316868" y="286841"/>
              <a:ext cx="396000" cy="396000"/>
              <a:chOff x="316868" y="286841"/>
              <a:chExt cx="396000" cy="396000"/>
            </a:xfrm>
          </p:grpSpPr>
          <p:sp>
            <p:nvSpPr>
              <p:cNvPr id="57" name="椭圆 56">
                <a:extLst>
                  <a:ext uri="{FF2B5EF4-FFF2-40B4-BE49-F238E27FC236}">
                    <a16:creationId xmlns:a16="http://schemas.microsoft.com/office/drawing/2014/main" id="{09A66501-4CF3-485B-8EE8-C6B43DCF40CD}"/>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58" name="椭圆 57">
                <a:extLst>
                  <a:ext uri="{FF2B5EF4-FFF2-40B4-BE49-F238E27FC236}">
                    <a16:creationId xmlns:a16="http://schemas.microsoft.com/office/drawing/2014/main" id="{6F7BDC04-91A5-4F87-A2F1-9BE2B92D8E0A}"/>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Tree>
    <p:extLst>
      <p:ext uri="{BB962C8B-B14F-4D97-AF65-F5344CB8AC3E}">
        <p14:creationId xmlns:p14="http://schemas.microsoft.com/office/powerpoint/2010/main" val="337694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0B2CE9D-B0E9-4ECF-A1C2-44EAAC522EBF}"/>
              </a:ext>
            </a:extLst>
          </p:cNvPr>
          <p:cNvSpPr>
            <a:spLocks noGrp="1"/>
          </p:cNvSpPr>
          <p:nvPr>
            <p:ph type="sldNum" sz="quarter" idx="12"/>
          </p:nvPr>
        </p:nvSpPr>
        <p:spPr/>
        <p:txBody>
          <a:bodyPr/>
          <a:lstStyle/>
          <a:p>
            <a:fld id="{EA28F50F-8FAB-4D21-A335-1ADE8C761086}" type="slidenum">
              <a:rPr lang="zh-CN" altLang="en-US" smtClean="0"/>
              <a:t>5</a:t>
            </a:fld>
            <a:endParaRPr lang="zh-CN" altLang="en-US" dirty="0"/>
          </a:p>
        </p:txBody>
      </p:sp>
      <p:grpSp>
        <p:nvGrpSpPr>
          <p:cNvPr id="3" name="组合 2">
            <a:extLst>
              <a:ext uri="{FF2B5EF4-FFF2-40B4-BE49-F238E27FC236}">
                <a16:creationId xmlns:a16="http://schemas.microsoft.com/office/drawing/2014/main" id="{C0E6A981-589C-4E61-A109-5D6D545DE3C8}"/>
              </a:ext>
            </a:extLst>
          </p:cNvPr>
          <p:cNvGrpSpPr/>
          <p:nvPr/>
        </p:nvGrpSpPr>
        <p:grpSpPr>
          <a:xfrm>
            <a:off x="1116128" y="909921"/>
            <a:ext cx="4878272" cy="2272770"/>
            <a:chOff x="1116128" y="909921"/>
            <a:chExt cx="4878272" cy="2272770"/>
          </a:xfrm>
        </p:grpSpPr>
        <p:sp>
          <p:nvSpPr>
            <p:cNvPr id="23" name="文本框 22">
              <a:extLst>
                <a:ext uri="{FF2B5EF4-FFF2-40B4-BE49-F238E27FC236}">
                  <a16:creationId xmlns:a16="http://schemas.microsoft.com/office/drawing/2014/main" id="{A1B5AFBA-CB00-4EF6-B70F-A0495DEC31B0}"/>
                </a:ext>
              </a:extLst>
            </p:cNvPr>
            <p:cNvSpPr txBox="1"/>
            <p:nvPr/>
          </p:nvSpPr>
          <p:spPr>
            <a:xfrm>
              <a:off x="1116128" y="1225662"/>
              <a:ext cx="4878272" cy="1957029"/>
            </a:xfrm>
            <a:prstGeom prst="rect">
              <a:avLst/>
            </a:prstGeom>
            <a:noFill/>
            <a:ln w="28575">
              <a:solidFill>
                <a:srgbClr val="C00000"/>
              </a:solidFill>
            </a:ln>
          </p:spPr>
          <p:txBody>
            <a:bodyPr wrap="square" lIns="180000" tIns="216000" rIns="180000" bIns="144000">
              <a:spAutoFit/>
            </a:bodyPr>
            <a:lstStyle/>
            <a:p>
              <a:pPr algn="just">
                <a:lnSpc>
                  <a:spcPct val="110000"/>
                </a:lnSpc>
              </a:pPr>
              <a:r>
                <a:rPr lang="en-US" altLang="zh-CN" sz="2400" i="0" dirty="0">
                  <a:solidFill>
                    <a:srgbClr val="031E31"/>
                  </a:solidFill>
                  <a:effectLst/>
                  <a:latin typeface="Arial" panose="020B0604020202020204" pitchFamily="34" charset="0"/>
                  <a:ea typeface="Microsoft YaHei" panose="020B0503020204020204" pitchFamily="34" charset="-122"/>
                  <a:cs typeface="Arial" panose="020B0604020202020204" pitchFamily="34" charset="0"/>
                </a:rPr>
                <a:t>X-ray emissions are generated by </a:t>
              </a:r>
              <a:r>
                <a:rPr lang="en-US" altLang="zh-CN" sz="2400" dirty="0">
                  <a:solidFill>
                    <a:srgbClr val="7030A0"/>
                  </a:solidFill>
                  <a:latin typeface="Arial" panose="020B0604020202020204" pitchFamily="34" charset="0"/>
                  <a:ea typeface="Microsoft YaHei" panose="020B0503020204020204" pitchFamily="34" charset="-122"/>
                  <a:cs typeface="Arial" panose="020B0604020202020204" pitchFamily="34" charset="0"/>
                </a:rPr>
                <a:t>Solar Wind </a:t>
              </a:r>
              <a:r>
                <a:rPr lang="en-US" altLang="zh-CN" sz="2400" i="0" dirty="0">
                  <a:solidFill>
                    <a:srgbClr val="7030A0"/>
                  </a:solidFill>
                  <a:effectLst/>
                  <a:latin typeface="Arial" panose="020B0604020202020204" pitchFamily="34" charset="0"/>
                  <a:ea typeface="Microsoft YaHei" panose="020B0503020204020204" pitchFamily="34" charset="-122"/>
                  <a:cs typeface="Arial" panose="020B0604020202020204" pitchFamily="34" charset="0"/>
                </a:rPr>
                <a:t>Charge Exchange (SWCX) </a:t>
              </a:r>
              <a:r>
                <a:rPr lang="en-US" altLang="zh-CN" sz="2400" i="0" dirty="0">
                  <a:solidFill>
                    <a:srgbClr val="031E31"/>
                  </a:solidFill>
                  <a:effectLst/>
                  <a:latin typeface="Arial" panose="020B0604020202020204" pitchFamily="34" charset="0"/>
                  <a:ea typeface="Microsoft YaHei" panose="020B0503020204020204" pitchFamily="34" charset="-122"/>
                  <a:cs typeface="Arial" panose="020B0604020202020204" pitchFamily="34" charset="0"/>
                </a:rPr>
                <a:t>between the solar wind ions and hydrogen geocorona.</a:t>
              </a:r>
              <a:endParaRPr lang="en-US" altLang="zh-CN" sz="2400" b="0" i="0" dirty="0">
                <a:solidFill>
                  <a:srgbClr val="031E31"/>
                </a:solidFill>
                <a:effectLst/>
                <a:latin typeface="Arial" panose="020B0604020202020204" pitchFamily="34" charset="0"/>
                <a:ea typeface="Microsoft YaHei" panose="020B0503020204020204" pitchFamily="34" charset="-122"/>
                <a:cs typeface="Arial" panose="020B0604020202020204" pitchFamily="34" charset="0"/>
              </a:endParaRPr>
            </a:p>
          </p:txBody>
        </p:sp>
        <p:sp>
          <p:nvSpPr>
            <p:cNvPr id="42" name="文本框 41">
              <a:extLst>
                <a:ext uri="{FF2B5EF4-FFF2-40B4-BE49-F238E27FC236}">
                  <a16:creationId xmlns:a16="http://schemas.microsoft.com/office/drawing/2014/main" id="{271FDC0A-B777-40BF-AD15-0B12A5715B79}"/>
                </a:ext>
              </a:extLst>
            </p:cNvPr>
            <p:cNvSpPr txBox="1"/>
            <p:nvPr/>
          </p:nvSpPr>
          <p:spPr>
            <a:xfrm>
              <a:off x="1931328" y="909921"/>
              <a:ext cx="3247873" cy="539942"/>
            </a:xfrm>
            <a:prstGeom prst="rect">
              <a:avLst/>
            </a:prstGeom>
            <a:solidFill>
              <a:schemeClr val="bg1"/>
            </a:solidFill>
            <a:ln>
              <a:noFill/>
            </a:ln>
          </p:spPr>
          <p:txBody>
            <a:bodyPr wrap="square" tIns="54000" bIns="54000" rtlCol="0">
              <a:spAutoFit/>
            </a:bodyPr>
            <a:lstStyle/>
            <a:p>
              <a:pPr algn="ctr"/>
              <a:r>
                <a:rPr lang="en-US" altLang="zh-CN" sz="2800" b="1" dirty="0">
                  <a:latin typeface="Microsoft YaHei" panose="020B0503020204020204" pitchFamily="34" charset="-122"/>
                  <a:ea typeface="Microsoft YaHei" panose="020B0503020204020204" pitchFamily="34" charset="-122"/>
                </a:rPr>
                <a:t>X-ray </a:t>
              </a:r>
              <a:r>
                <a:rPr lang="en-US" altLang="zh-CN" sz="2800" b="1" dirty="0">
                  <a:solidFill>
                    <a:srgbClr val="031E31"/>
                  </a:solidFill>
                  <a:latin typeface="Microsoft YaHei" panose="020B0503020204020204" pitchFamily="34" charset="-122"/>
                  <a:ea typeface="Microsoft YaHei" panose="020B0503020204020204" pitchFamily="34" charset="-122"/>
                  <a:cs typeface="Times New Roman" panose="02020603050405020304" pitchFamily="18" charset="0"/>
                </a:rPr>
                <a:t>emission</a:t>
              </a:r>
              <a:endParaRPr lang="zh-CN" altLang="en-US" sz="2800" b="1" dirty="0">
                <a:latin typeface="Microsoft YaHei" panose="020B0503020204020204" pitchFamily="34" charset="-122"/>
                <a:ea typeface="Microsoft YaHei" panose="020B0503020204020204" pitchFamily="34" charset="-122"/>
              </a:endParaRPr>
            </a:p>
          </p:txBody>
        </p:sp>
      </p:grpSp>
      <p:pic>
        <p:nvPicPr>
          <p:cNvPr id="11" name="FSave.Io_10303316_717576671622892_1108981384_n">
            <a:hlinkClick r:id="" action="ppaction://media"/>
            <a:extLst>
              <a:ext uri="{FF2B5EF4-FFF2-40B4-BE49-F238E27FC236}">
                <a16:creationId xmlns:a16="http://schemas.microsoft.com/office/drawing/2014/main" id="{FD66F544-7040-4100-BC46-F26B3448D94F}"/>
              </a:ext>
            </a:extLst>
          </p:cNvPr>
          <p:cNvPicPr>
            <a:picLocks noChangeAspect="1"/>
          </p:cNvPicPr>
          <p:nvPr>
            <a:videoFile r:link="rId1"/>
            <p:extLst>
              <p:ext uri="{DAA4B4D4-6D71-4841-9C94-3DE7FCFB9230}">
                <p14:media xmlns:p14="http://schemas.microsoft.com/office/powerpoint/2010/main" r:embed="rId2">
                  <p14:trim st="2000" end="1491"/>
                </p14:media>
              </p:ext>
            </p:extLst>
          </p:nvPr>
        </p:nvPicPr>
        <p:blipFill rotWithShape="1">
          <a:blip r:embed="rId5"/>
          <a:srcRect t="2871" b="3873"/>
          <a:stretch>
            <a:fillRect/>
          </a:stretch>
        </p:blipFill>
        <p:spPr>
          <a:xfrm>
            <a:off x="1116128" y="3670526"/>
            <a:ext cx="4878272" cy="2558958"/>
          </a:xfrm>
          <a:prstGeom prst="rect">
            <a:avLst/>
          </a:prstGeom>
        </p:spPr>
      </p:pic>
      <p:grpSp>
        <p:nvGrpSpPr>
          <p:cNvPr id="21" name="组合 20">
            <a:extLst>
              <a:ext uri="{FF2B5EF4-FFF2-40B4-BE49-F238E27FC236}">
                <a16:creationId xmlns:a16="http://schemas.microsoft.com/office/drawing/2014/main" id="{04F3B72B-DC28-4F3E-B9FF-6B30A5D6111B}"/>
              </a:ext>
            </a:extLst>
          </p:cNvPr>
          <p:cNvGrpSpPr/>
          <p:nvPr/>
        </p:nvGrpSpPr>
        <p:grpSpPr>
          <a:xfrm>
            <a:off x="6557463" y="929429"/>
            <a:ext cx="4518409" cy="5300055"/>
            <a:chOff x="6557463" y="929429"/>
            <a:chExt cx="4518409" cy="5300055"/>
          </a:xfrm>
        </p:grpSpPr>
        <p:sp>
          <p:nvSpPr>
            <p:cNvPr id="38" name="文本框 37">
              <a:extLst>
                <a:ext uri="{FF2B5EF4-FFF2-40B4-BE49-F238E27FC236}">
                  <a16:creationId xmlns:a16="http://schemas.microsoft.com/office/drawing/2014/main" id="{F952F9FA-3471-4C70-9B8F-4294AF552EFD}"/>
                </a:ext>
              </a:extLst>
            </p:cNvPr>
            <p:cNvSpPr txBox="1"/>
            <p:nvPr/>
          </p:nvSpPr>
          <p:spPr>
            <a:xfrm>
              <a:off x="6557463" y="1236249"/>
              <a:ext cx="4518409" cy="4993235"/>
            </a:xfrm>
            <a:prstGeom prst="rect">
              <a:avLst/>
            </a:prstGeom>
            <a:noFill/>
            <a:ln w="28575">
              <a:solidFill>
                <a:srgbClr val="7030A0"/>
              </a:solidFill>
            </a:ln>
          </p:spPr>
          <p:txBody>
            <a:bodyPr wrap="square" lIns="252000" tIns="216000" rIns="252000" bIns="216000">
              <a:spAutoFit/>
            </a:bodyPr>
            <a:lstStyle/>
            <a:p>
              <a:pPr algn="just">
                <a:lnSpc>
                  <a:spcPct val="150000"/>
                </a:lnSpc>
              </a:pPr>
              <a:r>
                <a:rPr lang="en-US" altLang="zh-CN" sz="2400" dirty="0">
                  <a:latin typeface="Microsoft YaHei" panose="020B0503020204020204" pitchFamily="34" charset="-122"/>
                  <a:ea typeface="Microsoft YaHei" panose="020B0503020204020204" pitchFamily="34" charset="-122"/>
                </a:rPr>
                <a:t>Neutral target atoms, H, in collision with the highly charged solar wind ions, X</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endParaRPr lang="en-US" sz="2400" b="0" i="0" dirty="0">
                <a:effectLst/>
                <a:latin typeface="Arial" panose="020B0604020202020204" pitchFamily="34" charset="0"/>
              </a:endParaRPr>
            </a:p>
            <a:p>
              <a:pPr algn="just"/>
              <a:endParaRPr lang="en-US" sz="2400" dirty="0">
                <a:latin typeface="Arial" panose="020B0604020202020204" pitchFamily="34" charset="0"/>
              </a:endParaRPr>
            </a:p>
            <a:p>
              <a:pPr algn="just">
                <a:lnSpc>
                  <a:spcPct val="150000"/>
                </a:lnSpc>
              </a:pPr>
              <a:endParaRPr lang="en-US" sz="2400" b="0" i="0" dirty="0">
                <a:effectLst/>
                <a:latin typeface="Arial" panose="020B0604020202020204" pitchFamily="34" charset="0"/>
              </a:endParaRPr>
            </a:p>
            <a:p>
              <a:pPr algn="just">
                <a:lnSpc>
                  <a:spcPct val="150000"/>
                </a:lnSpc>
              </a:pPr>
              <a:endParaRPr lang="en-US" sz="2400" b="0" i="0" dirty="0">
                <a:effectLst/>
                <a:latin typeface="Arial" panose="020B0604020202020204" pitchFamily="34" charset="0"/>
              </a:endParaRPr>
            </a:p>
            <a:p>
              <a:pPr algn="just">
                <a:lnSpc>
                  <a:spcPct val="150000"/>
                </a:lnSpc>
              </a:pPr>
              <a:r>
                <a:rPr lang="en-US" sz="2400" b="0" i="0" dirty="0">
                  <a:effectLst/>
                  <a:latin typeface="Arial" panose="020B0604020202020204" pitchFamily="34" charset="0"/>
                </a:rPr>
                <a:t>Emit photons in the soft X-ray band (E ≤ 2 keV).</a:t>
              </a:r>
              <a:endParaRPr lang="zh-CN" altLang="en-US" sz="2400" dirty="0"/>
            </a:p>
          </p:txBody>
        </p:sp>
        <p:sp>
          <p:nvSpPr>
            <p:cNvPr id="30" name="文本框 29">
              <a:extLst>
                <a:ext uri="{FF2B5EF4-FFF2-40B4-BE49-F238E27FC236}">
                  <a16:creationId xmlns:a16="http://schemas.microsoft.com/office/drawing/2014/main" id="{8E0D495D-F7C0-4FFF-B24E-000FC9A2D90C}"/>
                </a:ext>
              </a:extLst>
            </p:cNvPr>
            <p:cNvSpPr txBox="1"/>
            <p:nvPr/>
          </p:nvSpPr>
          <p:spPr>
            <a:xfrm>
              <a:off x="6980120" y="929429"/>
              <a:ext cx="3696102" cy="523220"/>
            </a:xfrm>
            <a:prstGeom prst="rect">
              <a:avLst/>
            </a:prstGeom>
            <a:solidFill>
              <a:schemeClr val="bg1"/>
            </a:solidFill>
          </p:spPr>
          <p:txBody>
            <a:bodyPr wrap="square">
              <a:spAutoFit/>
            </a:bodyPr>
            <a:lstStyle/>
            <a:p>
              <a:pPr algn="ctr"/>
              <a:r>
                <a:rPr lang="en-US" altLang="zh-CN" sz="2800" b="1" i="0" dirty="0">
                  <a:solidFill>
                    <a:srgbClr val="031E31"/>
                  </a:solidFill>
                  <a:effectLst/>
                  <a:latin typeface="Microsoft YaHei" panose="020B0503020204020204" pitchFamily="34" charset="-122"/>
                  <a:ea typeface="Microsoft YaHei" panose="020B0503020204020204" pitchFamily="34" charset="-122"/>
                  <a:cs typeface="Times New Roman" panose="02020603050405020304" pitchFamily="18" charset="0"/>
                </a:rPr>
                <a:t>Charge Exchange</a:t>
              </a:r>
              <a:endParaRPr lang="zh-CN" altLang="en-US" sz="2800" b="1" dirty="0">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7C58B4F4-614E-40C1-90F6-81EFE4D8F211}"/>
                    </a:ext>
                  </a:extLst>
                </p:cNvPr>
                <p:cNvSpPr txBox="1"/>
                <p:nvPr/>
              </p:nvSpPr>
              <p:spPr>
                <a:xfrm>
                  <a:off x="6772217" y="3289166"/>
                  <a:ext cx="4088901" cy="1287404"/>
                </a:xfrm>
                <a:prstGeom prst="rect">
                  <a:avLst/>
                </a:prstGeom>
                <a:noFill/>
              </p:spPr>
              <p:txBody>
                <a:bodyPr wrap="square">
                  <a:spAutoFit/>
                </a:bodyPr>
                <a:lstStyle/>
                <a:p>
                  <a:pPr algn="ctr">
                    <a:lnSpc>
                      <a:spcPct val="170000"/>
                    </a:lnSpc>
                  </a:pPr>
                  <a14:m>
                    <m:oMathPara xmlns:m="http://schemas.openxmlformats.org/officeDocument/2006/math">
                      <m:oMathParaPr>
                        <m:jc m:val="centerGroup"/>
                      </m:oMathParaPr>
                      <m:oMath xmlns:m="http://schemas.openxmlformats.org/officeDocument/2006/math">
                        <m:sSup>
                          <m:sSupPr>
                            <m:ctrlPr>
                              <a:rPr lang="en-US" altLang="zh-CN" sz="2400" i="1" smtClean="0">
                                <a:solidFill>
                                  <a:srgbClr val="000000"/>
                                </a:solidFill>
                                <a:latin typeface="Cambria Math" panose="02040503050406030204" pitchFamily="18" charset="0"/>
                                <a:ea typeface="等线" panose="02010600030101010101" pitchFamily="2" charset="-122"/>
                              </a:rPr>
                            </m:ctrlPr>
                          </m:sSupPr>
                          <m:e>
                            <m:r>
                              <a:rPr lang="en-US" altLang="zh-CN" sz="2400" i="1">
                                <a:solidFill>
                                  <a:srgbClr val="000000"/>
                                </a:solidFill>
                                <a:latin typeface="Cambria Math" panose="02040503050406030204" pitchFamily="18" charset="0"/>
                                <a:ea typeface="等线" panose="02010600030101010101" pitchFamily="2" charset="-122"/>
                              </a:rPr>
                              <m:t>𝑋</m:t>
                            </m:r>
                          </m:e>
                          <m:sup>
                            <m:r>
                              <a:rPr lang="en-US" altLang="zh-CN" sz="2400" i="1">
                                <a:solidFill>
                                  <a:srgbClr val="000000"/>
                                </a:solidFill>
                                <a:latin typeface="Cambria Math" panose="02040503050406030204" pitchFamily="18" charset="0"/>
                                <a:ea typeface="等线" panose="02010600030101010101" pitchFamily="2" charset="-122"/>
                              </a:rPr>
                              <m:t>𝑞</m:t>
                            </m:r>
                            <m:r>
                              <a:rPr lang="en-US" altLang="zh-CN" sz="2400" i="1">
                                <a:solidFill>
                                  <a:srgbClr val="000000"/>
                                </a:solidFill>
                                <a:latin typeface="Cambria Math" panose="02040503050406030204" pitchFamily="18" charset="0"/>
                                <a:ea typeface="等线" panose="02010600030101010101" pitchFamily="2" charset="-122"/>
                              </a:rPr>
                              <m:t>+</m:t>
                            </m:r>
                          </m:sup>
                        </m:sSup>
                        <m:r>
                          <a:rPr lang="en-US" altLang="zh-CN" sz="2400" i="1">
                            <a:solidFill>
                              <a:srgbClr val="000000"/>
                            </a:solidFill>
                            <a:latin typeface="Cambria Math" panose="02040503050406030204" pitchFamily="18" charset="0"/>
                            <a:ea typeface="等线" panose="02010600030101010101" pitchFamily="2" charset="-122"/>
                          </a:rPr>
                          <m:t>+</m:t>
                        </m:r>
                        <m:r>
                          <a:rPr lang="en-US" altLang="zh-CN" sz="2400" i="1">
                            <a:solidFill>
                              <a:srgbClr val="000000"/>
                            </a:solidFill>
                            <a:latin typeface="Cambria Math" panose="02040503050406030204" pitchFamily="18" charset="0"/>
                            <a:ea typeface="等线" panose="02010600030101010101" pitchFamily="2" charset="-122"/>
                          </a:rPr>
                          <m:t>𝐻</m:t>
                        </m:r>
                        <m:r>
                          <a:rPr lang="en-US" altLang="zh-CN" sz="2400">
                            <a:solidFill>
                              <a:srgbClr val="000000"/>
                            </a:solidFill>
                            <a:latin typeface="Cambria Math" panose="02040503050406030204" pitchFamily="18" charset="0"/>
                            <a:ea typeface="等线" panose="02010600030101010101" pitchFamily="2" charset="-122"/>
                            <a:cs typeface="Times New Roman Regular"/>
                          </a:rPr>
                          <m:t>→</m:t>
                        </m:r>
                        <m:sSup>
                          <m:sSupPr>
                            <m:ctrlPr>
                              <a:rPr lang="en-US" altLang="zh-CN" sz="2400" i="1">
                                <a:solidFill>
                                  <a:srgbClr val="000000"/>
                                </a:solidFill>
                                <a:latin typeface="Cambria Math" panose="02040503050406030204" pitchFamily="18" charset="0"/>
                                <a:ea typeface="等线" panose="02010600030101010101" pitchFamily="2" charset="-122"/>
                              </a:rPr>
                            </m:ctrlPr>
                          </m:sSupPr>
                          <m:e>
                            <m:r>
                              <a:rPr lang="en-US" altLang="zh-CN" sz="2400" i="1">
                                <a:solidFill>
                                  <a:srgbClr val="000000"/>
                                </a:solidFill>
                                <a:latin typeface="Cambria Math" panose="02040503050406030204" pitchFamily="18" charset="0"/>
                                <a:ea typeface="等线" panose="02010600030101010101" pitchFamily="2" charset="-122"/>
                              </a:rPr>
                              <m:t>𝑋</m:t>
                            </m:r>
                          </m:e>
                          <m:sup>
                            <m:sSup>
                              <m:sSupPr>
                                <m:ctrlPr>
                                  <a:rPr lang="en-US" altLang="zh-CN" sz="2400" i="1">
                                    <a:solidFill>
                                      <a:srgbClr val="000000"/>
                                    </a:solidFill>
                                    <a:latin typeface="Cambria Math" panose="02040503050406030204" pitchFamily="18" charset="0"/>
                                    <a:ea typeface="等线" panose="02010600030101010101" pitchFamily="2" charset="-122"/>
                                  </a:rPr>
                                </m:ctrlPr>
                              </m:sSupPr>
                              <m:e>
                                <m:d>
                                  <m:dPr>
                                    <m:ctrlPr>
                                      <a:rPr lang="en-US" altLang="zh-CN" sz="2400" i="1">
                                        <a:solidFill>
                                          <a:srgbClr val="000000"/>
                                        </a:solidFill>
                                        <a:latin typeface="Cambria Math" panose="02040503050406030204" pitchFamily="18" charset="0"/>
                                        <a:ea typeface="等线" panose="02010600030101010101" pitchFamily="2" charset="-122"/>
                                      </a:rPr>
                                    </m:ctrlPr>
                                  </m:dPr>
                                  <m:e>
                                    <m:r>
                                      <a:rPr lang="en-US" altLang="zh-CN" sz="2400" i="1">
                                        <a:solidFill>
                                          <a:srgbClr val="000000"/>
                                        </a:solidFill>
                                        <a:latin typeface="Cambria Math" panose="02040503050406030204" pitchFamily="18" charset="0"/>
                                        <a:ea typeface="等线" panose="02010600030101010101" pitchFamily="2" charset="-122"/>
                                      </a:rPr>
                                      <m:t>𝑞</m:t>
                                    </m:r>
                                    <m:r>
                                      <a:rPr lang="en-US" altLang="zh-CN" sz="2400" i="1">
                                        <a:solidFill>
                                          <a:srgbClr val="000000"/>
                                        </a:solidFill>
                                        <a:latin typeface="Cambria Math" panose="02040503050406030204" pitchFamily="18" charset="0"/>
                                        <a:ea typeface="等线" panose="02010600030101010101" pitchFamily="2" charset="-122"/>
                                      </a:rPr>
                                      <m:t>−1</m:t>
                                    </m:r>
                                  </m:e>
                                </m:d>
                                <m:r>
                                  <a:rPr lang="en-US" altLang="zh-CN" sz="2400" i="1">
                                    <a:solidFill>
                                      <a:srgbClr val="000000"/>
                                    </a:solidFill>
                                    <a:latin typeface="Cambria Math" panose="02040503050406030204" pitchFamily="18" charset="0"/>
                                    <a:ea typeface="等线" panose="02010600030101010101" pitchFamily="2" charset="-122"/>
                                  </a:rPr>
                                  <m:t>+</m:t>
                                </m:r>
                              </m:e>
                              <m:sup>
                                <m:r>
                                  <a:rPr lang="en-US" altLang="zh-CN" sz="2400" i="1">
                                    <a:solidFill>
                                      <a:srgbClr val="000000"/>
                                    </a:solidFill>
                                    <a:latin typeface="Cambria Math" panose="02040503050406030204" pitchFamily="18" charset="0"/>
                                    <a:ea typeface="等线" panose="02010600030101010101" pitchFamily="2" charset="-122"/>
                                  </a:rPr>
                                  <m:t>∗</m:t>
                                </m:r>
                              </m:sup>
                            </m:sSup>
                          </m:sup>
                        </m:sSup>
                        <m:r>
                          <a:rPr lang="en-US" altLang="zh-CN" sz="2400">
                            <a:solidFill>
                              <a:srgbClr val="000000"/>
                            </a:solidFill>
                            <a:latin typeface="Cambria Math" panose="02040503050406030204" pitchFamily="18" charset="0"/>
                            <a:ea typeface="等线" panose="02010600030101010101" pitchFamily="2" charset="-122"/>
                            <a:cs typeface="Times New Roman Regular"/>
                          </a:rPr>
                          <m:t>+</m:t>
                        </m:r>
                        <m:sSup>
                          <m:sSupPr>
                            <m:ctrlPr>
                              <a:rPr lang="en-US" altLang="zh-CN" sz="2400" i="1">
                                <a:solidFill>
                                  <a:srgbClr val="000000"/>
                                </a:solidFill>
                                <a:latin typeface="Cambria Math" panose="02040503050406030204" pitchFamily="18" charset="0"/>
                                <a:ea typeface="等线" panose="02010600030101010101" pitchFamily="2" charset="-122"/>
                              </a:rPr>
                            </m:ctrlPr>
                          </m:sSupPr>
                          <m:e>
                            <m:r>
                              <a:rPr lang="en-US" altLang="zh-CN" sz="2400" i="1">
                                <a:solidFill>
                                  <a:srgbClr val="000000"/>
                                </a:solidFill>
                                <a:latin typeface="Cambria Math" panose="02040503050406030204" pitchFamily="18" charset="0"/>
                                <a:ea typeface="等线" panose="02010600030101010101" pitchFamily="2" charset="-122"/>
                              </a:rPr>
                              <m:t>𝐻</m:t>
                            </m:r>
                          </m:e>
                          <m:sup>
                            <m:r>
                              <a:rPr lang="en-US" altLang="zh-CN" sz="2400" i="1">
                                <a:solidFill>
                                  <a:srgbClr val="000000"/>
                                </a:solidFill>
                                <a:latin typeface="Cambria Math" panose="02040503050406030204" pitchFamily="18" charset="0"/>
                                <a:ea typeface="等线" panose="02010600030101010101" pitchFamily="2" charset="-122"/>
                              </a:rPr>
                              <m:t>+</m:t>
                            </m:r>
                          </m:sup>
                        </m:sSup>
                      </m:oMath>
                    </m:oMathPara>
                  </a14:m>
                  <a:endParaRPr lang="en-US" altLang="zh-CN" sz="2400" dirty="0">
                    <a:solidFill>
                      <a:srgbClr val="000000"/>
                    </a:solidFill>
                    <a:ea typeface="等线" panose="02010600030101010101" pitchFamily="2" charset="-122"/>
                  </a:endParaRPr>
                </a:p>
                <a:p>
                  <a:pPr algn="ctr">
                    <a:lnSpc>
                      <a:spcPct val="150000"/>
                    </a:lnSpc>
                  </a:pPr>
                  <a14:m>
                    <m:oMath xmlns:m="http://schemas.openxmlformats.org/officeDocument/2006/math">
                      <m:sSup>
                        <m:sSupPr>
                          <m:ctrlPr>
                            <a:rPr lang="en-US" altLang="zh-CN" sz="2400" i="1">
                              <a:solidFill>
                                <a:srgbClr val="000000"/>
                              </a:solidFill>
                              <a:latin typeface="Cambria Math" panose="02040503050406030204" pitchFamily="18" charset="0"/>
                              <a:ea typeface="等线" panose="02010600030101010101" pitchFamily="2" charset="-122"/>
                            </a:rPr>
                          </m:ctrlPr>
                        </m:sSupPr>
                        <m:e>
                          <m:r>
                            <a:rPr lang="en-US" altLang="zh-CN" sz="2400" i="1">
                              <a:solidFill>
                                <a:srgbClr val="000000"/>
                              </a:solidFill>
                              <a:latin typeface="Cambria Math" panose="02040503050406030204" pitchFamily="18" charset="0"/>
                              <a:ea typeface="等线" panose="02010600030101010101" pitchFamily="2" charset="-122"/>
                            </a:rPr>
                            <m:t>𝑋</m:t>
                          </m:r>
                        </m:e>
                        <m:sup>
                          <m:sSup>
                            <m:sSupPr>
                              <m:ctrlPr>
                                <a:rPr lang="en-US" altLang="zh-CN" sz="2400" i="1">
                                  <a:solidFill>
                                    <a:srgbClr val="000000"/>
                                  </a:solidFill>
                                  <a:latin typeface="Cambria Math" panose="02040503050406030204" pitchFamily="18" charset="0"/>
                                  <a:ea typeface="等线" panose="02010600030101010101" pitchFamily="2" charset="-122"/>
                                </a:rPr>
                              </m:ctrlPr>
                            </m:sSupPr>
                            <m:e>
                              <m:d>
                                <m:dPr>
                                  <m:ctrlPr>
                                    <a:rPr lang="en-US" altLang="zh-CN" sz="2400" i="1">
                                      <a:solidFill>
                                        <a:srgbClr val="000000"/>
                                      </a:solidFill>
                                      <a:latin typeface="Cambria Math" panose="02040503050406030204" pitchFamily="18" charset="0"/>
                                      <a:ea typeface="等线" panose="02010600030101010101" pitchFamily="2" charset="-122"/>
                                    </a:rPr>
                                  </m:ctrlPr>
                                </m:dPr>
                                <m:e>
                                  <m:r>
                                    <a:rPr lang="en-US" altLang="zh-CN" sz="2400" i="1">
                                      <a:solidFill>
                                        <a:srgbClr val="000000"/>
                                      </a:solidFill>
                                      <a:latin typeface="Cambria Math" panose="02040503050406030204" pitchFamily="18" charset="0"/>
                                      <a:ea typeface="等线" panose="02010600030101010101" pitchFamily="2" charset="-122"/>
                                    </a:rPr>
                                    <m:t>𝑞</m:t>
                                  </m:r>
                                  <m:r>
                                    <a:rPr lang="en-US" altLang="zh-CN" sz="2400" i="1">
                                      <a:solidFill>
                                        <a:srgbClr val="000000"/>
                                      </a:solidFill>
                                      <a:latin typeface="Cambria Math" panose="02040503050406030204" pitchFamily="18" charset="0"/>
                                      <a:ea typeface="等线" panose="02010600030101010101" pitchFamily="2" charset="-122"/>
                                    </a:rPr>
                                    <m:t>−1</m:t>
                                  </m:r>
                                </m:e>
                              </m:d>
                              <m:r>
                                <a:rPr lang="en-US" altLang="zh-CN" sz="2400" i="1">
                                  <a:solidFill>
                                    <a:srgbClr val="000000"/>
                                  </a:solidFill>
                                  <a:latin typeface="Cambria Math" panose="02040503050406030204" pitchFamily="18" charset="0"/>
                                  <a:ea typeface="等线" panose="02010600030101010101" pitchFamily="2" charset="-122"/>
                                </a:rPr>
                                <m:t>+</m:t>
                              </m:r>
                            </m:e>
                            <m:sup>
                              <m:r>
                                <a:rPr lang="en-US" altLang="zh-CN" sz="2400" i="1">
                                  <a:solidFill>
                                    <a:srgbClr val="000000"/>
                                  </a:solidFill>
                                  <a:latin typeface="Cambria Math" panose="02040503050406030204" pitchFamily="18" charset="0"/>
                                  <a:ea typeface="等线" panose="02010600030101010101" pitchFamily="2" charset="-122"/>
                                </a:rPr>
                                <m:t>∗</m:t>
                              </m:r>
                            </m:sup>
                          </m:sSup>
                        </m:sup>
                      </m:sSup>
                      <m:r>
                        <a:rPr lang="en-US" altLang="zh-CN" sz="2400">
                          <a:solidFill>
                            <a:srgbClr val="000000"/>
                          </a:solidFill>
                          <a:latin typeface="Cambria Math" panose="02040503050406030204" pitchFamily="18" charset="0"/>
                          <a:ea typeface="等线" panose="02010600030101010101" pitchFamily="2" charset="-122"/>
                          <a:cs typeface="Times New Roman Regular"/>
                        </a:rPr>
                        <m:t>→</m:t>
                      </m:r>
                      <m:sSup>
                        <m:sSupPr>
                          <m:ctrlPr>
                            <a:rPr lang="en-US" altLang="zh-CN" sz="2400" i="1">
                              <a:solidFill>
                                <a:srgbClr val="000000"/>
                              </a:solidFill>
                              <a:latin typeface="Cambria Math" panose="02040503050406030204" pitchFamily="18" charset="0"/>
                              <a:ea typeface="等线" panose="02010600030101010101" pitchFamily="2" charset="-122"/>
                            </a:rPr>
                          </m:ctrlPr>
                        </m:sSupPr>
                        <m:e>
                          <m:r>
                            <a:rPr lang="en-US" altLang="zh-CN" sz="2400" i="1">
                              <a:solidFill>
                                <a:srgbClr val="000000"/>
                              </a:solidFill>
                              <a:latin typeface="Cambria Math" panose="02040503050406030204" pitchFamily="18" charset="0"/>
                              <a:ea typeface="等线" panose="02010600030101010101" pitchFamily="2" charset="-122"/>
                            </a:rPr>
                            <m:t>𝑋</m:t>
                          </m:r>
                        </m:e>
                        <m:sup>
                          <m:r>
                            <a:rPr lang="en-US" altLang="zh-CN" sz="2400" i="1">
                              <a:solidFill>
                                <a:srgbClr val="000000"/>
                              </a:solidFill>
                              <a:latin typeface="Cambria Math" panose="02040503050406030204" pitchFamily="18" charset="0"/>
                              <a:ea typeface="等线" panose="02010600030101010101" pitchFamily="2" charset="-122"/>
                            </a:rPr>
                            <m:t>(</m:t>
                          </m:r>
                          <m:r>
                            <a:rPr lang="en-US" altLang="zh-CN" sz="2400" i="1">
                              <a:solidFill>
                                <a:srgbClr val="000000"/>
                              </a:solidFill>
                              <a:latin typeface="Cambria Math" panose="02040503050406030204" pitchFamily="18" charset="0"/>
                              <a:ea typeface="等线" panose="02010600030101010101" pitchFamily="2" charset="-122"/>
                            </a:rPr>
                            <m:t>𝑞</m:t>
                          </m:r>
                          <m:r>
                            <a:rPr lang="en-US" altLang="zh-CN" sz="2400" i="1">
                              <a:solidFill>
                                <a:srgbClr val="000000"/>
                              </a:solidFill>
                              <a:latin typeface="Cambria Math" panose="02040503050406030204" pitchFamily="18" charset="0"/>
                              <a:ea typeface="等线" panose="02010600030101010101" pitchFamily="2" charset="-122"/>
                            </a:rPr>
                            <m:t>−1)+</m:t>
                          </m:r>
                        </m:sup>
                      </m:sSup>
                      <m:r>
                        <a:rPr lang="en-US" altLang="zh-CN" sz="2400" i="1">
                          <a:solidFill>
                            <a:srgbClr val="000000"/>
                          </a:solidFill>
                          <a:latin typeface="Cambria Math" panose="02040503050406030204" pitchFamily="18" charset="0"/>
                          <a:ea typeface="等线" panose="02010600030101010101" pitchFamily="2" charset="-122"/>
                        </a:rPr>
                        <m:t>+</m:t>
                      </m:r>
                      <m:r>
                        <a:rPr lang="en-US" altLang="zh-CN" sz="2400" i="1">
                          <a:solidFill>
                            <a:srgbClr val="000000"/>
                          </a:solidFill>
                          <a:latin typeface="Cambria Math" panose="02040503050406030204" pitchFamily="18" charset="0"/>
                          <a:ea typeface="等线" panose="02010600030101010101" pitchFamily="2" charset="-122"/>
                        </a:rPr>
                        <m:t>h</m:t>
                      </m:r>
                      <m:r>
                        <a:rPr lang="zh-CN" altLang="en-US" sz="2400" i="1">
                          <a:solidFill>
                            <a:srgbClr val="000000"/>
                          </a:solidFill>
                          <a:latin typeface="Cambria Math" panose="02040503050406030204" pitchFamily="18" charset="0"/>
                          <a:ea typeface="等线" panose="02010600030101010101" pitchFamily="2" charset="-122"/>
                        </a:rPr>
                        <m:t>𝜈</m:t>
                      </m:r>
                    </m:oMath>
                  </a14:m>
                  <a:r>
                    <a:rPr lang="en-US" altLang="zh-CN" sz="2400" dirty="0"/>
                    <a:t> </a:t>
                  </a:r>
                </a:p>
              </p:txBody>
            </p:sp>
          </mc:Choice>
          <mc:Fallback xmlns="">
            <p:sp>
              <p:nvSpPr>
                <p:cNvPr id="39" name="文本框 38">
                  <a:extLst>
                    <a:ext uri="{FF2B5EF4-FFF2-40B4-BE49-F238E27FC236}">
                      <a16:creationId xmlns:a16="http://schemas.microsoft.com/office/drawing/2014/main" id="{7C58B4F4-614E-40C1-90F6-81EFE4D8F211}"/>
                    </a:ext>
                  </a:extLst>
                </p:cNvPr>
                <p:cNvSpPr txBox="1">
                  <a:spLocks noRot="1" noChangeAspect="1" noMove="1" noResize="1" noEditPoints="1" noAdjustHandles="1" noChangeArrowheads="1" noChangeShapeType="1" noTextEdit="1"/>
                </p:cNvSpPr>
                <p:nvPr/>
              </p:nvSpPr>
              <p:spPr>
                <a:xfrm>
                  <a:off x="6772217" y="3289166"/>
                  <a:ext cx="4088901" cy="1287404"/>
                </a:xfrm>
                <a:prstGeom prst="rect">
                  <a:avLst/>
                </a:prstGeom>
                <a:blipFill>
                  <a:blip r:embed="rId6"/>
                  <a:stretch>
                    <a:fillRect/>
                  </a:stretch>
                </a:blipFill>
              </p:spPr>
              <p:txBody>
                <a:bodyPr/>
                <a:lstStyle/>
                <a:p>
                  <a:r>
                    <a:rPr lang="zh-CN" altLang="en-US">
                      <a:noFill/>
                    </a:rPr>
                    <a:t> </a:t>
                  </a:r>
                </a:p>
              </p:txBody>
            </p:sp>
          </mc:Fallback>
        </mc:AlternateContent>
      </p:grpSp>
      <p:grpSp>
        <p:nvGrpSpPr>
          <p:cNvPr id="16" name="组合 15">
            <a:extLst>
              <a:ext uri="{FF2B5EF4-FFF2-40B4-BE49-F238E27FC236}">
                <a16:creationId xmlns:a16="http://schemas.microsoft.com/office/drawing/2014/main" id="{A2E02C81-080C-4A93-9432-3F3BE5DAB4BF}"/>
              </a:ext>
            </a:extLst>
          </p:cNvPr>
          <p:cNvGrpSpPr/>
          <p:nvPr/>
        </p:nvGrpSpPr>
        <p:grpSpPr>
          <a:xfrm>
            <a:off x="316868" y="161676"/>
            <a:ext cx="4035002" cy="646331"/>
            <a:chOff x="316868" y="161676"/>
            <a:chExt cx="4035002" cy="646331"/>
          </a:xfrm>
        </p:grpSpPr>
        <p:sp>
          <p:nvSpPr>
            <p:cNvPr id="17" name="文本框 16">
              <a:extLst>
                <a:ext uri="{FF2B5EF4-FFF2-40B4-BE49-F238E27FC236}">
                  <a16:creationId xmlns:a16="http://schemas.microsoft.com/office/drawing/2014/main" id="{60D3185D-E8F0-4A5E-BA3E-805928DF5CBD}"/>
                </a:ext>
              </a:extLst>
            </p:cNvPr>
            <p:cNvSpPr txBox="1"/>
            <p:nvPr/>
          </p:nvSpPr>
          <p:spPr>
            <a:xfrm>
              <a:off x="696892" y="161676"/>
              <a:ext cx="365497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Introduction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8" name="组合 17">
              <a:extLst>
                <a:ext uri="{FF2B5EF4-FFF2-40B4-BE49-F238E27FC236}">
                  <a16:creationId xmlns:a16="http://schemas.microsoft.com/office/drawing/2014/main" id="{4D0698F4-35F8-461E-B568-059F741BB8BB}"/>
                </a:ext>
              </a:extLst>
            </p:cNvPr>
            <p:cNvGrpSpPr/>
            <p:nvPr/>
          </p:nvGrpSpPr>
          <p:grpSpPr>
            <a:xfrm>
              <a:off x="316868" y="286841"/>
              <a:ext cx="396000" cy="396000"/>
              <a:chOff x="316868" y="286841"/>
              <a:chExt cx="396000" cy="396000"/>
            </a:xfrm>
          </p:grpSpPr>
          <p:sp>
            <p:nvSpPr>
              <p:cNvPr id="20" name="椭圆 19">
                <a:extLst>
                  <a:ext uri="{FF2B5EF4-FFF2-40B4-BE49-F238E27FC236}">
                    <a16:creationId xmlns:a16="http://schemas.microsoft.com/office/drawing/2014/main" id="{F39D6A35-0E09-4083-B1A9-9CA860D3E92C}"/>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6E01E1BE-CAD3-4F7E-9071-9373B21409FA}"/>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sp>
        <p:nvSpPr>
          <p:cNvPr id="5" name="文本框 4">
            <a:extLst>
              <a:ext uri="{FF2B5EF4-FFF2-40B4-BE49-F238E27FC236}">
                <a16:creationId xmlns:a16="http://schemas.microsoft.com/office/drawing/2014/main" id="{570DDEFC-5667-4893-B0FE-05CCD5BD2DDE}"/>
              </a:ext>
            </a:extLst>
          </p:cNvPr>
          <p:cNvSpPr txBox="1"/>
          <p:nvPr/>
        </p:nvSpPr>
        <p:spPr>
          <a:xfrm>
            <a:off x="1133460" y="6227143"/>
            <a:ext cx="2262883" cy="338554"/>
          </a:xfrm>
          <a:prstGeom prst="rect">
            <a:avLst/>
          </a:prstGeom>
          <a:noFill/>
        </p:spPr>
        <p:txBody>
          <a:bodyPr wrap="square" rtlCol="0">
            <a:spAutoFit/>
          </a:bodyPr>
          <a:lstStyle/>
          <a:p>
            <a:r>
              <a:rPr lang="en-US" sz="1600" dirty="0"/>
              <a:t>Credit: University Miami</a:t>
            </a:r>
          </a:p>
        </p:txBody>
      </p:sp>
    </p:spTree>
    <p:extLst>
      <p:ext uri="{BB962C8B-B14F-4D97-AF65-F5344CB8AC3E}">
        <p14:creationId xmlns:p14="http://schemas.microsoft.com/office/powerpoint/2010/main" val="2395853098"/>
      </p:ext>
    </p:extLst>
  </p:cSld>
  <p:clrMapOvr>
    <a:masterClrMapping/>
  </p:clrMapOvr>
  <p:timing>
    <p:tnLst>
      <p:par>
        <p:cTn id="1" dur="indefinite" restart="never" nodeType="tmRoot">
          <p:childTnLst>
            <p:video>
              <p:cMediaNode vol="80000" mute="1">
                <p:cTn id="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E56291-F7B3-A130-83F0-DC6A6E1B6B51}"/>
            </a:ext>
          </a:extLst>
        </p:cNvPr>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1B9CB80-9715-7D9C-8103-770B8D2D8F9A}"/>
              </a:ext>
            </a:extLst>
          </p:cNvPr>
          <p:cNvSpPr>
            <a:spLocks noGrp="1"/>
          </p:cNvSpPr>
          <p:nvPr>
            <p:ph type="sldNum" sz="quarter" idx="12"/>
          </p:nvPr>
        </p:nvSpPr>
        <p:spPr/>
        <p:txBody>
          <a:bodyPr/>
          <a:lstStyle/>
          <a:p>
            <a:fld id="{EA28F50F-8FAB-4D21-A335-1ADE8C761086}" type="slidenum">
              <a:rPr lang="zh-CN" altLang="en-US" smtClean="0"/>
              <a:t>6</a:t>
            </a:fld>
            <a:endParaRPr lang="zh-CN" altLang="en-US"/>
          </a:p>
        </p:txBody>
      </p:sp>
      <p:pic>
        <p:nvPicPr>
          <p:cNvPr id="65" name="Picture 8" descr="See the source image">
            <a:extLst>
              <a:ext uri="{FF2B5EF4-FFF2-40B4-BE49-F238E27FC236}">
                <a16:creationId xmlns:a16="http://schemas.microsoft.com/office/drawing/2014/main" id="{521D2433-07A4-9467-C701-9A354C92AA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43" r="16465" b="8393"/>
          <a:stretch/>
        </p:blipFill>
        <p:spPr bwMode="auto">
          <a:xfrm>
            <a:off x="7738461" y="1567546"/>
            <a:ext cx="3419669" cy="28738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表格 8">
            <a:extLst>
              <a:ext uri="{FF2B5EF4-FFF2-40B4-BE49-F238E27FC236}">
                <a16:creationId xmlns:a16="http://schemas.microsoft.com/office/drawing/2014/main" id="{F9DAAB4A-C088-5525-C516-10C505E97453}"/>
              </a:ext>
            </a:extLst>
          </p:cNvPr>
          <p:cNvGraphicFramePr>
            <a:graphicFrameLocks noGrp="1"/>
          </p:cNvGraphicFramePr>
          <p:nvPr/>
        </p:nvGraphicFramePr>
        <p:xfrm>
          <a:off x="820454" y="1205803"/>
          <a:ext cx="6464523" cy="3541047"/>
        </p:xfrm>
        <a:graphic>
          <a:graphicData uri="http://schemas.openxmlformats.org/drawingml/2006/table">
            <a:tbl>
              <a:tblPr firstRow="1" lastRow="1" bandRow="1">
                <a:tableStyleId>{5A111915-BE36-4E01-A7E5-04B1672EAD32}</a:tableStyleId>
              </a:tblPr>
              <a:tblGrid>
                <a:gridCol w="1548000">
                  <a:extLst>
                    <a:ext uri="{9D8B030D-6E8A-4147-A177-3AD203B41FA5}">
                      <a16:colId xmlns:a16="http://schemas.microsoft.com/office/drawing/2014/main" val="2796516575"/>
                    </a:ext>
                  </a:extLst>
                </a:gridCol>
                <a:gridCol w="1554615">
                  <a:extLst>
                    <a:ext uri="{9D8B030D-6E8A-4147-A177-3AD203B41FA5}">
                      <a16:colId xmlns:a16="http://schemas.microsoft.com/office/drawing/2014/main" val="2275508375"/>
                    </a:ext>
                  </a:extLst>
                </a:gridCol>
                <a:gridCol w="1723068">
                  <a:extLst>
                    <a:ext uri="{9D8B030D-6E8A-4147-A177-3AD203B41FA5}">
                      <a16:colId xmlns:a16="http://schemas.microsoft.com/office/drawing/2014/main" val="514501682"/>
                    </a:ext>
                  </a:extLst>
                </a:gridCol>
                <a:gridCol w="1638840">
                  <a:extLst>
                    <a:ext uri="{9D8B030D-6E8A-4147-A177-3AD203B41FA5}">
                      <a16:colId xmlns:a16="http://schemas.microsoft.com/office/drawing/2014/main" val="1267946471"/>
                    </a:ext>
                  </a:extLst>
                </a:gridCol>
              </a:tblGrid>
              <a:tr h="813908">
                <a:tc>
                  <a:txBody>
                    <a:bodyPr/>
                    <a:lstStyle/>
                    <a:p>
                      <a:pPr algn="ct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Solar </a:t>
                      </a:r>
                    </a:p>
                    <a:p>
                      <a:pPr algn="ctr"/>
                      <a:r>
                        <a:rPr lang="en-US" sz="2400" dirty="0">
                          <a:latin typeface="Arial" panose="020B0604020202020204" pitchFamily="34" charset="0"/>
                          <a:cs typeface="Arial" panose="020B0604020202020204" pitchFamily="34" charset="0"/>
                        </a:rPr>
                        <a:t>wind</a:t>
                      </a:r>
                    </a:p>
                  </a:txBody>
                  <a:tcPr anchor="ctr"/>
                </a:tc>
                <a:tc>
                  <a:txBody>
                    <a:bodyPr/>
                    <a:lstStyle/>
                    <a:p>
                      <a:pPr algn="ctr"/>
                      <a:r>
                        <a:rPr lang="en-US" sz="2400" dirty="0">
                          <a:latin typeface="Arial" panose="020B0604020202020204" pitchFamily="34" charset="0"/>
                          <a:cs typeface="Arial" panose="020B0604020202020204" pitchFamily="34" charset="0"/>
                        </a:rPr>
                        <a:t>Magneto-</a:t>
                      </a:r>
                      <a:r>
                        <a:rPr lang="en-US" altLang="zh-CN" sz="2400" dirty="0">
                          <a:latin typeface="Arial" panose="020B0604020202020204" pitchFamily="34" charset="0"/>
                          <a:cs typeface="Arial" panose="020B0604020202020204" pitchFamily="34" charset="0"/>
                        </a:rPr>
                        <a:t>pause</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Magneto-sphere</a:t>
                      </a:r>
                    </a:p>
                  </a:txBody>
                  <a:tcPr anchor="ctr"/>
                </a:tc>
                <a:extLst>
                  <a:ext uri="{0D108BD9-81ED-4DB2-BD59-A6C34878D82A}">
                    <a16:rowId xmlns:a16="http://schemas.microsoft.com/office/drawing/2014/main" val="1192313725"/>
                  </a:ext>
                </a:extLst>
              </a:tr>
              <a:tr h="906029">
                <a:tc>
                  <a:txBody>
                    <a:bodyPr/>
                    <a:lstStyle/>
                    <a:p>
                      <a:pPr algn="ctr"/>
                      <a:r>
                        <a:rPr lang="en-US" sz="2400" dirty="0">
                          <a:latin typeface="Arial" panose="020B0604020202020204" pitchFamily="34" charset="0"/>
                          <a:cs typeface="Arial" panose="020B0604020202020204" pitchFamily="34" charset="0"/>
                        </a:rPr>
                        <a:t>Neutral density</a:t>
                      </a:r>
                    </a:p>
                  </a:txBody>
                  <a:tcPr anchor="ctr"/>
                </a:tc>
                <a:tc>
                  <a:txBody>
                    <a:bodyPr/>
                    <a:lstStyle/>
                    <a:p>
                      <a:pPr algn="ctr"/>
                      <a:r>
                        <a:rPr lang="en-US" sz="2400" dirty="0">
                          <a:latin typeface="Arial" panose="020B0604020202020204" pitchFamily="34" charset="0"/>
                          <a:cs typeface="Arial" panose="020B0604020202020204" pitchFamily="34" charset="0"/>
                        </a:rPr>
                        <a:t>Very low</a:t>
                      </a:r>
                    </a:p>
                  </a:txBody>
                  <a:tcPr anchor="ctr"/>
                </a:tc>
                <a:tc>
                  <a:txBody>
                    <a:bodyPr/>
                    <a:lstStyle/>
                    <a:p>
                      <a:pPr algn="ctr"/>
                      <a:r>
                        <a:rPr lang="en-US" sz="2400" dirty="0">
                          <a:latin typeface="Arial" panose="020B0604020202020204" pitchFamily="34" charset="0"/>
                          <a:cs typeface="Arial" panose="020B0604020202020204" pitchFamily="34" charset="0"/>
                        </a:rPr>
                        <a:t>Medium</a:t>
                      </a:r>
                    </a:p>
                  </a:txBody>
                  <a:tcPr anchor="ctr"/>
                </a:tc>
                <a:tc>
                  <a:txBody>
                    <a:bodyPr/>
                    <a:lstStyle/>
                    <a:p>
                      <a:pPr algn="ctr"/>
                      <a:r>
                        <a:rPr lang="en-US" sz="2400" dirty="0">
                          <a:latin typeface="Arial" panose="020B0604020202020204" pitchFamily="34" charset="0"/>
                          <a:cs typeface="Arial" panose="020B0604020202020204" pitchFamily="34" charset="0"/>
                        </a:rPr>
                        <a:t>High</a:t>
                      </a:r>
                    </a:p>
                  </a:txBody>
                  <a:tcPr anchor="ctr"/>
                </a:tc>
                <a:extLst>
                  <a:ext uri="{0D108BD9-81ED-4DB2-BD59-A6C34878D82A}">
                    <a16:rowId xmlns:a16="http://schemas.microsoft.com/office/drawing/2014/main" val="1906958449"/>
                  </a:ext>
                </a:extLst>
              </a:tr>
              <a:tr h="906029">
                <a:tc>
                  <a:txBody>
                    <a:bodyPr/>
                    <a:lstStyle/>
                    <a:p>
                      <a:pPr algn="ctr"/>
                      <a:r>
                        <a:rPr lang="en-US" sz="2400" dirty="0">
                          <a:latin typeface="Arial" panose="020B0604020202020204" pitchFamily="34" charset="0"/>
                          <a:cs typeface="Arial" panose="020B0604020202020204" pitchFamily="34" charset="0"/>
                        </a:rPr>
                        <a:t>SW ion density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Medium</a:t>
                      </a:r>
                    </a:p>
                  </a:txBody>
                  <a:tcPr anchor="ctr"/>
                </a:tc>
                <a:tc>
                  <a:txBody>
                    <a:bodyPr/>
                    <a:lstStyle/>
                    <a:p>
                      <a:pPr algn="ctr"/>
                      <a:r>
                        <a:rPr lang="en-US" sz="2400" dirty="0">
                          <a:latin typeface="Arial" panose="020B0604020202020204" pitchFamily="34" charset="0"/>
                          <a:cs typeface="Arial" panose="020B0604020202020204" pitchFamily="34" charset="0"/>
                        </a:rPr>
                        <a:t>High</a:t>
                      </a:r>
                    </a:p>
                  </a:txBody>
                  <a:tcPr anchor="ctr"/>
                </a:tc>
                <a:tc>
                  <a:txBody>
                    <a:bodyPr/>
                    <a:lstStyle/>
                    <a:p>
                      <a:pPr algn="ctr"/>
                      <a:r>
                        <a:rPr lang="en-US" sz="2400"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71962954"/>
                  </a:ext>
                </a:extLst>
              </a:tr>
              <a:tr h="906029">
                <a:tc>
                  <a:txBody>
                    <a:bodyPr/>
                    <a:lstStyle/>
                    <a:p>
                      <a:pPr algn="ctr"/>
                      <a:r>
                        <a:rPr lang="en-US" sz="2400" dirty="0">
                          <a:latin typeface="Arial" panose="020B0604020202020204" pitchFamily="34" charset="0"/>
                          <a:cs typeface="Arial" panose="020B0604020202020204" pitchFamily="34" charset="0"/>
                        </a:rPr>
                        <a:t>X-ray emission</a:t>
                      </a:r>
                    </a:p>
                  </a:txBody>
                  <a:tcPr anchor="ctr"/>
                </a:tc>
                <a:tc>
                  <a:txBody>
                    <a:bodyPr/>
                    <a:lstStyle/>
                    <a:p>
                      <a:pPr algn="ctr"/>
                      <a:r>
                        <a:rPr lang="en-US" sz="2400" dirty="0">
                          <a:solidFill>
                            <a:srgbClr val="C00000"/>
                          </a:solidFill>
                          <a:latin typeface="Arial" panose="020B0604020202020204" pitchFamily="34" charset="0"/>
                          <a:cs typeface="Arial" panose="020B0604020202020204" pitchFamily="34" charset="0"/>
                        </a:rPr>
                        <a:t>Very low</a:t>
                      </a:r>
                    </a:p>
                  </a:txBody>
                  <a:tcPr anchor="ctr"/>
                </a:tc>
                <a:tc>
                  <a:txBody>
                    <a:bodyPr/>
                    <a:lstStyle/>
                    <a:p>
                      <a:pPr algn="ctr"/>
                      <a:r>
                        <a:rPr lang="en-US" sz="2400" dirty="0">
                          <a:solidFill>
                            <a:srgbClr val="C00000"/>
                          </a:solidFill>
                          <a:latin typeface="Arial" panose="020B0604020202020204" pitchFamily="34" charset="0"/>
                          <a:cs typeface="Arial" panose="020B0604020202020204" pitchFamily="34" charset="0"/>
                        </a:rPr>
                        <a:t>High</a:t>
                      </a:r>
                    </a:p>
                  </a:txBody>
                  <a:tcPr anchor="ctr"/>
                </a:tc>
                <a:tc>
                  <a:txBody>
                    <a:bodyPr/>
                    <a:lstStyle/>
                    <a:p>
                      <a:pPr algn="ctr"/>
                      <a:r>
                        <a:rPr lang="en-US" sz="2400" dirty="0">
                          <a:solidFill>
                            <a:srgbClr val="C00000"/>
                          </a:solidFill>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2088622682"/>
                  </a:ext>
                </a:extLst>
              </a:tr>
            </a:tbl>
          </a:graphicData>
        </a:graphic>
      </p:graphicFrame>
      <p:grpSp>
        <p:nvGrpSpPr>
          <p:cNvPr id="16" name="组合 15">
            <a:extLst>
              <a:ext uri="{FF2B5EF4-FFF2-40B4-BE49-F238E27FC236}">
                <a16:creationId xmlns:a16="http://schemas.microsoft.com/office/drawing/2014/main" id="{CAC1A010-B161-3765-7C1E-09D1152F274B}"/>
              </a:ext>
            </a:extLst>
          </p:cNvPr>
          <p:cNvGrpSpPr/>
          <p:nvPr/>
        </p:nvGrpSpPr>
        <p:grpSpPr>
          <a:xfrm>
            <a:off x="316868" y="161676"/>
            <a:ext cx="4035002" cy="646331"/>
            <a:chOff x="316868" y="161676"/>
            <a:chExt cx="4035002" cy="646331"/>
          </a:xfrm>
        </p:grpSpPr>
        <p:sp>
          <p:nvSpPr>
            <p:cNvPr id="17" name="文本框 16">
              <a:extLst>
                <a:ext uri="{FF2B5EF4-FFF2-40B4-BE49-F238E27FC236}">
                  <a16:creationId xmlns:a16="http://schemas.microsoft.com/office/drawing/2014/main" id="{C1FCE9B2-63B6-0C6E-541B-34936E03CF02}"/>
                </a:ext>
              </a:extLst>
            </p:cNvPr>
            <p:cNvSpPr txBox="1"/>
            <p:nvPr/>
          </p:nvSpPr>
          <p:spPr>
            <a:xfrm>
              <a:off x="696892" y="161676"/>
              <a:ext cx="365497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Introduction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18" name="组合 17">
              <a:extLst>
                <a:ext uri="{FF2B5EF4-FFF2-40B4-BE49-F238E27FC236}">
                  <a16:creationId xmlns:a16="http://schemas.microsoft.com/office/drawing/2014/main" id="{24B6E033-9CEE-F710-8112-8347F69C8CCD}"/>
                </a:ext>
              </a:extLst>
            </p:cNvPr>
            <p:cNvGrpSpPr/>
            <p:nvPr/>
          </p:nvGrpSpPr>
          <p:grpSpPr>
            <a:xfrm>
              <a:off x="316868" y="286841"/>
              <a:ext cx="396000" cy="396000"/>
              <a:chOff x="316868" y="286841"/>
              <a:chExt cx="396000" cy="396000"/>
            </a:xfrm>
          </p:grpSpPr>
          <p:sp>
            <p:nvSpPr>
              <p:cNvPr id="19" name="椭圆 18">
                <a:extLst>
                  <a:ext uri="{FF2B5EF4-FFF2-40B4-BE49-F238E27FC236}">
                    <a16:creationId xmlns:a16="http://schemas.microsoft.com/office/drawing/2014/main" id="{5955C0F3-7A42-CF55-A614-C019395F1348}"/>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9D469DF0-F3D6-C0C4-F7E7-4A27B1C0451C}"/>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6" name="组合 5">
            <a:extLst>
              <a:ext uri="{FF2B5EF4-FFF2-40B4-BE49-F238E27FC236}">
                <a16:creationId xmlns:a16="http://schemas.microsoft.com/office/drawing/2014/main" id="{6BA556DC-9BE1-05C7-DD5C-126FDB3B449F}"/>
              </a:ext>
            </a:extLst>
          </p:cNvPr>
          <p:cNvGrpSpPr/>
          <p:nvPr/>
        </p:nvGrpSpPr>
        <p:grpSpPr>
          <a:xfrm>
            <a:off x="2440534" y="1567546"/>
            <a:ext cx="8031983" cy="4371504"/>
            <a:chOff x="2428350" y="1567545"/>
            <a:chExt cx="8031983" cy="4371504"/>
          </a:xfrm>
        </p:grpSpPr>
        <p:grpSp>
          <p:nvGrpSpPr>
            <p:cNvPr id="5" name="组合 4">
              <a:extLst>
                <a:ext uri="{FF2B5EF4-FFF2-40B4-BE49-F238E27FC236}">
                  <a16:creationId xmlns:a16="http://schemas.microsoft.com/office/drawing/2014/main" id="{5C8B6C84-1F42-ADE0-F110-3C53E617C76D}"/>
                </a:ext>
              </a:extLst>
            </p:cNvPr>
            <p:cNvGrpSpPr/>
            <p:nvPr/>
          </p:nvGrpSpPr>
          <p:grpSpPr>
            <a:xfrm>
              <a:off x="2428350" y="1567545"/>
              <a:ext cx="8031983" cy="4371504"/>
              <a:chOff x="2428350" y="1567545"/>
              <a:chExt cx="8031983" cy="4371504"/>
            </a:xfrm>
          </p:grpSpPr>
          <p:grpSp>
            <p:nvGrpSpPr>
              <p:cNvPr id="11" name="组合 10">
                <a:extLst>
                  <a:ext uri="{FF2B5EF4-FFF2-40B4-BE49-F238E27FC236}">
                    <a16:creationId xmlns:a16="http://schemas.microsoft.com/office/drawing/2014/main" id="{58C299F1-5C32-88B0-DF23-689FC28E0910}"/>
                  </a:ext>
                </a:extLst>
              </p:cNvPr>
              <p:cNvGrpSpPr/>
              <p:nvPr/>
            </p:nvGrpSpPr>
            <p:grpSpPr>
              <a:xfrm>
                <a:off x="2428350" y="1567545"/>
                <a:ext cx="8031983" cy="4371504"/>
                <a:chOff x="2428350" y="1567545"/>
                <a:chExt cx="8031983" cy="4371504"/>
              </a:xfrm>
            </p:grpSpPr>
            <p:sp>
              <p:nvSpPr>
                <p:cNvPr id="35" name="文本框 34">
                  <a:extLst>
                    <a:ext uri="{FF2B5EF4-FFF2-40B4-BE49-F238E27FC236}">
                      <a16:creationId xmlns:a16="http://schemas.microsoft.com/office/drawing/2014/main" id="{995F515F-B2EB-70F3-AD72-09F9B0EC6D44}"/>
                    </a:ext>
                  </a:extLst>
                </p:cNvPr>
                <p:cNvSpPr txBox="1"/>
                <p:nvPr/>
              </p:nvSpPr>
              <p:spPr>
                <a:xfrm>
                  <a:off x="2428350" y="5144646"/>
                  <a:ext cx="8031983" cy="794403"/>
                </a:xfrm>
                <a:prstGeom prst="rect">
                  <a:avLst/>
                </a:prstGeom>
                <a:noFill/>
                <a:ln w="28575">
                  <a:solidFill>
                    <a:srgbClr val="C00000"/>
                  </a:solidFill>
                </a:ln>
              </p:spPr>
              <p:txBody>
                <a:bodyPr wrap="square" lIns="144000" tIns="180000" rIns="144000" bIns="180000">
                  <a:spAutoFit/>
                </a:bodyPr>
                <a:lstStyle/>
                <a:p>
                  <a:pPr algn="ctr"/>
                  <a:r>
                    <a:rPr lang="en-US" sz="2800" dirty="0">
                      <a:latin typeface="Arial" panose="020B0604020202020204" pitchFamily="34" charset="0"/>
                      <a:cs typeface="Arial" panose="020B0604020202020204" pitchFamily="34" charset="0"/>
                    </a:rPr>
                    <a:t>A distinguished boundary at the magnetopause</a:t>
                  </a:r>
                </a:p>
              </p:txBody>
            </p:sp>
            <p:pic>
              <p:nvPicPr>
                <p:cNvPr id="37" name="图片 36">
                  <a:extLst>
                    <a:ext uri="{FF2B5EF4-FFF2-40B4-BE49-F238E27FC236}">
                      <a16:creationId xmlns:a16="http://schemas.microsoft.com/office/drawing/2014/main" id="{991968DF-5934-C172-6184-4DC21C9EBB7B}"/>
                    </a:ext>
                  </a:extLst>
                </p:cNvPr>
                <p:cNvPicPr>
                  <a:picLocks noChangeAspect="1"/>
                </p:cNvPicPr>
                <p:nvPr/>
              </p:nvPicPr>
              <p:blipFill rotWithShape="1">
                <a:blip r:embed="rId4">
                  <a:alphaModFix amt="80000"/>
                </a:blip>
                <a:srcRect l="14608" t="2288" r="42401" b="20369"/>
                <a:stretch/>
              </p:blipFill>
              <p:spPr>
                <a:xfrm rot="10800000">
                  <a:off x="7738461" y="1567545"/>
                  <a:ext cx="2286410" cy="2873828"/>
                </a:xfrm>
                <a:prstGeom prst="rect">
                  <a:avLst/>
                </a:prstGeom>
              </p:spPr>
            </p:pic>
          </p:grpSp>
          <p:cxnSp>
            <p:nvCxnSpPr>
              <p:cNvPr id="3" name="直接箭头连接符 2">
                <a:extLst>
                  <a:ext uri="{FF2B5EF4-FFF2-40B4-BE49-F238E27FC236}">
                    <a16:creationId xmlns:a16="http://schemas.microsoft.com/office/drawing/2014/main" id="{53813A48-39A3-2B0F-97D6-6E779189B619}"/>
                  </a:ext>
                </a:extLst>
              </p:cNvPr>
              <p:cNvCxnSpPr/>
              <p:nvPr/>
            </p:nvCxnSpPr>
            <p:spPr>
              <a:xfrm flipV="1">
                <a:off x="8315325" y="3429000"/>
                <a:ext cx="361950" cy="17156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A4CF16DA-1D10-5124-BED9-6AF045EB1CB4}"/>
                </a:ext>
              </a:extLst>
            </p:cNvPr>
            <p:cNvSpPr txBox="1"/>
            <p:nvPr/>
          </p:nvSpPr>
          <p:spPr>
            <a:xfrm>
              <a:off x="8756398" y="4588026"/>
              <a:ext cx="1271016" cy="369332"/>
            </a:xfrm>
            <a:prstGeom prst="rect">
              <a:avLst/>
            </a:prstGeom>
            <a:noFill/>
          </p:spPr>
          <p:txBody>
            <a:bodyPr wrap="square" rtlCol="0">
              <a:spAutoFit/>
            </a:bodyPr>
            <a:lstStyle/>
            <a:p>
              <a:r>
                <a:rPr lang="en-US" dirty="0"/>
                <a:t>Sun et al.</a:t>
              </a:r>
            </a:p>
          </p:txBody>
        </p:sp>
      </p:grpSp>
      <p:sp>
        <p:nvSpPr>
          <p:cNvPr id="21" name="文本框 20">
            <a:extLst>
              <a:ext uri="{FF2B5EF4-FFF2-40B4-BE49-F238E27FC236}">
                <a16:creationId xmlns:a16="http://schemas.microsoft.com/office/drawing/2014/main" id="{D9E0AA50-6684-C2F2-D04F-5BABA297BC6D}"/>
              </a:ext>
            </a:extLst>
          </p:cNvPr>
          <p:cNvSpPr txBox="1"/>
          <p:nvPr/>
        </p:nvSpPr>
        <p:spPr>
          <a:xfrm>
            <a:off x="8315325" y="1174229"/>
            <a:ext cx="2744930" cy="369332"/>
          </a:xfrm>
          <a:prstGeom prst="rect">
            <a:avLst/>
          </a:prstGeom>
          <a:noFill/>
        </p:spPr>
        <p:txBody>
          <a:bodyPr wrap="square" rtlCol="0">
            <a:spAutoFit/>
          </a:bodyPr>
          <a:lstStyle/>
          <a:p>
            <a:r>
              <a:rPr lang="en-US" dirty="0"/>
              <a:t>Credit: </a:t>
            </a:r>
            <a:r>
              <a:rPr lang="en-US" dirty="0" err="1"/>
              <a:t>Barlett</a:t>
            </a:r>
            <a:r>
              <a:rPr lang="en-US" dirty="0"/>
              <a:t> and </a:t>
            </a:r>
            <a:r>
              <a:rPr lang="en-US" dirty="0" err="1"/>
              <a:t>Bagenal</a:t>
            </a:r>
            <a:endParaRPr lang="en-US" dirty="0"/>
          </a:p>
        </p:txBody>
      </p:sp>
    </p:spTree>
    <p:extLst>
      <p:ext uri="{BB962C8B-B14F-4D97-AF65-F5344CB8AC3E}">
        <p14:creationId xmlns:p14="http://schemas.microsoft.com/office/powerpoint/2010/main" val="27283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BC29DB4-1453-4B4D-B261-DFC08DC9655C}"/>
              </a:ext>
            </a:extLst>
          </p:cNvPr>
          <p:cNvSpPr>
            <a:spLocks noGrp="1"/>
          </p:cNvSpPr>
          <p:nvPr>
            <p:ph type="sldNum" sz="quarter" idx="12"/>
          </p:nvPr>
        </p:nvSpPr>
        <p:spPr/>
        <p:txBody>
          <a:bodyPr/>
          <a:lstStyle/>
          <a:p>
            <a:fld id="{EA28F50F-8FAB-4D21-A335-1ADE8C761086}" type="slidenum">
              <a:rPr lang="zh-CN" altLang="en-US" smtClean="0"/>
              <a:t>7</a:t>
            </a:fld>
            <a:endParaRPr lang="zh-CN" altLang="en-US" dirty="0"/>
          </a:p>
        </p:txBody>
      </p:sp>
      <p:pic>
        <p:nvPicPr>
          <p:cNvPr id="12" name="图片 11">
            <a:extLst>
              <a:ext uri="{FF2B5EF4-FFF2-40B4-BE49-F238E27FC236}">
                <a16:creationId xmlns:a16="http://schemas.microsoft.com/office/drawing/2014/main" id="{25385958-ECF5-4470-B0AF-1FAE7AF04141}"/>
              </a:ext>
            </a:extLst>
          </p:cNvPr>
          <p:cNvPicPr>
            <a:picLocks noChangeAspect="1"/>
          </p:cNvPicPr>
          <p:nvPr/>
        </p:nvPicPr>
        <p:blipFill>
          <a:blip r:embed="rId3"/>
          <a:stretch>
            <a:fillRect/>
          </a:stretch>
        </p:blipFill>
        <p:spPr>
          <a:xfrm>
            <a:off x="10250550" y="1695158"/>
            <a:ext cx="1008000" cy="1008000"/>
          </a:xfrm>
          <a:prstGeom prst="rect">
            <a:avLst/>
          </a:prstGeom>
        </p:spPr>
      </p:pic>
      <p:grpSp>
        <p:nvGrpSpPr>
          <p:cNvPr id="13" name="组合 12">
            <a:extLst>
              <a:ext uri="{FF2B5EF4-FFF2-40B4-BE49-F238E27FC236}">
                <a16:creationId xmlns:a16="http://schemas.microsoft.com/office/drawing/2014/main" id="{EF1FDAF9-51C8-409A-A231-6905378695C1}"/>
              </a:ext>
            </a:extLst>
          </p:cNvPr>
          <p:cNvGrpSpPr/>
          <p:nvPr/>
        </p:nvGrpSpPr>
        <p:grpSpPr>
          <a:xfrm>
            <a:off x="622904" y="2782857"/>
            <a:ext cx="5545430" cy="1932027"/>
            <a:chOff x="-6598587" y="1348378"/>
            <a:chExt cx="12339091" cy="774347"/>
          </a:xfrm>
        </p:grpSpPr>
        <p:sp>
          <p:nvSpPr>
            <p:cNvPr id="14" name="文本框 13">
              <a:extLst>
                <a:ext uri="{FF2B5EF4-FFF2-40B4-BE49-F238E27FC236}">
                  <a16:creationId xmlns:a16="http://schemas.microsoft.com/office/drawing/2014/main" id="{298C666E-4EBD-4BEE-AD57-1DC9CD60966A}"/>
                </a:ext>
              </a:extLst>
            </p:cNvPr>
            <p:cNvSpPr txBox="1"/>
            <p:nvPr/>
          </p:nvSpPr>
          <p:spPr>
            <a:xfrm>
              <a:off x="-6598587" y="1482333"/>
              <a:ext cx="12339091" cy="640392"/>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wrap="square" lIns="180000" tIns="180000" rIns="180000" bIns="126000">
              <a:spAutoFit/>
            </a:bodyPr>
            <a:lstStyle/>
            <a:p>
              <a:pPr algn="ctr">
                <a:lnSpc>
                  <a:spcPct val="120000"/>
                </a:lnSpc>
              </a:pPr>
              <a:r>
                <a:rPr lang="en-US" altLang="zh-CN" sz="2400" dirty="0">
                  <a:latin typeface="Arial" panose="020B0604020202020204" pitchFamily="34" charset="0"/>
                  <a:cs typeface="Arial" panose="020B0604020202020204" pitchFamily="34" charset="0"/>
                </a:rPr>
                <a:t>Remotely detect the dynamic response of the magnetosphere to the solar wind impact in a </a:t>
              </a:r>
              <a:r>
                <a:rPr lang="en-US" altLang="zh-CN" sz="2400" dirty="0">
                  <a:solidFill>
                    <a:schemeClr val="tx1"/>
                  </a:solidFill>
                  <a:latin typeface="Arial" panose="020B0604020202020204" pitchFamily="34" charset="0"/>
                  <a:cs typeface="Arial" panose="020B0604020202020204" pitchFamily="34" charset="0"/>
                </a:rPr>
                <a:t>global </a:t>
              </a:r>
              <a:r>
                <a:rPr lang="en-US" altLang="zh-CN" sz="2400" dirty="0">
                  <a:latin typeface="Arial" panose="020B0604020202020204" pitchFamily="34" charset="0"/>
                  <a:cs typeface="Arial" panose="020B0604020202020204" pitchFamily="34" charset="0"/>
                </a:rPr>
                <a:t>manner</a:t>
              </a:r>
              <a:endParaRPr lang="zh-CN" altLang="en-US" sz="24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533A8C2-5256-4B6A-B404-546C25DDB222}"/>
                </a:ext>
              </a:extLst>
            </p:cNvPr>
            <p:cNvSpPr txBox="1"/>
            <p:nvPr/>
          </p:nvSpPr>
          <p:spPr>
            <a:xfrm>
              <a:off x="-3590510" y="1348378"/>
              <a:ext cx="6042448" cy="216406"/>
            </a:xfrm>
            <a:prstGeom prst="rect">
              <a:avLst/>
            </a:prstGeom>
            <a:solidFill>
              <a:schemeClr val="bg1"/>
            </a:solidFill>
            <a:ln>
              <a:noFill/>
            </a:ln>
          </p:spPr>
          <p:txBody>
            <a:bodyPr wrap="square" tIns="54000" bIns="54000" rtlCol="0">
              <a:spAutoFit/>
            </a:bodyPr>
            <a:lstStyle/>
            <a:p>
              <a:pPr algn="ctr"/>
              <a:r>
                <a:rPr lang="en-US" altLang="zh-CN" sz="2800" b="1" dirty="0">
                  <a:latin typeface="Microsoft YaHei" panose="020B0503020204020204" pitchFamily="34" charset="-122"/>
                  <a:ea typeface="Microsoft YaHei" panose="020B0503020204020204" pitchFamily="34" charset="-122"/>
                </a:rPr>
                <a:t>Main goal</a:t>
              </a:r>
              <a:endParaRPr lang="zh-CN" altLang="en-US" sz="2800" b="1" dirty="0">
                <a:latin typeface="Microsoft YaHei" panose="020B0503020204020204" pitchFamily="34" charset="-122"/>
                <a:ea typeface="Microsoft YaHei" panose="020B0503020204020204" pitchFamily="34" charset="-122"/>
              </a:endParaRPr>
            </a:p>
          </p:txBody>
        </p:sp>
      </p:grpSp>
      <p:sp>
        <p:nvSpPr>
          <p:cNvPr id="20" name="文本框 19">
            <a:extLst>
              <a:ext uri="{FF2B5EF4-FFF2-40B4-BE49-F238E27FC236}">
                <a16:creationId xmlns:a16="http://schemas.microsoft.com/office/drawing/2014/main" id="{D311A3FC-3E02-44E2-8E4E-887A1A96875D}"/>
              </a:ext>
            </a:extLst>
          </p:cNvPr>
          <p:cNvSpPr txBox="1"/>
          <p:nvPr/>
        </p:nvSpPr>
        <p:spPr>
          <a:xfrm>
            <a:off x="4081299" y="1839868"/>
            <a:ext cx="4029403" cy="646331"/>
          </a:xfrm>
          <a:prstGeom prst="rect">
            <a:avLst/>
          </a:prstGeom>
          <a:noFill/>
        </p:spPr>
        <p:txBody>
          <a:bodyPr wrap="square">
            <a:spAutoFit/>
          </a:bodyPr>
          <a:lstStyle/>
          <a:p>
            <a:pPr algn="ctr"/>
            <a:r>
              <a:rPr lang="en-US" altLang="zh-CN" sz="3600" b="1" dirty="0">
                <a:solidFill>
                  <a:schemeClr val="accent5"/>
                </a:solidFill>
                <a:latin typeface="Arial" panose="020B0604020202020204" pitchFamily="34" charset="0"/>
                <a:cs typeface="Arial" panose="020B0604020202020204" pitchFamily="34" charset="0"/>
              </a:rPr>
              <a:t>SMILE</a:t>
            </a:r>
            <a:r>
              <a:rPr lang="en-US" altLang="zh-CN" sz="3600" b="1" dirty="0">
                <a:solidFill>
                  <a:schemeClr val="accent5">
                    <a:lumMod val="75000"/>
                  </a:schemeClr>
                </a:solidFill>
                <a:latin typeface="Arial" panose="020B0604020202020204" pitchFamily="34" charset="0"/>
                <a:cs typeface="Arial" panose="020B0604020202020204" pitchFamily="34" charset="0"/>
              </a:rPr>
              <a:t> </a:t>
            </a:r>
            <a:r>
              <a:rPr lang="en-US" altLang="zh-CN" sz="3600" b="1" dirty="0">
                <a:latin typeface="Arial" panose="020B0604020202020204" pitchFamily="34" charset="0"/>
                <a:cs typeface="Arial" panose="020B0604020202020204" pitchFamily="34" charset="0"/>
              </a:rPr>
              <a:t>mission</a:t>
            </a:r>
            <a:endParaRPr lang="zh-CN" altLang="en-US" sz="3600" b="1"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AEA4D9F1-61F8-4ED9-B30A-2B8E5F38BB4A}"/>
              </a:ext>
            </a:extLst>
          </p:cNvPr>
          <p:cNvSpPr txBox="1"/>
          <p:nvPr/>
        </p:nvSpPr>
        <p:spPr>
          <a:xfrm>
            <a:off x="736600" y="946845"/>
            <a:ext cx="10718800" cy="707886"/>
          </a:xfrm>
          <a:prstGeom prst="rect">
            <a:avLst/>
          </a:prstGeom>
          <a:noFill/>
        </p:spPr>
        <p:txBody>
          <a:bodyPr wrap="square" rtlCol="0">
            <a:spAutoFit/>
          </a:bodyPr>
          <a:lstStyle/>
          <a:p>
            <a:pPr algn="ctr"/>
            <a:r>
              <a:rPr lang="en-US" altLang="zh-CN" sz="3600" b="1" dirty="0">
                <a:solidFill>
                  <a:schemeClr val="accent5">
                    <a:lumMod val="75000"/>
                  </a:schemeClr>
                </a:solidFill>
                <a:latin typeface="Arial" panose="020B0604020202020204" pitchFamily="34" charset="0"/>
                <a:cs typeface="Arial" panose="020B0604020202020204" pitchFamily="34" charset="0"/>
              </a:rPr>
              <a:t> </a:t>
            </a:r>
            <a:r>
              <a:rPr lang="en-US" altLang="zh-CN" sz="3600" b="1" dirty="0">
                <a:solidFill>
                  <a:schemeClr val="accent5"/>
                </a:solidFill>
                <a:latin typeface="Arial" panose="020B0604020202020204" pitchFamily="34" charset="0"/>
                <a:cs typeface="Arial" panose="020B0604020202020204" pitchFamily="34" charset="0"/>
              </a:rPr>
              <a:t>S</a:t>
            </a:r>
            <a:r>
              <a:rPr lang="en-US" altLang="zh-CN" sz="3200" dirty="0">
                <a:latin typeface="Arial" panose="020B0604020202020204" pitchFamily="34" charset="0"/>
                <a:cs typeface="Arial" panose="020B0604020202020204" pitchFamily="34" charset="0"/>
              </a:rPr>
              <a:t>olar wind </a:t>
            </a:r>
            <a:r>
              <a:rPr lang="en-US" altLang="zh-CN" sz="3600" b="1" dirty="0">
                <a:solidFill>
                  <a:schemeClr val="accent5"/>
                </a:solidFill>
                <a:latin typeface="Arial" panose="020B0604020202020204" pitchFamily="34" charset="0"/>
                <a:cs typeface="Arial" panose="020B0604020202020204" pitchFamily="34" charset="0"/>
              </a:rPr>
              <a:t>M</a:t>
            </a:r>
            <a:r>
              <a:rPr lang="en-US" altLang="zh-CN" sz="3200" dirty="0">
                <a:latin typeface="Arial" panose="020B0604020202020204" pitchFamily="34" charset="0"/>
                <a:cs typeface="Arial" panose="020B0604020202020204" pitchFamily="34" charset="0"/>
              </a:rPr>
              <a:t>agnetosphere </a:t>
            </a:r>
            <a:r>
              <a:rPr lang="en-US" altLang="zh-CN" sz="4000" b="1" dirty="0">
                <a:solidFill>
                  <a:schemeClr val="accent5"/>
                </a:solidFill>
                <a:latin typeface="Arial" panose="020B0604020202020204" pitchFamily="34" charset="0"/>
                <a:cs typeface="Arial" panose="020B0604020202020204" pitchFamily="34" charset="0"/>
              </a:rPr>
              <a:t>I</a:t>
            </a:r>
            <a:r>
              <a:rPr lang="en-US" altLang="zh-CN" sz="3600" dirty="0">
                <a:latin typeface="Arial" panose="020B0604020202020204" pitchFamily="34" charset="0"/>
                <a:cs typeface="Arial" panose="020B0604020202020204" pitchFamily="34" charset="0"/>
              </a:rPr>
              <a:t>onosphere</a:t>
            </a:r>
            <a:r>
              <a:rPr lang="en-US" altLang="zh-CN" sz="3200" dirty="0">
                <a:latin typeface="Arial" panose="020B0604020202020204" pitchFamily="34" charset="0"/>
                <a:cs typeface="Arial" panose="020B0604020202020204" pitchFamily="34" charset="0"/>
              </a:rPr>
              <a:t> </a:t>
            </a:r>
            <a:r>
              <a:rPr lang="en-US" altLang="zh-CN" sz="3600" b="1" dirty="0">
                <a:solidFill>
                  <a:schemeClr val="accent5"/>
                </a:solidFill>
                <a:latin typeface="Arial" panose="020B0604020202020204" pitchFamily="34" charset="0"/>
                <a:cs typeface="Arial" panose="020B0604020202020204" pitchFamily="34" charset="0"/>
              </a:rPr>
              <a:t>L</a:t>
            </a:r>
            <a:r>
              <a:rPr lang="en-US" altLang="zh-CN" sz="3200" dirty="0">
                <a:latin typeface="Arial" panose="020B0604020202020204" pitchFamily="34" charset="0"/>
                <a:cs typeface="Arial" panose="020B0604020202020204" pitchFamily="34" charset="0"/>
              </a:rPr>
              <a:t>ink </a:t>
            </a:r>
            <a:r>
              <a:rPr lang="en-US" altLang="zh-CN" sz="3600" b="1" dirty="0">
                <a:solidFill>
                  <a:schemeClr val="accent5"/>
                </a:solidFill>
                <a:latin typeface="Arial" panose="020B0604020202020204" pitchFamily="34" charset="0"/>
                <a:cs typeface="Arial" panose="020B0604020202020204" pitchFamily="34" charset="0"/>
              </a:rPr>
              <a:t>E</a:t>
            </a:r>
            <a:r>
              <a:rPr lang="en-US" altLang="zh-CN" sz="3200" dirty="0">
                <a:latin typeface="Arial" panose="020B0604020202020204" pitchFamily="34" charset="0"/>
                <a:cs typeface="Arial" panose="020B0604020202020204" pitchFamily="34" charset="0"/>
              </a:rPr>
              <a:t>xplorer</a:t>
            </a:r>
            <a:endParaRPr lang="zh-CN" altLang="en-US" sz="3200" dirty="0">
              <a:latin typeface="Arial" panose="020B0604020202020204" pitchFamily="34" charset="0"/>
              <a:cs typeface="Arial" panose="020B0604020202020204" pitchFamily="34" charset="0"/>
            </a:endParaRPr>
          </a:p>
        </p:txBody>
      </p:sp>
      <p:grpSp>
        <p:nvGrpSpPr>
          <p:cNvPr id="22" name="组合 21">
            <a:extLst>
              <a:ext uri="{FF2B5EF4-FFF2-40B4-BE49-F238E27FC236}">
                <a16:creationId xmlns:a16="http://schemas.microsoft.com/office/drawing/2014/main" id="{243EB8CB-83CF-4DDA-8EB2-1E6770D2223C}"/>
              </a:ext>
            </a:extLst>
          </p:cNvPr>
          <p:cNvGrpSpPr/>
          <p:nvPr/>
        </p:nvGrpSpPr>
        <p:grpSpPr>
          <a:xfrm>
            <a:off x="595925" y="5223945"/>
            <a:ext cx="5768371" cy="924713"/>
            <a:chOff x="600350" y="5424273"/>
            <a:chExt cx="5471058" cy="924713"/>
          </a:xfrm>
        </p:grpSpPr>
        <p:sp>
          <p:nvSpPr>
            <p:cNvPr id="23" name="文本框 22">
              <a:extLst>
                <a:ext uri="{FF2B5EF4-FFF2-40B4-BE49-F238E27FC236}">
                  <a16:creationId xmlns:a16="http://schemas.microsoft.com/office/drawing/2014/main" id="{771A23E3-7B41-4C80-94BF-7AF669C51C86}"/>
                </a:ext>
              </a:extLst>
            </p:cNvPr>
            <p:cNvSpPr txBox="1"/>
            <p:nvPr/>
          </p:nvSpPr>
          <p:spPr>
            <a:xfrm>
              <a:off x="600351" y="5424273"/>
              <a:ext cx="2595612" cy="400110"/>
            </a:xfrm>
            <a:prstGeom prst="rect">
              <a:avLst/>
            </a:prstGeom>
            <a:noFill/>
            <a:ln w="19050">
              <a:solidFill>
                <a:srgbClr val="7030A0"/>
              </a:solidFill>
            </a:ln>
          </p:spPr>
          <p:txBody>
            <a:bodyPr wrap="square" rtlCol="0">
              <a:spAutoFit/>
            </a:bodyPr>
            <a:lstStyle/>
            <a:p>
              <a:r>
                <a:rPr lang="en-US" altLang="zh-CN" sz="2000" b="1" dirty="0">
                  <a:solidFill>
                    <a:srgbClr val="7030A0"/>
                  </a:solidFill>
                  <a:latin typeface="Arial" panose="020B0604020202020204" pitchFamily="34" charset="0"/>
                  <a:cs typeface="Arial" panose="020B0604020202020204" pitchFamily="34" charset="0"/>
                </a:rPr>
                <a:t>SXI </a:t>
              </a:r>
              <a:r>
                <a:rPr lang="en-US" altLang="zh-CN" sz="2000" dirty="0">
                  <a:solidFill>
                    <a:srgbClr val="7030A0"/>
                  </a:solidFill>
                  <a:latin typeface="Arial" panose="020B0604020202020204" pitchFamily="34" charset="0"/>
                  <a:cs typeface="Arial" panose="020B0604020202020204" pitchFamily="34" charset="0"/>
                </a:rPr>
                <a:t> </a:t>
              </a:r>
              <a:r>
                <a:rPr lang="en-US" altLang="zh-CN" dirty="0">
                  <a:solidFill>
                    <a:srgbClr val="7030A0"/>
                  </a:solidFill>
                  <a:latin typeface="Arial" panose="020B0604020202020204" pitchFamily="34" charset="0"/>
                  <a:cs typeface="Arial" panose="020B0604020202020204" pitchFamily="34" charset="0"/>
                </a:rPr>
                <a:t>(Soft X-ray Imager)</a:t>
              </a:r>
              <a:endParaRPr lang="zh-CN" altLang="en-US" dirty="0">
                <a:solidFill>
                  <a:srgbClr val="7030A0"/>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8A73B82C-47E8-4E9F-A6A0-2753B5E4CEDE}"/>
                </a:ext>
              </a:extLst>
            </p:cNvPr>
            <p:cNvSpPr txBox="1"/>
            <p:nvPr/>
          </p:nvSpPr>
          <p:spPr>
            <a:xfrm>
              <a:off x="3425575" y="5424273"/>
              <a:ext cx="2459971" cy="400110"/>
            </a:xfrm>
            <a:prstGeom prst="rect">
              <a:avLst/>
            </a:prstGeom>
            <a:noFill/>
          </p:spPr>
          <p:txBody>
            <a:bodyPr wrap="square">
              <a:spAutoFit/>
            </a:bodyPr>
            <a:lstStyle/>
            <a:p>
              <a:r>
                <a:rPr lang="en-US" altLang="zh-CN" sz="2000" b="1" dirty="0">
                  <a:latin typeface="Arial" panose="020B0604020202020204" pitchFamily="34" charset="0"/>
                  <a:cs typeface="Arial" panose="020B0604020202020204" pitchFamily="34" charset="0"/>
                </a:rPr>
                <a:t>MAG</a:t>
              </a: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(Magnetometer)</a:t>
              </a:r>
              <a:endParaRPr lang="zh-CN" altLang="en-US" sz="2000" dirty="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1BF079D9-81E6-481B-86A9-3DF22A615FDD}"/>
                </a:ext>
              </a:extLst>
            </p:cNvPr>
            <p:cNvSpPr txBox="1"/>
            <p:nvPr/>
          </p:nvSpPr>
          <p:spPr>
            <a:xfrm>
              <a:off x="600350" y="5948876"/>
              <a:ext cx="2595614" cy="400110"/>
            </a:xfrm>
            <a:prstGeom prst="rect">
              <a:avLst/>
            </a:prstGeom>
            <a:noFill/>
          </p:spPr>
          <p:txBody>
            <a:bodyPr wrap="square">
              <a:spAutoFit/>
            </a:bodyPr>
            <a:lstStyle/>
            <a:p>
              <a:r>
                <a:rPr lang="en-US" altLang="zh-CN" sz="2000" b="1" dirty="0">
                  <a:latin typeface="Arial" panose="020B0604020202020204" pitchFamily="34" charset="0"/>
                  <a:cs typeface="Arial" panose="020B0604020202020204" pitchFamily="34" charset="0"/>
                </a:rPr>
                <a:t>UVI</a:t>
              </a: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(Ultraviolet Imager)</a:t>
              </a:r>
              <a:endParaRPr lang="zh-CN" altLang="en-US" dirty="0">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B0D8E3DC-D8A4-4EF0-AACF-3F348BBDF110}"/>
                </a:ext>
              </a:extLst>
            </p:cNvPr>
            <p:cNvSpPr txBox="1"/>
            <p:nvPr/>
          </p:nvSpPr>
          <p:spPr>
            <a:xfrm>
              <a:off x="3411108" y="5948876"/>
              <a:ext cx="2660300" cy="400110"/>
            </a:xfrm>
            <a:prstGeom prst="rect">
              <a:avLst/>
            </a:prstGeom>
            <a:noFill/>
          </p:spPr>
          <p:txBody>
            <a:bodyPr wrap="square">
              <a:spAutoFit/>
            </a:bodyPr>
            <a:lstStyle/>
            <a:p>
              <a:r>
                <a:rPr lang="en-US" altLang="zh-CN" sz="2000" b="1" dirty="0">
                  <a:latin typeface="Arial" panose="020B0604020202020204" pitchFamily="34" charset="0"/>
                  <a:cs typeface="Arial" panose="020B0604020202020204" pitchFamily="34" charset="0"/>
                </a:rPr>
                <a:t>LIA</a:t>
              </a: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(Light Ion Analyzer)</a:t>
              </a:r>
              <a:endParaRPr lang="zh-CN" altLang="en-US" dirty="0">
                <a:latin typeface="Arial" panose="020B0604020202020204" pitchFamily="34" charset="0"/>
                <a:cs typeface="Arial" panose="020B0604020202020204" pitchFamily="34" charset="0"/>
              </a:endParaRPr>
            </a:p>
          </p:txBody>
        </p:sp>
      </p:grpSp>
      <p:pic>
        <p:nvPicPr>
          <p:cNvPr id="1026" name="Picture 2" descr="查看源图像">
            <a:extLst>
              <a:ext uri="{FF2B5EF4-FFF2-40B4-BE49-F238E27FC236}">
                <a16:creationId xmlns:a16="http://schemas.microsoft.com/office/drawing/2014/main" id="{5CDC98B1-C88F-4A03-BABD-2D8A9308FB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017" y="183915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查看源图像">
            <a:extLst>
              <a:ext uri="{FF2B5EF4-FFF2-40B4-BE49-F238E27FC236}">
                <a16:creationId xmlns:a16="http://schemas.microsoft.com/office/drawing/2014/main" id="{DA31890A-F2B3-42D2-8D5F-193EAEDB54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506" y="1601389"/>
            <a:ext cx="1594052" cy="119553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descr="黑暗中的蓝色星球&#10;&#10;中度可信度描述已自动生成">
            <a:extLst>
              <a:ext uri="{FF2B5EF4-FFF2-40B4-BE49-F238E27FC236}">
                <a16:creationId xmlns:a16="http://schemas.microsoft.com/office/drawing/2014/main" id="{4FE3F455-EF89-4364-9391-1A2AB1A52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5" t="4667" r="6335" b="4129"/>
          <a:stretch/>
        </p:blipFill>
        <p:spPr bwMode="auto">
          <a:xfrm flipH="1">
            <a:off x="6705598" y="3040879"/>
            <a:ext cx="4495801" cy="3082147"/>
          </a:xfrm>
          <a:prstGeom prst="rect">
            <a:avLst/>
          </a:prstGeom>
          <a:noFill/>
          <a:ln>
            <a:noFill/>
          </a:ln>
        </p:spPr>
      </p:pic>
      <p:grpSp>
        <p:nvGrpSpPr>
          <p:cNvPr id="47" name="组合 46">
            <a:extLst>
              <a:ext uri="{FF2B5EF4-FFF2-40B4-BE49-F238E27FC236}">
                <a16:creationId xmlns:a16="http://schemas.microsoft.com/office/drawing/2014/main" id="{C5BFE593-2612-49CB-8B29-340F7B955063}"/>
              </a:ext>
            </a:extLst>
          </p:cNvPr>
          <p:cNvGrpSpPr/>
          <p:nvPr/>
        </p:nvGrpSpPr>
        <p:grpSpPr>
          <a:xfrm>
            <a:off x="316868" y="161676"/>
            <a:ext cx="4035002" cy="646331"/>
            <a:chOff x="316868" y="161676"/>
            <a:chExt cx="4035002" cy="646331"/>
          </a:xfrm>
        </p:grpSpPr>
        <p:sp>
          <p:nvSpPr>
            <p:cNvPr id="48" name="文本框 47">
              <a:extLst>
                <a:ext uri="{FF2B5EF4-FFF2-40B4-BE49-F238E27FC236}">
                  <a16:creationId xmlns:a16="http://schemas.microsoft.com/office/drawing/2014/main" id="{1C80ABF2-D913-4DAE-B83B-851A4E7C69E6}"/>
                </a:ext>
              </a:extLst>
            </p:cNvPr>
            <p:cNvSpPr txBox="1"/>
            <p:nvPr/>
          </p:nvSpPr>
          <p:spPr>
            <a:xfrm>
              <a:off x="696892" y="161676"/>
              <a:ext cx="3654978"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Introduction</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49" name="组合 48">
              <a:extLst>
                <a:ext uri="{FF2B5EF4-FFF2-40B4-BE49-F238E27FC236}">
                  <a16:creationId xmlns:a16="http://schemas.microsoft.com/office/drawing/2014/main" id="{24C04D7F-1773-4079-84DC-96332A96BD01}"/>
                </a:ext>
              </a:extLst>
            </p:cNvPr>
            <p:cNvGrpSpPr/>
            <p:nvPr/>
          </p:nvGrpSpPr>
          <p:grpSpPr>
            <a:xfrm>
              <a:off x="316868" y="286841"/>
              <a:ext cx="396000" cy="396000"/>
              <a:chOff x="316868" y="286841"/>
              <a:chExt cx="396000" cy="396000"/>
            </a:xfrm>
          </p:grpSpPr>
          <p:sp>
            <p:nvSpPr>
              <p:cNvPr id="50" name="椭圆 49">
                <a:extLst>
                  <a:ext uri="{FF2B5EF4-FFF2-40B4-BE49-F238E27FC236}">
                    <a16:creationId xmlns:a16="http://schemas.microsoft.com/office/drawing/2014/main" id="{52E5D5EF-9189-4FC4-B6AB-F7AA1E21E0DE}"/>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51" name="椭圆 50">
                <a:extLst>
                  <a:ext uri="{FF2B5EF4-FFF2-40B4-BE49-F238E27FC236}">
                    <a16:creationId xmlns:a16="http://schemas.microsoft.com/office/drawing/2014/main" id="{60D4F502-B311-4F8B-A965-0F50C335A603}"/>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4" name="组合 3">
            <a:extLst>
              <a:ext uri="{FF2B5EF4-FFF2-40B4-BE49-F238E27FC236}">
                <a16:creationId xmlns:a16="http://schemas.microsoft.com/office/drawing/2014/main" id="{06F82927-C044-4E73-93B8-1586FA795F12}"/>
              </a:ext>
            </a:extLst>
          </p:cNvPr>
          <p:cNvGrpSpPr/>
          <p:nvPr/>
        </p:nvGrpSpPr>
        <p:grpSpPr>
          <a:xfrm>
            <a:off x="6777932" y="2611355"/>
            <a:ext cx="4423467" cy="3924356"/>
            <a:chOff x="6777932" y="2611355"/>
            <a:chExt cx="4423467" cy="3924356"/>
          </a:xfrm>
        </p:grpSpPr>
        <p:grpSp>
          <p:nvGrpSpPr>
            <p:cNvPr id="8" name="组合 7">
              <a:extLst>
                <a:ext uri="{FF2B5EF4-FFF2-40B4-BE49-F238E27FC236}">
                  <a16:creationId xmlns:a16="http://schemas.microsoft.com/office/drawing/2014/main" id="{1A80AC24-9650-46F7-B934-E61039EC0B78}"/>
                </a:ext>
              </a:extLst>
            </p:cNvPr>
            <p:cNvGrpSpPr/>
            <p:nvPr/>
          </p:nvGrpSpPr>
          <p:grpSpPr>
            <a:xfrm>
              <a:off x="6777932" y="2611355"/>
              <a:ext cx="4323607" cy="3457404"/>
              <a:chOff x="6742137" y="2829096"/>
              <a:chExt cx="4323607" cy="3457404"/>
            </a:xfrm>
          </p:grpSpPr>
          <p:grpSp>
            <p:nvGrpSpPr>
              <p:cNvPr id="36" name="组合 35">
                <a:extLst>
                  <a:ext uri="{FF2B5EF4-FFF2-40B4-BE49-F238E27FC236}">
                    <a16:creationId xmlns:a16="http://schemas.microsoft.com/office/drawing/2014/main" id="{C14403D0-ECBF-4656-894F-B88327DBA3CD}"/>
                  </a:ext>
                </a:extLst>
              </p:cNvPr>
              <p:cNvGrpSpPr/>
              <p:nvPr/>
            </p:nvGrpSpPr>
            <p:grpSpPr>
              <a:xfrm>
                <a:off x="6742137" y="3306561"/>
                <a:ext cx="4323607" cy="2979939"/>
                <a:chOff x="6749028" y="3173544"/>
                <a:chExt cx="4259022" cy="2935423"/>
              </a:xfrm>
            </p:grpSpPr>
            <p:pic>
              <p:nvPicPr>
                <p:cNvPr id="37" name="图片 36">
                  <a:extLst>
                    <a:ext uri="{FF2B5EF4-FFF2-40B4-BE49-F238E27FC236}">
                      <a16:creationId xmlns:a16="http://schemas.microsoft.com/office/drawing/2014/main" id="{9EE8953A-B12C-4901-9B44-2C1C15F89DC6}"/>
                    </a:ext>
                  </a:extLst>
                </p:cNvPr>
                <p:cNvPicPr>
                  <a:picLocks noChangeAspect="1"/>
                </p:cNvPicPr>
                <p:nvPr/>
              </p:nvPicPr>
              <p:blipFill rotWithShape="1">
                <a:blip r:embed="rId7">
                  <a:extLst>
                    <a:ext uri="{28A0092B-C50C-407E-A947-70E740481C1C}">
                      <a14:useLocalDpi xmlns:a14="http://schemas.microsoft.com/office/drawing/2010/main" val="0"/>
                    </a:ext>
                  </a:extLst>
                </a:blip>
                <a:srcRect b="27317"/>
                <a:stretch/>
              </p:blipFill>
              <p:spPr>
                <a:xfrm>
                  <a:off x="6749028" y="3173544"/>
                  <a:ext cx="3082147" cy="2935423"/>
                </a:xfrm>
                <a:prstGeom prst="rect">
                  <a:avLst/>
                </a:prstGeom>
              </p:spPr>
            </p:pic>
            <p:grpSp>
              <p:nvGrpSpPr>
                <p:cNvPr id="38" name="组合 37">
                  <a:extLst>
                    <a:ext uri="{FF2B5EF4-FFF2-40B4-BE49-F238E27FC236}">
                      <a16:creationId xmlns:a16="http://schemas.microsoft.com/office/drawing/2014/main" id="{66D36885-534B-4915-97E7-16501B101A92}"/>
                    </a:ext>
                  </a:extLst>
                </p:cNvPr>
                <p:cNvGrpSpPr/>
                <p:nvPr/>
              </p:nvGrpSpPr>
              <p:grpSpPr>
                <a:xfrm>
                  <a:off x="9960850" y="3173544"/>
                  <a:ext cx="1047200" cy="2906548"/>
                  <a:chOff x="9960850" y="3173544"/>
                  <a:chExt cx="1047200" cy="2906548"/>
                </a:xfrm>
              </p:grpSpPr>
              <p:pic>
                <p:nvPicPr>
                  <p:cNvPr id="39" name="图片 38">
                    <a:extLst>
                      <a:ext uri="{FF2B5EF4-FFF2-40B4-BE49-F238E27FC236}">
                        <a16:creationId xmlns:a16="http://schemas.microsoft.com/office/drawing/2014/main" id="{22E4D45C-CC2D-4344-B5D6-0C843CB167A4}"/>
                      </a:ext>
                    </a:extLst>
                  </p:cNvPr>
                  <p:cNvPicPr>
                    <a:picLocks noChangeAspect="1"/>
                  </p:cNvPicPr>
                  <p:nvPr/>
                </p:nvPicPr>
                <p:blipFill rotWithShape="1">
                  <a:blip r:embed="rId7">
                    <a:extLst>
                      <a:ext uri="{28A0092B-C50C-407E-A947-70E740481C1C}">
                        <a14:useLocalDpi xmlns:a14="http://schemas.microsoft.com/office/drawing/2010/main" val="0"/>
                      </a:ext>
                    </a:extLst>
                  </a:blip>
                  <a:srcRect l="33463" t="76947" r="33245"/>
                  <a:stretch/>
                </p:blipFill>
                <p:spPr>
                  <a:xfrm>
                    <a:off x="9981945" y="4161294"/>
                    <a:ext cx="1026105" cy="931047"/>
                  </a:xfrm>
                  <a:prstGeom prst="rect">
                    <a:avLst/>
                  </a:prstGeom>
                </p:spPr>
              </p:pic>
              <p:pic>
                <p:nvPicPr>
                  <p:cNvPr id="40" name="图片 39">
                    <a:extLst>
                      <a:ext uri="{FF2B5EF4-FFF2-40B4-BE49-F238E27FC236}">
                        <a16:creationId xmlns:a16="http://schemas.microsoft.com/office/drawing/2014/main" id="{CC980BD0-78BB-48F3-826E-C37256E456A5}"/>
                      </a:ext>
                    </a:extLst>
                  </p:cNvPr>
                  <p:cNvPicPr>
                    <a:picLocks noChangeAspect="1"/>
                  </p:cNvPicPr>
                  <p:nvPr/>
                </p:nvPicPr>
                <p:blipFill rotWithShape="1">
                  <a:blip r:embed="rId7">
                    <a:extLst>
                      <a:ext uri="{28A0092B-C50C-407E-A947-70E740481C1C}">
                        <a14:useLocalDpi xmlns:a14="http://schemas.microsoft.com/office/drawing/2010/main" val="0"/>
                      </a:ext>
                    </a:extLst>
                  </a:blip>
                  <a:srcRect l="66215" t="76947"/>
                  <a:stretch/>
                </p:blipFill>
                <p:spPr>
                  <a:xfrm>
                    <a:off x="9960850" y="5149045"/>
                    <a:ext cx="1041315" cy="931047"/>
                  </a:xfrm>
                  <a:prstGeom prst="rect">
                    <a:avLst/>
                  </a:prstGeom>
                </p:spPr>
              </p:pic>
              <p:pic>
                <p:nvPicPr>
                  <p:cNvPr id="41" name="图片 40">
                    <a:extLst>
                      <a:ext uri="{FF2B5EF4-FFF2-40B4-BE49-F238E27FC236}">
                        <a16:creationId xmlns:a16="http://schemas.microsoft.com/office/drawing/2014/main" id="{B2C05547-DABD-41B3-B782-0F51591782F2}"/>
                      </a:ext>
                    </a:extLst>
                  </p:cNvPr>
                  <p:cNvPicPr>
                    <a:picLocks noChangeAspect="1"/>
                  </p:cNvPicPr>
                  <p:nvPr/>
                </p:nvPicPr>
                <p:blipFill rotWithShape="1">
                  <a:blip r:embed="rId7">
                    <a:extLst>
                      <a:ext uri="{28A0092B-C50C-407E-A947-70E740481C1C}">
                        <a14:useLocalDpi xmlns:a14="http://schemas.microsoft.com/office/drawing/2010/main" val="0"/>
                      </a:ext>
                    </a:extLst>
                  </a:blip>
                  <a:srcRect t="76947" r="66899"/>
                  <a:stretch/>
                </p:blipFill>
                <p:spPr>
                  <a:xfrm>
                    <a:off x="9981946" y="3173544"/>
                    <a:ext cx="1020212" cy="931047"/>
                  </a:xfrm>
                  <a:prstGeom prst="rect">
                    <a:avLst/>
                  </a:prstGeom>
                </p:spPr>
              </p:pic>
            </p:grpSp>
          </p:grpSp>
          <p:sp>
            <p:nvSpPr>
              <p:cNvPr id="6" name="文本框 5">
                <a:extLst>
                  <a:ext uri="{FF2B5EF4-FFF2-40B4-BE49-F238E27FC236}">
                    <a16:creationId xmlns:a16="http://schemas.microsoft.com/office/drawing/2014/main" id="{3816B45D-3245-43A3-9113-70148B2A103F}"/>
                  </a:ext>
                </a:extLst>
              </p:cNvPr>
              <p:cNvSpPr txBox="1"/>
              <p:nvPr/>
            </p:nvSpPr>
            <p:spPr>
              <a:xfrm>
                <a:off x="7700284" y="2829096"/>
                <a:ext cx="225947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Simulation</a:t>
                </a:r>
              </a:p>
            </p:txBody>
          </p:sp>
        </p:grpSp>
        <p:sp>
          <p:nvSpPr>
            <p:cNvPr id="2" name="文本框 1">
              <a:extLst>
                <a:ext uri="{FF2B5EF4-FFF2-40B4-BE49-F238E27FC236}">
                  <a16:creationId xmlns:a16="http://schemas.microsoft.com/office/drawing/2014/main" id="{43D9295A-FF63-4C2A-AF30-C652F0FE4E95}"/>
                </a:ext>
              </a:extLst>
            </p:cNvPr>
            <p:cNvSpPr txBox="1"/>
            <p:nvPr/>
          </p:nvSpPr>
          <p:spPr>
            <a:xfrm>
              <a:off x="9454895" y="6166379"/>
              <a:ext cx="1746504" cy="369332"/>
            </a:xfrm>
            <a:prstGeom prst="rect">
              <a:avLst/>
            </a:prstGeom>
            <a:noFill/>
          </p:spPr>
          <p:txBody>
            <a:bodyPr wrap="square" rtlCol="0">
              <a:spAutoFit/>
            </a:bodyPr>
            <a:lstStyle/>
            <a:p>
              <a:pPr algn="ctr"/>
              <a:r>
                <a:rPr lang="en-US" dirty="0">
                  <a:cs typeface="Arial" panose="020B0604020202020204" pitchFamily="34" charset="0"/>
                </a:rPr>
                <a:t>Sun et al.</a:t>
              </a:r>
            </a:p>
          </p:txBody>
        </p:sp>
      </p:grpSp>
      <p:sp>
        <p:nvSpPr>
          <p:cNvPr id="5" name="文本框 4">
            <a:extLst>
              <a:ext uri="{FF2B5EF4-FFF2-40B4-BE49-F238E27FC236}">
                <a16:creationId xmlns:a16="http://schemas.microsoft.com/office/drawing/2014/main" id="{A200AD7F-B6F3-4EAD-B53E-4FA72D9D1238}"/>
              </a:ext>
            </a:extLst>
          </p:cNvPr>
          <p:cNvSpPr txBox="1"/>
          <p:nvPr/>
        </p:nvSpPr>
        <p:spPr>
          <a:xfrm>
            <a:off x="6975347" y="6202388"/>
            <a:ext cx="1482852" cy="369332"/>
          </a:xfrm>
          <a:prstGeom prst="rect">
            <a:avLst/>
          </a:prstGeom>
          <a:noFill/>
        </p:spPr>
        <p:txBody>
          <a:bodyPr wrap="square" rtlCol="0">
            <a:spAutoFit/>
          </a:bodyPr>
          <a:lstStyle/>
          <a:p>
            <a:r>
              <a:rPr lang="en-US" dirty="0"/>
              <a:t>Credit: ESA</a:t>
            </a:r>
          </a:p>
        </p:txBody>
      </p:sp>
    </p:spTree>
    <p:extLst>
      <p:ext uri="{BB962C8B-B14F-4D97-AF65-F5344CB8AC3E}">
        <p14:creationId xmlns:p14="http://schemas.microsoft.com/office/powerpoint/2010/main" val="14558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7920-BD9D-3550-B4C2-748CB6A04AB4}"/>
            </a:ext>
          </a:extLst>
        </p:cNvPr>
        <p:cNvGrpSpPr/>
        <p:nvPr/>
      </p:nvGrpSpPr>
      <p:grpSpPr>
        <a:xfrm>
          <a:off x="0" y="0"/>
          <a:ext cx="0" cy="0"/>
          <a:chOff x="0" y="0"/>
          <a:chExt cx="0" cy="0"/>
        </a:xfrm>
      </p:grpSpPr>
      <p:sp>
        <p:nvSpPr>
          <p:cNvPr id="9" name="文本框 2">
            <a:extLst>
              <a:ext uri="{FF2B5EF4-FFF2-40B4-BE49-F238E27FC236}">
                <a16:creationId xmlns:a16="http://schemas.microsoft.com/office/drawing/2014/main" id="{4D3FFA15-F608-20B3-0274-E966FAC0C17B}"/>
              </a:ext>
            </a:extLst>
          </p:cNvPr>
          <p:cNvSpPr txBox="1">
            <a:spLocks noChangeArrowheads="1"/>
          </p:cNvSpPr>
          <p:nvPr>
            <p:custDataLst>
              <p:tags r:id="rId1"/>
            </p:custDataLst>
          </p:nvPr>
        </p:nvSpPr>
        <p:spPr bwMode="auto">
          <a:xfrm>
            <a:off x="1056625" y="2193837"/>
            <a:ext cx="2247543" cy="224676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rPr>
              <a:t>02</a:t>
            </a:r>
            <a:endParaRPr lang="zh-CN" altLang="en-US" sz="14600" b="1" dirty="0">
              <a:solidFill>
                <a:srgbClr val="314865"/>
              </a:solidFill>
              <a:latin typeface="Arial" panose="020B0604020202020204"/>
              <a:ea typeface="微软雅黑" panose="020B0503020204020204" charset="-122"/>
              <a:cs typeface="Times New Roman" panose="02020603050405020304" pitchFamily="18" charset="0"/>
              <a:sym typeface="Arial" panose="020B0604020202020204"/>
            </a:endParaRPr>
          </a:p>
        </p:txBody>
      </p:sp>
      <p:cxnSp>
        <p:nvCxnSpPr>
          <p:cNvPr id="10" name="直接连接符 9">
            <a:extLst>
              <a:ext uri="{FF2B5EF4-FFF2-40B4-BE49-F238E27FC236}">
                <a16:creationId xmlns:a16="http://schemas.microsoft.com/office/drawing/2014/main" id="{9E596DC9-4128-CECA-A6E7-2132F60A1E0C}"/>
              </a:ext>
            </a:extLst>
          </p:cNvPr>
          <p:cNvCxnSpPr/>
          <p:nvPr>
            <p:custDataLst>
              <p:tags r:id="rId2"/>
            </p:custDataLst>
          </p:nvPr>
        </p:nvCxnSpPr>
        <p:spPr>
          <a:xfrm>
            <a:off x="4269095" y="3974767"/>
            <a:ext cx="7186590"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627D4FEF-D313-0AA5-05FE-F98269C372A5}"/>
              </a:ext>
            </a:extLst>
          </p:cNvPr>
          <p:cNvSpPr/>
          <p:nvPr/>
        </p:nvSpPr>
        <p:spPr>
          <a:xfrm>
            <a:off x="4445703" y="2779893"/>
            <a:ext cx="6833373" cy="1107996"/>
          </a:xfrm>
          <a:prstGeom prst="rect">
            <a:avLst/>
          </a:prstGeom>
        </p:spPr>
        <p:txBody>
          <a:bodyPr wrap="square" lIns="0" tIns="0" rIns="0" bIns="0">
            <a:spAutoFit/>
          </a:bodyPr>
          <a:lstStyle/>
          <a:p>
            <a:pPr algn="ctr"/>
            <a:r>
              <a:rPr lang="en-US" altLang="zh-CN" sz="3600" b="1" dirty="0">
                <a:solidFill>
                  <a:schemeClr val="tx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sym typeface="+mn-ea"/>
              </a:rPr>
              <a:t>Simulate X-ray emissions of dynamic magnetosphere</a:t>
            </a:r>
          </a:p>
        </p:txBody>
      </p:sp>
      <p:grpSp>
        <p:nvGrpSpPr>
          <p:cNvPr id="12" name="组合 11">
            <a:extLst>
              <a:ext uri="{FF2B5EF4-FFF2-40B4-BE49-F238E27FC236}">
                <a16:creationId xmlns:a16="http://schemas.microsoft.com/office/drawing/2014/main" id="{7F8FD59C-9C5F-4686-42DE-553B3175A728}"/>
              </a:ext>
            </a:extLst>
          </p:cNvPr>
          <p:cNvGrpSpPr/>
          <p:nvPr/>
        </p:nvGrpSpPr>
        <p:grpSpPr>
          <a:xfrm>
            <a:off x="7781759" y="937931"/>
            <a:ext cx="2758272" cy="837788"/>
            <a:chOff x="4602145" y="211015"/>
            <a:chExt cx="2758272" cy="837788"/>
          </a:xfrm>
        </p:grpSpPr>
        <p:sp>
          <p:nvSpPr>
            <p:cNvPr id="13" name="流程图: 终止 12">
              <a:extLst>
                <a:ext uri="{FF2B5EF4-FFF2-40B4-BE49-F238E27FC236}">
                  <a16:creationId xmlns:a16="http://schemas.microsoft.com/office/drawing/2014/main" id="{5E13DD93-3843-5629-E905-358FECFE5A1B}"/>
                </a:ext>
              </a:extLst>
            </p:cNvPr>
            <p:cNvSpPr/>
            <p:nvPr/>
          </p:nvSpPr>
          <p:spPr>
            <a:xfrm>
              <a:off x="5521569" y="566482"/>
              <a:ext cx="1838848" cy="482321"/>
            </a:xfrm>
            <a:prstGeom prst="flowChartTermina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4" name="流程图: 终止 13">
              <a:extLst>
                <a:ext uri="{FF2B5EF4-FFF2-40B4-BE49-F238E27FC236}">
                  <a16:creationId xmlns:a16="http://schemas.microsoft.com/office/drawing/2014/main" id="{04276278-E00F-4949-5F12-1350EA317936}"/>
                </a:ext>
              </a:extLst>
            </p:cNvPr>
            <p:cNvSpPr/>
            <p:nvPr/>
          </p:nvSpPr>
          <p:spPr>
            <a:xfrm>
              <a:off x="4602145" y="211015"/>
              <a:ext cx="1838848" cy="482321"/>
            </a:xfrm>
            <a:prstGeom prst="flowChartTerminator">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5" name="流程图: 终止 14">
              <a:extLst>
                <a:ext uri="{FF2B5EF4-FFF2-40B4-BE49-F238E27FC236}">
                  <a16:creationId xmlns:a16="http://schemas.microsoft.com/office/drawing/2014/main" id="{341660A6-A61F-A314-596B-0CADBA9A8216}"/>
                </a:ext>
              </a:extLst>
            </p:cNvPr>
            <p:cNvSpPr/>
            <p:nvPr/>
          </p:nvSpPr>
          <p:spPr>
            <a:xfrm>
              <a:off x="5521569" y="526200"/>
              <a:ext cx="1838848" cy="48232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sp>
        <p:nvSpPr>
          <p:cNvPr id="16" name="矩形 15">
            <a:extLst>
              <a:ext uri="{FF2B5EF4-FFF2-40B4-BE49-F238E27FC236}">
                <a16:creationId xmlns:a16="http://schemas.microsoft.com/office/drawing/2014/main" id="{F4DA198A-3E12-46C6-9EC4-84EE50A904BA}"/>
              </a:ext>
            </a:extLst>
          </p:cNvPr>
          <p:cNvSpPr/>
          <p:nvPr/>
        </p:nvSpPr>
        <p:spPr>
          <a:xfrm>
            <a:off x="1056625" y="-1"/>
            <a:ext cx="2247543" cy="1775719"/>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7" name="矩形 16">
            <a:extLst>
              <a:ext uri="{FF2B5EF4-FFF2-40B4-BE49-F238E27FC236}">
                <a16:creationId xmlns:a16="http://schemas.microsoft.com/office/drawing/2014/main" id="{BD4A7806-24DA-CC6F-FB1A-D6E3194B8AC6}"/>
              </a:ext>
            </a:extLst>
          </p:cNvPr>
          <p:cNvSpPr/>
          <p:nvPr/>
        </p:nvSpPr>
        <p:spPr>
          <a:xfrm>
            <a:off x="1056625" y="4913832"/>
            <a:ext cx="2247543" cy="1944168"/>
          </a:xfrm>
          <a:prstGeom prst="rect">
            <a:avLst/>
          </a:prstGeom>
          <a:solidFill>
            <a:srgbClr val="314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3" name="灯片编号占位符 2">
            <a:extLst>
              <a:ext uri="{FF2B5EF4-FFF2-40B4-BE49-F238E27FC236}">
                <a16:creationId xmlns:a16="http://schemas.microsoft.com/office/drawing/2014/main" id="{0BD13EF9-99CB-1D55-BBFE-64C5F1E1AE50}"/>
              </a:ext>
            </a:extLst>
          </p:cNvPr>
          <p:cNvSpPr>
            <a:spLocks noGrp="1"/>
          </p:cNvSpPr>
          <p:nvPr>
            <p:ph type="sldNum" sz="quarter" idx="12"/>
          </p:nvPr>
        </p:nvSpPr>
        <p:spPr/>
        <p:txBody>
          <a:bodyPr/>
          <a:lstStyle/>
          <a:p>
            <a:fld id="{EA28F50F-8FAB-4D21-A335-1ADE8C761086}" type="slidenum">
              <a:rPr lang="zh-CN" altLang="en-US" smtClean="0"/>
              <a:t>8</a:t>
            </a:fld>
            <a:endParaRPr lang="zh-CN" altLang="en-US" dirty="0"/>
          </a:p>
        </p:txBody>
      </p:sp>
    </p:spTree>
    <p:extLst>
      <p:ext uri="{BB962C8B-B14F-4D97-AF65-F5344CB8AC3E}">
        <p14:creationId xmlns:p14="http://schemas.microsoft.com/office/powerpoint/2010/main" val="115580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F9CC-E18E-33DB-B739-B7D6F33153FC}"/>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AF36FE31-51B0-2186-A834-6BEAED67630B}"/>
              </a:ext>
            </a:extLst>
          </p:cNvPr>
          <p:cNvSpPr txBox="1"/>
          <p:nvPr/>
        </p:nvSpPr>
        <p:spPr>
          <a:xfrm>
            <a:off x="1023764" y="1320529"/>
            <a:ext cx="83904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Dynamic </a:t>
            </a:r>
            <a:r>
              <a:rPr lang="en-US" altLang="zh-CN" sz="2800" dirty="0">
                <a:latin typeface="Arial" panose="020B0604020202020204" pitchFamily="34" charset="0"/>
                <a:cs typeface="Arial" panose="020B0604020202020204" pitchFamily="34" charset="0"/>
              </a:rPr>
              <a:t>LATMOS Test Particles </a:t>
            </a:r>
            <a:r>
              <a:rPr lang="en-US" sz="2800" dirty="0">
                <a:latin typeface="Arial" panose="020B0604020202020204" pitchFamily="34" charset="0"/>
                <a:cs typeface="Arial" panose="020B0604020202020204" pitchFamily="34" charset="0"/>
              </a:rPr>
              <a:t>(D-LaTeP) Model</a:t>
            </a:r>
          </a:p>
        </p:txBody>
      </p:sp>
      <p:pic>
        <p:nvPicPr>
          <p:cNvPr id="7" name="图片 6">
            <a:extLst>
              <a:ext uri="{FF2B5EF4-FFF2-40B4-BE49-F238E27FC236}">
                <a16:creationId xmlns:a16="http://schemas.microsoft.com/office/drawing/2014/main" id="{BBA37067-E780-B6B3-1543-0DA1F5921AC6}"/>
              </a:ext>
            </a:extLst>
          </p:cNvPr>
          <p:cNvPicPr>
            <a:picLocks noChangeAspect="1"/>
          </p:cNvPicPr>
          <p:nvPr/>
        </p:nvPicPr>
        <p:blipFill>
          <a:blip r:embed="rId3">
            <a:extLst>
              <a:ext uri="{28A0092B-C50C-407E-A947-70E740481C1C}">
                <a14:useLocalDpi xmlns:a14="http://schemas.microsoft.com/office/drawing/2010/main" val="0"/>
              </a:ext>
            </a:extLst>
          </a:blip>
          <a:srcRect t="1033" b="1033"/>
          <a:stretch/>
        </p:blipFill>
        <p:spPr>
          <a:xfrm>
            <a:off x="920246" y="2928029"/>
            <a:ext cx="4967370" cy="3648577"/>
          </a:xfrm>
          <a:prstGeom prst="rect">
            <a:avLst/>
          </a:prstGeom>
        </p:spPr>
      </p:pic>
      <p:sp>
        <p:nvSpPr>
          <p:cNvPr id="11" name="灯片编号占位符 2">
            <a:extLst>
              <a:ext uri="{FF2B5EF4-FFF2-40B4-BE49-F238E27FC236}">
                <a16:creationId xmlns:a16="http://schemas.microsoft.com/office/drawing/2014/main" id="{4EE1436A-E4B0-A3C0-D4C6-7ACD486BDA2D}"/>
              </a:ext>
            </a:extLst>
          </p:cNvPr>
          <p:cNvSpPr>
            <a:spLocks noGrp="1"/>
          </p:cNvSpPr>
          <p:nvPr>
            <p:ph type="sldNum" sz="quarter" idx="12"/>
          </p:nvPr>
        </p:nvSpPr>
        <p:spPr>
          <a:xfrm>
            <a:off x="8610600" y="6356350"/>
            <a:ext cx="2743200" cy="365125"/>
          </a:xfrm>
        </p:spPr>
        <p:txBody>
          <a:bodyPr/>
          <a:lstStyle/>
          <a:p>
            <a:fld id="{EA28F50F-8FAB-4D21-A335-1ADE8C761086}" type="slidenum">
              <a:rPr lang="zh-CN" altLang="en-US" smtClean="0"/>
              <a:t>9</a:t>
            </a:fld>
            <a:endParaRPr lang="zh-CN" altLang="en-US" dirty="0"/>
          </a:p>
        </p:txBody>
      </p:sp>
      <p:grpSp>
        <p:nvGrpSpPr>
          <p:cNvPr id="28" name="组合 27">
            <a:extLst>
              <a:ext uri="{FF2B5EF4-FFF2-40B4-BE49-F238E27FC236}">
                <a16:creationId xmlns:a16="http://schemas.microsoft.com/office/drawing/2014/main" id="{DAA5ECDC-ECE4-6F4D-0894-0223132EAD08}"/>
              </a:ext>
            </a:extLst>
          </p:cNvPr>
          <p:cNvGrpSpPr/>
          <p:nvPr/>
        </p:nvGrpSpPr>
        <p:grpSpPr>
          <a:xfrm>
            <a:off x="316868" y="161676"/>
            <a:ext cx="2969258" cy="646331"/>
            <a:chOff x="316868" y="161676"/>
            <a:chExt cx="2969258" cy="646331"/>
          </a:xfrm>
        </p:grpSpPr>
        <p:sp>
          <p:nvSpPr>
            <p:cNvPr id="29" name="文本框 28">
              <a:extLst>
                <a:ext uri="{FF2B5EF4-FFF2-40B4-BE49-F238E27FC236}">
                  <a16:creationId xmlns:a16="http://schemas.microsoft.com/office/drawing/2014/main" id="{950E1385-5A11-C76C-66A6-1A66B9259D3E}"/>
                </a:ext>
              </a:extLst>
            </p:cNvPr>
            <p:cNvSpPr txBox="1"/>
            <p:nvPr/>
          </p:nvSpPr>
          <p:spPr>
            <a:xfrm>
              <a:off x="696892" y="161676"/>
              <a:ext cx="2589234" cy="646331"/>
            </a:xfrm>
            <a:prstGeom prst="rect">
              <a:avLst/>
            </a:prstGeom>
            <a:noFill/>
          </p:spPr>
          <p:txBody>
            <a:bodyPr wrap="square" rtlCol="0">
              <a:spAutoFit/>
            </a:bodyPr>
            <a:lstStyle/>
            <a:p>
              <a:pPr algn="ctr"/>
              <a:r>
                <a:rPr lang="en-US" altLang="zh-CN"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rPr>
                <a:t>Method</a:t>
              </a:r>
              <a:endParaRPr lang="zh-CN" altLang="en-US" sz="36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sym typeface="+mn-ea"/>
              </a:endParaRPr>
            </a:p>
          </p:txBody>
        </p:sp>
        <p:grpSp>
          <p:nvGrpSpPr>
            <p:cNvPr id="30" name="组合 29">
              <a:extLst>
                <a:ext uri="{FF2B5EF4-FFF2-40B4-BE49-F238E27FC236}">
                  <a16:creationId xmlns:a16="http://schemas.microsoft.com/office/drawing/2014/main" id="{DE5DA4E9-0A75-7726-842D-21FAFBB9E38B}"/>
                </a:ext>
              </a:extLst>
            </p:cNvPr>
            <p:cNvGrpSpPr/>
            <p:nvPr/>
          </p:nvGrpSpPr>
          <p:grpSpPr>
            <a:xfrm>
              <a:off x="316868" y="286841"/>
              <a:ext cx="396000" cy="396000"/>
              <a:chOff x="316868" y="286841"/>
              <a:chExt cx="396000" cy="396000"/>
            </a:xfrm>
          </p:grpSpPr>
          <p:sp>
            <p:nvSpPr>
              <p:cNvPr id="31" name="椭圆 30">
                <a:extLst>
                  <a:ext uri="{FF2B5EF4-FFF2-40B4-BE49-F238E27FC236}">
                    <a16:creationId xmlns:a16="http://schemas.microsoft.com/office/drawing/2014/main" id="{0E8A9E7B-7EB2-0711-845F-7E24F660FCFF}"/>
                  </a:ext>
                </a:extLst>
              </p:cNvPr>
              <p:cNvSpPr/>
              <p:nvPr/>
            </p:nvSpPr>
            <p:spPr>
              <a:xfrm>
                <a:off x="316868" y="286841"/>
                <a:ext cx="396000" cy="396000"/>
              </a:xfrm>
              <a:prstGeom prst="ellipse">
                <a:avLst/>
              </a:prstGeom>
              <a:solidFill>
                <a:schemeClr val="accent1">
                  <a:lumMod val="60000"/>
                  <a:lumOff val="4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a:p>
            </p:txBody>
          </p:sp>
          <p:sp>
            <p:nvSpPr>
              <p:cNvPr id="32" name="椭圆 31">
                <a:extLst>
                  <a:ext uri="{FF2B5EF4-FFF2-40B4-BE49-F238E27FC236}">
                    <a16:creationId xmlns:a16="http://schemas.microsoft.com/office/drawing/2014/main" id="{22E75646-2C29-AE4B-73C0-8E94C10C3CB1}"/>
                  </a:ext>
                </a:extLst>
              </p:cNvPr>
              <p:cNvSpPr/>
              <p:nvPr/>
            </p:nvSpPr>
            <p:spPr>
              <a:xfrm>
                <a:off x="370868" y="340841"/>
                <a:ext cx="288000" cy="288000"/>
              </a:xfrm>
              <a:prstGeom prst="ellipse">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dirty="0"/>
              </a:p>
            </p:txBody>
          </p:sp>
        </p:grpSp>
      </p:grpSp>
      <p:grpSp>
        <p:nvGrpSpPr>
          <p:cNvPr id="71" name="组合 70">
            <a:extLst>
              <a:ext uri="{FF2B5EF4-FFF2-40B4-BE49-F238E27FC236}">
                <a16:creationId xmlns:a16="http://schemas.microsoft.com/office/drawing/2014/main" id="{2B3BA9E0-C03E-BD1B-FC52-61F354776D90}"/>
              </a:ext>
            </a:extLst>
          </p:cNvPr>
          <p:cNvGrpSpPr/>
          <p:nvPr/>
        </p:nvGrpSpPr>
        <p:grpSpPr>
          <a:xfrm>
            <a:off x="7167846" y="3164458"/>
            <a:ext cx="3654348" cy="3277188"/>
            <a:chOff x="7244000" y="2860720"/>
            <a:chExt cx="3578193" cy="3208893"/>
          </a:xfrm>
        </p:grpSpPr>
        <p:cxnSp>
          <p:nvCxnSpPr>
            <p:cNvPr id="22" name="直接箭头连接符 21">
              <a:extLst>
                <a:ext uri="{FF2B5EF4-FFF2-40B4-BE49-F238E27FC236}">
                  <a16:creationId xmlns:a16="http://schemas.microsoft.com/office/drawing/2014/main" id="{1A84EAA9-CDD3-F45D-C5A5-5A992B66AF78}"/>
                </a:ext>
              </a:extLst>
            </p:cNvPr>
            <p:cNvCxnSpPr>
              <a:cxnSpLocks/>
              <a:stCxn id="14" idx="2"/>
              <a:endCxn id="15" idx="0"/>
            </p:cNvCxnSpPr>
            <p:nvPr/>
          </p:nvCxnSpPr>
          <p:spPr>
            <a:xfrm>
              <a:off x="9033097" y="3322385"/>
              <a:ext cx="0" cy="25446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902F9EB0-FE94-2650-01A7-C85F6D58AEA5}"/>
                </a:ext>
              </a:extLst>
            </p:cNvPr>
            <p:cNvCxnSpPr>
              <a:cxnSpLocks/>
              <a:stCxn id="15" idx="2"/>
              <a:endCxn id="16" idx="0"/>
            </p:cNvCxnSpPr>
            <p:nvPr/>
          </p:nvCxnSpPr>
          <p:spPr>
            <a:xfrm>
              <a:off x="9033097" y="4038513"/>
              <a:ext cx="0" cy="25446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a:extLst>
                <a:ext uri="{FF2B5EF4-FFF2-40B4-BE49-F238E27FC236}">
                  <a16:creationId xmlns:a16="http://schemas.microsoft.com/office/drawing/2014/main" id="{BD6EA10A-601E-0491-FF10-E394089DF984}"/>
                </a:ext>
              </a:extLst>
            </p:cNvPr>
            <p:cNvCxnSpPr>
              <a:cxnSpLocks/>
              <a:stCxn id="16" idx="2"/>
              <a:endCxn id="26" idx="0"/>
            </p:cNvCxnSpPr>
            <p:nvPr/>
          </p:nvCxnSpPr>
          <p:spPr>
            <a:xfrm>
              <a:off x="9033097" y="5123973"/>
              <a:ext cx="0" cy="48397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34" name="组合 33">
              <a:extLst>
                <a:ext uri="{FF2B5EF4-FFF2-40B4-BE49-F238E27FC236}">
                  <a16:creationId xmlns:a16="http://schemas.microsoft.com/office/drawing/2014/main" id="{76096391-2DB0-643E-52B9-AC13E1E11A52}"/>
                </a:ext>
              </a:extLst>
            </p:cNvPr>
            <p:cNvGrpSpPr/>
            <p:nvPr/>
          </p:nvGrpSpPr>
          <p:grpSpPr>
            <a:xfrm>
              <a:off x="7244000" y="2860720"/>
              <a:ext cx="3578193" cy="3208893"/>
              <a:chOff x="7244000" y="2860720"/>
              <a:chExt cx="3578193" cy="3208893"/>
            </a:xfrm>
          </p:grpSpPr>
          <p:sp>
            <p:nvSpPr>
              <p:cNvPr id="14" name="文本框 13">
                <a:extLst>
                  <a:ext uri="{FF2B5EF4-FFF2-40B4-BE49-F238E27FC236}">
                    <a16:creationId xmlns:a16="http://schemas.microsoft.com/office/drawing/2014/main" id="{570287EC-6055-8E87-B797-CA4CA21285A3}"/>
                  </a:ext>
                </a:extLst>
              </p:cNvPr>
              <p:cNvSpPr txBox="1"/>
              <p:nvPr/>
            </p:nvSpPr>
            <p:spPr>
              <a:xfrm>
                <a:off x="7244000" y="2860720"/>
                <a:ext cx="3578193" cy="461665"/>
              </a:xfrm>
              <a:prstGeom prst="rect">
                <a:avLst/>
              </a:prstGeom>
              <a:noFill/>
              <a:ln w="28575">
                <a:solidFill>
                  <a:schemeClr val="tx1"/>
                </a:solidFill>
              </a:ln>
            </p:spPr>
            <p:txBody>
              <a:bodyPr wrap="square">
                <a:spAutoFit/>
              </a:bodyPr>
              <a:lstStyle/>
              <a:p>
                <a:pPr algn="ctr"/>
                <a:r>
                  <a:rPr lang="en-US" sz="2400" dirty="0">
                    <a:latin typeface="Arial" panose="020B0604020202020204" pitchFamily="34" charset="0"/>
                    <a:cs typeface="Arial" panose="020B0604020202020204" pitchFamily="34" charset="0"/>
                  </a:rPr>
                  <a:t>Update E&amp;B field</a:t>
                </a:r>
              </a:p>
            </p:txBody>
          </p:sp>
          <p:sp>
            <p:nvSpPr>
              <p:cNvPr id="15" name="文本框 14">
                <a:extLst>
                  <a:ext uri="{FF2B5EF4-FFF2-40B4-BE49-F238E27FC236}">
                    <a16:creationId xmlns:a16="http://schemas.microsoft.com/office/drawing/2014/main" id="{0F025052-CE07-1DD7-B1CF-D5CE3A81B284}"/>
                  </a:ext>
                </a:extLst>
              </p:cNvPr>
              <p:cNvSpPr txBox="1"/>
              <p:nvPr/>
            </p:nvSpPr>
            <p:spPr>
              <a:xfrm>
                <a:off x="7244000" y="3576848"/>
                <a:ext cx="3578193" cy="461665"/>
              </a:xfrm>
              <a:prstGeom prst="rect">
                <a:avLst/>
              </a:prstGeom>
              <a:noFill/>
              <a:ln w="28575">
                <a:solidFill>
                  <a:schemeClr val="tx1"/>
                </a:solidFill>
              </a:ln>
            </p:spPr>
            <p:txBody>
              <a:bodyPr wrap="square">
                <a:spAutoFit/>
              </a:bodyPr>
              <a:lstStyle/>
              <a:p>
                <a:pPr algn="ctr"/>
                <a:r>
                  <a:rPr lang="en-US" altLang="zh-CN" sz="2400" dirty="0">
                    <a:latin typeface="Arial" panose="020B0604020202020204" pitchFamily="34" charset="0"/>
                    <a:cs typeface="Arial" panose="020B0604020202020204" pitchFamily="34" charset="0"/>
                  </a:rPr>
                  <a:t>Launch test </a:t>
                </a:r>
                <a:r>
                  <a:rPr lang="en-US" sz="2400" dirty="0">
                    <a:latin typeface="Arial" panose="020B0604020202020204" pitchFamily="34" charset="0"/>
                    <a:cs typeface="Arial" panose="020B0604020202020204" pitchFamily="34" charset="0"/>
                  </a:rPr>
                  <a:t>particles</a:t>
                </a:r>
              </a:p>
            </p:txBody>
          </p:sp>
          <p:sp>
            <p:nvSpPr>
              <p:cNvPr id="16" name="文本框 15">
                <a:extLst>
                  <a:ext uri="{FF2B5EF4-FFF2-40B4-BE49-F238E27FC236}">
                    <a16:creationId xmlns:a16="http://schemas.microsoft.com/office/drawing/2014/main" id="{8B212821-1239-A070-4CF3-C4E74F551AD6}"/>
                  </a:ext>
                </a:extLst>
              </p:cNvPr>
              <p:cNvSpPr txBox="1"/>
              <p:nvPr/>
            </p:nvSpPr>
            <p:spPr>
              <a:xfrm>
                <a:off x="7244000" y="4292976"/>
                <a:ext cx="3578193" cy="830997"/>
              </a:xfrm>
              <a:prstGeom prst="rect">
                <a:avLst/>
              </a:prstGeom>
              <a:noFill/>
              <a:ln w="28575">
                <a:solidFill>
                  <a:schemeClr val="tx1"/>
                </a:solidFill>
              </a:ln>
            </p:spPr>
            <p:txBody>
              <a:bodyPr wrap="square">
                <a:spAutoFit/>
              </a:bodyPr>
              <a:lstStyle/>
              <a:p>
                <a:pPr algn="ctr"/>
                <a:r>
                  <a:rPr lang="en-US" sz="2400" dirty="0">
                    <a:latin typeface="Arial" panose="020B0604020202020204" pitchFamily="34" charset="0"/>
                    <a:cs typeface="Arial" panose="020B0604020202020204" pitchFamily="34" charset="0"/>
                  </a:rPr>
                  <a:t>Push particles &amp; compute CX production</a:t>
                </a:r>
              </a:p>
            </p:txBody>
          </p:sp>
          <p:sp>
            <p:nvSpPr>
              <p:cNvPr id="26" name="文本框 25">
                <a:extLst>
                  <a:ext uri="{FF2B5EF4-FFF2-40B4-BE49-F238E27FC236}">
                    <a16:creationId xmlns:a16="http://schemas.microsoft.com/office/drawing/2014/main" id="{03E68B42-FA16-F234-6A65-939B67EDD195}"/>
                  </a:ext>
                </a:extLst>
              </p:cNvPr>
              <p:cNvSpPr txBox="1"/>
              <p:nvPr/>
            </p:nvSpPr>
            <p:spPr>
              <a:xfrm>
                <a:off x="7244000" y="5607948"/>
                <a:ext cx="3578193" cy="461665"/>
              </a:xfrm>
              <a:prstGeom prst="rect">
                <a:avLst/>
              </a:prstGeom>
              <a:noFill/>
              <a:ln w="28575">
                <a:solidFill>
                  <a:schemeClr val="tx1"/>
                </a:solidFill>
              </a:ln>
            </p:spPr>
            <p:txBody>
              <a:bodyPr wrap="square">
                <a:spAutoFit/>
              </a:bodyPr>
              <a:lstStyle/>
              <a:p>
                <a:pPr algn="ctr"/>
                <a:r>
                  <a:rPr lang="en-US" sz="2400" dirty="0">
                    <a:latin typeface="Arial" panose="020B0604020202020204" pitchFamily="34" charset="0"/>
                    <a:cs typeface="Arial" panose="020B0604020202020204" pitchFamily="34" charset="0"/>
                  </a:rPr>
                  <a:t>Time-varying emission</a:t>
                </a:r>
              </a:p>
            </p:txBody>
          </p:sp>
        </p:grpSp>
        <p:cxnSp>
          <p:nvCxnSpPr>
            <p:cNvPr id="68" name="连接符: 肘形 67">
              <a:extLst>
                <a:ext uri="{FF2B5EF4-FFF2-40B4-BE49-F238E27FC236}">
                  <a16:creationId xmlns:a16="http://schemas.microsoft.com/office/drawing/2014/main" id="{E5041EF8-5F02-3393-55B6-84319400C188}"/>
                </a:ext>
              </a:extLst>
            </p:cNvPr>
            <p:cNvCxnSpPr>
              <a:cxnSpLocks/>
              <a:endCxn id="14" idx="0"/>
            </p:cNvCxnSpPr>
            <p:nvPr/>
          </p:nvCxnSpPr>
          <p:spPr>
            <a:xfrm rot="5400000" flipH="1" flipV="1">
              <a:off x="7781217" y="4112600"/>
              <a:ext cx="2503760" cy="12700"/>
            </a:xfrm>
            <a:prstGeom prst="bentConnector5">
              <a:avLst>
                <a:gd name="adj1" fmla="val 1216"/>
                <a:gd name="adj2" fmla="val -17207370"/>
                <a:gd name="adj3" fmla="val 10913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文本框 2">
            <a:extLst>
              <a:ext uri="{FF2B5EF4-FFF2-40B4-BE49-F238E27FC236}">
                <a16:creationId xmlns:a16="http://schemas.microsoft.com/office/drawing/2014/main" id="{ED004658-13C0-E85D-99F9-A84DE04A6B89}"/>
              </a:ext>
            </a:extLst>
          </p:cNvPr>
          <p:cNvSpPr txBox="1"/>
          <p:nvPr/>
        </p:nvSpPr>
        <p:spPr>
          <a:xfrm>
            <a:off x="1116687" y="1820353"/>
            <a:ext cx="9653761" cy="873316"/>
          </a:xfrm>
          <a:prstGeom prst="rect">
            <a:avLst/>
          </a:prstGeom>
          <a:noFill/>
        </p:spPr>
        <p:txBody>
          <a:bodyPr wrap="square">
            <a:spAutoFit/>
          </a:bodyPr>
          <a:lstStyle/>
          <a:p>
            <a:pPr marL="342900" indent="-342900" algn="just">
              <a:lnSpc>
                <a:spcPct val="11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Includes </a:t>
            </a:r>
            <a:r>
              <a:rPr lang="en-US" altLang="zh-CN" sz="2400" dirty="0">
                <a:solidFill>
                  <a:srgbClr val="C00000"/>
                </a:solidFill>
                <a:latin typeface="Arial" panose="020B0604020202020204" pitchFamily="34" charset="0"/>
                <a:cs typeface="Arial" panose="020B0604020202020204" pitchFamily="34" charset="0"/>
              </a:rPr>
              <a:t>kinetic effects </a:t>
            </a:r>
            <a:r>
              <a:rPr lang="en-US" altLang="zh-CN" sz="2400" dirty="0">
                <a:latin typeface="Arial" panose="020B0604020202020204" pitchFamily="34" charset="0"/>
                <a:cs typeface="Arial" panose="020B0604020202020204" pitchFamily="34" charset="0"/>
              </a:rPr>
              <a:t>and </a:t>
            </a:r>
            <a:r>
              <a:rPr lang="en-US" altLang="zh-CN" sz="2400" dirty="0">
                <a:solidFill>
                  <a:srgbClr val="C00000"/>
                </a:solidFill>
                <a:latin typeface="Arial" panose="020B0604020202020204" pitchFamily="34" charset="0"/>
                <a:cs typeface="Arial" panose="020B0604020202020204" pitchFamily="34" charset="0"/>
              </a:rPr>
              <a:t>calculations for individual ion species</a:t>
            </a:r>
          </a:p>
          <a:p>
            <a:pPr marL="342900" indent="-342900" algn="just">
              <a:lnSpc>
                <a:spcPct val="11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Requires </a:t>
            </a:r>
            <a:r>
              <a:rPr lang="en-US" altLang="zh-CN" sz="2400" dirty="0">
                <a:solidFill>
                  <a:srgbClr val="C00000"/>
                </a:solidFill>
                <a:latin typeface="Arial" panose="020B0604020202020204" pitchFamily="34" charset="0"/>
                <a:cs typeface="Arial" panose="020B0604020202020204" pitchFamily="34" charset="0"/>
              </a:rPr>
              <a:t>external E&amp;B input </a:t>
            </a:r>
            <a:r>
              <a:rPr lang="en-US" altLang="zh-CN" sz="2400" dirty="0">
                <a:latin typeface="Arial" panose="020B0604020202020204" pitchFamily="34" charset="0"/>
                <a:cs typeface="Arial" panose="020B0604020202020204" pitchFamily="34" charset="0"/>
              </a:rPr>
              <a:t>from other models (e.g. MHD models)</a:t>
            </a:r>
          </a:p>
        </p:txBody>
      </p:sp>
      <p:sp>
        <p:nvSpPr>
          <p:cNvPr id="21" name="文本框 20">
            <a:extLst>
              <a:ext uri="{FF2B5EF4-FFF2-40B4-BE49-F238E27FC236}">
                <a16:creationId xmlns:a16="http://schemas.microsoft.com/office/drawing/2014/main" id="{C3DBE430-07BA-DCCC-6D0D-C738A1D53BDC}"/>
              </a:ext>
            </a:extLst>
          </p:cNvPr>
          <p:cNvSpPr txBox="1"/>
          <p:nvPr/>
        </p:nvSpPr>
        <p:spPr>
          <a:xfrm>
            <a:off x="1023764" y="804411"/>
            <a:ext cx="6342427" cy="523220"/>
          </a:xfrm>
          <a:prstGeom prst="rect">
            <a:avLst/>
          </a:prstGeom>
          <a:noFill/>
        </p:spPr>
        <p:txBody>
          <a:bodyPr wrap="square" rtlCol="0">
            <a:spAutoFit/>
          </a:bodyPr>
          <a:lstStyle/>
          <a:p>
            <a:r>
              <a:rPr lang="en-US" altLang="zh-CN" sz="2800" dirty="0">
                <a:latin typeface="Arial" panose="020B0604020202020204" pitchFamily="34" charset="0"/>
                <a:cs typeface="Arial" panose="020B0604020202020204" pitchFamily="34" charset="0"/>
              </a:rPr>
              <a:t>LATMOS Test Particles </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LaTeP</a:t>
            </a:r>
            <a:r>
              <a:rPr lang="en-US" sz="2800" dirty="0">
                <a:latin typeface="Arial" panose="020B0604020202020204" pitchFamily="34" charset="0"/>
                <a:cs typeface="Arial" panose="020B0604020202020204" pitchFamily="34" charset="0"/>
              </a:rPr>
              <a:t>) Model</a:t>
            </a:r>
          </a:p>
        </p:txBody>
      </p:sp>
      <p:sp>
        <p:nvSpPr>
          <p:cNvPr id="25" name="文本框 24">
            <a:extLst>
              <a:ext uri="{FF2B5EF4-FFF2-40B4-BE49-F238E27FC236}">
                <a16:creationId xmlns:a16="http://schemas.microsoft.com/office/drawing/2014/main" id="{19B4BF1F-B480-4ECF-966A-18CB58DB4E87}"/>
              </a:ext>
            </a:extLst>
          </p:cNvPr>
          <p:cNvSpPr txBox="1"/>
          <p:nvPr/>
        </p:nvSpPr>
        <p:spPr>
          <a:xfrm>
            <a:off x="9392485" y="901210"/>
            <a:ext cx="1961314" cy="369332"/>
          </a:xfrm>
          <a:prstGeom prst="rect">
            <a:avLst/>
          </a:prstGeom>
          <a:noFill/>
        </p:spPr>
        <p:txBody>
          <a:bodyPr wrap="square" rtlCol="0">
            <a:spAutoFit/>
          </a:bodyPr>
          <a:lstStyle/>
          <a:p>
            <a:pPr algn="r"/>
            <a:r>
              <a:rPr lang="en-US" altLang="zh-CN" dirty="0">
                <a:latin typeface="Arial" panose="020B0604020202020204" pitchFamily="34" charset="0"/>
                <a:cs typeface="Arial" panose="020B0604020202020204" pitchFamily="34" charset="0"/>
              </a:rPr>
              <a:t>Xu et al., 2024</a:t>
            </a:r>
            <a:endParaRPr lang="en-US"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A1548666-F50E-1ADD-A40F-EB49468DD812}"/>
              </a:ext>
            </a:extLst>
          </p:cNvPr>
          <p:cNvSpPr txBox="1"/>
          <p:nvPr/>
        </p:nvSpPr>
        <p:spPr>
          <a:xfrm>
            <a:off x="9392486" y="1417328"/>
            <a:ext cx="1961314" cy="369332"/>
          </a:xfrm>
          <a:prstGeom prst="rect">
            <a:avLst/>
          </a:prstGeom>
          <a:noFill/>
        </p:spPr>
        <p:txBody>
          <a:bodyPr wrap="square" rtlCol="0">
            <a:spAutoFit/>
          </a:bodyPr>
          <a:lstStyle/>
          <a:p>
            <a:pPr algn="r"/>
            <a:r>
              <a:rPr lang="en-US" altLang="zh-CN" dirty="0">
                <a:latin typeface="Arial" panose="020B0604020202020204" pitchFamily="34" charset="0"/>
                <a:cs typeface="Arial" panose="020B0604020202020204" pitchFamily="34" charset="0"/>
              </a:rPr>
              <a:t>Xu et al.,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198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Straight Connector 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18344</TotalTime>
  <Words>924</Words>
  <Application>Microsoft Office PowerPoint</Application>
  <PresentationFormat>宽屏</PresentationFormat>
  <Paragraphs>233</Paragraphs>
  <Slides>21</Slides>
  <Notes>21</Notes>
  <HiddenSlides>2</HiddenSlides>
  <MMClips>7</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微软雅黑</vt:lpstr>
      <vt:lpstr>Calibri</vt:lpstr>
      <vt:lpstr>Calibri Light</vt:lpstr>
      <vt:lpstr>微软雅黑</vt:lpstr>
      <vt:lpstr>等线</vt:lpstr>
      <vt:lpstr>Arial</vt:lpstr>
      <vt:lpstr>Impact</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Qiuyu Xu</cp:lastModifiedBy>
  <cp:revision>1436</cp:revision>
  <dcterms:created xsi:type="dcterms:W3CDTF">2021-05-19T23:57:00Z</dcterms:created>
  <dcterms:modified xsi:type="dcterms:W3CDTF">2026-06-14T21:05:44Z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KSOTemplateUUID">
    <vt:lpwstr>v1.0_mb_aw0KEFqEuQNVwxSL4F5m3A==</vt:lpwstr>
  </property>
  <property fmtid="{D5CDD505-2E9C-101B-9397-08002B2CF9AE}" pid="4" name="ICV">
    <vt:lpwstr>8015E6103C2440B9AE642F6700802EF0</vt:lpwstr>
  </property>
</Properties>
</file>