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19"/>
  </p:notesMasterIdLst>
  <p:sldIdLst>
    <p:sldId id="401" r:id="rId2"/>
    <p:sldId id="455" r:id="rId3"/>
    <p:sldId id="456" r:id="rId4"/>
    <p:sldId id="450" r:id="rId5"/>
    <p:sldId id="457" r:id="rId6"/>
    <p:sldId id="458" r:id="rId7"/>
    <p:sldId id="459" r:id="rId8"/>
    <p:sldId id="446" r:id="rId9"/>
    <p:sldId id="447" r:id="rId10"/>
    <p:sldId id="460" r:id="rId11"/>
    <p:sldId id="449" r:id="rId12"/>
    <p:sldId id="299" r:id="rId13"/>
    <p:sldId id="319" r:id="rId14"/>
    <p:sldId id="278" r:id="rId15"/>
    <p:sldId id="461" r:id="rId16"/>
    <p:sldId id="462" r:id="rId17"/>
    <p:sldId id="463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7868" autoAdjust="0"/>
  </p:normalViewPr>
  <p:slideViewPr>
    <p:cSldViewPr snapToGrid="0" showGuides="1">
      <p:cViewPr>
        <p:scale>
          <a:sx n="69" d="100"/>
          <a:sy n="69" d="100"/>
        </p:scale>
        <p:origin x="436" y="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17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B70CA-CBD3-43E3-94E1-556466101449}" type="datetimeFigureOut">
              <a:rPr lang="fr-FR" smtClean="0"/>
              <a:t>02/06/2026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F692C-EA87-45DD-9A4D-F12B4024308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46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f67f36607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g2cf67f36607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482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06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8564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285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6" name="Google Shape;48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52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2" name="Google Shape;5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208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06CED-8092-0BB6-D4DF-2030C8184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6BAC22-72B7-0E6C-85C4-95297BC3F0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B13B6-3958-88EE-EF76-CCCA47516D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Remove the moving average and divide the plots into years</a:t>
            </a:r>
          </a:p>
          <a:p>
            <a:r>
              <a:rPr lang="en-US" dirty="0"/>
              <a:t>Exclude the SO distance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B5F8C6-879F-0186-1F2E-9B1AD6972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83D03B-A15A-5E46-A6C7-4F7BC18313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97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692C-EA87-45DD-9A4D-F12B4024308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4630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F692C-EA87-45DD-9A4D-F12B4024308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515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358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6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0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8F53E-4F5E-41B8-A305-21C91383F390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96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066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0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45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0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03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4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6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6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793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02/06/2026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26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51/0004-6361/202659339" TargetMode="External"/><Relationship Id="rId2" Type="http://schemas.openxmlformats.org/officeDocument/2006/relationships/hyperlink" Target="https://maser-lira.obspm.fr/publications/doi/catalogue-of-solar-type-iii-radio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ithub.com/hayesla/stix_flarelist_science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1501" y="133351"/>
            <a:ext cx="11033620" cy="2591766"/>
          </a:xfrm>
        </p:spPr>
        <p:txBody>
          <a:bodyPr>
            <a:noAutofit/>
          </a:bodyPr>
          <a:lstStyle/>
          <a:p>
            <a:r>
              <a:rPr lang="en-US" sz="3600" b="1" dirty="0"/>
              <a:t> </a:t>
            </a:r>
            <a:br>
              <a:rPr lang="en-US" sz="5400" dirty="0"/>
            </a:br>
            <a:r>
              <a:rPr lang="en-US" sz="4000" dirty="0"/>
              <a:t>Connecting Electrons at the Sun and in the Heliosphere through X-ray and Radio Diagnostics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045" y="2837774"/>
            <a:ext cx="11909542" cy="2346785"/>
          </a:xfrm>
        </p:spPr>
        <p:txBody>
          <a:bodyPr>
            <a:normAutofit fontScale="55000" lnSpcReduction="20000"/>
          </a:bodyPr>
          <a:lstStyle/>
          <a:p>
            <a:endParaRPr lang="fr-FR" b="1" dirty="0">
              <a:solidFill>
                <a:schemeClr val="bg1"/>
              </a:solidFill>
            </a:endParaRPr>
          </a:p>
          <a:p>
            <a:r>
              <a:rPr lang="fr-FR" sz="4500" b="1" dirty="0">
                <a:solidFill>
                  <a:schemeClr val="tx1"/>
                </a:solidFill>
              </a:rPr>
              <a:t> </a:t>
            </a:r>
            <a:r>
              <a:rPr lang="fr-FR" sz="4500" u="sng" dirty="0">
                <a:solidFill>
                  <a:schemeClr val="tx1"/>
                </a:solidFill>
                <a:effectLst/>
              </a:rPr>
              <a:t>Nicole Vilmer</a:t>
            </a:r>
            <a:r>
              <a:rPr lang="fr-FR" sz="4500" dirty="0">
                <a:solidFill>
                  <a:schemeClr val="tx1"/>
                </a:solidFill>
              </a:rPr>
              <a:t>  (1) , David </a:t>
            </a:r>
            <a:r>
              <a:rPr lang="fr-FR" sz="4500" dirty="0" err="1">
                <a:solidFill>
                  <a:schemeClr val="tx1"/>
                </a:solidFill>
              </a:rPr>
              <a:t>Paipa</a:t>
            </a:r>
            <a:r>
              <a:rPr lang="fr-FR" sz="4500" dirty="0">
                <a:solidFill>
                  <a:schemeClr val="tx1"/>
                </a:solidFill>
              </a:rPr>
              <a:t>  (1)  , </a:t>
            </a:r>
            <a:r>
              <a:rPr lang="fr-FR" sz="4500" dirty="0" err="1">
                <a:solidFill>
                  <a:schemeClr val="tx1"/>
                </a:solidFill>
              </a:rPr>
              <a:t>Aikaterina</a:t>
            </a:r>
            <a:r>
              <a:rPr lang="fr-FR" sz="4500" dirty="0">
                <a:solidFill>
                  <a:schemeClr val="tx1"/>
                </a:solidFill>
              </a:rPr>
              <a:t> </a:t>
            </a:r>
            <a:r>
              <a:rPr lang="fr-FR" sz="4500" dirty="0" err="1">
                <a:solidFill>
                  <a:schemeClr val="tx1"/>
                </a:solidFill>
              </a:rPr>
              <a:t>Pesini</a:t>
            </a:r>
            <a:r>
              <a:rPr lang="fr-FR" sz="4500" dirty="0">
                <a:solidFill>
                  <a:schemeClr val="tx1"/>
                </a:solidFill>
              </a:rPr>
              <a:t>  (2)  , </a:t>
            </a:r>
            <a:r>
              <a:rPr lang="fr-FR" sz="4500" dirty="0" err="1">
                <a:solidFill>
                  <a:schemeClr val="tx1"/>
                </a:solidFill>
              </a:rPr>
              <a:t>Hamish</a:t>
            </a:r>
            <a:r>
              <a:rPr lang="fr-FR" sz="4500" dirty="0">
                <a:solidFill>
                  <a:schemeClr val="tx1"/>
                </a:solidFill>
              </a:rPr>
              <a:t> Reid  (3) , Antonio Vecchio  (2)  , Xavier Bonnin  (1)  , Milan </a:t>
            </a:r>
            <a:r>
              <a:rPr lang="fr-FR" sz="4500" dirty="0" err="1">
                <a:solidFill>
                  <a:schemeClr val="tx1"/>
                </a:solidFill>
              </a:rPr>
              <a:t>Maksimovic</a:t>
            </a:r>
            <a:r>
              <a:rPr lang="fr-FR" sz="4500" dirty="0">
                <a:solidFill>
                  <a:schemeClr val="tx1"/>
                </a:solidFill>
              </a:rPr>
              <a:t>  (1) </a:t>
            </a:r>
          </a:p>
          <a:p>
            <a:endParaRPr lang="fr-FR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fr-FR" b="1" kern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1</a:t>
            </a:r>
            <a:r>
              <a:rPr lang="fr-FR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LIRA, Paris </a:t>
            </a:r>
            <a:r>
              <a:rPr lang="fr-FR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Observatory</a:t>
            </a:r>
            <a:endParaRPr lang="fr-FR" b="1" kern="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fr-FR" b="1" baseline="30000" dirty="0">
                <a:solidFill>
                  <a:schemeClr val="tx1"/>
                </a:solidFill>
              </a:rPr>
              <a:t>2</a:t>
            </a:r>
            <a:r>
              <a:rPr lang="fr-FR" b="1" dirty="0">
                <a:solidFill>
                  <a:schemeClr val="tx1"/>
                </a:solidFill>
              </a:rPr>
              <a:t> : </a:t>
            </a:r>
            <a:r>
              <a:rPr lang="fr-FR" b="1" dirty="0" err="1">
                <a:solidFill>
                  <a:schemeClr val="tx1"/>
                </a:solidFill>
              </a:rPr>
              <a:t>Radbout</a:t>
            </a:r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b="1" dirty="0" err="1">
                <a:solidFill>
                  <a:schemeClr val="tx1"/>
                </a:solidFill>
              </a:rPr>
              <a:t>University</a:t>
            </a:r>
            <a:r>
              <a:rPr lang="fr-FR" b="1" dirty="0">
                <a:solidFill>
                  <a:schemeClr val="tx1"/>
                </a:solidFill>
              </a:rPr>
              <a:t> Nijmegen</a:t>
            </a:r>
            <a:endParaRPr lang="fr-FR" b="1" kern="0" baseline="30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fr-FR" b="1" kern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3</a:t>
            </a:r>
            <a:r>
              <a:rPr lang="fr-FR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University </a:t>
            </a:r>
            <a:r>
              <a:rPr lang="fr-FR" b="1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College</a:t>
            </a:r>
            <a:r>
              <a:rPr lang="fr-FR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London, MSSL</a:t>
            </a:r>
            <a:endParaRPr lang="fr-FR" b="1" kern="0" baseline="300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  <a:p>
            <a:r>
              <a:rPr lang="en-US" sz="2800" dirty="0"/>
              <a:t>Thanks to the STIX, RPW teams</a:t>
            </a:r>
            <a:endParaRPr lang="fr-FR" sz="2900" b="1" kern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525" y="6291268"/>
            <a:ext cx="91344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0"/>
    </mc:Choice>
    <mc:Fallback xmlns="">
      <p:transition spd="slow" advTm="176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1370" y="0"/>
            <a:ext cx="11145029" cy="936171"/>
          </a:xfrm>
        </p:spPr>
        <p:txBody>
          <a:bodyPr>
            <a:normAutofit/>
          </a:bodyPr>
          <a:lstStyle/>
          <a:p>
            <a:r>
              <a:rPr lang="fr-FR" dirty="0" err="1"/>
              <a:t>Energy</a:t>
            </a:r>
            <a:r>
              <a:rPr lang="fr-FR" dirty="0"/>
              <a:t> content in X-rays and radio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065" y="965298"/>
            <a:ext cx="6672010" cy="7407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479133" y="1841725"/>
            <a:ext cx="58761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Formula </a:t>
            </a:r>
            <a:r>
              <a:rPr lang="fr-FR" b="1" dirty="0" err="1"/>
              <a:t>derived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simulations of Reid &amp; </a:t>
            </a:r>
            <a:r>
              <a:rPr lang="fr-FR" b="1" dirty="0" err="1"/>
              <a:t>Kontar</a:t>
            </a:r>
            <a:r>
              <a:rPr lang="fr-FR" b="1" dirty="0"/>
              <a:t> (2018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V </a:t>
            </a:r>
            <a:r>
              <a:rPr lang="fr-FR" dirty="0" err="1"/>
              <a:t>mean</a:t>
            </a:r>
            <a:r>
              <a:rPr lang="fr-FR" dirty="0"/>
              <a:t> </a:t>
            </a:r>
            <a:r>
              <a:rPr lang="fr-FR" dirty="0" err="1"/>
              <a:t>velocity</a:t>
            </a:r>
            <a:r>
              <a:rPr lang="fr-FR" dirty="0"/>
              <a:t> of the </a:t>
            </a:r>
            <a:r>
              <a:rPr lang="fr-FR" dirty="0" err="1"/>
              <a:t>beam</a:t>
            </a:r>
            <a:r>
              <a:rPr lang="fr-FR" dirty="0"/>
              <a:t> (</a:t>
            </a:r>
            <a:r>
              <a:rPr lang="fr-FR" dirty="0" err="1"/>
              <a:t>V</a:t>
            </a:r>
            <a:r>
              <a:rPr lang="fr-FR" baseline="-25000" dirty="0" err="1"/>
              <a:t>f</a:t>
            </a:r>
            <a:r>
              <a:rPr lang="fr-FR" dirty="0" err="1"/>
              <a:t>+V</a:t>
            </a:r>
            <a:r>
              <a:rPr lang="fr-FR" baseline="-25000" dirty="0" err="1"/>
              <a:t>b</a:t>
            </a:r>
            <a:r>
              <a:rPr lang="fr-FR" dirty="0"/>
              <a:t>)/2</a:t>
            </a:r>
          </a:p>
          <a:p>
            <a:endParaRPr lang="fr-FR" dirty="0"/>
          </a:p>
          <a:p>
            <a:r>
              <a:rPr lang="fr-FR" dirty="0"/>
              <a:t>t</a:t>
            </a:r>
            <a:r>
              <a:rPr lang="fr-FR" baseline="-25000" dirty="0"/>
              <a:t>D</a:t>
            </a:r>
            <a:r>
              <a:rPr lang="fr-FR" dirty="0"/>
              <a:t> </a:t>
            </a:r>
            <a:r>
              <a:rPr lang="fr-FR" dirty="0" err="1"/>
              <a:t>burst</a:t>
            </a:r>
            <a:r>
              <a:rPr lang="fr-FR" dirty="0"/>
              <a:t> duration </a:t>
            </a:r>
          </a:p>
          <a:p>
            <a:endParaRPr lang="fr-FR" dirty="0"/>
          </a:p>
          <a:p>
            <a:r>
              <a:rPr lang="fr-FR" dirty="0"/>
              <a:t>ϴ size of the source (~12 ° at 1 MHz; 6 °  at 2 MHz 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133" y="3942185"/>
            <a:ext cx="3510952" cy="5642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102928" y="3157086"/>
            <a:ext cx="282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Kontar</a:t>
            </a:r>
            <a:r>
              <a:rPr lang="fr-FR" dirty="0"/>
              <a:t> et al., 2019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3964" y="4904509"/>
            <a:ext cx="8908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Significant</a:t>
            </a:r>
            <a:r>
              <a:rPr lang="fr-FR" b="1" dirty="0"/>
              <a:t> </a:t>
            </a:r>
            <a:r>
              <a:rPr lang="fr-FR" b="1" dirty="0" err="1"/>
              <a:t>correlations</a:t>
            </a:r>
            <a:r>
              <a:rPr lang="fr-FR" b="1" dirty="0"/>
              <a:t> </a:t>
            </a:r>
            <a:r>
              <a:rPr lang="fr-FR" b="1" dirty="0" err="1"/>
              <a:t>between</a:t>
            </a:r>
            <a:r>
              <a:rPr lang="fr-FR" b="1" dirty="0"/>
              <a:t> </a:t>
            </a:r>
            <a:r>
              <a:rPr lang="fr-FR" b="1" dirty="0" err="1"/>
              <a:t>both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r>
              <a:rPr lang="fr-FR" b="1" dirty="0"/>
              <a:t> contents (</a:t>
            </a:r>
            <a:r>
              <a:rPr lang="fr-FR" b="1" dirty="0" err="1"/>
              <a:t>even</a:t>
            </a:r>
            <a:r>
              <a:rPr lang="fr-FR" b="1" dirty="0"/>
              <a:t> if  </a:t>
            </a:r>
            <a:r>
              <a:rPr lang="fr-FR" b="1" dirty="0" err="1"/>
              <a:t>many</a:t>
            </a:r>
            <a:r>
              <a:rPr lang="fr-FR" b="1" dirty="0"/>
              <a:t> </a:t>
            </a:r>
            <a:r>
              <a:rPr lang="fr-FR" b="1" dirty="0" err="1"/>
              <a:t>caveats</a:t>
            </a:r>
            <a:r>
              <a:rPr lang="fr-FR" b="1" dirty="0"/>
              <a:t>)</a:t>
            </a:r>
          </a:p>
          <a:p>
            <a:endParaRPr lang="fr-FR" b="1" dirty="0"/>
          </a:p>
          <a:p>
            <a:r>
              <a:rPr lang="fr-FR" b="1" dirty="0"/>
              <a:t>Energy </a:t>
            </a:r>
            <a:r>
              <a:rPr lang="fr-FR" b="1" dirty="0" err="1"/>
              <a:t>contained</a:t>
            </a:r>
            <a:r>
              <a:rPr lang="fr-FR" b="1" dirty="0"/>
              <a:t> in radio </a:t>
            </a:r>
            <a:r>
              <a:rPr lang="fr-FR" b="1" dirty="0" err="1"/>
              <a:t>emitting</a:t>
            </a:r>
            <a:r>
              <a:rPr lang="fr-FR" b="1" dirty="0"/>
              <a:t> </a:t>
            </a:r>
            <a:r>
              <a:rPr lang="fr-FR" b="1" dirty="0" err="1"/>
              <a:t>electrons</a:t>
            </a:r>
            <a:r>
              <a:rPr lang="fr-FR" b="1" dirty="0"/>
              <a:t> </a:t>
            </a:r>
            <a:r>
              <a:rPr lang="fr-FR" b="1" dirty="0" err="1"/>
              <a:t>much</a:t>
            </a:r>
            <a:r>
              <a:rPr lang="fr-FR" b="1" dirty="0"/>
              <a:t> </a:t>
            </a:r>
            <a:r>
              <a:rPr lang="fr-FR" b="1" dirty="0" err="1"/>
              <a:t>less</a:t>
            </a:r>
            <a:r>
              <a:rPr lang="fr-FR" b="1" dirty="0"/>
              <a:t> </a:t>
            </a:r>
            <a:r>
              <a:rPr lang="fr-FR" b="1" dirty="0" err="1"/>
              <a:t>than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r>
              <a:rPr lang="fr-FR" b="1" dirty="0"/>
              <a:t> </a:t>
            </a:r>
            <a:r>
              <a:rPr lang="fr-FR" b="1" dirty="0" err="1"/>
              <a:t>contained</a:t>
            </a:r>
            <a:r>
              <a:rPr lang="fr-FR" b="1" dirty="0"/>
              <a:t> in HXR </a:t>
            </a:r>
            <a:r>
              <a:rPr lang="fr-FR" b="1" dirty="0" err="1"/>
              <a:t>emitting</a:t>
            </a:r>
            <a:r>
              <a:rPr lang="fr-FR" b="1" dirty="0"/>
              <a:t> </a:t>
            </a:r>
            <a:r>
              <a:rPr lang="fr-FR" b="1" dirty="0" err="1"/>
              <a:t>electrons</a:t>
            </a:r>
            <a:r>
              <a:rPr lang="fr-FR" b="1" dirty="0"/>
              <a:t> ((∼ 10</a:t>
            </a:r>
            <a:r>
              <a:rPr lang="fr-FR" b="1" baseline="30000" dirty="0"/>
              <a:t>−3</a:t>
            </a:r>
            <a:r>
              <a:rPr lang="fr-FR" b="1" dirty="0"/>
              <a:t> − 10</a:t>
            </a:r>
            <a:r>
              <a:rPr lang="fr-FR" b="1" baseline="30000" dirty="0"/>
              <a:t>−5</a:t>
            </a:r>
            <a:r>
              <a:rPr lang="fr-FR" b="1" dirty="0"/>
              <a:t>)</a:t>
            </a:r>
          </a:p>
          <a:p>
            <a:endParaRPr lang="fr-FR" dirty="0"/>
          </a:p>
          <a:p>
            <a:r>
              <a:rPr lang="fr-FR" dirty="0"/>
              <a:t>Consistent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(</a:t>
            </a:r>
            <a:r>
              <a:rPr lang="fr-FR" dirty="0" err="1"/>
              <a:t>Krucker</a:t>
            </a:r>
            <a:r>
              <a:rPr lang="fr-FR" dirty="0"/>
              <a:t> et al., 2007; James et al., 2017; </a:t>
            </a:r>
            <a:r>
              <a:rPr lang="fr-FR" dirty="0" err="1"/>
              <a:t>Dresing</a:t>
            </a:r>
            <a:r>
              <a:rPr lang="fr-FR" dirty="0"/>
              <a:t> et al., 2021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0" t="32440" r="-4938" b="32509"/>
          <a:stretch/>
        </p:blipFill>
        <p:spPr>
          <a:xfrm>
            <a:off x="9102927" y="4008770"/>
            <a:ext cx="2961063" cy="267755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719035" y="4183242"/>
            <a:ext cx="2057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Krucker</a:t>
            </a:r>
            <a:r>
              <a:rPr lang="fr-FR" dirty="0"/>
              <a:t> et al., 2007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E33BB31-121D-4813-A603-16FD6D363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5881" y="905474"/>
            <a:ext cx="5145355" cy="36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4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pPr>
              <a:buSzPts val="1000"/>
            </a:pPr>
            <a:fld id="{00000000-1234-1234-1234-123412341234}" type="slidenum">
              <a:rPr lang="es"/>
              <a:pPr>
                <a:buSzPts val="1000"/>
              </a:pPr>
              <a:t>11</a:t>
            </a:fld>
            <a:endParaRPr/>
          </a:p>
        </p:txBody>
      </p:sp>
      <p:sp>
        <p:nvSpPr>
          <p:cNvPr id="525" name="Google Shape;525;p12"/>
          <p:cNvSpPr txBox="1"/>
          <p:nvPr/>
        </p:nvSpPr>
        <p:spPr>
          <a:xfrm>
            <a:off x="133351" y="1095375"/>
            <a:ext cx="11894860" cy="1206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r>
              <a:rPr lang="e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How are the exciter velocities related to the properties of X-ray emitting electrons?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 </a:t>
            </a:r>
          </a:p>
          <a:p>
            <a:pPr>
              <a:buClr>
                <a:srgbClr val="000000"/>
              </a:buClr>
              <a:buSzPts val="1900"/>
            </a:pP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Does the radio intensity relate to the energy within the electron beams as deduced from X-rays?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211662" algn="just">
              <a:buClr>
                <a:schemeClr val="lt1"/>
              </a:buClr>
              <a:buSzPts val="1100"/>
            </a:pPr>
            <a:r>
              <a:rPr lang="es" sz="2400" dirty="0">
                <a:solidFill>
                  <a:schemeClr val="bg1"/>
                </a:solidFill>
                <a:latin typeface="Roboto"/>
                <a:ea typeface="Roboto"/>
                <a:cs typeface="Roboto"/>
                <a:sym typeface="Roboto"/>
              </a:rPr>
              <a:t>Analysis of 38 events with associated hard X-rays and type III bursts (0.4-4 MHz)</a:t>
            </a: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      Correlation between the front velocity from radio and the non-thermal electron power from HXRs.</a:t>
            </a:r>
          </a:p>
          <a:p>
            <a:pPr>
              <a:buClr>
                <a:srgbClr val="000000"/>
              </a:buClr>
              <a:buSzPts val="16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Anticorrelation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between the front velocity from radio and the electron spectral index from HXRs.</a:t>
            </a:r>
            <a:endParaRPr lang="en-US" sz="2000" b="1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n-US" sz="2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20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(or less correlation) for the </a:t>
            </a:r>
            <a:r>
              <a:rPr lang="en-US" sz="2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peak velocity</a:t>
            </a:r>
          </a:p>
          <a:p>
            <a:pPr>
              <a:buClr>
                <a:srgbClr val="000000"/>
              </a:buClr>
              <a:buSzPts val="1600"/>
            </a:pPr>
            <a:r>
              <a:rPr lang="en-US" sz="2000" i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Correlation between the radio peak flux and the non-thermal electron power from HXRs.</a:t>
            </a:r>
          </a:p>
          <a:p>
            <a:pPr>
              <a:buClr>
                <a:srgbClr val="000000"/>
              </a:buClr>
              <a:buSzPts val="16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     (Stronger) </a:t>
            </a:r>
            <a:r>
              <a:rPr lang="en-US" sz="2000" dirty="0" err="1">
                <a:latin typeface="Arial"/>
                <a:ea typeface="Arial"/>
                <a:cs typeface="Arial"/>
                <a:sym typeface="Arial"/>
              </a:rPr>
              <a:t>anticorrelation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between the radio peak flux and the electron spectral index from HXRs</a:t>
            </a:r>
          </a:p>
          <a:p>
            <a:pPr>
              <a:buClr>
                <a:srgbClr val="000000"/>
              </a:buClr>
              <a:buSzPts val="16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       Correlation between energy contained in HXR emitting electrons and type III producing electrons</a:t>
            </a:r>
            <a:endParaRPr lang="en-US"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en-US" sz="24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More events to be included in the study?</a:t>
            </a:r>
          </a:p>
          <a:p>
            <a:endParaRPr lang="en-US"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US" sz="24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endParaRPr lang="en-US" sz="2400" b="1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  <a:p>
            <a:r>
              <a:rPr lang="fr-FR" sz="2400" b="1" dirty="0"/>
              <a:t>This </a:t>
            </a:r>
            <a:r>
              <a:rPr lang="fr-FR" sz="2400" b="1" dirty="0" err="1"/>
              <a:t>is</a:t>
            </a:r>
            <a:r>
              <a:rPr lang="fr-FR" sz="2400" b="1" dirty="0"/>
              <a:t> the </a:t>
            </a:r>
            <a:r>
              <a:rPr lang="fr-FR" sz="2400" b="1" dirty="0" err="1"/>
              <a:t>begginning</a:t>
            </a:r>
            <a:r>
              <a:rPr lang="fr-FR" sz="2400" b="1" dirty="0"/>
              <a:t> of a long story </a:t>
            </a:r>
            <a:r>
              <a:rPr lang="fr-FR" sz="2400" b="1" dirty="0" err="1"/>
              <a:t>with</a:t>
            </a:r>
            <a:r>
              <a:rPr lang="fr-FR" sz="2400" b="1" dirty="0"/>
              <a:t> Solar Orbiter!</a:t>
            </a:r>
          </a:p>
          <a:p>
            <a:endParaRPr lang="fr-FR" sz="2400" dirty="0"/>
          </a:p>
          <a:p>
            <a:r>
              <a:rPr lang="fr-FR" sz="2400" dirty="0"/>
              <a:t>																				</a:t>
            </a:r>
            <a:r>
              <a:rPr lang="fr-FR" sz="2400" dirty="0" err="1"/>
              <a:t>Thank</a:t>
            </a:r>
            <a:r>
              <a:rPr lang="fr-FR" sz="2400" dirty="0"/>
              <a:t> </a:t>
            </a:r>
            <a:r>
              <a:rPr lang="fr-FR" sz="2400" dirty="0" err="1"/>
              <a:t>you</a:t>
            </a:r>
            <a:r>
              <a:rPr lang="fr-FR" sz="2400" dirty="0"/>
              <a:t> for </a:t>
            </a:r>
            <a:r>
              <a:rPr lang="fr-FR" sz="2400" dirty="0" err="1"/>
              <a:t>your</a:t>
            </a:r>
            <a:r>
              <a:rPr lang="fr-FR" sz="2400" dirty="0"/>
              <a:t> attention</a:t>
            </a:r>
          </a:p>
          <a:p>
            <a:pPr>
              <a:buClr>
                <a:srgbClr val="000000"/>
              </a:buClr>
              <a:buSzPts val="1600"/>
            </a:pP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algn="just">
              <a:buClr>
                <a:srgbClr val="000000"/>
              </a:buClr>
              <a:buSzPts val="1800"/>
            </a:pP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97923" algn="just">
              <a:buClr>
                <a:schemeClr val="lt1"/>
              </a:buClr>
              <a:buSzPts val="1100"/>
              <a:buFont typeface="Roboto"/>
              <a:buChar char="●"/>
            </a:pPr>
            <a:r>
              <a:rPr lang="es" sz="2400" dirty="0">
                <a:solidFill>
                  <a:srgbClr val="D5FC79"/>
                </a:solidFill>
                <a:latin typeface="Roboto"/>
                <a:ea typeface="Roboto"/>
                <a:cs typeface="Roboto"/>
                <a:sym typeface="Roboto"/>
              </a:rPr>
              <a:t>Strong anticorrelation between peak radio flux and electron spectral index.</a:t>
            </a: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algn="just">
              <a:buClr>
                <a:srgbClr val="000000"/>
              </a:buClr>
              <a:buSzPts val="1800"/>
            </a:pP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97923" algn="just">
              <a:buClr>
                <a:schemeClr val="lt1"/>
              </a:buClr>
              <a:buSzPts val="1100"/>
              <a:buFont typeface="Roboto"/>
              <a:buChar char="●"/>
            </a:pPr>
            <a:r>
              <a:rPr lang="e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velocity ratio Vp/Vf = 0.78, consistent with high frequencies (30-70 MHz).</a:t>
            </a:r>
            <a:endParaRPr sz="2400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algn="just">
              <a:buClr>
                <a:srgbClr val="000000"/>
              </a:buClr>
              <a:buSzPts val="1800"/>
            </a:pP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609585" indent="-397923" algn="just">
              <a:buClr>
                <a:schemeClr val="lt1"/>
              </a:buClr>
              <a:buSzPts val="1100"/>
              <a:buFont typeface="Roboto"/>
              <a:buChar char="●"/>
            </a:pPr>
            <a:r>
              <a:rPr lang="es" sz="2400" dirty="0">
                <a:solidFill>
                  <a:srgbClr val="D5FC79"/>
                </a:solidFill>
                <a:latin typeface="Roboto"/>
                <a:ea typeface="Roboto"/>
                <a:cs typeface="Roboto"/>
                <a:sym typeface="Roboto"/>
              </a:rPr>
              <a:t>Many radio bursts and X-ray flares without temporal correlation.  Magnetic field geometry will play a significant role, and can affect X-ray/radio correlations.</a:t>
            </a: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buClr>
                <a:srgbClr val="000000"/>
              </a:buClr>
              <a:buSzPts val="1800"/>
            </a:pP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buClr>
                <a:srgbClr val="000000"/>
              </a:buClr>
              <a:buSzPts val="1800"/>
            </a:pP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just">
              <a:buClr>
                <a:srgbClr val="000000"/>
              </a:buClr>
              <a:buSzPts val="1800"/>
            </a:pPr>
            <a:endParaRPr sz="2400" dirty="0">
              <a:solidFill>
                <a:srgbClr val="D5FC7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04777"/>
            <a:ext cx="12191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Connecting energetic electrons at the Sun and in the Heliosphere through X-ray and radio diagnostics (I)</a:t>
            </a:r>
            <a:br>
              <a:rPr lang="en-US" dirty="0"/>
            </a:b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 flipH="1">
            <a:off x="398834" y="6021421"/>
            <a:ext cx="985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Paipa</a:t>
            </a:r>
            <a:r>
              <a:rPr lang="fr-FR" b="1" dirty="0"/>
              <a:t>, Reid, Vilmer, </a:t>
            </a:r>
            <a:r>
              <a:rPr lang="fr-FR" b="1" dirty="0" err="1"/>
              <a:t>Maksimovic</a:t>
            </a:r>
            <a:r>
              <a:rPr lang="fr-FR" b="1" dirty="0"/>
              <a:t>, </a:t>
            </a:r>
            <a:r>
              <a:rPr lang="fr-FR" b="1" dirty="0" err="1"/>
              <a:t>submitted</a:t>
            </a:r>
            <a:r>
              <a:rPr lang="fr-FR" b="1" dirty="0"/>
              <a:t> to A&amp;A</a:t>
            </a:r>
          </a:p>
          <a:p>
            <a:r>
              <a:rPr lang="fr-FR" b="1" dirty="0"/>
              <a:t>PhD David </a:t>
            </a:r>
            <a:r>
              <a:rPr lang="fr-FR" b="1" dirty="0" err="1"/>
              <a:t>Paipa</a:t>
            </a:r>
            <a:r>
              <a:rPr lang="fr-FR" b="1" dirty="0"/>
              <a:t> (4 </a:t>
            </a:r>
            <a:r>
              <a:rPr lang="fr-FR" b="1" dirty="0" err="1"/>
              <a:t>December</a:t>
            </a:r>
            <a:r>
              <a:rPr lang="fr-FR" b="1" dirty="0"/>
              <a:t> 2025)</a:t>
            </a:r>
          </a:p>
        </p:txBody>
      </p:sp>
      <p:pic>
        <p:nvPicPr>
          <p:cNvPr id="7" name="Picture 2" descr="Portrait de David Leonardo Paipa-Leon">
            <a:extLst>
              <a:ext uri="{FF2B5EF4-FFF2-40B4-BE49-F238E27FC236}">
                <a16:creationId xmlns:a16="http://schemas.microsoft.com/office/drawing/2014/main" id="{AD3DDBD0-52E4-4012-9D9A-F6CFF614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906" y="4720797"/>
            <a:ext cx="2076456" cy="207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864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7772-F7D2-205B-F02E-7AF5D83C6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044B0-4C0F-38C0-BF8A-0597E64B84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57199" y="28990"/>
            <a:ext cx="12842240" cy="978636"/>
          </a:xfrm>
        </p:spPr>
        <p:txBody>
          <a:bodyPr>
            <a:normAutofit/>
          </a:bodyPr>
          <a:lstStyle/>
          <a:p>
            <a:r>
              <a:rPr lang="en-US" sz="3200" b="1" dirty="0"/>
              <a:t>Statistical study of the association between type III  and HXR bursts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1333B9-EC81-C1A9-0BE2-127D87FD3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216" y="859926"/>
            <a:ext cx="9775257" cy="3371436"/>
          </a:xfrm>
        </p:spPr>
        <p:txBody>
          <a:bodyPr>
            <a:normAutofit/>
          </a:bodyPr>
          <a:lstStyle/>
          <a:p>
            <a:pPr algn="l"/>
            <a:r>
              <a:rPr lang="en-US" b="1" i="0" u="none" strike="noStrike" baseline="0" dirty="0">
                <a:solidFill>
                  <a:schemeClr val="tx1"/>
                </a:solidFill>
                <a:latin typeface="+mj-lt"/>
              </a:rPr>
              <a:t>						Step 1</a:t>
            </a:r>
          </a:p>
          <a:p>
            <a:pPr algn="l"/>
            <a:r>
              <a:rPr lang="en-US" sz="1800" b="1" i="0" u="none" strike="noStrike" baseline="0" dirty="0">
                <a:solidFill>
                  <a:schemeClr val="tx1"/>
                </a:solidFill>
                <a:latin typeface="+mj-lt"/>
              </a:rPr>
              <a:t>Input 1: </a:t>
            </a:r>
            <a:r>
              <a:rPr lang="en-US" sz="1800" dirty="0">
                <a:solidFill>
                  <a:schemeClr val="tx1"/>
                </a:solidFill>
              </a:rPr>
              <a:t>all Type III bursts from</a:t>
            </a:r>
            <a:r>
              <a:rPr lang="en-US" sz="1800" dirty="0"/>
              <a:t> </a:t>
            </a:r>
            <a:r>
              <a:rPr lang="en-US" sz="1800" b="1" dirty="0">
                <a:hlinkClick r:id="rId2"/>
              </a:rPr>
              <a:t>Catalogue of Solar Type-III radio bursts</a:t>
            </a:r>
            <a:endParaRPr lang="en-US" sz="1800" b="1" i="0" u="none" strike="noStrike" baseline="0" dirty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n-US" sz="1800" b="1" i="0" u="none" strike="noStrike" baseline="0" dirty="0">
                <a:solidFill>
                  <a:schemeClr val="tx1"/>
                </a:solidFill>
                <a:latin typeface="+mj-lt"/>
              </a:rPr>
              <a:t>A citizen-science catalogue of interplanetary Type III solar radio</a:t>
            </a:r>
          </a:p>
          <a:p>
            <a:pPr algn="l"/>
            <a:r>
              <a:rPr lang="en-US" sz="1800" b="1" i="0" u="none" strike="noStrike" baseline="0" dirty="0">
                <a:solidFill>
                  <a:schemeClr val="tx1"/>
                </a:solidFill>
                <a:latin typeface="+mj-lt"/>
              </a:rPr>
              <a:t>bursts and first statistical results 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JUYXDUå¼«NimbusRomNo9L-Regu"/>
              </a:rPr>
              <a:t>A&amp;A, 709, A253 (2026)</a:t>
            </a:r>
          </a:p>
          <a:p>
            <a:pPr algn="l"/>
            <a:r>
              <a:rPr lang="fr-FR" sz="1800" b="0" i="0" u="none" strike="noStrike" baseline="0" dirty="0">
                <a:solidFill>
                  <a:srgbClr val="0000FF"/>
                </a:solidFill>
                <a:latin typeface="JUYXDUå¼«NimbusRomNo9L-Regu"/>
                <a:hlinkClick r:id="rId3"/>
              </a:rPr>
              <a:t>https://doi.org/10.1051/0004-6361/202659339</a:t>
            </a:r>
            <a:endParaRPr lang="fr-FR" sz="1800" b="0" i="0" u="none" strike="noStrike" baseline="0" dirty="0">
              <a:solidFill>
                <a:srgbClr val="0000FF"/>
              </a:solidFill>
              <a:latin typeface="JUYXDUå¼«NimbusRomNo9L-Regu"/>
            </a:endParaRPr>
          </a:p>
          <a:p>
            <a:pPr algn="l"/>
            <a:r>
              <a:rPr lang="fr-FR" sz="1800" b="0" i="0" u="none" strike="noStrike" baseline="0" dirty="0">
                <a:solidFill>
                  <a:srgbClr val="000000"/>
                </a:solidFill>
                <a:latin typeface="JUYXDUå¼«NimbusRomNo9L-Regu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JUYXDUå¼«NimbusRomNo9L-Regu"/>
              </a:rPr>
              <a:t>Aikaterini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JUYXDUå¼«NimbusRomNo9L-Regu"/>
              </a:rPr>
              <a:t>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JUYXDUå¼«NimbusRomNo9L-Regu"/>
              </a:rPr>
              <a:t>Pesini</a:t>
            </a:r>
            <a:r>
              <a:rPr lang="fr-FR" sz="1800" b="0" i="0" u="none" strike="noStrike" baseline="0" dirty="0">
                <a:solidFill>
                  <a:srgbClr val="0000FF"/>
                </a:solidFill>
                <a:latin typeface="JWRRBRå¼«rtxmi"/>
              </a:rPr>
              <a:t>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JUYXDUå¼«NimbusRomNo9L-Regu"/>
              </a:rPr>
              <a:t>, Antonio Vecchio , Xavier Bonnin , Milan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JUYXDUå¼«NimbusRomNo9L-Regu"/>
              </a:rPr>
              <a:t>Maksimovic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JUYXDUå¼«NimbusRomNo9L-Regu"/>
              </a:rPr>
              <a:t> et al.</a:t>
            </a:r>
            <a:endParaRPr lang="fr-FR" sz="1800" b="0" i="0" u="none" strike="noStrike" baseline="0" dirty="0">
              <a:solidFill>
                <a:srgbClr val="0000FF"/>
              </a:solidFill>
              <a:latin typeface="JUYXDUå¼«NimbusRomNo9L-Regu"/>
            </a:endParaRPr>
          </a:p>
          <a:p>
            <a:pPr algn="l"/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F42C3B-4756-6563-AF97-B71347106041}"/>
              </a:ext>
            </a:extLst>
          </p:cNvPr>
          <p:cNvSpPr txBox="1"/>
          <p:nvPr/>
        </p:nvSpPr>
        <p:spPr>
          <a:xfrm>
            <a:off x="6675120" y="822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596D29A-6022-4B7F-93C5-D64547FCC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2" y="3080688"/>
            <a:ext cx="8438322" cy="36585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497939A-BF86-4999-9E1B-95C99646808C}"/>
              </a:ext>
            </a:extLst>
          </p:cNvPr>
          <p:cNvSpPr txBox="1"/>
          <p:nvPr/>
        </p:nvSpPr>
        <p:spPr>
          <a:xfrm>
            <a:off x="8338930" y="1007626"/>
            <a:ext cx="374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Work in </a:t>
            </a:r>
            <a:r>
              <a:rPr lang="fr-FR" sz="3200" dirty="0" err="1"/>
              <a:t>progress</a:t>
            </a:r>
            <a:endParaRPr lang="fr-FR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23E24B-6D5C-4C7A-A3B0-6B43D8E1F2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16" t="-114" r="15197" b="-2"/>
          <a:stretch/>
        </p:blipFill>
        <p:spPr>
          <a:xfrm>
            <a:off x="9965473" y="2934804"/>
            <a:ext cx="1612242" cy="145184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4AD1059-1AD3-45FF-8ABE-52D0741965B8}"/>
              </a:ext>
            </a:extLst>
          </p:cNvPr>
          <p:cNvSpPr txBox="1"/>
          <p:nvPr/>
        </p:nvSpPr>
        <p:spPr>
          <a:xfrm>
            <a:off x="9651780" y="1843340"/>
            <a:ext cx="61622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University</a:t>
            </a:r>
            <a:r>
              <a:rPr lang="fr-FR" dirty="0">
                <a:solidFill>
                  <a:schemeClr val="tx1"/>
                </a:solidFill>
              </a:rPr>
              <a:t> Nijmegen</a:t>
            </a:r>
          </a:p>
          <a:p>
            <a:r>
              <a:rPr lang="fr-FR" dirty="0"/>
              <a:t>&amp;LIRA</a:t>
            </a:r>
          </a:p>
          <a:p>
            <a:r>
              <a:rPr lang="fr-FR" dirty="0"/>
              <a:t>PhD in </a:t>
            </a:r>
            <a:r>
              <a:rPr lang="fr-FR" dirty="0" err="1"/>
              <a:t>progress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CCC075-4E57-4BD5-A277-4D84BEAE9C50}"/>
              </a:ext>
            </a:extLst>
          </p:cNvPr>
          <p:cNvSpPr txBox="1"/>
          <p:nvPr/>
        </p:nvSpPr>
        <p:spPr>
          <a:xfrm>
            <a:off x="9760226" y="1490870"/>
            <a:ext cx="2320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K. </a:t>
            </a:r>
            <a:r>
              <a:rPr lang="fr-FR" dirty="0" err="1"/>
              <a:t>Pesini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735B40-F902-4E6B-845B-717704117C29}"/>
              </a:ext>
            </a:extLst>
          </p:cNvPr>
          <p:cNvSpPr txBox="1"/>
          <p:nvPr/>
        </p:nvSpPr>
        <p:spPr>
          <a:xfrm>
            <a:off x="8701931" y="4628466"/>
            <a:ext cx="3293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Input 2</a:t>
            </a:r>
            <a:r>
              <a:rPr lang="fr-FR" dirty="0"/>
              <a:t>:</a:t>
            </a:r>
            <a:r>
              <a:rPr lang="en-US" dirty="0"/>
              <a:t> all flares from</a:t>
            </a:r>
          </a:p>
          <a:p>
            <a:r>
              <a:rPr lang="en-US" dirty="0"/>
              <a:t> </a:t>
            </a:r>
            <a:r>
              <a:rPr lang="en-US" b="1" u="sng" dirty="0" err="1">
                <a:hlinkClick r:id="rId6"/>
              </a:rPr>
              <a:t>stix_flarelist_science</a:t>
            </a:r>
            <a:endParaRPr lang="en-US" b="1" u="sng" dirty="0"/>
          </a:p>
          <a:p>
            <a:r>
              <a:rPr lang="en-US" b="1" u="sng" dirty="0"/>
              <a:t>(developed by Laura Hayes)</a:t>
            </a:r>
          </a:p>
          <a:p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 </a:t>
            </a:r>
            <a:r>
              <a:rPr lang="en-US" dirty="0"/>
              <a:t>counts &gt; </a:t>
            </a:r>
            <a:r>
              <a:rPr lang="el-GR" dirty="0"/>
              <a:t>5σ</a:t>
            </a:r>
            <a:r>
              <a:rPr lang="en-US" dirty="0"/>
              <a:t> above background in energies &gt; 15 keV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380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36679-6B9B-6B32-1DE5-F7237E323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057A-2FDF-9A65-E92C-C4C787459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12" y="0"/>
            <a:ext cx="12199434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Highly variable daily ratio between X-rays and radio events</a:t>
            </a:r>
            <a:br>
              <a:rPr lang="en-US" dirty="0"/>
            </a:br>
            <a:endParaRPr lang="en-US" sz="32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51DFB-87E1-3D89-BF52-410B51380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036"/>
            <a:ext cx="7119115" cy="2815769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82FD30A-F19E-465F-BAB4-C99A5889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604" y="3933022"/>
            <a:ext cx="7337396" cy="290210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4AA170-CE6D-4287-A4AF-E1C0A9E7DE29}"/>
              </a:ext>
            </a:extLst>
          </p:cNvPr>
          <p:cNvSpPr txBox="1"/>
          <p:nvPr/>
        </p:nvSpPr>
        <p:spPr>
          <a:xfrm>
            <a:off x="111512" y="3695805"/>
            <a:ext cx="542029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/>
              <a:t>Not one to one correspondance </a:t>
            </a:r>
            <a:r>
              <a:rPr lang="fr-FR" sz="1800" b="1" dirty="0" err="1"/>
              <a:t>between</a:t>
            </a:r>
            <a:r>
              <a:rPr lang="fr-FR" sz="1800" b="1" dirty="0"/>
              <a:t> X-ray </a:t>
            </a:r>
          </a:p>
          <a:p>
            <a:r>
              <a:rPr lang="fr-FR" sz="1800" b="1" dirty="0" err="1"/>
              <a:t>flares</a:t>
            </a:r>
            <a:r>
              <a:rPr lang="fr-FR" sz="1800" b="1" dirty="0"/>
              <a:t> and type III </a:t>
            </a:r>
            <a:r>
              <a:rPr lang="fr-FR" sz="1800" b="1" dirty="0" err="1"/>
              <a:t>bursts</a:t>
            </a:r>
            <a:endParaRPr lang="fr-FR" sz="1800" b="1" dirty="0"/>
          </a:p>
          <a:p>
            <a:r>
              <a:rPr lang="fr-FR" sz="1800" b="1" dirty="0"/>
              <a:t> </a:t>
            </a:r>
          </a:p>
          <a:p>
            <a:r>
              <a:rPr lang="fr-FR" b="1" dirty="0" err="1"/>
              <a:t>S</a:t>
            </a:r>
            <a:r>
              <a:rPr lang="fr-FR" sz="1800" b="1" dirty="0" err="1"/>
              <a:t>rong</a:t>
            </a:r>
            <a:r>
              <a:rPr lang="fr-FR" sz="1800" b="1" dirty="0"/>
              <a:t> X-ray </a:t>
            </a:r>
            <a:r>
              <a:rPr lang="fr-FR" sz="1800" b="1" dirty="0" err="1"/>
              <a:t>flares</a:t>
            </a:r>
            <a:r>
              <a:rPr lang="fr-FR" sz="1800" b="1" dirty="0"/>
              <a:t> not </a:t>
            </a:r>
            <a:r>
              <a:rPr lang="fr-FR" sz="1800" b="1" dirty="0" err="1"/>
              <a:t>associated</a:t>
            </a:r>
            <a:r>
              <a:rPr lang="fr-FR" sz="1800" b="1" dirty="0"/>
              <a:t> </a:t>
            </a:r>
            <a:r>
              <a:rPr lang="fr-FR" sz="1800" b="1" dirty="0" err="1"/>
              <a:t>with</a:t>
            </a:r>
            <a:r>
              <a:rPr lang="fr-FR" sz="1800" b="1" dirty="0"/>
              <a:t> type III</a:t>
            </a:r>
          </a:p>
          <a:p>
            <a:r>
              <a:rPr lang="fr-FR" sz="1800" b="1" dirty="0"/>
              <a:t> </a:t>
            </a:r>
            <a:r>
              <a:rPr lang="fr-FR" sz="1800" b="1" dirty="0" err="1"/>
              <a:t>bursts</a:t>
            </a:r>
            <a:endParaRPr lang="fr-FR" sz="1800" b="1" dirty="0"/>
          </a:p>
          <a:p>
            <a:endParaRPr lang="fr-FR" sz="1800" b="1" dirty="0"/>
          </a:p>
          <a:p>
            <a:r>
              <a:rPr lang="fr-FR" b="1" dirty="0"/>
              <a:t>T</a:t>
            </a:r>
            <a:r>
              <a:rPr lang="fr-FR" sz="1800" b="1" dirty="0"/>
              <a:t>ype III </a:t>
            </a:r>
            <a:r>
              <a:rPr lang="fr-FR" sz="1800" b="1" dirty="0" err="1"/>
              <a:t>burst</a:t>
            </a:r>
            <a:r>
              <a:rPr lang="fr-FR" sz="1800" b="1" dirty="0"/>
              <a:t> </a:t>
            </a:r>
            <a:r>
              <a:rPr lang="fr-FR" b="1" dirty="0"/>
              <a:t>not </a:t>
            </a:r>
            <a:r>
              <a:rPr lang="fr-FR" b="1" dirty="0" err="1"/>
              <a:t>associated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strong</a:t>
            </a:r>
            <a:r>
              <a:rPr lang="fr-FR" b="1" dirty="0"/>
              <a:t> </a:t>
            </a:r>
          </a:p>
          <a:p>
            <a:r>
              <a:rPr lang="fr-FR" b="1" dirty="0"/>
              <a:t>X-ray </a:t>
            </a:r>
            <a:r>
              <a:rPr lang="fr-FR" b="1" dirty="0" err="1"/>
              <a:t>flares</a:t>
            </a:r>
            <a:endParaRPr lang="fr-FR" b="1" dirty="0"/>
          </a:p>
          <a:p>
            <a:endParaRPr lang="fr-FR" sz="1800" b="1" dirty="0"/>
          </a:p>
          <a:p>
            <a:r>
              <a:rPr lang="fr-FR" b="1" dirty="0" err="1"/>
              <a:t>see</a:t>
            </a:r>
            <a:r>
              <a:rPr lang="fr-FR" b="1" dirty="0"/>
              <a:t> </a:t>
            </a:r>
            <a:r>
              <a:rPr lang="fr-FR" b="1" dirty="0" err="1"/>
              <a:t>previous</a:t>
            </a:r>
            <a:r>
              <a:rPr lang="fr-FR" b="1" dirty="0"/>
              <a:t> </a:t>
            </a:r>
            <a:r>
              <a:rPr lang="fr-FR" b="1" dirty="0" err="1"/>
              <a:t>resuls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a short </a:t>
            </a:r>
            <a:r>
              <a:rPr lang="fr-FR" b="1" dirty="0" err="1"/>
              <a:t>period</a:t>
            </a:r>
            <a:r>
              <a:rPr lang="fr-FR" b="1" dirty="0"/>
              <a:t> </a:t>
            </a:r>
          </a:p>
          <a:p>
            <a:r>
              <a:rPr lang="fr-FR" b="1" dirty="0"/>
              <a:t>(</a:t>
            </a:r>
            <a:r>
              <a:rPr lang="fr-FR" b="1" dirty="0" err="1"/>
              <a:t>Paipa</a:t>
            </a:r>
            <a:r>
              <a:rPr lang="fr-FR" b="1" dirty="0"/>
              <a:t> et al., 2025)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1149397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47A4D-7011-D0EE-D886-294EABA8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AFE9-5DEF-990D-C421-4A38F506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340647"/>
            <a:ext cx="10515600" cy="8949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Association between type III bursts and X-ray flares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F74F3B-361B-61E9-0826-5918F5A0A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795" y="2140936"/>
            <a:ext cx="10328966" cy="992217"/>
          </a:xfrm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Time of Type III bursts </a:t>
            </a:r>
            <a:r>
              <a:rPr lang="en-US" sz="9600" dirty="0"/>
              <a:t>taken at the 5 highest frequency of the event =&gt; Type III time = Average of the time values of the 5 highest frequencies</a:t>
            </a:r>
            <a:r>
              <a:rPr lang="en-US" sz="11200" dirty="0"/>
              <a:t>.</a:t>
            </a:r>
          </a:p>
          <a:p>
            <a:r>
              <a:rPr lang="en-US" sz="9600" b="1" dirty="0"/>
              <a:t>Time of Flares </a:t>
            </a:r>
            <a:r>
              <a:rPr lang="en-US" sz="9600" dirty="0"/>
              <a:t>: flare start time – end time</a:t>
            </a:r>
          </a:p>
          <a:p>
            <a:r>
              <a:rPr lang="en-US" sz="9600" b="1" dirty="0"/>
              <a:t>Association time criterion</a:t>
            </a:r>
            <a:r>
              <a:rPr lang="en-US" sz="9600" dirty="0"/>
              <a:t>: flare start time-1min &lt;time of Type III&lt;flare end time + 1 min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800794-D93D-9B01-8726-B2B3610477D3}"/>
              </a:ext>
            </a:extLst>
          </p:cNvPr>
          <p:cNvSpPr/>
          <p:nvPr/>
        </p:nvSpPr>
        <p:spPr>
          <a:xfrm>
            <a:off x="614681" y="1787809"/>
            <a:ext cx="10830560" cy="2400935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13C7DAA-B621-E634-A044-9D012DE6269E}"/>
              </a:ext>
            </a:extLst>
          </p:cNvPr>
          <p:cNvSpPr txBox="1">
            <a:spLocks/>
          </p:cNvSpPr>
          <p:nvPr/>
        </p:nvSpPr>
        <p:spPr>
          <a:xfrm>
            <a:off x="838200" y="4309429"/>
            <a:ext cx="10515600" cy="2289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44326-E033-7F44-9B92-ADE24AAEC23A}"/>
              </a:ext>
            </a:extLst>
          </p:cNvPr>
          <p:cNvSpPr txBox="1"/>
          <p:nvPr/>
        </p:nvSpPr>
        <p:spPr>
          <a:xfrm rot="16200000">
            <a:off x="-275203" y="2810182"/>
            <a:ext cx="1095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METHOD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92C3A0F8-6D5E-D3BB-585D-FA4B6D7CC281}"/>
              </a:ext>
            </a:extLst>
          </p:cNvPr>
          <p:cNvSpPr txBox="1">
            <a:spLocks/>
          </p:cNvSpPr>
          <p:nvPr/>
        </p:nvSpPr>
        <p:spPr>
          <a:xfrm>
            <a:off x="746759" y="4439036"/>
            <a:ext cx="10541001" cy="2400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 of 15007 flares =&gt; 4061 are associated with at least 1 T3 (27%)</a:t>
            </a:r>
          </a:p>
          <a:p>
            <a:r>
              <a:rPr lang="en-US" dirty="0"/>
              <a:t>Out of 15934 Type IIIs =&gt; 4996 occur during a flare (&gt;15 keV) (31,4%) </a:t>
            </a:r>
          </a:p>
          <a:p>
            <a:r>
              <a:rPr lang="en-US" i="1" dirty="0"/>
              <a:t>(to be compared with the proportion of “</a:t>
            </a:r>
            <a:r>
              <a:rPr lang="en-US" i="1" dirty="0" err="1"/>
              <a:t>coronal”type</a:t>
            </a:r>
            <a:r>
              <a:rPr lang="en-US" i="1" dirty="0"/>
              <a:t> III bursts associated with X-ray flares </a:t>
            </a:r>
            <a:r>
              <a:rPr lang="en-US" i="1" dirty="0" err="1"/>
              <a:t>aboce</a:t>
            </a:r>
            <a:r>
              <a:rPr lang="en-US" i="1" dirty="0"/>
              <a:t> 6 keV of 28% (Reid &amp; Vilmer, 2017)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96DCA0-C674-AA30-3E74-154D42D249CA}"/>
              </a:ext>
            </a:extLst>
          </p:cNvPr>
          <p:cNvSpPr/>
          <p:nvPr/>
        </p:nvSpPr>
        <p:spPr>
          <a:xfrm>
            <a:off x="614681" y="4116418"/>
            <a:ext cx="10830560" cy="2400935"/>
          </a:xfrm>
          <a:prstGeom prst="rect">
            <a:avLst/>
          </a:prstGeom>
          <a:noFill/>
          <a:ln w="635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B9C50C-B9B2-C884-DCB8-B2A0C81170FA}"/>
              </a:ext>
            </a:extLst>
          </p:cNvPr>
          <p:cNvSpPr txBox="1"/>
          <p:nvPr/>
        </p:nvSpPr>
        <p:spPr>
          <a:xfrm rot="16200000">
            <a:off x="-55308" y="4366130"/>
            <a:ext cx="9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661F64-E68F-41F7-AE40-F16608280F2D}"/>
              </a:ext>
            </a:extLst>
          </p:cNvPr>
          <p:cNvSpPr txBox="1"/>
          <p:nvPr/>
        </p:nvSpPr>
        <p:spPr>
          <a:xfrm>
            <a:off x="5221994" y="1163916"/>
            <a:ext cx="224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Step</a:t>
            </a:r>
            <a:r>
              <a:rPr lang="fr-FR" sz="2800" dirty="0"/>
              <a:t>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4AE2F4-6CD0-425E-AA39-B9B5D66705A8}"/>
              </a:ext>
            </a:extLst>
          </p:cNvPr>
          <p:cNvSpPr txBox="1"/>
          <p:nvPr/>
        </p:nvSpPr>
        <p:spPr>
          <a:xfrm>
            <a:off x="9430438" y="1057619"/>
            <a:ext cx="2324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Work in </a:t>
            </a:r>
            <a:r>
              <a:rPr lang="fr-FR" sz="2000" dirty="0" err="1"/>
              <a:t>progress</a:t>
            </a:r>
            <a:r>
              <a:rPr lang="fr-FR" sz="2000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843063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47A4D-7011-D0EE-D886-294EABA8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1AFE9-5DEF-990D-C421-4A38F506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29" y="465758"/>
            <a:ext cx="10584581" cy="87792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Association between type III bursts and X-ray flares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213C7DAA-B621-E634-A044-9D012DE6269E}"/>
              </a:ext>
            </a:extLst>
          </p:cNvPr>
          <p:cNvSpPr txBox="1">
            <a:spLocks/>
          </p:cNvSpPr>
          <p:nvPr/>
        </p:nvSpPr>
        <p:spPr>
          <a:xfrm>
            <a:off x="838200" y="4309429"/>
            <a:ext cx="10515600" cy="2289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661F64-E68F-41F7-AE40-F16608280F2D}"/>
              </a:ext>
            </a:extLst>
          </p:cNvPr>
          <p:cNvSpPr txBox="1"/>
          <p:nvPr/>
        </p:nvSpPr>
        <p:spPr>
          <a:xfrm>
            <a:off x="5221994" y="1163916"/>
            <a:ext cx="2247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/>
              <a:t>Step</a:t>
            </a:r>
            <a:r>
              <a:rPr lang="fr-FR" sz="2800" dirty="0"/>
              <a:t> 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94AE2F4-6CD0-425E-AA39-B9B5D66705A8}"/>
              </a:ext>
            </a:extLst>
          </p:cNvPr>
          <p:cNvSpPr txBox="1"/>
          <p:nvPr/>
        </p:nvSpPr>
        <p:spPr>
          <a:xfrm>
            <a:off x="9430438" y="1057619"/>
            <a:ext cx="2324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Work in </a:t>
            </a:r>
            <a:r>
              <a:rPr lang="fr-FR" sz="2000" dirty="0" err="1"/>
              <a:t>progress</a:t>
            </a:r>
            <a:r>
              <a:rPr lang="fr-FR" sz="2000" dirty="0"/>
              <a:t>!!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A0ED71A-1597-4BD2-AC03-E00E56107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2" y="2713474"/>
            <a:ext cx="5010970" cy="458512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D72C94E-38F4-4D2A-9BAD-EA2C2A4C749A}"/>
              </a:ext>
            </a:extLst>
          </p:cNvPr>
          <p:cNvSpPr txBox="1"/>
          <p:nvPr/>
        </p:nvSpPr>
        <p:spPr>
          <a:xfrm>
            <a:off x="4891905" y="1687136"/>
            <a:ext cx="687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Several</a:t>
            </a:r>
            <a:r>
              <a:rPr lang="fr-FR" dirty="0"/>
              <a:t> type III </a:t>
            </a:r>
            <a:r>
              <a:rPr lang="fr-FR" dirty="0" err="1"/>
              <a:t>bursts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associated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a single X-ray </a:t>
            </a:r>
            <a:r>
              <a:rPr lang="fr-FR" dirty="0" err="1"/>
              <a:t>flare</a:t>
            </a:r>
            <a:r>
              <a:rPr lang="fr-FR" dirty="0"/>
              <a:t>!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33C6220-AB47-4EA0-9160-FE944145F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883" y="3132738"/>
            <a:ext cx="4762247" cy="3554917"/>
          </a:xfrm>
          <a:prstGeom prst="rect">
            <a:avLst/>
          </a:prstGeom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35F1E48B-2D41-4C13-94F6-65FECB67E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250" t="-1149" r="16612"/>
          <a:stretch/>
        </p:blipFill>
        <p:spPr>
          <a:xfrm>
            <a:off x="1753846" y="664807"/>
            <a:ext cx="2202069" cy="204866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89B81BE1-5A2B-49AE-A842-5D6F60248172}"/>
              </a:ext>
            </a:extLst>
          </p:cNvPr>
          <p:cNvSpPr/>
          <p:nvPr/>
        </p:nvSpPr>
        <p:spPr>
          <a:xfrm>
            <a:off x="2292228" y="883391"/>
            <a:ext cx="968763" cy="2182243"/>
          </a:xfrm>
          <a:prstGeom prst="ellipse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22C33ED-D300-4914-A9F4-E97C87AD7225}"/>
              </a:ext>
            </a:extLst>
          </p:cNvPr>
          <p:cNvSpPr txBox="1"/>
          <p:nvPr/>
        </p:nvSpPr>
        <p:spPr>
          <a:xfrm>
            <a:off x="84221" y="1235550"/>
            <a:ext cx="210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catalog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07967C-BA9C-4DF9-9AD5-00AAB6B4D389}"/>
              </a:ext>
            </a:extLst>
          </p:cNvPr>
          <p:cNvSpPr txBox="1"/>
          <p:nvPr/>
        </p:nvSpPr>
        <p:spPr>
          <a:xfrm>
            <a:off x="4647005" y="3874219"/>
            <a:ext cx="282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Radio monitoring site</a:t>
            </a:r>
          </a:p>
        </p:txBody>
      </p:sp>
    </p:spTree>
    <p:extLst>
      <p:ext uri="{BB962C8B-B14F-4D97-AF65-F5344CB8AC3E}">
        <p14:creationId xmlns:p14="http://schemas.microsoft.com/office/powerpoint/2010/main" val="655204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du contenu 28">
            <a:extLst>
              <a:ext uri="{FF2B5EF4-FFF2-40B4-BE49-F238E27FC236}">
                <a16:creationId xmlns:a16="http://schemas.microsoft.com/office/drawing/2014/main" id="{21AFF398-76F2-44E8-8781-20E1E4D77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" y="2133422"/>
            <a:ext cx="9439275" cy="386715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DF4F4E-B0FC-40B6-8326-D64E6B2BA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9546"/>
            <a:ext cx="10972800" cy="82809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Association between type III bursts and X-ray flares</a:t>
            </a:r>
            <a:br>
              <a:rPr lang="en-US" b="1" dirty="0"/>
            </a:br>
            <a:r>
              <a:rPr lang="en-US" b="1" dirty="0"/>
              <a:t>step 3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2A4094-FA51-4613-92F6-B00E292DBC30}"/>
              </a:ext>
            </a:extLst>
          </p:cNvPr>
          <p:cNvSpPr txBox="1"/>
          <p:nvPr/>
        </p:nvSpPr>
        <p:spPr>
          <a:xfrm>
            <a:off x="68924" y="1082842"/>
            <a:ext cx="122273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After</a:t>
            </a:r>
            <a:r>
              <a:rPr lang="fr-FR" sz="2000" b="1" dirty="0"/>
              <a:t> </a:t>
            </a:r>
            <a:r>
              <a:rPr lang="fr-FR" sz="2000" b="1" dirty="0" err="1"/>
              <a:t>selection</a:t>
            </a:r>
            <a:r>
              <a:rPr lang="fr-FR" sz="2000" b="1" dirty="0"/>
              <a:t> of the type III </a:t>
            </a:r>
            <a:r>
              <a:rPr lang="fr-FR" sz="2000" b="1" dirty="0" err="1"/>
              <a:t>burst</a:t>
            </a:r>
            <a:r>
              <a:rPr lang="fr-FR" sz="2000" b="1" dirty="0"/>
              <a:t> </a:t>
            </a:r>
            <a:r>
              <a:rPr lang="fr-FR" sz="2000" b="1" dirty="0" err="1"/>
              <a:t>closely</a:t>
            </a:r>
            <a:r>
              <a:rPr lang="fr-FR" sz="2000" b="1" dirty="0"/>
              <a:t> </a:t>
            </a:r>
          </a:p>
          <a:p>
            <a:r>
              <a:rPr lang="fr-FR" sz="2000" b="1" dirty="0"/>
              <a:t>Associated in time </a:t>
            </a:r>
            <a:r>
              <a:rPr lang="fr-FR" sz="2000" b="1" dirty="0" err="1"/>
              <a:t>with</a:t>
            </a:r>
            <a:r>
              <a:rPr lang="fr-FR" sz="2000" b="1" dirty="0"/>
              <a:t> the X-ray </a:t>
            </a:r>
            <a:r>
              <a:rPr lang="fr-FR" sz="2000" b="1" dirty="0" err="1"/>
              <a:t>peak</a:t>
            </a:r>
            <a:r>
              <a:rPr lang="fr-FR" sz="2000" b="1" dirty="0"/>
              <a:t> </a:t>
            </a:r>
          </a:p>
          <a:p>
            <a:r>
              <a:rPr lang="fr-FR" sz="2000" b="1" dirty="0"/>
              <a:t>1304 </a:t>
            </a:r>
            <a:r>
              <a:rPr lang="fr-FR" sz="2000" b="1" dirty="0" err="1"/>
              <a:t>events</a:t>
            </a:r>
            <a:endParaRPr lang="fr-FR" sz="2000" b="1" dirty="0"/>
          </a:p>
          <a:p>
            <a:endParaRPr lang="fr-FR" sz="2000" b="1" dirty="0"/>
          </a:p>
          <a:p>
            <a:r>
              <a:rPr lang="fr-FR" sz="2000" b="1" dirty="0"/>
              <a:t>       </a:t>
            </a:r>
          </a:p>
          <a:p>
            <a:r>
              <a:rPr lang="fr-FR" sz="2000" b="1" dirty="0"/>
              <a:t>)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2BE863-7FEC-4232-9DD2-D3419BB7D19D}"/>
              </a:ext>
            </a:extLst>
          </p:cNvPr>
          <p:cNvSpPr txBox="1"/>
          <p:nvPr/>
        </p:nvSpPr>
        <p:spPr>
          <a:xfrm>
            <a:off x="1263315" y="6209341"/>
            <a:ext cx="53299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Type III flux vs </a:t>
            </a:r>
            <a:r>
              <a:rPr lang="fr-FR" sz="2400" b="1" dirty="0"/>
              <a:t>HXR </a:t>
            </a:r>
            <a:r>
              <a:rPr lang="fr-FR" sz="2400" b="1" dirty="0" err="1"/>
              <a:t>counts</a:t>
            </a:r>
            <a:r>
              <a:rPr lang="fr-FR" sz="2400" b="1" dirty="0"/>
              <a:t> (</a:t>
            </a:r>
            <a:r>
              <a:rPr lang="fr-FR" sz="2400" b="1" dirty="0" err="1"/>
              <a:t>scaled</a:t>
            </a:r>
            <a:r>
              <a:rPr lang="fr-FR" sz="2400" b="1" dirty="0"/>
              <a:t> to 1AU</a:t>
            </a:r>
            <a:r>
              <a:rPr lang="fr-FR" dirty="0"/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77EE1B-67A8-45B2-9857-0A77FA7BADBA}"/>
              </a:ext>
            </a:extLst>
          </p:cNvPr>
          <p:cNvSpPr txBox="1"/>
          <p:nvPr/>
        </p:nvSpPr>
        <p:spPr>
          <a:xfrm rot="19582391">
            <a:off x="980319" y="2059844"/>
            <a:ext cx="44994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sz="3200" dirty="0">
                <a:solidFill>
                  <a:srgbClr val="FF0000"/>
                </a:solidFill>
              </a:rPr>
              <a:t>Preliminary </a:t>
            </a:r>
            <a:r>
              <a:rPr lang="fr-FR" sz="3200" dirty="0" err="1">
                <a:solidFill>
                  <a:srgbClr val="FF0000"/>
                </a:solidFill>
              </a:rPr>
              <a:t>results</a:t>
            </a:r>
            <a:endParaRPr lang="fr-FR" sz="3200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39BC9C-B459-4396-9498-1A046DB6A8D8}"/>
              </a:ext>
            </a:extLst>
          </p:cNvPr>
          <p:cNvSpPr txBox="1"/>
          <p:nvPr/>
        </p:nvSpPr>
        <p:spPr>
          <a:xfrm>
            <a:off x="1041468" y="2177715"/>
            <a:ext cx="122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K.,</a:t>
            </a:r>
            <a:r>
              <a:rPr lang="fr-FR" b="1" dirty="0" err="1"/>
              <a:t>Pesini</a:t>
            </a:r>
            <a:r>
              <a:rPr lang="fr-FR" b="1" dirty="0"/>
              <a:t> 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734999B-8FCC-454D-9900-282DF046F5B9}"/>
              </a:ext>
            </a:extLst>
          </p:cNvPr>
          <p:cNvCxnSpPr/>
          <p:nvPr/>
        </p:nvCxnSpPr>
        <p:spPr>
          <a:xfrm>
            <a:off x="9661358" y="3429000"/>
            <a:ext cx="360947" cy="920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77E610AD-16E7-4133-8BAF-859E2DA616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20" t="-2347" b="1"/>
          <a:stretch/>
        </p:blipFill>
        <p:spPr>
          <a:xfrm>
            <a:off x="7590824" y="3288949"/>
            <a:ext cx="4562822" cy="2845564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8D1C145-C5AF-4BC2-B738-3FFF28D3E56D}"/>
              </a:ext>
            </a:extLst>
          </p:cNvPr>
          <p:cNvSpPr txBox="1"/>
          <p:nvPr/>
        </p:nvSpPr>
        <p:spPr>
          <a:xfrm>
            <a:off x="8073189" y="6209342"/>
            <a:ext cx="4275167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Non-thermal </a:t>
            </a:r>
            <a:r>
              <a:rPr lang="fr-FR" sz="2400" b="1" dirty="0" err="1"/>
              <a:t>electron</a:t>
            </a:r>
            <a:r>
              <a:rPr lang="fr-FR" sz="2400" b="1" dirty="0"/>
              <a:t> </a:t>
            </a:r>
            <a:r>
              <a:rPr lang="fr-FR" sz="2400" b="1" dirty="0" err="1"/>
              <a:t>energy</a:t>
            </a:r>
            <a:endParaRPr lang="fr-FR" sz="2400" b="1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939A067-D1BE-49C8-96F8-C13182EC3908}"/>
              </a:ext>
            </a:extLst>
          </p:cNvPr>
          <p:cNvSpPr txBox="1"/>
          <p:nvPr/>
        </p:nvSpPr>
        <p:spPr>
          <a:xfrm>
            <a:off x="9841832" y="1423747"/>
            <a:ext cx="1961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/>
              <a:t>to be compared with results for  Paipa et al 2026 (on 38 events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033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BFF9F-D0B7-46BC-AB67-BEC1B5F34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D090C1-CE42-4FAA-A439-8593B48FA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158" y="2261937"/>
            <a:ext cx="9236242" cy="3864227"/>
          </a:xfrm>
        </p:spPr>
        <p:txBody>
          <a:bodyPr/>
          <a:lstStyle/>
          <a:p>
            <a:pPr marL="0" indent="0">
              <a:buNone/>
            </a:pPr>
            <a:r>
              <a:rPr lang="fr-FR" dirty="0" err="1"/>
              <a:t>Thanks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541781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f67f36607_0_99"/>
          <p:cNvSpPr txBox="1"/>
          <p:nvPr/>
        </p:nvSpPr>
        <p:spPr>
          <a:xfrm>
            <a:off x="8833833" y="1983275"/>
            <a:ext cx="20364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g2cf67f36607_0_99"/>
          <p:cNvSpPr txBox="1"/>
          <p:nvPr/>
        </p:nvSpPr>
        <p:spPr>
          <a:xfrm rot="-5400000">
            <a:off x="2750460" y="1954347"/>
            <a:ext cx="20256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s" sz="1733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Radio Spectrum</a:t>
            </a:r>
            <a:endParaRPr sz="1733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g2cf67f36607_0_99"/>
          <p:cNvSpPr txBox="1"/>
          <p:nvPr/>
        </p:nvSpPr>
        <p:spPr>
          <a:xfrm rot="-5400000">
            <a:off x="2849672" y="4650815"/>
            <a:ext cx="14644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s" sz="1733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X-Ray lightcurves</a:t>
            </a:r>
            <a:endParaRPr sz="1733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25" name="Google Shape;225;g2cf67f36607_0_99"/>
          <p:cNvCxnSpPr/>
          <p:nvPr/>
        </p:nvCxnSpPr>
        <p:spPr>
          <a:xfrm>
            <a:off x="3996637" y="1522699"/>
            <a:ext cx="0" cy="1586000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g2cf67f36607_0_99"/>
          <p:cNvCxnSpPr/>
          <p:nvPr/>
        </p:nvCxnSpPr>
        <p:spPr>
          <a:xfrm>
            <a:off x="3987381" y="4526077"/>
            <a:ext cx="10000" cy="1029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" name="Google Shape;227;g2cf67f36607_0_99"/>
          <p:cNvSpPr txBox="1"/>
          <p:nvPr/>
        </p:nvSpPr>
        <p:spPr>
          <a:xfrm>
            <a:off x="10098800" y="4817275"/>
            <a:ext cx="1774000" cy="574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s" sz="1067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Adapted from</a:t>
            </a:r>
            <a:endParaRPr sz="1067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800"/>
            </a:pPr>
            <a:r>
              <a:rPr lang="es" sz="1067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Reid &amp; vilmer,  2017</a:t>
            </a:r>
            <a:endParaRPr sz="1067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g2cf67f36607_0_99"/>
          <p:cNvSpPr txBox="1"/>
          <p:nvPr/>
        </p:nvSpPr>
        <p:spPr>
          <a:xfrm>
            <a:off x="6727921" y="5838201"/>
            <a:ext cx="5449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800"/>
            </a:pPr>
            <a:r>
              <a:rPr lang="es" sz="24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X-rays produced by downward beams from Bremsstrahlung emission.</a:t>
            </a:r>
            <a:endParaRPr sz="24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g2cf67f36607_0_99"/>
          <p:cNvSpPr txBox="1"/>
          <p:nvPr/>
        </p:nvSpPr>
        <p:spPr>
          <a:xfrm>
            <a:off x="4915467" y="747467"/>
            <a:ext cx="69368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>
              <a:buClr>
                <a:srgbClr val="000000"/>
              </a:buClr>
              <a:buSzPts val="1800"/>
            </a:pPr>
            <a:r>
              <a:rPr lang="es" sz="2400" b="1" dirty="0">
                <a:latin typeface="Roboto"/>
                <a:ea typeface="Roboto"/>
                <a:cs typeface="Roboto"/>
                <a:sym typeface="Roboto"/>
              </a:rPr>
              <a:t>Radio produced by upward beams from the plasma emission mechanism.</a:t>
            </a:r>
            <a:endParaRPr sz="24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g2cf67f36607_0_99"/>
          <p:cNvSpPr txBox="1"/>
          <p:nvPr/>
        </p:nvSpPr>
        <p:spPr>
          <a:xfrm>
            <a:off x="112200" y="136501"/>
            <a:ext cx="119256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s" sz="2667" b="1" dirty="0">
                <a:latin typeface="Roboto"/>
                <a:ea typeface="Roboto"/>
                <a:cs typeface="Roboto"/>
                <a:sym typeface="Roboto"/>
              </a:rPr>
              <a:t>Energetic particles in solar flares: Particle acceleration and transport</a:t>
            </a:r>
            <a:endParaRPr sz="2667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1" name="Google Shape;231;g2cf67f36607_0_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4129" y="1349539"/>
            <a:ext cx="3461855" cy="465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g2cf67f36607_0_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1849" y="1979468"/>
            <a:ext cx="3900567" cy="356241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2cf67f36607_0_99"/>
          <p:cNvSpPr/>
          <p:nvPr/>
        </p:nvSpPr>
        <p:spPr>
          <a:xfrm rot="-1347209" flipH="1">
            <a:off x="7316488" y="3010960"/>
            <a:ext cx="3358203" cy="615565"/>
          </a:xfrm>
          <a:custGeom>
            <a:avLst/>
            <a:gdLst/>
            <a:ahLst/>
            <a:cxnLst/>
            <a:rect l="l" t="t" r="r" b="b"/>
            <a:pathLst>
              <a:path w="41026" h="26363" extrusionOk="0">
                <a:moveTo>
                  <a:pt x="0" y="26363"/>
                </a:moveTo>
                <a:cubicBezTo>
                  <a:pt x="456" y="24742"/>
                  <a:pt x="1165" y="19626"/>
                  <a:pt x="2735" y="16638"/>
                </a:cubicBezTo>
                <a:cubicBezTo>
                  <a:pt x="4305" y="13650"/>
                  <a:pt x="6634" y="10712"/>
                  <a:pt x="9420" y="8433"/>
                </a:cubicBezTo>
                <a:cubicBezTo>
                  <a:pt x="12206" y="6154"/>
                  <a:pt x="15752" y="4331"/>
                  <a:pt x="19449" y="2963"/>
                </a:cubicBezTo>
                <a:cubicBezTo>
                  <a:pt x="23147" y="1596"/>
                  <a:pt x="28009" y="684"/>
                  <a:pt x="31605" y="228"/>
                </a:cubicBezTo>
                <a:cubicBezTo>
                  <a:pt x="35201" y="-228"/>
                  <a:pt x="39456" y="228"/>
                  <a:pt x="41026" y="228"/>
                </a:cubicBezTo>
              </a:path>
            </a:pathLst>
          </a:cu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2cf67f36607_0_99"/>
          <p:cNvSpPr txBox="1"/>
          <p:nvPr/>
        </p:nvSpPr>
        <p:spPr>
          <a:xfrm rot="-5400000">
            <a:off x="2720072" y="3441957"/>
            <a:ext cx="17236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s" sz="1733" b="1">
                <a:solidFill>
                  <a:srgbClr val="4A86E8"/>
                </a:solidFill>
                <a:latin typeface="Roboto"/>
                <a:ea typeface="Roboto"/>
                <a:cs typeface="Roboto"/>
                <a:sym typeface="Roboto"/>
              </a:rPr>
              <a:t>Radio lightcurves</a:t>
            </a:r>
            <a:endParaRPr sz="1733" b="1">
              <a:solidFill>
                <a:srgbClr val="4A86E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35" name="Google Shape;235;g2cf67f36607_0_99"/>
          <p:cNvCxnSpPr/>
          <p:nvPr/>
        </p:nvCxnSpPr>
        <p:spPr>
          <a:xfrm flipH="1">
            <a:off x="3987437" y="3189099"/>
            <a:ext cx="9200" cy="1323600"/>
          </a:xfrm>
          <a:prstGeom prst="straightConnector1">
            <a:avLst/>
          </a:prstGeom>
          <a:noFill/>
          <a:ln w="19050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6" name="Google Shape;236;g2cf67f36607_0_99"/>
          <p:cNvSpPr/>
          <p:nvPr/>
        </p:nvSpPr>
        <p:spPr>
          <a:xfrm rot="-1469114" flipH="1">
            <a:off x="5588943" y="4137682"/>
            <a:ext cx="3675384" cy="615564"/>
          </a:xfrm>
          <a:custGeom>
            <a:avLst/>
            <a:gdLst/>
            <a:ahLst/>
            <a:cxnLst/>
            <a:rect l="l" t="t" r="r" b="b"/>
            <a:pathLst>
              <a:path w="41026" h="26363" extrusionOk="0">
                <a:moveTo>
                  <a:pt x="0" y="26363"/>
                </a:moveTo>
                <a:cubicBezTo>
                  <a:pt x="456" y="24742"/>
                  <a:pt x="1165" y="19626"/>
                  <a:pt x="2735" y="16638"/>
                </a:cubicBezTo>
                <a:cubicBezTo>
                  <a:pt x="4305" y="13650"/>
                  <a:pt x="6634" y="10712"/>
                  <a:pt x="9420" y="8433"/>
                </a:cubicBezTo>
                <a:cubicBezTo>
                  <a:pt x="12206" y="6154"/>
                  <a:pt x="15752" y="4331"/>
                  <a:pt x="19449" y="2963"/>
                </a:cubicBezTo>
                <a:cubicBezTo>
                  <a:pt x="23147" y="1596"/>
                  <a:pt x="28009" y="684"/>
                  <a:pt x="31605" y="228"/>
                </a:cubicBezTo>
                <a:cubicBezTo>
                  <a:pt x="35201" y="-228"/>
                  <a:pt x="39456" y="228"/>
                  <a:pt x="41026" y="22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2cf67f36607_0_99"/>
          <p:cNvSpPr txBox="1"/>
          <p:nvPr/>
        </p:nvSpPr>
        <p:spPr>
          <a:xfrm>
            <a:off x="7845220" y="3312095"/>
            <a:ext cx="26708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s" sz="1600" b="1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25-50 keV</a:t>
            </a:r>
            <a:endParaRPr sz="1600"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8" name="Google Shape;238;g2cf67f36607_0_99"/>
          <p:cNvSpPr txBox="1"/>
          <p:nvPr/>
        </p:nvSpPr>
        <p:spPr>
          <a:xfrm>
            <a:off x="4120901" y="5916176"/>
            <a:ext cx="212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s" sz="16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Reid &amp; Vilmer 2017</a:t>
            </a:r>
            <a:endParaRPr sz="16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9" name="Google Shape;239;g2cf67f36607_0_99"/>
          <p:cNvSpPr txBox="1"/>
          <p:nvPr/>
        </p:nvSpPr>
        <p:spPr>
          <a:xfrm>
            <a:off x="9180627" y="5582933"/>
            <a:ext cx="21212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s" sz="1600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Reid et al. 2014</a:t>
            </a:r>
            <a:endParaRPr sz="160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0" name="Google Shape;240;g2cf67f36607_0_99"/>
          <p:cNvSpPr/>
          <p:nvPr/>
        </p:nvSpPr>
        <p:spPr>
          <a:xfrm>
            <a:off x="1927600" y="1577235"/>
            <a:ext cx="1367533" cy="615576"/>
          </a:xfrm>
          <a:custGeom>
            <a:avLst/>
            <a:gdLst/>
            <a:ahLst/>
            <a:cxnLst/>
            <a:rect l="l" t="t" r="r" b="b"/>
            <a:pathLst>
              <a:path w="41026" h="26363" extrusionOk="0">
                <a:moveTo>
                  <a:pt x="0" y="26363"/>
                </a:moveTo>
                <a:cubicBezTo>
                  <a:pt x="456" y="24742"/>
                  <a:pt x="1165" y="19626"/>
                  <a:pt x="2735" y="16638"/>
                </a:cubicBezTo>
                <a:cubicBezTo>
                  <a:pt x="4305" y="13650"/>
                  <a:pt x="6634" y="10712"/>
                  <a:pt x="9420" y="8433"/>
                </a:cubicBezTo>
                <a:cubicBezTo>
                  <a:pt x="12206" y="6154"/>
                  <a:pt x="15752" y="4331"/>
                  <a:pt x="19449" y="2963"/>
                </a:cubicBezTo>
                <a:cubicBezTo>
                  <a:pt x="23147" y="1596"/>
                  <a:pt x="28009" y="684"/>
                  <a:pt x="31605" y="228"/>
                </a:cubicBezTo>
                <a:cubicBezTo>
                  <a:pt x="35201" y="-228"/>
                  <a:pt x="39456" y="228"/>
                  <a:pt x="41026" y="228"/>
                </a:cubicBezTo>
              </a:path>
            </a:pathLst>
          </a:cu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1" name="Google Shape;241;g2cf67f36607_0_99"/>
          <p:cNvSpPr/>
          <p:nvPr/>
        </p:nvSpPr>
        <p:spPr>
          <a:xfrm rot="10800000" flipH="1">
            <a:off x="1927600" y="5072912"/>
            <a:ext cx="1367533" cy="615576"/>
          </a:xfrm>
          <a:custGeom>
            <a:avLst/>
            <a:gdLst/>
            <a:ahLst/>
            <a:cxnLst/>
            <a:rect l="l" t="t" r="r" b="b"/>
            <a:pathLst>
              <a:path w="41026" h="26363" extrusionOk="0">
                <a:moveTo>
                  <a:pt x="0" y="26363"/>
                </a:moveTo>
                <a:cubicBezTo>
                  <a:pt x="456" y="24742"/>
                  <a:pt x="1165" y="19626"/>
                  <a:pt x="2735" y="16638"/>
                </a:cubicBezTo>
                <a:cubicBezTo>
                  <a:pt x="4305" y="13650"/>
                  <a:pt x="6634" y="10712"/>
                  <a:pt x="9420" y="8433"/>
                </a:cubicBezTo>
                <a:cubicBezTo>
                  <a:pt x="12206" y="6154"/>
                  <a:pt x="15752" y="4331"/>
                  <a:pt x="19449" y="2963"/>
                </a:cubicBezTo>
                <a:cubicBezTo>
                  <a:pt x="23147" y="1596"/>
                  <a:pt x="28009" y="684"/>
                  <a:pt x="31605" y="228"/>
                </a:cubicBezTo>
                <a:cubicBezTo>
                  <a:pt x="35201" y="-228"/>
                  <a:pt x="39456" y="228"/>
                  <a:pt x="41026" y="228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2" name="Google Shape;242;g2cf67f36607_0_99"/>
          <p:cNvSpPr txBox="1"/>
          <p:nvPr/>
        </p:nvSpPr>
        <p:spPr>
          <a:xfrm>
            <a:off x="40400" y="4956834"/>
            <a:ext cx="1774000" cy="41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800"/>
            </a:pPr>
            <a:r>
              <a:rPr lang="es" sz="1067">
                <a:solidFill>
                  <a:srgbClr val="999999"/>
                </a:solidFill>
                <a:latin typeface="Roboto"/>
                <a:ea typeface="Roboto"/>
                <a:cs typeface="Roboto"/>
                <a:sym typeface="Roboto"/>
              </a:rPr>
              <a:t>Adapted from Klein, 2006</a:t>
            </a:r>
            <a:endParaRPr sz="1067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43" name="Google Shape;243;g2cf67f36607_0_99"/>
          <p:cNvGrpSpPr/>
          <p:nvPr/>
        </p:nvGrpSpPr>
        <p:grpSpPr>
          <a:xfrm>
            <a:off x="397434" y="2283336"/>
            <a:ext cx="2781734" cy="2895921"/>
            <a:chOff x="450475" y="1864902"/>
            <a:chExt cx="2086300" cy="2171941"/>
          </a:xfrm>
        </p:grpSpPr>
        <p:sp>
          <p:nvSpPr>
            <p:cNvPr id="244" name="Google Shape;244;g2cf67f36607_0_99"/>
            <p:cNvSpPr/>
            <p:nvPr/>
          </p:nvSpPr>
          <p:spPr>
            <a:xfrm>
              <a:off x="450575" y="3712020"/>
              <a:ext cx="2086200" cy="233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g2cf67f36607_0_99"/>
            <p:cNvGrpSpPr/>
            <p:nvPr/>
          </p:nvGrpSpPr>
          <p:grpSpPr>
            <a:xfrm>
              <a:off x="450475" y="1864902"/>
              <a:ext cx="2086111" cy="1948059"/>
              <a:chOff x="6119083" y="2082650"/>
              <a:chExt cx="2922542" cy="2778575"/>
            </a:xfrm>
          </p:grpSpPr>
          <p:pic>
            <p:nvPicPr>
              <p:cNvPr id="246" name="Google Shape;246;g2cf67f36607_0_9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6119083" y="2082650"/>
                <a:ext cx="2922542" cy="2778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7" name="Google Shape;247;g2cf67f36607_0_99"/>
              <p:cNvSpPr/>
              <p:nvPr/>
            </p:nvSpPr>
            <p:spPr>
              <a:xfrm>
                <a:off x="7043686" y="3472299"/>
                <a:ext cx="898982" cy="670581"/>
              </a:xfrm>
              <a:custGeom>
                <a:avLst/>
                <a:gdLst/>
                <a:ahLst/>
                <a:cxnLst/>
                <a:rect l="l" t="t" r="r" b="b"/>
                <a:pathLst>
                  <a:path w="28330" h="18793" extrusionOk="0">
                    <a:moveTo>
                      <a:pt x="0" y="15988"/>
                    </a:moveTo>
                    <a:lnTo>
                      <a:pt x="2524" y="7854"/>
                    </a:lnTo>
                    <a:lnTo>
                      <a:pt x="8695" y="1402"/>
                    </a:lnTo>
                    <a:lnTo>
                      <a:pt x="15427" y="0"/>
                    </a:lnTo>
                    <a:lnTo>
                      <a:pt x="19354" y="1963"/>
                    </a:lnTo>
                    <a:lnTo>
                      <a:pt x="24964" y="8415"/>
                    </a:lnTo>
                    <a:lnTo>
                      <a:pt x="28330" y="18793"/>
                    </a:lnTo>
                    <a:lnTo>
                      <a:pt x="24403" y="13744"/>
                    </a:lnTo>
                    <a:lnTo>
                      <a:pt x="20756" y="8695"/>
                    </a:lnTo>
                    <a:lnTo>
                      <a:pt x="17390" y="6732"/>
                    </a:lnTo>
                    <a:lnTo>
                      <a:pt x="13744" y="5610"/>
                    </a:lnTo>
                    <a:lnTo>
                      <a:pt x="7573" y="7012"/>
                    </a:lnTo>
                    <a:lnTo>
                      <a:pt x="3085" y="12902"/>
                    </a:lnTo>
                    <a:close/>
                  </a:path>
                </a:pathLst>
              </a:custGeom>
              <a:solidFill>
                <a:srgbClr val="FF0000">
                  <a:alpha val="56470"/>
                </a:srgbClr>
              </a:solidFill>
              <a:ln w="9525" cap="flat" cmpd="sng">
                <a:solidFill>
                  <a:srgbClr val="CC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248" name="Google Shape;248;g2cf67f36607_0_99"/>
              <p:cNvSpPr/>
              <p:nvPr/>
            </p:nvSpPr>
            <p:spPr>
              <a:xfrm>
                <a:off x="6838977" y="3532351"/>
                <a:ext cx="240310" cy="1010850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28329" extrusionOk="0">
                    <a:moveTo>
                      <a:pt x="3927" y="0"/>
                    </a:moveTo>
                    <a:lnTo>
                      <a:pt x="0" y="10658"/>
                    </a:lnTo>
                    <a:lnTo>
                      <a:pt x="280" y="19634"/>
                    </a:lnTo>
                    <a:lnTo>
                      <a:pt x="3085" y="28329"/>
                    </a:lnTo>
                    <a:lnTo>
                      <a:pt x="4768" y="9817"/>
                    </a:lnTo>
                    <a:lnTo>
                      <a:pt x="7573" y="3646"/>
                    </a:lnTo>
                    <a:close/>
                  </a:path>
                </a:pathLst>
              </a:custGeom>
              <a:solidFill>
                <a:srgbClr val="FF7A00">
                  <a:alpha val="44705"/>
                </a:srgbClr>
              </a:solidFill>
              <a:ln w="9525" cap="flat" cmpd="sng">
                <a:solidFill>
                  <a:srgbClr val="F1C232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249" name="Google Shape;249;g2cf67f36607_0_99"/>
              <p:cNvSpPr/>
              <p:nvPr/>
            </p:nvSpPr>
            <p:spPr>
              <a:xfrm flipH="1">
                <a:off x="7876369" y="3532350"/>
                <a:ext cx="240291" cy="1010850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28329" extrusionOk="0">
                    <a:moveTo>
                      <a:pt x="3927" y="0"/>
                    </a:moveTo>
                    <a:lnTo>
                      <a:pt x="0" y="10658"/>
                    </a:lnTo>
                    <a:lnTo>
                      <a:pt x="280" y="19634"/>
                    </a:lnTo>
                    <a:lnTo>
                      <a:pt x="3085" y="28329"/>
                    </a:lnTo>
                    <a:lnTo>
                      <a:pt x="4768" y="9817"/>
                    </a:lnTo>
                    <a:lnTo>
                      <a:pt x="7573" y="3646"/>
                    </a:lnTo>
                    <a:close/>
                  </a:path>
                </a:pathLst>
              </a:custGeom>
              <a:solidFill>
                <a:srgbClr val="FF7A00">
                  <a:alpha val="44705"/>
                </a:srgbClr>
              </a:solidFill>
              <a:ln w="9525" cap="flat" cmpd="sng">
                <a:solidFill>
                  <a:srgbClr val="F1C232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cxnSp>
            <p:nvCxnSpPr>
              <p:cNvPr id="250" name="Google Shape;250;g2cf67f36607_0_99"/>
              <p:cNvCxnSpPr/>
              <p:nvPr/>
            </p:nvCxnSpPr>
            <p:spPr>
              <a:xfrm flipH="1">
                <a:off x="8016606" y="2916158"/>
                <a:ext cx="342600" cy="567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9900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sp>
            <p:nvSpPr>
              <p:cNvPr id="251" name="Google Shape;251;g2cf67f36607_0_99"/>
              <p:cNvSpPr txBox="1"/>
              <p:nvPr/>
            </p:nvSpPr>
            <p:spPr>
              <a:xfrm>
                <a:off x="8127893" y="2396237"/>
                <a:ext cx="899100" cy="658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/>
              <a:p>
                <a:pPr>
                  <a:buClr>
                    <a:srgbClr val="000000"/>
                  </a:buClr>
                  <a:buSzPts val="900"/>
                </a:pPr>
                <a:r>
                  <a:rPr lang="es" sz="1200" b="1">
                    <a:solidFill>
                      <a:srgbClr val="FF9900"/>
                    </a:solidFill>
                    <a:latin typeface="Roboto"/>
                    <a:ea typeface="Roboto"/>
                    <a:cs typeface="Roboto"/>
                    <a:sym typeface="Roboto"/>
                  </a:rPr>
                  <a:t>Faint  X-rays?</a:t>
                </a:r>
                <a:endParaRPr sz="1200" b="1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252" name="Google Shape;252;g2cf67f36607_0_99"/>
            <p:cNvCxnSpPr>
              <a:stCxn id="251" idx="1"/>
            </p:cNvCxnSpPr>
            <p:nvPr/>
          </p:nvCxnSpPr>
          <p:spPr>
            <a:xfrm flipH="1">
              <a:off x="1623664" y="2315595"/>
              <a:ext cx="260700" cy="66300"/>
            </a:xfrm>
            <a:prstGeom prst="straightConnector1">
              <a:avLst/>
            </a:prstGeom>
            <a:noFill/>
            <a:ln w="19050" cap="flat" cmpd="sng">
              <a:solidFill>
                <a:srgbClr val="FF99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53" name="Google Shape;253;g2cf67f36607_0_99"/>
            <p:cNvSpPr/>
            <p:nvPr/>
          </p:nvSpPr>
          <p:spPr>
            <a:xfrm>
              <a:off x="1268184" y="2245608"/>
              <a:ext cx="303000" cy="307800"/>
            </a:xfrm>
            <a:prstGeom prst="ellipse">
              <a:avLst/>
            </a:prstGeom>
            <a:solidFill>
              <a:srgbClr val="FFAA00">
                <a:alpha val="24313"/>
              </a:srgbClr>
            </a:solidFill>
            <a:ln w="9525" cap="flat" cmpd="sng">
              <a:solidFill>
                <a:srgbClr val="FF99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2cf67f36607_0_99"/>
            <p:cNvSpPr/>
            <p:nvPr/>
          </p:nvSpPr>
          <p:spPr>
            <a:xfrm>
              <a:off x="839728" y="3539539"/>
              <a:ext cx="341400" cy="184200"/>
            </a:xfrm>
            <a:prstGeom prst="ellipse">
              <a:avLst/>
            </a:prstGeom>
            <a:solidFill>
              <a:srgbClr val="00FFEA">
                <a:alpha val="37254"/>
              </a:srgbClr>
            </a:solidFill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2cf67f36607_0_99"/>
            <p:cNvSpPr/>
            <p:nvPr/>
          </p:nvSpPr>
          <p:spPr>
            <a:xfrm>
              <a:off x="1611816" y="3539539"/>
              <a:ext cx="341400" cy="184200"/>
            </a:xfrm>
            <a:prstGeom prst="ellipse">
              <a:avLst/>
            </a:prstGeom>
            <a:solidFill>
              <a:srgbClr val="00FFEA">
                <a:alpha val="37254"/>
              </a:srgbClr>
            </a:solidFill>
            <a:ln w="9525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cf67f36607_0_99"/>
            <p:cNvSpPr txBox="1"/>
            <p:nvPr/>
          </p:nvSpPr>
          <p:spPr>
            <a:xfrm>
              <a:off x="520787" y="3713708"/>
              <a:ext cx="1700700" cy="3231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900"/>
              </a:pPr>
              <a:r>
                <a:rPr lang="es" sz="1200" b="1">
                  <a:solidFill>
                    <a:srgbClr val="1155CC"/>
                  </a:solidFill>
                  <a:latin typeface="Arial"/>
                  <a:ea typeface="Arial"/>
                  <a:cs typeface="Arial"/>
                  <a:sym typeface="Arial"/>
                </a:rPr>
                <a:t>HXR footpoints</a:t>
              </a:r>
              <a:endParaRPr sz="1200" b="1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" name="Google Shape;257;g2cf67f36607_0_99"/>
            <p:cNvCxnSpPr/>
            <p:nvPr/>
          </p:nvCxnSpPr>
          <p:spPr>
            <a:xfrm rot="10800000">
              <a:off x="1188925" y="3647650"/>
              <a:ext cx="139200" cy="1653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258" name="Google Shape;258;g2cf67f36607_0_99"/>
            <p:cNvCxnSpPr/>
            <p:nvPr/>
          </p:nvCxnSpPr>
          <p:spPr>
            <a:xfrm rot="10800000" flipH="1">
              <a:off x="1526803" y="3656050"/>
              <a:ext cx="79800" cy="156900"/>
            </a:xfrm>
            <a:prstGeom prst="straightConnector1">
              <a:avLst/>
            </a:prstGeom>
            <a:noFill/>
            <a:ln w="9525" cap="flat" cmpd="sng">
              <a:solidFill>
                <a:srgbClr val="0000FF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260" name="Google Shape;260;g2cf67f36607_0_99"/>
          <p:cNvSpPr txBox="1"/>
          <p:nvPr/>
        </p:nvSpPr>
        <p:spPr>
          <a:xfrm>
            <a:off x="748" y="1158686"/>
            <a:ext cx="26064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s" sz="14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electrons escaping through</a:t>
            </a:r>
            <a:endParaRPr sz="1467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s" sz="14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s" sz="1467" b="1">
                <a:solidFill>
                  <a:srgbClr val="00FF00"/>
                </a:solidFill>
                <a:latin typeface="Roboto"/>
                <a:ea typeface="Roboto"/>
                <a:cs typeface="Roboto"/>
                <a:sym typeface="Roboto"/>
              </a:rPr>
              <a:t>open magnetic field lines</a:t>
            </a:r>
            <a:endParaRPr sz="1467" b="1">
              <a:solidFill>
                <a:srgbClr val="00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g2cf67f36607_0_99"/>
          <p:cNvSpPr txBox="1"/>
          <p:nvPr/>
        </p:nvSpPr>
        <p:spPr>
          <a:xfrm>
            <a:off x="253433" y="5436001"/>
            <a:ext cx="22192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es" sz="1467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electrons fall back</a:t>
            </a:r>
            <a:r>
              <a:rPr lang="es" sz="1467" b="1">
                <a:solidFill>
                  <a:srgbClr val="00FFFF"/>
                </a:solidFill>
                <a:latin typeface="Roboto"/>
                <a:ea typeface="Roboto"/>
                <a:cs typeface="Roboto"/>
                <a:sym typeface="Roboto"/>
              </a:rPr>
              <a:t> into the chromosphere</a:t>
            </a:r>
            <a:endParaRPr sz="1467" b="1">
              <a:solidFill>
                <a:srgbClr val="00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g2cf67f36607_0_99"/>
          <p:cNvSpPr/>
          <p:nvPr/>
        </p:nvSpPr>
        <p:spPr>
          <a:xfrm>
            <a:off x="1515699" y="1910000"/>
            <a:ext cx="340189" cy="1029136"/>
          </a:xfrm>
          <a:custGeom>
            <a:avLst/>
            <a:gdLst/>
            <a:ahLst/>
            <a:cxnLst/>
            <a:rect l="l" t="t" r="r" b="b"/>
            <a:pathLst>
              <a:path w="21454" h="49446" extrusionOk="0">
                <a:moveTo>
                  <a:pt x="0" y="0"/>
                </a:moveTo>
                <a:cubicBezTo>
                  <a:pt x="1347" y="7155"/>
                  <a:pt x="6272" y="34894"/>
                  <a:pt x="8084" y="42932"/>
                </a:cubicBezTo>
                <a:cubicBezTo>
                  <a:pt x="9896" y="50970"/>
                  <a:pt x="9664" y="49809"/>
                  <a:pt x="10872" y="48229"/>
                </a:cubicBezTo>
                <a:cubicBezTo>
                  <a:pt x="12080" y="46649"/>
                  <a:pt x="13659" y="40888"/>
                  <a:pt x="15332" y="33454"/>
                </a:cubicBezTo>
                <a:cubicBezTo>
                  <a:pt x="17005" y="26020"/>
                  <a:pt x="19932" y="9060"/>
                  <a:pt x="20908" y="3624"/>
                </a:cubicBezTo>
                <a:cubicBezTo>
                  <a:pt x="21884" y="-1812"/>
                  <a:pt x="21141" y="1301"/>
                  <a:pt x="21187" y="836"/>
                </a:cubicBezTo>
              </a:path>
            </a:pathLst>
          </a:cu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06C594-4BBD-4D48-9578-0275DB906569}"/>
              </a:ext>
            </a:extLst>
          </p:cNvPr>
          <p:cNvSpPr txBox="1"/>
          <p:nvPr/>
        </p:nvSpPr>
        <p:spPr>
          <a:xfrm>
            <a:off x="445464" y="6408578"/>
            <a:ext cx="296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 </a:t>
            </a:r>
            <a:r>
              <a:rPr lang="fr-FR" dirty="0" err="1"/>
              <a:t>already</a:t>
            </a:r>
            <a:r>
              <a:rPr lang="fr-FR" dirty="0"/>
              <a:t> long story…</a:t>
            </a:r>
          </a:p>
        </p:txBody>
      </p:sp>
    </p:spTree>
    <p:extLst>
      <p:ext uri="{BB962C8B-B14F-4D97-AF65-F5344CB8AC3E}">
        <p14:creationId xmlns:p14="http://schemas.microsoft.com/office/powerpoint/2010/main" val="35103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745049" flipH="1">
            <a:off x="504155" y="5793937"/>
            <a:ext cx="1149096" cy="83470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"/>
          <p:cNvSpPr txBox="1"/>
          <p:nvPr/>
        </p:nvSpPr>
        <p:spPr>
          <a:xfrm>
            <a:off x="112200" y="136501"/>
            <a:ext cx="11925600" cy="656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2000"/>
            </a:pPr>
            <a:r>
              <a:rPr lang="es" sz="2667" b="1" dirty="0">
                <a:latin typeface="Roboto"/>
                <a:ea typeface="Roboto"/>
                <a:cs typeface="Roboto"/>
                <a:sym typeface="Roboto"/>
              </a:rPr>
              <a:t>Context on Radio/X-ray observations: HXR &amp; Type III statistics</a:t>
            </a:r>
            <a:endParaRPr sz="2667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9" name="Google Shape;26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3</a:t>
            </a:fld>
            <a:endParaRPr/>
          </a:p>
        </p:txBody>
      </p:sp>
      <p:pic>
        <p:nvPicPr>
          <p:cNvPr id="270" name="Google Shape;270;p4"/>
          <p:cNvPicPr preferRelativeResize="0"/>
          <p:nvPr/>
        </p:nvPicPr>
        <p:blipFill rotWithShape="1">
          <a:blip r:embed="rId4">
            <a:alphaModFix/>
          </a:blip>
          <a:srcRect r="50228"/>
          <a:stretch/>
        </p:blipFill>
        <p:spPr>
          <a:xfrm>
            <a:off x="2959694" y="1357033"/>
            <a:ext cx="3233057" cy="410973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"/>
          <p:cNvSpPr txBox="1"/>
          <p:nvPr/>
        </p:nvSpPr>
        <p:spPr>
          <a:xfrm>
            <a:off x="112200" y="2022960"/>
            <a:ext cx="2903595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dirty="0">
                <a:latin typeface="Roboto"/>
                <a:ea typeface="Roboto"/>
                <a:cs typeface="Roboto"/>
                <a:sym typeface="Roboto"/>
              </a:rPr>
              <a:t>Correlation between non-thermal electron number with E &gt; 20 keV and peak radio flux.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dirty="0"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s" dirty="0">
                <a:latin typeface="Roboto"/>
                <a:ea typeface="Roboto"/>
                <a:cs typeface="Roboto"/>
                <a:sym typeface="Roboto"/>
              </a:rPr>
              <a:t>Correlation best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r>
              <a:rPr lang="es" dirty="0">
                <a:latin typeface="Roboto"/>
                <a:ea typeface="Roboto"/>
                <a:cs typeface="Roboto"/>
                <a:sym typeface="Roboto"/>
              </a:rPr>
              <a:t>around (150 MHz).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800"/>
            </a:pPr>
            <a:r>
              <a:rPr lang="fr-FR" b="1" spc="-10" dirty="0">
                <a:solidFill>
                  <a:prstClr val="black"/>
                </a:solidFill>
                <a:cs typeface="Calibri"/>
              </a:rPr>
              <a:t>&gt; 200 </a:t>
            </a:r>
            <a:r>
              <a:rPr lang="fr-FR" b="1" spc="-10" dirty="0" err="1">
                <a:solidFill>
                  <a:prstClr val="black"/>
                </a:solidFill>
                <a:cs typeface="Calibri"/>
              </a:rPr>
              <a:t>events</a:t>
            </a:r>
            <a:r>
              <a:rPr lang="fr-FR" b="1" spc="-10" dirty="0">
                <a:solidFill>
                  <a:prstClr val="black"/>
                </a:solidFill>
                <a:cs typeface="Calibri"/>
              </a:rPr>
              <a:t> over 13 </a:t>
            </a:r>
            <a:r>
              <a:rPr lang="fr-FR" b="1" spc="-10" dirty="0" err="1">
                <a:solidFill>
                  <a:prstClr val="black"/>
                </a:solidFill>
                <a:cs typeface="Calibri"/>
              </a:rPr>
              <a:t>years</a:t>
            </a:r>
            <a:r>
              <a:rPr lang="fr-FR" b="1" spc="-10" dirty="0">
                <a:solidFill>
                  <a:prstClr val="black"/>
                </a:solidFill>
                <a:cs typeface="Calibri"/>
              </a:rPr>
              <a:t> of data (2002-2014)</a:t>
            </a:r>
          </a:p>
          <a:p>
            <a:pPr>
              <a:buClr>
                <a:srgbClr val="000000"/>
              </a:buClr>
              <a:buSzPts val="1800"/>
            </a:pPr>
            <a:endParaRPr b="1" dirty="0"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s" b="1" dirty="0">
                <a:latin typeface="Roboto"/>
                <a:ea typeface="Roboto"/>
                <a:cs typeface="Roboto"/>
                <a:sym typeface="Roboto"/>
              </a:rPr>
              <a:t>James &amp; Vilmer 2023, Reid &amp; Vilmer 2017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800"/>
            </a:pPr>
            <a:endParaRPr sz="24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2" name="Google Shape;27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97828" y="1600218"/>
            <a:ext cx="3984171" cy="278395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"/>
          <p:cNvSpPr txBox="1"/>
          <p:nvPr/>
        </p:nvSpPr>
        <p:spPr>
          <a:xfrm>
            <a:off x="6335886" y="4266485"/>
            <a:ext cx="5856114" cy="195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buClr>
                <a:srgbClr val="000000"/>
              </a:buClr>
              <a:buSzPts val="1600"/>
            </a:pPr>
            <a:r>
              <a:rPr lang="es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Tendency of flares with a high signal in 25-50 keV to be associated with interplanetary type III  bursts </a:t>
            </a:r>
          </a:p>
          <a:p>
            <a:pPr algn="just">
              <a:buClr>
                <a:srgbClr val="000000"/>
              </a:buClr>
              <a:buSzPts val="1600"/>
            </a:pPr>
            <a:r>
              <a:rPr lang="es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(IT3,signal at frequencies &lt; 14 MHz.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  <a:buSzPts val="1600"/>
            </a:pPr>
            <a:endParaRPr dirty="0">
              <a:latin typeface="Times New Roman" panose="02020603050405020304" pitchFamily="18" charset="0"/>
              <a:ea typeface="Roboto"/>
              <a:cs typeface="Times New Roman" panose="02020603050405020304" pitchFamily="18" charset="0"/>
              <a:sym typeface="Roboto"/>
            </a:endParaRPr>
          </a:p>
          <a:p>
            <a:pPr algn="just">
              <a:buClr>
                <a:srgbClr val="000000"/>
              </a:buClr>
              <a:buSzPts val="1600"/>
            </a:pPr>
            <a:r>
              <a:rPr lang="es" b="1" dirty="0"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  <a:sym typeface="Roboto"/>
              </a:rPr>
              <a:t>Reid &amp; Vilmer 2017</a:t>
            </a:r>
            <a:endParaRPr dirty="0"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algn="just">
              <a:buClr>
                <a:srgbClr val="000000"/>
              </a:buClr>
              <a:buSzPts val="1600"/>
            </a:pPr>
            <a:endParaRPr sz="2133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4"/>
          <p:cNvSpPr txBox="1"/>
          <p:nvPr/>
        </p:nvSpPr>
        <p:spPr>
          <a:xfrm>
            <a:off x="1872690" y="5736657"/>
            <a:ext cx="10098927" cy="984845"/>
          </a:xfrm>
          <a:prstGeom prst="rect">
            <a:avLst/>
          </a:prstGeom>
          <a:noFill/>
          <a:ln w="19050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just">
              <a:buClr>
                <a:srgbClr val="000000"/>
              </a:buClr>
              <a:buSzPts val="1800"/>
            </a:pPr>
            <a:r>
              <a:rPr lang="es" sz="2400" dirty="0">
                <a:latin typeface="Roboto"/>
                <a:ea typeface="Roboto"/>
                <a:cs typeface="Roboto"/>
                <a:sym typeface="Roboto"/>
              </a:rPr>
              <a:t>With STIX and RPW investigate the link (if any) between HXR bursts and Interplanetary type III bursts</a:t>
            </a:r>
            <a:endParaRPr sz="24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4"/>
          <p:cNvSpPr txBox="1"/>
          <p:nvPr/>
        </p:nvSpPr>
        <p:spPr>
          <a:xfrm>
            <a:off x="112201" y="628086"/>
            <a:ext cx="121611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" sz="2133" dirty="0">
                <a:latin typeface="Arial"/>
                <a:ea typeface="Arial"/>
                <a:cs typeface="Arial"/>
                <a:sym typeface="Arial"/>
              </a:rPr>
              <a:t>Long history of HXR and Type III statistical correlated studies </a:t>
            </a:r>
            <a:r>
              <a:rPr lang="es" sz="1667" dirty="0">
                <a:latin typeface="Arial"/>
                <a:ea typeface="Arial"/>
                <a:cs typeface="Arial"/>
                <a:sym typeface="Arial"/>
              </a:rPr>
              <a:t>(Kane 1981; Raoult et al. 1985; Hamilton et al. 1990; Aschwanden et al. 1995a; Arzner &amp; Benz 2005, Reid et al 2011, 2014, Reid &amp; Vilmer 2017, James &amp; Vilmer 2023.)</a:t>
            </a:r>
            <a:endParaRPr sz="1867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9687749" y="3494976"/>
            <a:ext cx="1086560" cy="837960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14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4</a:t>
            </a:fld>
            <a:endParaRPr/>
          </a:p>
        </p:txBody>
      </p:sp>
      <p:sp>
        <p:nvSpPr>
          <p:cNvPr id="565" name="Google Shape;565;p15"/>
          <p:cNvSpPr txBox="1"/>
          <p:nvPr/>
        </p:nvSpPr>
        <p:spPr>
          <a:xfrm>
            <a:off x="5046600" y="1329626"/>
            <a:ext cx="7028400" cy="943744"/>
          </a:xfrm>
          <a:prstGeom prst="rect">
            <a:avLst/>
          </a:prstGeom>
          <a:solidFill>
            <a:schemeClr val="bg1">
              <a:alpha val="74000"/>
            </a:schemeClr>
          </a:solidFill>
          <a:ln w="9525" cap="flat" cmpd="sng">
            <a:solidFill>
              <a:srgbClr val="FF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400" b="1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Sample:</a:t>
            </a:r>
            <a:r>
              <a:rPr lang="es" sz="2133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13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 Type IIIs</a:t>
            </a:r>
            <a:r>
              <a:rPr lang="es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non-thermal HXR peaks associated (Sept 2021 – March 2023)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5"/>
          <p:cNvSpPr/>
          <p:nvPr/>
        </p:nvSpPr>
        <p:spPr>
          <a:xfrm>
            <a:off x="5210200" y="4806820"/>
            <a:ext cx="2962400" cy="1278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5"/>
          <p:cNvSpPr txBox="1"/>
          <p:nvPr/>
        </p:nvSpPr>
        <p:spPr>
          <a:xfrm>
            <a:off x="5031527" y="4772807"/>
            <a:ext cx="3300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s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Electron distribution function </a:t>
            </a:r>
            <a:endParaRPr sz="1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15"/>
          <p:cNvPicPr preferRelativeResize="0"/>
          <p:nvPr/>
        </p:nvPicPr>
        <p:blipFill rotWithShape="1">
          <a:blip r:embed="rId3">
            <a:alphaModFix/>
          </a:blip>
          <a:srcRect t="16652"/>
          <a:stretch/>
        </p:blipFill>
        <p:spPr>
          <a:xfrm>
            <a:off x="5573328" y="5580954"/>
            <a:ext cx="1842651" cy="3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5"/>
          <p:cNvSpPr txBox="1"/>
          <p:nvPr/>
        </p:nvSpPr>
        <p:spPr>
          <a:xfrm>
            <a:off x="4958556" y="5122639"/>
            <a:ext cx="3256400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s" sz="13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X-ray spectrum</a:t>
            </a:r>
            <a:endParaRPr sz="13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5"/>
          <p:cNvSpPr/>
          <p:nvPr/>
        </p:nvSpPr>
        <p:spPr>
          <a:xfrm>
            <a:off x="5210167" y="2843533"/>
            <a:ext cx="3256400" cy="9268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5"/>
          <p:cNvSpPr txBox="1"/>
          <p:nvPr/>
        </p:nvSpPr>
        <p:spPr>
          <a:xfrm>
            <a:off x="5031535" y="2832801"/>
            <a:ext cx="35772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s" sz="1733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Front &amp; peak exciter velocities</a:t>
            </a:r>
            <a:endParaRPr sz="1733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5"/>
          <p:cNvSpPr txBox="1"/>
          <p:nvPr/>
        </p:nvSpPr>
        <p:spPr>
          <a:xfrm>
            <a:off x="5046599" y="3144197"/>
            <a:ext cx="361756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fitting radio time profiles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000"/>
            </a:pPr>
            <a:r>
              <a:rPr lang="es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0.4 - 4 MHz</a:t>
            </a:r>
            <a:endParaRPr sz="1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5"/>
          <p:cNvSpPr/>
          <p:nvPr/>
        </p:nvSpPr>
        <p:spPr>
          <a:xfrm>
            <a:off x="8664567" y="2822848"/>
            <a:ext cx="3360400" cy="976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FF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5"/>
          <p:cNvSpPr txBox="1"/>
          <p:nvPr/>
        </p:nvSpPr>
        <p:spPr>
          <a:xfrm>
            <a:off x="8724899" y="2812098"/>
            <a:ext cx="3299867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300"/>
            </a:pPr>
            <a:r>
              <a:rPr lang="es" sz="17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Peak intensity (flux density)</a:t>
            </a:r>
            <a:endParaRPr sz="1733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5"/>
          <p:cNvSpPr txBox="1"/>
          <p:nvPr/>
        </p:nvSpPr>
        <p:spPr>
          <a:xfrm>
            <a:off x="8805800" y="3167479"/>
            <a:ext cx="2962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000"/>
            </a:pPr>
            <a:r>
              <a:rPr lang="es" sz="1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radio time profiles</a:t>
            </a:r>
            <a:endParaRPr sz="1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>
              <a:buClr>
                <a:srgbClr val="000000"/>
              </a:buClr>
              <a:buSzPts val="1000"/>
            </a:pPr>
            <a:r>
              <a:rPr lang="es" sz="16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@ ~1 and ~2 MHz</a:t>
            </a:r>
            <a:endParaRPr sz="1600"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5"/>
          <p:cNvSpPr/>
          <p:nvPr/>
        </p:nvSpPr>
        <p:spPr>
          <a:xfrm>
            <a:off x="8375800" y="4801287"/>
            <a:ext cx="3699200" cy="1278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99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5"/>
          <p:cNvSpPr txBox="1"/>
          <p:nvPr/>
        </p:nvSpPr>
        <p:spPr>
          <a:xfrm>
            <a:off x="8165767" y="4780933"/>
            <a:ext cx="4137600" cy="471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es"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 released by electrons with E &gt; E</a:t>
            </a:r>
            <a:r>
              <a:rPr lang="es" sz="10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s" sz="1467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5"/>
          <p:cNvSpPr txBox="1"/>
          <p:nvPr/>
        </p:nvSpPr>
        <p:spPr>
          <a:xfrm>
            <a:off x="5138633" y="2259320"/>
            <a:ext cx="6605549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400" dirty="0">
                <a:latin typeface="Arial"/>
                <a:ea typeface="Arial"/>
                <a:cs typeface="Arial"/>
                <a:sym typeface="Arial"/>
              </a:rPr>
              <a:t>For each of the events, we keep track of: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5"/>
          <p:cNvSpPr txBox="1"/>
          <p:nvPr/>
        </p:nvSpPr>
        <p:spPr>
          <a:xfrm>
            <a:off x="108857" y="87086"/>
            <a:ext cx="11585538" cy="1518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900"/>
            </a:pPr>
            <a:endParaRPr lang="es" sz="2533" b="1" dirty="0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900"/>
            </a:pPr>
            <a:r>
              <a:rPr lang="es" sz="2000" b="1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How are the exciter velocities related to the properties of X-ray emitting electrons?</a:t>
            </a:r>
            <a:r>
              <a:rPr lang="en-US" sz="2000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  <a:p>
            <a:pPr>
              <a:buClr>
                <a:srgbClr val="000000"/>
              </a:buClr>
              <a:buSzPts val="1900"/>
            </a:pPr>
            <a:r>
              <a:rPr lang="en-US" sz="2000" b="1" i="1" dirty="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Does the radio intensity relate to the energy within the electron beams?</a:t>
            </a:r>
            <a:endParaRPr lang="en-US" sz="2000" b="1" i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900"/>
            </a:pPr>
            <a:endParaRPr sz="1733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0" name="Google Shape;580;p15"/>
          <p:cNvPicPr preferRelativeResize="0"/>
          <p:nvPr/>
        </p:nvPicPr>
        <p:blipFill rotWithShape="1">
          <a:blip r:embed="rId4">
            <a:alphaModFix/>
          </a:blip>
          <a:srcRect t="60867"/>
          <a:stretch/>
        </p:blipFill>
        <p:spPr>
          <a:xfrm>
            <a:off x="8441408" y="5331725"/>
            <a:ext cx="3577200" cy="6903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5" name="Google Shape;585;p15"/>
          <p:cNvCxnSpPr/>
          <p:nvPr/>
        </p:nvCxnSpPr>
        <p:spPr>
          <a:xfrm flipH="1">
            <a:off x="1580339" y="5445288"/>
            <a:ext cx="10800" cy="1088400"/>
          </a:xfrm>
          <a:prstGeom prst="straightConnector1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Titre 1"/>
          <p:cNvSpPr>
            <a:spLocks noGrp="1"/>
          </p:cNvSpPr>
          <p:nvPr>
            <p:ph type="title"/>
          </p:nvPr>
        </p:nvSpPr>
        <p:spPr>
          <a:xfrm>
            <a:off x="457201" y="-54333"/>
            <a:ext cx="11059211" cy="968733"/>
          </a:xfrm>
        </p:spPr>
        <p:txBody>
          <a:bodyPr>
            <a:normAutofit/>
          </a:bodyPr>
          <a:lstStyle/>
          <a:p>
            <a:r>
              <a:rPr lang="fr-FR" sz="3600" b="1" dirty="0"/>
              <a:t>Link </a:t>
            </a:r>
            <a:r>
              <a:rPr lang="fr-FR" sz="3600" b="1" dirty="0" err="1"/>
              <a:t>between</a:t>
            </a:r>
            <a:r>
              <a:rPr lang="fr-FR" sz="3600" b="1" dirty="0"/>
              <a:t> X-ray and radio </a:t>
            </a:r>
            <a:r>
              <a:rPr lang="fr-FR" sz="3600" b="1" dirty="0" err="1"/>
              <a:t>emitting</a:t>
            </a:r>
            <a:r>
              <a:rPr lang="fr-FR" sz="3600" b="1" dirty="0"/>
              <a:t> </a:t>
            </a:r>
            <a:r>
              <a:rPr lang="fr-FR" sz="3600" b="1" dirty="0" err="1"/>
              <a:t>electrons</a:t>
            </a:r>
            <a:r>
              <a:rPr lang="fr-FR" sz="3600" b="1" dirty="0"/>
              <a:t>? (I)</a:t>
            </a:r>
          </a:p>
        </p:txBody>
      </p:sp>
      <p:sp>
        <p:nvSpPr>
          <p:cNvPr id="30" name="ZoneTexte 29"/>
          <p:cNvSpPr txBox="1"/>
          <p:nvPr/>
        </p:nvSpPr>
        <p:spPr>
          <a:xfrm flipH="1">
            <a:off x="5257101" y="6169314"/>
            <a:ext cx="5117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Paipa</a:t>
            </a:r>
            <a:r>
              <a:rPr lang="fr-FR" b="1" dirty="0"/>
              <a:t>, Reid, Vilmer, </a:t>
            </a:r>
            <a:r>
              <a:rPr lang="fr-FR" b="1" dirty="0" err="1"/>
              <a:t>Maksimovic</a:t>
            </a:r>
            <a:r>
              <a:rPr lang="fr-FR" b="1" dirty="0"/>
              <a:t>,  A&amp;A, in </a:t>
            </a:r>
            <a:r>
              <a:rPr lang="fr-FR" b="1" dirty="0" err="1"/>
              <a:t>press</a:t>
            </a:r>
            <a:r>
              <a:rPr lang="fr-FR" b="1" dirty="0"/>
              <a:t>  (DOI (</a:t>
            </a:r>
            <a:r>
              <a:rPr lang="fr-FR" b="1" dirty="0" err="1"/>
              <a:t>pending</a:t>
            </a:r>
            <a:r>
              <a:rPr lang="fr-FR" b="1" dirty="0"/>
              <a:t>): 10.1051/0004-6361/202558525 )</a:t>
            </a:r>
          </a:p>
        </p:txBody>
      </p:sp>
      <p:pic>
        <p:nvPicPr>
          <p:cNvPr id="31" name="Espace réservé du contenu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r="34008"/>
          <a:stretch/>
        </p:blipFill>
        <p:spPr>
          <a:xfrm>
            <a:off x="1" y="1851767"/>
            <a:ext cx="4972030" cy="45464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873829" y="2516240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EPD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895600" y="3495689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RPW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156919" y="5331725"/>
            <a:ext cx="59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STIX</a:t>
            </a:r>
          </a:p>
        </p:txBody>
      </p:sp>
    </p:spTree>
    <p:extLst>
      <p:ext uri="{BB962C8B-B14F-4D97-AF65-F5344CB8AC3E}">
        <p14:creationId xmlns:p14="http://schemas.microsoft.com/office/powerpoint/2010/main" val="3941930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8070227" cy="6372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070227" y="152400"/>
            <a:ext cx="395848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	</a:t>
            </a:r>
            <a:r>
              <a:rPr lang="fr-FR" sz="2800" b="1" dirty="0" err="1"/>
              <a:t>Sample</a:t>
            </a:r>
            <a:r>
              <a:rPr lang="fr-FR" sz="2800" b="1" dirty="0"/>
              <a:t> of </a:t>
            </a:r>
            <a:r>
              <a:rPr lang="fr-FR" sz="2800" b="1" dirty="0" err="1"/>
              <a:t>events</a:t>
            </a:r>
            <a:endParaRPr lang="fr-FR" sz="2800" b="1" dirty="0"/>
          </a:p>
          <a:p>
            <a:endParaRPr lang="fr-FR" sz="2800" dirty="0"/>
          </a:p>
          <a:p>
            <a:r>
              <a:rPr lang="fr-FR" sz="2400" dirty="0"/>
              <a:t>38 </a:t>
            </a:r>
            <a:r>
              <a:rPr lang="fr-FR" sz="2400" dirty="0" err="1"/>
              <a:t>events</a:t>
            </a:r>
            <a:r>
              <a:rPr lang="fr-FR" sz="2400" dirty="0"/>
              <a:t> </a:t>
            </a:r>
          </a:p>
          <a:p>
            <a:r>
              <a:rPr lang="fr-FR" sz="2400" dirty="0" err="1"/>
              <a:t>between</a:t>
            </a:r>
            <a:r>
              <a:rPr lang="fr-FR" sz="2400" dirty="0"/>
              <a:t> 09/21 to 05/23</a:t>
            </a:r>
          </a:p>
          <a:p>
            <a:r>
              <a:rPr lang="fr-FR" sz="2800" dirty="0"/>
              <a:t>- </a:t>
            </a:r>
            <a:r>
              <a:rPr lang="fr-FR" sz="2400" dirty="0"/>
              <a:t>High time cadence of 7s for RPW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single, </a:t>
            </a:r>
            <a:r>
              <a:rPr lang="fr-FR" sz="2400" dirty="0" err="1"/>
              <a:t>isolated</a:t>
            </a:r>
            <a:r>
              <a:rPr lang="fr-FR" sz="2400" dirty="0"/>
              <a:t> type III </a:t>
            </a:r>
            <a:r>
              <a:rPr lang="fr-FR" sz="2400" dirty="0" err="1"/>
              <a:t>burst</a:t>
            </a:r>
            <a:r>
              <a:rPr lang="fr-FR" sz="2400" dirty="0"/>
              <a:t> (</a:t>
            </a:r>
            <a:r>
              <a:rPr lang="fr-FR" sz="2400" dirty="0" err="1"/>
              <a:t>easy</a:t>
            </a:r>
            <a:r>
              <a:rPr lang="fr-FR" sz="2400" dirty="0"/>
              <a:t> to </a:t>
            </a:r>
            <a:r>
              <a:rPr lang="fr-FR" sz="2400" dirty="0" err="1"/>
              <a:t>measure</a:t>
            </a:r>
            <a:r>
              <a:rPr lang="fr-FR" sz="2400" dirty="0"/>
              <a:t> </a:t>
            </a:r>
            <a:r>
              <a:rPr lang="fr-FR" sz="2400" dirty="0" err="1"/>
              <a:t>frequency</a:t>
            </a:r>
            <a:r>
              <a:rPr lang="fr-FR" sz="2400" dirty="0"/>
              <a:t> drifts)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Associated non-thermal HXR </a:t>
            </a:r>
            <a:r>
              <a:rPr lang="fr-FR" sz="2400" dirty="0" err="1"/>
              <a:t>emission</a:t>
            </a:r>
            <a:endParaRPr lang="fr-FR" sz="2400" dirty="0"/>
          </a:p>
          <a:p>
            <a:pPr marL="457200" indent="-457200">
              <a:buFontTx/>
              <a:buChar char="-"/>
            </a:pPr>
            <a:endParaRPr lang="fr-FR" sz="2400" dirty="0"/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4834759" y="725214"/>
            <a:ext cx="609600" cy="51500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487918" y="365235"/>
            <a:ext cx="1445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>
                <a:solidFill>
                  <a:schemeClr val="bg1"/>
                </a:solidFill>
              </a:rPr>
              <a:t>Asocciated</a:t>
            </a:r>
            <a:r>
              <a:rPr lang="fr-FR" sz="1100" dirty="0">
                <a:solidFill>
                  <a:schemeClr val="bg1"/>
                </a:solidFill>
              </a:rPr>
              <a:t> HR </a:t>
            </a:r>
          </a:p>
          <a:p>
            <a:r>
              <a:rPr lang="fr-FR" sz="1100" dirty="0" err="1">
                <a:solidFill>
                  <a:schemeClr val="bg1"/>
                </a:solidFill>
              </a:rPr>
              <a:t>peak</a:t>
            </a:r>
            <a:endParaRPr lang="fr-F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8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1" y="752014"/>
            <a:ext cx="11491702" cy="5289765"/>
          </a:xfrm>
          <a:prstGeom prst="rect">
            <a:avLst/>
          </a:prstGeom>
        </p:spPr>
      </p:pic>
      <p:sp>
        <p:nvSpPr>
          <p:cNvPr id="5" name="Google Shape;430;p8"/>
          <p:cNvSpPr txBox="1"/>
          <p:nvPr/>
        </p:nvSpPr>
        <p:spPr>
          <a:xfrm>
            <a:off x="112200" y="136501"/>
            <a:ext cx="119256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400" b="1" dirty="0">
                <a:latin typeface="Roboto"/>
                <a:ea typeface="Roboto"/>
                <a:cs typeface="Roboto"/>
                <a:sym typeface="Roboto"/>
              </a:rPr>
              <a:t>Radio Diagnostics:</a:t>
            </a:r>
            <a:r>
              <a:rPr lang="es" sz="2400" dirty="0">
                <a:latin typeface="Arial"/>
                <a:ea typeface="Arial"/>
                <a:cs typeface="Arial"/>
                <a:sym typeface="Arial"/>
              </a:rPr>
              <a:t> Velocity of the Type III exciter (using RPW)</a:t>
            </a:r>
            <a:endParaRPr sz="2400" b="1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83" y="982841"/>
            <a:ext cx="2711059" cy="1150335"/>
          </a:xfrm>
          <a:prstGeom prst="rect">
            <a:avLst/>
          </a:prstGeom>
        </p:spPr>
      </p:pic>
      <p:pic>
        <p:nvPicPr>
          <p:cNvPr id="7" name="Google Shape;431;p8"/>
          <p:cNvPicPr preferRelativeResize="0"/>
          <p:nvPr/>
        </p:nvPicPr>
        <p:blipFill rotWithShape="1">
          <a:blip r:embed="rId4">
            <a:alphaModFix/>
          </a:blip>
          <a:srcRect l="4269" b="16742"/>
          <a:stretch/>
        </p:blipFill>
        <p:spPr>
          <a:xfrm>
            <a:off x="3314460" y="2187801"/>
            <a:ext cx="1661125" cy="35240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8" name="Google Shape;433;p8"/>
          <p:cNvSpPr txBox="1"/>
          <p:nvPr/>
        </p:nvSpPr>
        <p:spPr>
          <a:xfrm>
            <a:off x="89891" y="6126164"/>
            <a:ext cx="489184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066785" lvl="1" indent="-423323">
              <a:buClr>
                <a:schemeClr val="lt1"/>
              </a:buClr>
              <a:buSzPts val="1400"/>
              <a:buFont typeface="Roboto"/>
              <a:buChar char="➔"/>
            </a:pPr>
            <a:r>
              <a:rPr lang="es" b="1" dirty="0">
                <a:latin typeface="Roboto"/>
                <a:ea typeface="Roboto"/>
                <a:cs typeface="Roboto"/>
                <a:sym typeface="Roboto"/>
              </a:rPr>
              <a:t>Fundamental component  (f</a:t>
            </a:r>
            <a:r>
              <a:rPr lang="es" dirty="0">
                <a:latin typeface="Roboto"/>
                <a:ea typeface="Roboto"/>
                <a:cs typeface="Roboto"/>
                <a:sym typeface="Roboto"/>
              </a:rPr>
              <a:t>p) </a:t>
            </a:r>
            <a:endParaRPr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Google Shape;436;p8"/>
          <p:cNvSpPr txBox="1"/>
          <p:nvPr/>
        </p:nvSpPr>
        <p:spPr>
          <a:xfrm>
            <a:off x="6740779" y="5922699"/>
            <a:ext cx="27444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s" sz="2133" b="1" dirty="0">
                <a:latin typeface="Roboto"/>
                <a:ea typeface="Roboto"/>
                <a:cs typeface="Roboto"/>
                <a:sym typeface="Roboto"/>
              </a:rPr>
              <a:t>Model for  </a:t>
            </a:r>
            <a:r>
              <a:rPr lang="es" sz="2267" b="1" dirty="0">
                <a:latin typeface="Roboto"/>
                <a:ea typeface="Roboto"/>
                <a:cs typeface="Roboto"/>
                <a:sym typeface="Roboto"/>
              </a:rPr>
              <a:t>n</a:t>
            </a:r>
            <a:r>
              <a:rPr lang="es" sz="2000" b="1" baseline="-25000" dirty="0"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lang="es" sz="2000" b="1" dirty="0">
                <a:latin typeface="Roboto"/>
                <a:ea typeface="Roboto"/>
                <a:cs typeface="Roboto"/>
                <a:sym typeface="Roboto"/>
              </a:rPr>
              <a:t> ( r/R</a:t>
            </a:r>
            <a:r>
              <a:rPr lang="es" sz="1600" b="1" dirty="0">
                <a:latin typeface="Roboto"/>
                <a:ea typeface="Roboto"/>
                <a:cs typeface="Roboto"/>
                <a:sym typeface="Roboto"/>
              </a:rPr>
              <a:t>☉</a:t>
            </a:r>
            <a:r>
              <a:rPr lang="es" sz="2000" b="1" dirty="0">
                <a:latin typeface="Roboto"/>
                <a:ea typeface="Roboto"/>
                <a:cs typeface="Roboto"/>
                <a:sym typeface="Roboto"/>
              </a:rPr>
              <a:t>)</a:t>
            </a:r>
            <a:endParaRPr sz="2000" b="1" dirty="0">
              <a:latin typeface="Roboto"/>
              <a:ea typeface="Roboto"/>
              <a:cs typeface="Roboto"/>
              <a:sym typeface="Roboto"/>
            </a:endParaRPr>
          </a:p>
          <a:p>
            <a:pPr>
              <a:buClr>
                <a:srgbClr val="000000"/>
              </a:buClr>
              <a:buSzPts val="1100"/>
            </a:pPr>
            <a:r>
              <a:rPr lang="es" sz="1467" dirty="0">
                <a:latin typeface="Roboto"/>
                <a:ea typeface="Roboto"/>
                <a:cs typeface="Roboto"/>
                <a:sym typeface="Roboto"/>
              </a:rPr>
              <a:t>Sittler &amp; Guhathakurta (1999)</a:t>
            </a:r>
            <a:endParaRPr sz="1467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458;p8"/>
          <p:cNvSpPr txBox="1"/>
          <p:nvPr/>
        </p:nvSpPr>
        <p:spPr>
          <a:xfrm>
            <a:off x="4373354" y="4253687"/>
            <a:ext cx="3605451" cy="7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s" sz="1867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1100" dirty="0"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s" sz="1100" baseline="-25000" dirty="0">
                <a:latin typeface="Arial"/>
                <a:ea typeface="Arial"/>
                <a:cs typeface="Arial"/>
                <a:sym typeface="Arial"/>
              </a:rPr>
              <a:t>peak</a:t>
            </a:r>
            <a:r>
              <a:rPr lang="es" sz="1100" dirty="0">
                <a:latin typeface="Arial"/>
                <a:ea typeface="Arial"/>
                <a:cs typeface="Arial"/>
                <a:sym typeface="Arial"/>
              </a:rPr>
              <a:t> = time of max intensity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400"/>
            </a:pPr>
            <a:r>
              <a:rPr lang="es" sz="11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11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s" sz="1100" baseline="-250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front</a:t>
            </a:r>
            <a:r>
              <a:rPr lang="es" sz="1100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= time at HWHM</a:t>
            </a:r>
            <a:endParaRPr sz="1100" dirty="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434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6538" y="-228600"/>
            <a:ext cx="11092184" cy="1646238"/>
          </a:xfrm>
        </p:spPr>
        <p:txBody>
          <a:bodyPr>
            <a:normAutofit/>
          </a:bodyPr>
          <a:lstStyle/>
          <a:p>
            <a:r>
              <a:rPr lang="fr-FR" sz="3200" b="1" dirty="0"/>
              <a:t>Association</a:t>
            </a:r>
            <a:r>
              <a:rPr lang="fr-FR" sz="3200" dirty="0"/>
              <a:t> </a:t>
            </a:r>
            <a:r>
              <a:rPr lang="fr-FR" sz="3200" dirty="0" err="1"/>
              <a:t>between</a:t>
            </a:r>
            <a:r>
              <a:rPr lang="fr-FR" sz="3200" dirty="0"/>
              <a:t> HXR and radio </a:t>
            </a:r>
            <a:r>
              <a:rPr lang="fr-FR" sz="3200" dirty="0" err="1"/>
              <a:t>bursts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662" t="2122" b="49549"/>
          <a:stretch/>
        </p:blipFill>
        <p:spPr>
          <a:xfrm>
            <a:off x="0" y="935420"/>
            <a:ext cx="3981703" cy="30795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981703" y="935420"/>
            <a:ext cx="47346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 association of the IP type III to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nearest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HXR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burst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taking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time of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deka-keV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source and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starting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assuming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model  of </a:t>
            </a:r>
            <a:r>
              <a:rPr lang="es" dirty="0"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Sittler &amp; Guhathakurta (1999) (dashed magenta line)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 flipH="1">
            <a:off x="119743" y="4014953"/>
            <a:ext cx="8077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Then</a:t>
            </a:r>
            <a:r>
              <a:rPr lang="fr-FR" dirty="0"/>
              <a:t> estimation of the </a:t>
            </a:r>
            <a:r>
              <a:rPr lang="fr-FR" dirty="0" err="1"/>
              <a:t>delay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the HXR </a:t>
            </a:r>
            <a:r>
              <a:rPr lang="fr-FR" dirty="0" err="1"/>
              <a:t>burst</a:t>
            </a:r>
            <a:r>
              <a:rPr lang="fr-FR" dirty="0"/>
              <a:t> and the « front » time at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frequency</a:t>
            </a:r>
            <a:r>
              <a:rPr lang="fr-FR" dirty="0"/>
              <a:t>. This </a:t>
            </a:r>
            <a:r>
              <a:rPr lang="fr-FR" dirty="0" err="1"/>
              <a:t>allows</a:t>
            </a:r>
            <a:r>
              <a:rPr lang="fr-FR" dirty="0"/>
              <a:t> to </a:t>
            </a:r>
            <a:r>
              <a:rPr lang="fr-FR" dirty="0" err="1"/>
              <a:t>deduce</a:t>
            </a:r>
            <a:r>
              <a:rPr lang="fr-FR" dirty="0"/>
              <a:t> an </a:t>
            </a:r>
            <a:r>
              <a:rPr lang="fr-FR" dirty="0" err="1"/>
              <a:t>electron</a:t>
            </a:r>
            <a:r>
              <a:rPr lang="fr-FR" dirty="0"/>
              <a:t> radial propagation </a:t>
            </a:r>
            <a:r>
              <a:rPr lang="fr-FR" dirty="0" err="1"/>
              <a:t>velocity</a:t>
            </a:r>
            <a:r>
              <a:rPr lang="fr-FR" dirty="0"/>
              <a:t>  and </a:t>
            </a:r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« front » </a:t>
            </a:r>
            <a:r>
              <a:rPr lang="fr-FR" dirty="0" err="1"/>
              <a:t>velocity</a:t>
            </a:r>
            <a:r>
              <a:rPr lang="fr-FR" dirty="0"/>
              <a:t> </a:t>
            </a:r>
            <a:r>
              <a:rPr lang="fr-FR" dirty="0" err="1"/>
              <a:t>deduced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radio </a:t>
            </a:r>
            <a:r>
              <a:rPr lang="fr-FR" dirty="0" err="1"/>
              <a:t>spectra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For a few </a:t>
            </a:r>
            <a:r>
              <a:rPr lang="fr-FR" dirty="0" err="1"/>
              <a:t>events</a:t>
            </a:r>
            <a:r>
              <a:rPr lang="fr-FR" dirty="0"/>
              <a:t>, the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velocities</a:t>
            </a:r>
            <a:r>
              <a:rPr lang="fr-FR" dirty="0"/>
              <a:t> </a:t>
            </a:r>
            <a:r>
              <a:rPr lang="fr-FR" dirty="0" err="1"/>
              <a:t>disagreed</a:t>
            </a:r>
            <a:r>
              <a:rPr lang="fr-FR" dirty="0"/>
              <a:t>. A new association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searched</a:t>
            </a:r>
            <a:r>
              <a:rPr lang="fr-FR" dirty="0"/>
              <a:t> for </a:t>
            </a:r>
            <a:r>
              <a:rPr lang="fr-FR" dirty="0" err="1"/>
              <a:t>so</a:t>
            </a:r>
            <a:r>
              <a:rPr lang="fr-FR" dirty="0"/>
              <a:t> as to have a </a:t>
            </a:r>
            <a:r>
              <a:rPr lang="fr-FR" dirty="0" err="1"/>
              <a:t>better</a:t>
            </a:r>
            <a:r>
              <a:rPr lang="fr-FR" dirty="0"/>
              <a:t> agreement </a:t>
            </a:r>
            <a:r>
              <a:rPr lang="fr-FR" dirty="0" err="1"/>
              <a:t>between</a:t>
            </a:r>
            <a:r>
              <a:rPr lang="fr-FR" dirty="0"/>
              <a:t> the « front » </a:t>
            </a:r>
            <a:r>
              <a:rPr lang="fr-FR" dirty="0" err="1"/>
              <a:t>velocity</a:t>
            </a:r>
            <a:r>
              <a:rPr lang="fr-FR" dirty="0"/>
              <a:t> and the radial </a:t>
            </a:r>
            <a:r>
              <a:rPr lang="fr-FR" dirty="0" err="1"/>
              <a:t>velocity</a:t>
            </a:r>
            <a:r>
              <a:rPr lang="fr-FR" dirty="0"/>
              <a:t> (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solid</a:t>
            </a:r>
            <a:r>
              <a:rPr lang="fr-FR" dirty="0"/>
              <a:t> magenta line). </a:t>
            </a:r>
          </a:p>
          <a:p>
            <a:endParaRPr lang="fr-FR" dirty="0"/>
          </a:p>
          <a:p>
            <a:r>
              <a:rPr lang="fr-FR" dirty="0"/>
              <a:t>Changes for 15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among</a:t>
            </a:r>
            <a:r>
              <a:rPr lang="fr-FR" dirty="0"/>
              <a:t> 38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86C5B2-B907-44DD-A744-48F1123CB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92" t="-48"/>
          <a:stretch/>
        </p:blipFill>
        <p:spPr>
          <a:xfrm>
            <a:off x="8627064" y="906058"/>
            <a:ext cx="3551582" cy="5444930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D89B791-6954-46C1-8312-9D4B00086E9D}"/>
              </a:ext>
            </a:extLst>
          </p:cNvPr>
          <p:cNvCxnSpPr/>
          <p:nvPr/>
        </p:nvCxnSpPr>
        <p:spPr>
          <a:xfrm flipV="1">
            <a:off x="6821905" y="5654842"/>
            <a:ext cx="2033337" cy="120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3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200" y="4222854"/>
            <a:ext cx="6117000" cy="2595767"/>
          </a:xfrm>
          <a:prstGeom prst="rect">
            <a:avLst/>
          </a:prstGeom>
          <a:solidFill>
            <a:schemeClr val="bg1">
              <a:alpha val="21000"/>
            </a:schemeClr>
          </a:solidFill>
          <a:effectLst>
            <a:glow>
              <a:schemeClr val="accent1">
                <a:alpha val="40000"/>
              </a:schemeClr>
            </a:glow>
            <a:outerShdw blurRad="50800" dist="50800" dir="5400000" algn="ctr" rotWithShape="0">
              <a:schemeClr val="bg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</a:t>
            </a:r>
          </a:p>
        </p:txBody>
      </p:sp>
      <p:sp>
        <p:nvSpPr>
          <p:cNvPr id="467" name="Google Shape;46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8</a:t>
            </a:fld>
            <a:endParaRPr/>
          </a:p>
        </p:txBody>
      </p:sp>
      <p:sp>
        <p:nvSpPr>
          <p:cNvPr id="468" name="Google Shape;468;p9"/>
          <p:cNvSpPr txBox="1"/>
          <p:nvPr/>
        </p:nvSpPr>
        <p:spPr>
          <a:xfrm>
            <a:off x="188406" y="44544"/>
            <a:ext cx="1192560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000" b="1" dirty="0">
                <a:latin typeface="Roboto"/>
                <a:ea typeface="Roboto"/>
                <a:cs typeface="Roboto"/>
                <a:sym typeface="Roboto"/>
              </a:rPr>
              <a:t>Radio emission exciter velocities vs Non thermal electron power and spectral index δ (from HXRs</a:t>
            </a:r>
            <a:r>
              <a:rPr lang="es" sz="2300" b="1" dirty="0">
                <a:latin typeface="Roboto"/>
                <a:ea typeface="Roboto"/>
                <a:cs typeface="Roboto"/>
                <a:sym typeface="Roboto"/>
              </a:rPr>
              <a:t>)</a:t>
            </a:r>
            <a:endParaRPr sz="2300" b="1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1" name="Google Shape;481;p9"/>
          <p:cNvSpPr txBox="1"/>
          <p:nvPr/>
        </p:nvSpPr>
        <p:spPr>
          <a:xfrm>
            <a:off x="188406" y="1593130"/>
            <a:ext cx="7135298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Anticorrelation</a:t>
            </a:r>
            <a:r>
              <a:rPr lang="en-U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between the front velocity from radio and </a:t>
            </a:r>
            <a:r>
              <a:rPr lang="en-US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the electron spectral index </a:t>
            </a: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from HXRs.</a:t>
            </a:r>
            <a:endParaRPr lang="es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1600"/>
            </a:pPr>
            <a:r>
              <a:rPr lang="e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Correlation between the </a:t>
            </a:r>
            <a:r>
              <a:rPr lang="es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front velocity </a:t>
            </a:r>
            <a:r>
              <a:rPr lang="e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radio and the </a:t>
            </a:r>
            <a:r>
              <a:rPr lang="es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non-thermal</a:t>
            </a:r>
            <a:r>
              <a:rPr lang="e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electron power </a:t>
            </a:r>
            <a:r>
              <a:rPr lang="es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from HXR</a:t>
            </a:r>
          </a:p>
          <a:p>
            <a:pPr algn="ctr">
              <a:buClr>
                <a:srgbClr val="000000"/>
              </a:buClr>
              <a:buSzPts val="1600"/>
            </a:pPr>
            <a:endParaRPr b="1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9"/>
          <p:cNvSpPr txBox="1"/>
          <p:nvPr/>
        </p:nvSpPr>
        <p:spPr>
          <a:xfrm>
            <a:off x="0" y="563718"/>
            <a:ext cx="11104400" cy="430847"/>
          </a:xfrm>
          <a:prstGeom prst="rect">
            <a:avLst/>
          </a:prstGeom>
          <a:solidFill>
            <a:srgbClr val="222222">
              <a:alpha val="74117"/>
            </a:srgbClr>
          </a:solidFill>
          <a:ln w="9525" cap="flat" cmpd="sng">
            <a:solidFill>
              <a:srgbClr val="6AA84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50000"/>
              </a:lnSpc>
              <a:buClr>
                <a:srgbClr val="000000"/>
              </a:buClr>
              <a:buSzPts val="1800"/>
            </a:pPr>
            <a:r>
              <a:rPr lang="es" sz="2400" b="1" dirty="0">
                <a:solidFill>
                  <a:srgbClr val="6AA84F"/>
                </a:solidFill>
                <a:latin typeface="Arial"/>
                <a:ea typeface="Arial"/>
                <a:cs typeface="Arial"/>
                <a:sym typeface="Arial"/>
              </a:rPr>
              <a:t>Sample:</a:t>
            </a:r>
            <a:r>
              <a:rPr lang="es" sz="2133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133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38 Type IIIs</a:t>
            </a:r>
            <a:r>
              <a:rPr lang="es" sz="2133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with non-thermal HXR peaks associated (Sept 2021 - Mar 2023)</a:t>
            </a:r>
            <a:endParaRPr sz="2133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35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467" y="4461684"/>
            <a:ext cx="3270739" cy="2066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88406" y="4340886"/>
            <a:ext cx="2837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Comparison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of </a:t>
            </a:r>
            <a:r>
              <a:rPr lang="fr-FR" dirty="0" err="1"/>
              <a:t>numerical</a:t>
            </a:r>
            <a:r>
              <a:rPr lang="fr-FR" dirty="0"/>
              <a:t> simulations</a:t>
            </a:r>
          </a:p>
          <a:p>
            <a:r>
              <a:rPr lang="fr-FR" dirty="0"/>
              <a:t>of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beams</a:t>
            </a:r>
            <a:r>
              <a:rPr lang="fr-FR" dirty="0"/>
              <a:t> </a:t>
            </a:r>
            <a:r>
              <a:rPr lang="fr-FR" dirty="0" err="1"/>
              <a:t>propagating</a:t>
            </a:r>
            <a:r>
              <a:rPr lang="fr-FR" dirty="0"/>
              <a:t> in the corona </a:t>
            </a:r>
          </a:p>
          <a:p>
            <a:r>
              <a:rPr lang="fr-FR" dirty="0"/>
              <a:t>(and </a:t>
            </a:r>
            <a:r>
              <a:rPr lang="fr-FR" dirty="0" err="1"/>
              <a:t>interplanetary</a:t>
            </a:r>
            <a:r>
              <a:rPr lang="fr-FR" dirty="0"/>
              <a:t> space?), </a:t>
            </a:r>
            <a:r>
              <a:rPr lang="fr-FR" dirty="0" err="1"/>
              <a:t>producing</a:t>
            </a:r>
            <a:r>
              <a:rPr lang="fr-FR" dirty="0"/>
              <a:t> radio </a:t>
            </a:r>
            <a:r>
              <a:rPr lang="fr-FR" dirty="0" err="1"/>
              <a:t>emissions</a:t>
            </a:r>
            <a:endParaRPr lang="fr-FR" dirty="0"/>
          </a:p>
          <a:p>
            <a:endParaRPr lang="fr-FR" dirty="0"/>
          </a:p>
          <a:p>
            <a:r>
              <a:rPr lang="fr-FR" dirty="0"/>
              <a:t>(Reid&amp; </a:t>
            </a:r>
            <a:r>
              <a:rPr lang="fr-FR" dirty="0" err="1"/>
              <a:t>Kontar</a:t>
            </a:r>
            <a:r>
              <a:rPr lang="fr-FR" dirty="0"/>
              <a:t>, 2018)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645060" y="3929743"/>
            <a:ext cx="48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BFA801-02CD-46E7-8609-7F16359D7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35" y="994565"/>
            <a:ext cx="4303716" cy="565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s"/>
              <a:pPr/>
              <a:t>9</a:t>
            </a:fld>
            <a:endParaRPr/>
          </a:p>
        </p:txBody>
      </p:sp>
      <p:sp>
        <p:nvSpPr>
          <p:cNvPr id="489" name="Google Shape;489;p10"/>
          <p:cNvSpPr txBox="1"/>
          <p:nvPr/>
        </p:nvSpPr>
        <p:spPr>
          <a:xfrm>
            <a:off x="0" y="55674"/>
            <a:ext cx="12192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buClr>
                <a:srgbClr val="000000"/>
              </a:buClr>
              <a:buSzPts val="1800"/>
            </a:pPr>
            <a:r>
              <a:rPr lang="es" sz="20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Peak radio intensities vs</a:t>
            </a:r>
            <a:r>
              <a:rPr lang="es" sz="2000" b="1" dirty="0">
                <a:latin typeface="Roboto"/>
                <a:ea typeface="Roboto"/>
                <a:cs typeface="Roboto"/>
                <a:sym typeface="Roboto"/>
              </a:rPr>
              <a:t> Non thermal electron power and spectral index δ (from  HXRs)</a:t>
            </a:r>
            <a:r>
              <a:rPr lang="es" sz="2000" b="1" dirty="0">
                <a:solidFill>
                  <a:srgbClr val="00206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000" b="1" dirty="0">
              <a:solidFill>
                <a:srgbClr val="00206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317" y="4203514"/>
            <a:ext cx="8237877" cy="35925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34542" y="4420682"/>
            <a:ext cx="41583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Comparison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results</a:t>
            </a:r>
            <a:r>
              <a:rPr lang="fr-FR" sz="1600" dirty="0"/>
              <a:t> of </a:t>
            </a:r>
            <a:r>
              <a:rPr lang="fr-FR" sz="1600" dirty="0" err="1"/>
              <a:t>numerical</a:t>
            </a:r>
            <a:r>
              <a:rPr lang="fr-FR" sz="1600" dirty="0"/>
              <a:t> simulations of </a:t>
            </a:r>
            <a:r>
              <a:rPr lang="fr-FR" sz="1600" dirty="0" err="1"/>
              <a:t>electron</a:t>
            </a:r>
            <a:r>
              <a:rPr lang="fr-FR" sz="1600" dirty="0"/>
              <a:t> </a:t>
            </a:r>
            <a:r>
              <a:rPr lang="fr-FR" sz="1600" dirty="0" err="1"/>
              <a:t>beams</a:t>
            </a:r>
            <a:r>
              <a:rPr lang="fr-FR" sz="1600" dirty="0"/>
              <a:t> </a:t>
            </a:r>
            <a:r>
              <a:rPr lang="fr-FR" sz="1600" dirty="0" err="1"/>
              <a:t>propagating</a:t>
            </a:r>
            <a:r>
              <a:rPr lang="fr-FR" sz="1600" dirty="0"/>
              <a:t> in the corona  (</a:t>
            </a:r>
            <a:r>
              <a:rPr lang="fr-FR" sz="1600" dirty="0" err="1"/>
              <a:t>interplanetary</a:t>
            </a:r>
            <a:r>
              <a:rPr lang="fr-FR" sz="1600" dirty="0"/>
              <a:t> space?, </a:t>
            </a:r>
            <a:r>
              <a:rPr lang="fr-FR" sz="1600" dirty="0" err="1"/>
              <a:t>producing</a:t>
            </a:r>
            <a:r>
              <a:rPr lang="fr-FR" sz="1600" dirty="0"/>
              <a:t> radio </a:t>
            </a:r>
            <a:r>
              <a:rPr lang="fr-FR" sz="1600" dirty="0" err="1"/>
              <a:t>emissions</a:t>
            </a:r>
            <a:r>
              <a:rPr lang="fr-FR" sz="1600" dirty="0"/>
              <a:t>.</a:t>
            </a:r>
          </a:p>
          <a:p>
            <a:r>
              <a:rPr lang="fr-FR" sz="1600" dirty="0"/>
              <a:t>The radio </a:t>
            </a:r>
            <a:r>
              <a:rPr lang="fr-FR" sz="1600" dirty="0" err="1"/>
              <a:t>peak</a:t>
            </a:r>
            <a:r>
              <a:rPr lang="fr-FR" sz="1600" dirty="0"/>
              <a:t> </a:t>
            </a:r>
            <a:r>
              <a:rPr lang="fr-FR" sz="1600" dirty="0" err="1"/>
              <a:t>brightness</a:t>
            </a:r>
            <a:r>
              <a:rPr lang="fr-FR" sz="1600" dirty="0"/>
              <a:t> </a:t>
            </a:r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the </a:t>
            </a:r>
          </a:p>
          <a:p>
            <a:r>
              <a:rPr lang="fr-FR" sz="1600" dirty="0"/>
              <a:t>radio </a:t>
            </a:r>
            <a:r>
              <a:rPr lang="fr-FR" sz="1600" dirty="0" err="1"/>
              <a:t>producing</a:t>
            </a:r>
            <a:r>
              <a:rPr lang="fr-FR" sz="1600" dirty="0"/>
              <a:t> </a:t>
            </a:r>
            <a:r>
              <a:rPr lang="fr-FR" sz="1600" dirty="0" err="1"/>
              <a:t>beam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density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(Reid&amp; </a:t>
            </a:r>
            <a:r>
              <a:rPr lang="fr-FR" sz="1600" dirty="0" err="1"/>
              <a:t>Kontar</a:t>
            </a:r>
            <a:r>
              <a:rPr lang="fr-FR" sz="1600" dirty="0"/>
              <a:t>, 2018)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1636" y="4203514"/>
            <a:ext cx="3648346" cy="24440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610600" y="826800"/>
            <a:ext cx="35813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Strong</a:t>
            </a:r>
            <a:r>
              <a:rPr lang="fr-FR" sz="2000" b="1" dirty="0"/>
              <a:t> </a:t>
            </a:r>
            <a:r>
              <a:rPr lang="fr-FR" sz="2000" b="1" dirty="0" err="1"/>
              <a:t>anticorrelation</a:t>
            </a:r>
            <a:r>
              <a:rPr lang="fr-FR" sz="2000" b="1" dirty="0"/>
              <a:t> </a:t>
            </a:r>
            <a:r>
              <a:rPr lang="fr-FR" sz="2000" b="1" dirty="0" err="1"/>
              <a:t>between</a:t>
            </a:r>
            <a:r>
              <a:rPr lang="fr-FR" sz="2000" b="1" dirty="0"/>
              <a:t> the </a:t>
            </a:r>
            <a:r>
              <a:rPr lang="fr-FR" sz="2000" b="1" dirty="0" err="1"/>
              <a:t>peak</a:t>
            </a:r>
            <a:r>
              <a:rPr lang="fr-FR" sz="2000" b="1" dirty="0"/>
              <a:t> radio flux and the </a:t>
            </a:r>
            <a:r>
              <a:rPr lang="fr-FR" sz="2000" b="1" dirty="0" err="1"/>
              <a:t>electron</a:t>
            </a:r>
            <a:r>
              <a:rPr lang="fr-FR" sz="2000" b="1" dirty="0"/>
              <a:t> spectral index </a:t>
            </a:r>
            <a:r>
              <a:rPr lang="fr-FR" sz="2000" b="1" dirty="0" err="1"/>
              <a:t>derived</a:t>
            </a:r>
            <a:r>
              <a:rPr lang="fr-FR" sz="2000" b="1" dirty="0"/>
              <a:t> </a:t>
            </a:r>
            <a:r>
              <a:rPr lang="fr-FR" sz="2000" b="1" dirty="0" err="1"/>
              <a:t>from</a:t>
            </a:r>
            <a:r>
              <a:rPr lang="fr-FR" sz="2000" b="1" dirty="0"/>
              <a:t> X-rays</a:t>
            </a:r>
          </a:p>
          <a:p>
            <a:endParaRPr lang="fr-FR" sz="2000" b="1" dirty="0"/>
          </a:p>
          <a:p>
            <a:r>
              <a:rPr lang="fr-FR" sz="2000" b="1" dirty="0"/>
              <a:t>Good </a:t>
            </a:r>
            <a:r>
              <a:rPr lang="fr-FR" sz="2000" b="1" dirty="0" err="1"/>
              <a:t>correlation</a:t>
            </a:r>
            <a:r>
              <a:rPr lang="fr-FR" sz="2000" b="1" dirty="0"/>
              <a:t> </a:t>
            </a:r>
            <a:r>
              <a:rPr lang="fr-FR" sz="2000" b="1" dirty="0" err="1"/>
              <a:t>between</a:t>
            </a:r>
            <a:r>
              <a:rPr lang="fr-FR" sz="2000" b="1" dirty="0"/>
              <a:t> the </a:t>
            </a:r>
            <a:r>
              <a:rPr lang="fr-FR" sz="2000" b="1" dirty="0" err="1"/>
              <a:t>peak</a:t>
            </a:r>
            <a:r>
              <a:rPr lang="fr-FR" sz="2000" b="1" dirty="0"/>
              <a:t> radio flux and the </a:t>
            </a:r>
            <a:r>
              <a:rPr lang="fr-FR" sz="2000" b="1" dirty="0" err="1"/>
              <a:t>electron</a:t>
            </a:r>
            <a:r>
              <a:rPr lang="fr-FR" sz="2000" b="1" dirty="0"/>
              <a:t> power </a:t>
            </a:r>
            <a:r>
              <a:rPr lang="fr-FR" sz="2000" b="1" dirty="0" err="1"/>
              <a:t>derived</a:t>
            </a:r>
            <a:r>
              <a:rPr lang="fr-FR" sz="2000" b="1" dirty="0"/>
              <a:t> </a:t>
            </a:r>
            <a:r>
              <a:rPr lang="fr-FR" sz="2000" b="1" dirty="0" err="1"/>
              <a:t>from</a:t>
            </a:r>
            <a:r>
              <a:rPr lang="fr-FR" sz="2000" b="1" dirty="0"/>
              <a:t> X-rays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067F64-8330-4195-8602-930F3D364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3920"/>
            <a:ext cx="8596174" cy="278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60317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43583</TotalTime>
  <Words>1700</Words>
  <Application>Microsoft Office PowerPoint</Application>
  <PresentationFormat>Grand écran</PresentationFormat>
  <Paragraphs>223</Paragraphs>
  <Slides>17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4" baseType="lpstr">
      <vt:lpstr>Arial</vt:lpstr>
      <vt:lpstr>Calibri</vt:lpstr>
      <vt:lpstr>JUYXDUå¼«NimbusRomNo9L-Regu</vt:lpstr>
      <vt:lpstr>JWRRBRå¼«rtxmi</vt:lpstr>
      <vt:lpstr>Roboto</vt:lpstr>
      <vt:lpstr>Times New Roman</vt:lpstr>
      <vt:lpstr>2_Thème Office</vt:lpstr>
      <vt:lpstr>  Connecting Electrons at the Sun and in the Heliosphere through X-ray and Radio Diagnostics</vt:lpstr>
      <vt:lpstr>Présentation PowerPoint</vt:lpstr>
      <vt:lpstr>Présentation PowerPoint</vt:lpstr>
      <vt:lpstr>Link between X-ray and radio emitting electrons? (I)</vt:lpstr>
      <vt:lpstr>Présentation PowerPoint</vt:lpstr>
      <vt:lpstr>Présentation PowerPoint</vt:lpstr>
      <vt:lpstr>Association between HXR and radio bursts</vt:lpstr>
      <vt:lpstr>Présentation PowerPoint</vt:lpstr>
      <vt:lpstr>Présentation PowerPoint</vt:lpstr>
      <vt:lpstr>Energy content in X-rays and radio</vt:lpstr>
      <vt:lpstr>Présentation PowerPoint</vt:lpstr>
      <vt:lpstr>Statistical study of the association between type III  and HXR bursts</vt:lpstr>
      <vt:lpstr>Highly variable daily ratio between X-rays and radio events </vt:lpstr>
      <vt:lpstr>Association between type III bursts and X-ray flares </vt:lpstr>
      <vt:lpstr>Association between type III bursts and X-ray flares </vt:lpstr>
      <vt:lpstr>Association between type III bursts and X-ray flares step 3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Electromagnetic radiation from energetic electrons</dc:title>
  <dc:creator>Nicole Vilmer</dc:creator>
  <cp:lastModifiedBy>Nicole Vilmer</cp:lastModifiedBy>
  <cp:revision>443</cp:revision>
  <dcterms:created xsi:type="dcterms:W3CDTF">2020-12-20T12:00:38Z</dcterms:created>
  <dcterms:modified xsi:type="dcterms:W3CDTF">2026-06-04T04:23:13Z</dcterms:modified>
</cp:coreProperties>
</file>