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1"/>
  </p:notesMasterIdLst>
  <p:sldIdLst>
    <p:sldId id="277" r:id="rId2"/>
    <p:sldId id="289" r:id="rId3"/>
    <p:sldId id="284" r:id="rId4"/>
    <p:sldId id="290" r:id="rId5"/>
    <p:sldId id="281" r:id="rId6"/>
    <p:sldId id="283" r:id="rId7"/>
    <p:sldId id="285" r:id="rId8"/>
    <p:sldId id="286" r:id="rId9"/>
    <p:sldId id="28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3199" autoAdjust="0"/>
  </p:normalViewPr>
  <p:slideViewPr>
    <p:cSldViewPr snapToGrid="0">
      <p:cViewPr varScale="1">
        <p:scale>
          <a:sx n="74" d="100"/>
          <a:sy n="74" d="100"/>
        </p:scale>
        <p:origin x="95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1E4435-ABA6-4ABB-A63E-6F79E6BF8A8C}"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068C97-A0C0-4129-94F8-853EEE813C89}" type="slidenum">
              <a:rPr lang="en-GB" smtClean="0"/>
              <a:t>‹#›</a:t>
            </a:fld>
            <a:endParaRPr lang="en-GB"/>
          </a:p>
        </p:txBody>
      </p:sp>
    </p:spTree>
    <p:extLst>
      <p:ext uri="{BB962C8B-B14F-4D97-AF65-F5344CB8AC3E}">
        <p14:creationId xmlns:p14="http://schemas.microsoft.com/office/powerpoint/2010/main" val="1681508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past 5-7 years have been a pretty exciting time for heliophysics research, thanks to missions such as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Parker Solar Probe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Solar Orbiter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have provided new observations of the inner heliosphere and the Sun. One of the key discoveries from these missions has been the prevalence of magnetic switchbacks in the young solar wind, which had previously been observed only sporadically by spacecraft further from the Sun.</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Switchbacks are localised Alfvénic deflections in the heliospheric magnetic field away from its background orientation. Here, we see several examples as they appear in in-situ data. Their defining features are:</a:t>
            </a:r>
          </a:p>
          <a:p>
            <a:pPr marL="342900" lvl="0" indent="-342900" algn="just">
              <a:lnSpc>
                <a:spcPct val="115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Enhancements in the bulk radial velocity that are strongly correlated or anti-correlated with the magnetic field variations.</a:t>
            </a:r>
          </a:p>
          <a:p>
            <a:pPr marL="342900" lvl="0" indent="-342900" algn="just">
              <a:lnSpc>
                <a:spcPct val="115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Unchanged electron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strahl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pitch angle distribution inside the switchback with respect to the ambient solar wind.</a:t>
            </a:r>
          </a:p>
          <a:p>
            <a:pPr marL="342900" lvl="0" indent="-342900" algn="just">
              <a:lnSpc>
                <a:spcPct val="115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Tendency to cluster into patches that may last up to several hours.</a:t>
            </a:r>
          </a:p>
          <a:p>
            <a:pPr marL="342900" lvl="0" indent="-342900" algn="just">
              <a:lnSpc>
                <a:spcPct val="115000"/>
              </a:lnSpc>
              <a:spcAft>
                <a:spcPts val="800"/>
              </a:spcAft>
              <a:buFont typeface="+mj-lt"/>
              <a:buAutoNum type="arabicParen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Switchbacks are particularly relevant to the solar wind formation problem, as they may be signatures of the underlying coronal mechanisms and retain information about the source region properties.</a:t>
            </a:r>
          </a:p>
        </p:txBody>
      </p:sp>
      <p:sp>
        <p:nvSpPr>
          <p:cNvPr id="4" name="Slide Number Placeholder 3"/>
          <p:cNvSpPr>
            <a:spLocks noGrp="1"/>
          </p:cNvSpPr>
          <p:nvPr>
            <p:ph type="sldNum" sz="quarter" idx="5"/>
          </p:nvPr>
        </p:nvSpPr>
        <p:spPr/>
        <p:txBody>
          <a:bodyPr/>
          <a:lstStyle/>
          <a:p>
            <a:fld id="{AC722830-0216-4A30-9F6F-170116D20548}" type="slidenum">
              <a:rPr lang="en-GB" smtClean="0"/>
              <a:t>2</a:t>
            </a:fld>
            <a:endParaRPr lang="en-GB"/>
          </a:p>
        </p:txBody>
      </p:sp>
    </p:spTree>
    <p:extLst>
      <p:ext uri="{BB962C8B-B14F-4D97-AF65-F5344CB8AC3E}">
        <p14:creationId xmlns:p14="http://schemas.microsoft.com/office/powerpoint/2010/main" val="116257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Various mechanisms have been proposed to explain how switchbacks are formed, as summarised in a recent review by Peter Wyper et al. They can be broadly categorised into coronal mechanisms such as interchange reconnection, and in-situ mechanisms such as Alfvén wave steepening and velocity shears.</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Simulations show that interchange reconnection-driven coronal jets may generate ‘seed’ Alfvénic disturbances that develop into switchback-like structures during propagation in the solar wind. For more details, I would recommend attending two presentations later this week by Jade Touresse and Lea d’Herbomez. In parallel, Hou et al. and Bizien et al. separately sought to establish a direct link between switchbacks and discrete coronal jets, but this remains observationally challenging due to the small spatial and temporal scales involved.</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our study, we instead aim to link large-scale solar wind streams and the switchbacks they contain to large-scale coronal structures, rather than linking individual switchbacks to small-scale coronal jets. This approach helps to circumvent some of the difficulties faced by Hou and Bizien. </a:t>
            </a:r>
          </a:p>
        </p:txBody>
      </p:sp>
      <p:sp>
        <p:nvSpPr>
          <p:cNvPr id="4" name="Slide Number Placeholder 3"/>
          <p:cNvSpPr>
            <a:spLocks noGrp="1"/>
          </p:cNvSpPr>
          <p:nvPr>
            <p:ph type="sldNum" sz="quarter" idx="5"/>
          </p:nvPr>
        </p:nvSpPr>
        <p:spPr/>
        <p:txBody>
          <a:bodyPr/>
          <a:lstStyle/>
          <a:p>
            <a:fld id="{AC722830-0216-4A30-9F6F-170116D20548}" type="slidenum">
              <a:rPr lang="en-GB" smtClean="0"/>
              <a:t>3</a:t>
            </a:fld>
            <a:endParaRPr lang="en-GB"/>
          </a:p>
        </p:txBody>
      </p:sp>
    </p:spTree>
    <p:extLst>
      <p:ext uri="{BB962C8B-B14F-4D97-AF65-F5344CB8AC3E}">
        <p14:creationId xmlns:p14="http://schemas.microsoft.com/office/powerpoint/2010/main" val="2974629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period we are interested in is from Parker Encounter 13, between 2-6 September 2022. From top to bottom, the panels in this time series show the magnetic field, radial bulk velocity, proton temperature, proton density, and alpha abundance. The vertical dashed black lines indicate switchbacks.</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divide this encounter into five distinct solar wind regimes:</a:t>
            </a:r>
          </a:p>
          <a:p>
            <a:pPr marL="342900" lvl="0" indent="-342900" algn="just">
              <a:lnSpc>
                <a:spcPct val="115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Fast 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v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500 km/s,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a:t>
            </a:r>
            <a:r>
              <a:rPr lang="en-GB" sz="1800" i="1" kern="100" baseline="-25000" dirty="0" err="1">
                <a:effectLst/>
                <a:latin typeface="Aptos" panose="020B0004020202020204" pitchFamily="34" charset="0"/>
                <a:ea typeface="Aptos" panose="020B0004020202020204" pitchFamily="34" charset="0"/>
                <a:cs typeface="Times New Roman" panose="02020603050405020304" pitchFamily="18" charset="0"/>
              </a:rPr>
              <a:t>He</a:t>
            </a:r>
            <a:r>
              <a:rPr lang="en-GB" sz="1800" i="1" kern="100" baseline="-250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 and many switchbacks</a:t>
            </a:r>
          </a:p>
          <a:p>
            <a:pPr marL="342900" lvl="0" indent="-342900" algn="just">
              <a:lnSpc>
                <a:spcPct val="115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Quiet slow 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v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300 km/s,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a:t>
            </a:r>
            <a:r>
              <a:rPr lang="en-GB" sz="1800" i="1" kern="100" baseline="-25000" dirty="0" err="1">
                <a:effectLst/>
                <a:latin typeface="Aptos" panose="020B0004020202020204" pitchFamily="34" charset="0"/>
                <a:ea typeface="Aptos" panose="020B0004020202020204" pitchFamily="34" charset="0"/>
                <a:cs typeface="Times New Roman" panose="02020603050405020304" pitchFamily="18" charset="0"/>
              </a:rPr>
              <a:t>He</a:t>
            </a:r>
            <a:r>
              <a:rPr lang="en-GB" sz="1800" i="1" kern="100" baseline="-250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&lt; 1%, and few switchbacks</a:t>
            </a:r>
          </a:p>
          <a:p>
            <a:pPr marL="342900" lvl="0" indent="-342900" algn="just">
              <a:lnSpc>
                <a:spcPct val="115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Alfvénic slow: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v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300 km/s,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a:t>
            </a:r>
            <a:r>
              <a:rPr lang="en-GB" sz="1800" i="1" kern="100" baseline="-25000" dirty="0" err="1">
                <a:effectLst/>
                <a:latin typeface="Aptos" panose="020B0004020202020204" pitchFamily="34" charset="0"/>
                <a:ea typeface="Aptos" panose="020B0004020202020204" pitchFamily="34" charset="0"/>
                <a:cs typeface="Times New Roman" panose="02020603050405020304" pitchFamily="18" charset="0"/>
              </a:rPr>
              <a:t>He</a:t>
            </a:r>
            <a:r>
              <a:rPr lang="en-GB" sz="1800" i="1" kern="100" baseline="-250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3-4%, and many switchbacks</a:t>
            </a:r>
          </a:p>
          <a:p>
            <a:pPr marL="342900" lvl="0" indent="-342900" algn="just">
              <a:lnSpc>
                <a:spcPct val="115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Quiet slow 2: Similar to quiet slow 2, but with slightly higher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a:t>
            </a:r>
            <a:r>
              <a:rPr lang="en-GB" sz="1800" i="1" kern="100" baseline="-25000" dirty="0" err="1">
                <a:effectLst/>
                <a:latin typeface="Aptos" panose="020B0004020202020204" pitchFamily="34" charset="0"/>
                <a:ea typeface="Aptos" panose="020B0004020202020204" pitchFamily="34" charset="0"/>
                <a:cs typeface="Times New Roman" panose="02020603050405020304" pitchFamily="18" charset="0"/>
              </a:rPr>
              <a:t>He</a:t>
            </a:r>
            <a:r>
              <a:rPr lang="en-GB" sz="1800" i="1" kern="100" baseline="-250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3-4%.</a:t>
            </a:r>
          </a:p>
          <a:p>
            <a:pPr marL="342900" lvl="0" indent="-342900" algn="just">
              <a:lnSpc>
                <a:spcPct val="115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Fast 1: Similar to Fast 1 but also with slightly higher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a:t>
            </a:r>
            <a:r>
              <a:rPr lang="en-GB" sz="1800" i="1" kern="100" baseline="-25000" dirty="0" err="1">
                <a:effectLst/>
                <a:latin typeface="Aptos" panose="020B0004020202020204" pitchFamily="34" charset="0"/>
                <a:ea typeface="Aptos" panose="020B0004020202020204" pitchFamily="34" charset="0"/>
                <a:cs typeface="Times New Roman" panose="02020603050405020304" pitchFamily="18" charset="0"/>
              </a:rPr>
              <a:t>He</a:t>
            </a:r>
            <a:r>
              <a:rPr lang="en-GB" sz="1800" i="1" kern="100" baseline="-250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3-4%.</a:t>
            </a:r>
          </a:p>
          <a:p>
            <a:pPr marL="342900" lvl="0" indent="-342900" algn="just">
              <a:lnSpc>
                <a:spcPct val="115000"/>
              </a:lnSpc>
              <a:spcAft>
                <a:spcPts val="800"/>
              </a:spcAft>
              <a:buFont typeface="+mj-lt"/>
              <a:buAutoNum type="arabicParen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expected, the switchbacks are not uniformly distributed but organised into patches. In the transition from fast 1 to quiet slow 1, there is a distinct of absence of switchbacks where the solar wind speed is decreasing. The density remains approximately constant in both fast streams and the Alfvénic slow stream, but increases across quiet slow 1 and decreases across quiet slow 2.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there is a CME present from the evening of 5 September onwards, which we exclude from our study. This particular event has actually already been studied in detail by Patel et al.</a:t>
            </a:r>
          </a:p>
        </p:txBody>
      </p:sp>
      <p:sp>
        <p:nvSpPr>
          <p:cNvPr id="4" name="Slide Number Placeholder 3"/>
          <p:cNvSpPr>
            <a:spLocks noGrp="1"/>
          </p:cNvSpPr>
          <p:nvPr>
            <p:ph type="sldNum" sz="quarter" idx="5"/>
          </p:nvPr>
        </p:nvSpPr>
        <p:spPr/>
        <p:txBody>
          <a:bodyPr/>
          <a:lstStyle/>
          <a:p>
            <a:fld id="{AC722830-0216-4A30-9F6F-170116D20548}" type="slidenum">
              <a:rPr lang="en-GB" smtClean="0"/>
              <a:t>4</a:t>
            </a:fld>
            <a:endParaRPr lang="en-GB"/>
          </a:p>
        </p:txBody>
      </p:sp>
    </p:spTree>
    <p:extLst>
      <p:ext uri="{BB962C8B-B14F-4D97-AF65-F5344CB8AC3E}">
        <p14:creationId xmlns:p14="http://schemas.microsoft.com/office/powerpoint/2010/main" val="2668079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then characterise each regime in terms of their alpha abundance, switchback occurrence rate, and cross-helicity.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switchback-rich streams, that is both fast streams and the Alfvénic slow stream, the average switchback occurrence rate is 20 events per hour. In the switchback-poor quiet slow streams, the occurrence rate is much lower at only 0.6 events per hour.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both fast streams, the cross-helicity is close to +1, which is consistent with Alfvénic solar wind containing outward-propagating Alfvénic structure. In the central slow wind interval, the high alpha abundance and near-unity cross-helicity provides further confirmation that this interval does indeed contain Alfvénic slow wind.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low alpha abundance and cross-helicity in quiet slow 1 is typical of the regular slow solar wind, but quiet slow 2 has very similar properties to the Alfvénic slow stream despite containing almost no switchbacks. </a:t>
            </a:r>
          </a:p>
        </p:txBody>
      </p:sp>
      <p:sp>
        <p:nvSpPr>
          <p:cNvPr id="4" name="Slide Number Placeholder 3"/>
          <p:cNvSpPr>
            <a:spLocks noGrp="1"/>
          </p:cNvSpPr>
          <p:nvPr>
            <p:ph type="sldNum" sz="quarter" idx="5"/>
          </p:nvPr>
        </p:nvSpPr>
        <p:spPr/>
        <p:txBody>
          <a:bodyPr/>
          <a:lstStyle/>
          <a:p>
            <a:fld id="{AC722830-0216-4A30-9F6F-170116D20548}" type="slidenum">
              <a:rPr lang="en-GB" smtClean="0"/>
              <a:t>5</a:t>
            </a:fld>
            <a:endParaRPr lang="en-GB"/>
          </a:p>
        </p:txBody>
      </p:sp>
    </p:spTree>
    <p:extLst>
      <p:ext uri="{BB962C8B-B14F-4D97-AF65-F5344CB8AC3E}">
        <p14:creationId xmlns:p14="http://schemas.microsoft.com/office/powerpoint/2010/main" val="2568546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Next, we study the properties of the switchbacks themselves focusing on their deflection parameter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z</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duration, and alpha abundance. The histograms in this figure show the distribution of these parameters in the fast 1, Alfvénic slow, and fast 2 streams.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distribution of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z</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consistent with previous observations of switchbacks in the solar wind – switchbacks with small deflection angles are more numerous than those with large ones. It is also worth noting here that only a minority of switchbacks exhibit full polarity reversals, despite what their name may suggest.</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Most switchbacks have durations ranging from a few seconds to 3 minutes, although the Alfvénic slow stream contains marginally more events with durations of 5-7 minutes compared to the two fast streams. Switchbacks in the fast 2 stream also tend to be shorter overall than those in fast 1, although this may reflect the spacecraft moving faster as it approaches perihelion.</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alpha abundance in the Fast 1 stream is 2%, which is lower than the expected value of ~5% for fast solar wind. Conversely, both the Alfvénic slow and Fast 2 streams show higher alpha abundances of 3-4%, with a similar overall distribution and spread.</a:t>
            </a:r>
          </a:p>
        </p:txBody>
      </p:sp>
      <p:sp>
        <p:nvSpPr>
          <p:cNvPr id="4" name="Slide Number Placeholder 3"/>
          <p:cNvSpPr>
            <a:spLocks noGrp="1"/>
          </p:cNvSpPr>
          <p:nvPr>
            <p:ph type="sldNum" sz="quarter" idx="5"/>
          </p:nvPr>
        </p:nvSpPr>
        <p:spPr/>
        <p:txBody>
          <a:bodyPr/>
          <a:lstStyle/>
          <a:p>
            <a:fld id="{AC722830-0216-4A30-9F6F-170116D20548}" type="slidenum">
              <a:rPr lang="en-GB" smtClean="0"/>
              <a:t>6</a:t>
            </a:fld>
            <a:endParaRPr lang="en-GB"/>
          </a:p>
        </p:txBody>
      </p:sp>
    </p:spTree>
    <p:extLst>
      <p:ext uri="{BB962C8B-B14F-4D97-AF65-F5344CB8AC3E}">
        <p14:creationId xmlns:p14="http://schemas.microsoft.com/office/powerpoint/2010/main" val="353716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perform a combination of ballistic backmapping and PFSS modelling to determine the magnetic connectivity of Parker Solar Probe with the Sun during the E13 interval.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PFSS modelling, the most common approach is to choose a unique source surface height that best reproduces the observed global polarity inversion line. However, because the source surface height is a free parameter, varying it can lead to significant changes in the location of the source region.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our study, we follow the approach performed in Bizien et al. and perform the PFSS modelling for various source surface heights between 1.5-3.5 solar radii. Based on the model outputs, we only select intervals for analysis where the source region location does not vary significantly with source surface height.</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722830-0216-4A30-9F6F-170116D20548}" type="slidenum">
              <a:rPr lang="en-GB" smtClean="0"/>
              <a:t>7</a:t>
            </a:fld>
            <a:endParaRPr lang="en-GB"/>
          </a:p>
        </p:txBody>
      </p:sp>
    </p:spTree>
    <p:extLst>
      <p:ext uri="{BB962C8B-B14F-4D97-AF65-F5344CB8AC3E}">
        <p14:creationId xmlns:p14="http://schemas.microsoft.com/office/powerpoint/2010/main" val="1938608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Here, we show a series of AIA 193 images of the Sun from 31 August to 5 September, with PFSS connectivity footpoints overlaid for different source surface heights. The dark areas correspond to coronal holes, the bright regions to active regions, and black lines to coronal hole boundaries. </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source surface prediction for E13 is fairly robust, with all footpoints clustering within the vicinity of a coronal hole-active region complex. This remains the case until the 3-4 September, after which the source, region moves behind the limb and the connectivity footpoints begin to diverge.</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hypothesise that E13 begins with PSP magnetically connected to a coronal hole, corresponding to the origin of the Fast 1 stream. From 1 September onwards, the footpoints move into the active region proper but remain close to its boundary. The quiet slow intervals originate from the coronal hole side of the boundary, while the Alfvénic slow stream originates from the active region proper. With our current observations, we are for now unable to comment on the location of the footpoints for the Fast 2 stream as limb effects begin to obscure the source region. </a:t>
            </a:r>
          </a:p>
        </p:txBody>
      </p:sp>
      <p:sp>
        <p:nvSpPr>
          <p:cNvPr id="4" name="Slide Number Placeholder 3"/>
          <p:cNvSpPr>
            <a:spLocks noGrp="1"/>
          </p:cNvSpPr>
          <p:nvPr>
            <p:ph type="sldNum" sz="quarter" idx="5"/>
          </p:nvPr>
        </p:nvSpPr>
        <p:spPr/>
        <p:txBody>
          <a:bodyPr/>
          <a:lstStyle/>
          <a:p>
            <a:fld id="{AC722830-0216-4A30-9F6F-170116D20548}" type="slidenum">
              <a:rPr lang="en-GB" smtClean="0"/>
              <a:t>8</a:t>
            </a:fld>
            <a:endParaRPr lang="en-GB"/>
          </a:p>
        </p:txBody>
      </p:sp>
    </p:spTree>
    <p:extLst>
      <p:ext uri="{BB962C8B-B14F-4D97-AF65-F5344CB8AC3E}">
        <p14:creationId xmlns:p14="http://schemas.microsoft.com/office/powerpoint/2010/main" val="3257714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summarise, we identify five distinct solar wind regimes in the in-situ data during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Parker Solar Probe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E13 over a time period covering 2-5 September. PFSS modelling suggests the spacecraft is magnetically connected to a coronal hole-active region complex, and we see changes in the location of the connectivity footpoint on similar timescales to changes in the solar wind regime.</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key question is whether changes in the solar wind and switchback properties can be linked to changes in the source region type. This work is still ongoing, but our current working hypothesis is that the fast wind originates from the coronal hole, while the quiet slow and Alfvénic slow streams originate from the region straddling the coronal hole-active region boundary. This type of interface is known to contain a mixture of open and closed magnetic field lines, making it a favourable site for interchange reconnection.</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If such a link can be established, it would provide a strong indicator of the solar origin of switchbacks during this encounter and reinforce the idea that switchbacks preserve signatures of solar wind formation mechanisms and source region properties. However, we still cannot rule out the possibility of additional in-situ evolution during propagation in the solar wind.</a:t>
            </a:r>
          </a:p>
        </p:txBody>
      </p:sp>
      <p:sp>
        <p:nvSpPr>
          <p:cNvPr id="4" name="Slide Number Placeholder 3"/>
          <p:cNvSpPr>
            <a:spLocks noGrp="1"/>
          </p:cNvSpPr>
          <p:nvPr>
            <p:ph type="sldNum" sz="quarter" idx="5"/>
          </p:nvPr>
        </p:nvSpPr>
        <p:spPr/>
        <p:txBody>
          <a:bodyPr/>
          <a:lstStyle/>
          <a:p>
            <a:fld id="{AC722830-0216-4A30-9F6F-170116D20548}" type="slidenum">
              <a:rPr lang="en-GB" smtClean="0"/>
              <a:t>9</a:t>
            </a:fld>
            <a:endParaRPr lang="en-GB"/>
          </a:p>
        </p:txBody>
      </p:sp>
    </p:spTree>
    <p:extLst>
      <p:ext uri="{BB962C8B-B14F-4D97-AF65-F5344CB8AC3E}">
        <p14:creationId xmlns:p14="http://schemas.microsoft.com/office/powerpoint/2010/main" val="1418080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3129076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669886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1868716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147A4-237E-4636-9825-A567443C3347}" type="datetimeFigureOut">
              <a:rPr lang="en-GB" smtClean="0"/>
              <a:t>04/06/2026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731256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E147A4-237E-4636-9825-A567443C3347}" type="datetimeFigureOut">
              <a:rPr lang="en-GB" smtClean="0"/>
              <a:t>04/06/2026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3128288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E147A4-237E-4636-9825-A567443C3347}" type="datetimeFigureOut">
              <a:rPr lang="en-GB" smtClean="0"/>
              <a:t>04/06/2026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1118224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147A4-237E-4636-9825-A567443C3347}" type="datetimeFigureOut">
              <a:rPr lang="en-GB" smtClean="0"/>
              <a:t>04/06/2026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3140790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E147A4-237E-4636-9825-A567443C3347}" type="datetimeFigureOut">
              <a:rPr lang="en-GB" smtClean="0"/>
              <a:t>04/06/2026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2479982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147A4-237E-4636-9825-A567443C3347}" type="datetimeFigureOut">
              <a:rPr lang="en-GB" smtClean="0"/>
              <a:t>04/06/2026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2049372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2939767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19099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2062395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23489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1867647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725079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147A4-237E-4636-9825-A567443C3347}"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EE9E-A029-4FD9-9083-F42221CF3FF7}" type="slidenum">
              <a:rPr lang="en-GB" smtClean="0"/>
              <a:t>‹#›</a:t>
            </a:fld>
            <a:endParaRPr lang="en-GB"/>
          </a:p>
        </p:txBody>
      </p:sp>
    </p:spTree>
    <p:extLst>
      <p:ext uri="{BB962C8B-B14F-4D97-AF65-F5344CB8AC3E}">
        <p14:creationId xmlns:p14="http://schemas.microsoft.com/office/powerpoint/2010/main" val="3300964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E147A4-237E-4636-9825-A567443C3347}" type="datetimeFigureOut">
              <a:rPr lang="en-GB" smtClean="0"/>
              <a:t>04/06/2026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476EE9E-A029-4FD9-9083-F42221CF3FF7}" type="slidenum">
              <a:rPr lang="en-GB" smtClean="0"/>
              <a:t>‹#›</a:t>
            </a:fld>
            <a:endParaRPr lang="en-GB"/>
          </a:p>
        </p:txBody>
      </p:sp>
    </p:spTree>
    <p:extLst>
      <p:ext uri="{BB962C8B-B14F-4D97-AF65-F5344CB8AC3E}">
        <p14:creationId xmlns:p14="http://schemas.microsoft.com/office/powerpoint/2010/main" val="404860650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png"/><Relationship Id="rId5" Type="http://schemas.openxmlformats.org/officeDocument/2006/relationships/image" Target="../media/image1.png"/><Relationship Id="rId10" Type="http://schemas.openxmlformats.org/officeDocument/2006/relationships/image" Target="../media/image5.png"/><Relationship Id="rId4" Type="http://schemas.openxmlformats.org/officeDocument/2006/relationships/notesSlide" Target="../notesSlides/notesSlide7.xml"/><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7D5DB-0D88-5628-9D04-63FBA8D2EC93}"/>
            </a:ext>
          </a:extLst>
        </p:cNvPr>
        <p:cNvGrpSpPr/>
        <p:nvPr/>
      </p:nvGrpSpPr>
      <p:grpSpPr>
        <a:xfrm>
          <a:off x="0" y="0"/>
          <a:ext cx="0" cy="0"/>
          <a:chOff x="0" y="0"/>
          <a:chExt cx="0" cy="0"/>
        </a:xfrm>
      </p:grpSpPr>
      <p:pic>
        <p:nvPicPr>
          <p:cNvPr id="14" name="Picture 13" descr="A blue and white logo&#10;&#10;AI-generated content may be incorrect.">
            <a:extLst>
              <a:ext uri="{FF2B5EF4-FFF2-40B4-BE49-F238E27FC236}">
                <a16:creationId xmlns:a16="http://schemas.microsoft.com/office/drawing/2014/main" id="{2DE46BB0-9B3B-6141-102F-B344E02E4836}"/>
              </a:ext>
            </a:extLst>
          </p:cNvPr>
          <p:cNvPicPr>
            <a:picLocks noChangeAspect="1"/>
          </p:cNvPicPr>
          <p:nvPr/>
        </p:nvPicPr>
        <p:blipFill>
          <a:blip r:embed="rId2">
            <a:extLst>
              <a:ext uri="{28A0092B-C50C-407E-A947-70E740481C1C}">
                <a14:useLocalDpi xmlns:a14="http://schemas.microsoft.com/office/drawing/2010/main" val="0"/>
              </a:ext>
            </a:extLst>
          </a:blip>
          <a:srcRect t="331"/>
          <a:stretch>
            <a:fillRect/>
          </a:stretch>
        </p:blipFill>
        <p:spPr>
          <a:xfrm>
            <a:off x="880125" y="417794"/>
            <a:ext cx="1040242" cy="1080000"/>
          </a:xfrm>
          <a:prstGeom prst="rect">
            <a:avLst/>
          </a:prstGeom>
        </p:spPr>
      </p:pic>
      <p:pic>
        <p:nvPicPr>
          <p:cNvPr id="16" name="Picture 15" descr="A blue circle with white text&#10;&#10;AI-generated content may be incorrect.">
            <a:extLst>
              <a:ext uri="{FF2B5EF4-FFF2-40B4-BE49-F238E27FC236}">
                <a16:creationId xmlns:a16="http://schemas.microsoft.com/office/drawing/2014/main" id="{92C06B9C-8452-C0D8-7A2D-15C50322BF71}"/>
              </a:ext>
            </a:extLst>
          </p:cNvPr>
          <p:cNvPicPr>
            <a:picLocks noChangeAspect="1"/>
          </p:cNvPicPr>
          <p:nvPr/>
        </p:nvPicPr>
        <p:blipFill>
          <a:blip r:embed="rId3">
            <a:extLst>
              <a:ext uri="{28A0092B-C50C-407E-A947-70E740481C1C}">
                <a14:useLocalDpi xmlns:a14="http://schemas.microsoft.com/office/drawing/2010/main" val="0"/>
              </a:ext>
            </a:extLst>
          </a:blip>
          <a:srcRect l="1497" r="3501" b="-4"/>
          <a:stretch>
            <a:fillRect/>
          </a:stretch>
        </p:blipFill>
        <p:spPr>
          <a:xfrm>
            <a:off x="875116" y="1652718"/>
            <a:ext cx="1040247" cy="1080000"/>
          </a:xfrm>
          <a:prstGeom prst="rect">
            <a:avLst/>
          </a:prstGeom>
        </p:spPr>
      </p:pic>
      <p:pic>
        <p:nvPicPr>
          <p:cNvPr id="17" name="Picture 2">
            <a:extLst>
              <a:ext uri="{FF2B5EF4-FFF2-40B4-BE49-F238E27FC236}">
                <a16:creationId xmlns:a16="http://schemas.microsoft.com/office/drawing/2014/main" id="{171BCCDA-76EE-A86E-7474-73E6703BBC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694" t="-1" r="15671" b="-1"/>
          <a:stretch>
            <a:fillRect/>
          </a:stretch>
        </p:blipFill>
        <p:spPr bwMode="auto">
          <a:xfrm>
            <a:off x="871885" y="4122566"/>
            <a:ext cx="1126672" cy="1080000"/>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6096FA0A-5273-1161-3E72-C3625549F104}"/>
              </a:ext>
            </a:extLst>
          </p:cNvPr>
          <p:cNvSpPr txBox="1"/>
          <p:nvPr/>
        </p:nvSpPr>
        <p:spPr>
          <a:xfrm>
            <a:off x="2406106" y="1994026"/>
            <a:ext cx="8583657" cy="1335109"/>
          </a:xfrm>
          <a:prstGeom prst="rect">
            <a:avLst/>
          </a:prstGeom>
          <a:noFill/>
        </p:spPr>
        <p:txBody>
          <a:bodyPr wrap="square" rtlCol="0">
            <a:spAutoFit/>
          </a:bodyPr>
          <a:lstStyle/>
          <a:p>
            <a:pPr algn="just">
              <a:lnSpc>
                <a:spcPct val="115000"/>
              </a:lnSpc>
              <a:spcAft>
                <a:spcPts val="800"/>
              </a:spcAft>
            </a:pPr>
            <a:r>
              <a:rPr lang="en-HK" sz="3600" b="1" kern="100" dirty="0">
                <a:effectLst/>
                <a:latin typeface="Aptos" panose="020B0004020202020204" pitchFamily="34" charset="0"/>
                <a:ea typeface="PMingLiU" panose="02020500000000000000" pitchFamily="18" charset="-120"/>
                <a:cs typeface="Times New Roman" panose="02020603050405020304" pitchFamily="18" charset="0"/>
              </a:rPr>
              <a:t>In-situ Switchback Variability as a Proxy for Source Region Variation</a:t>
            </a:r>
            <a:endParaRPr lang="en-GB" sz="36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
        <p:nvSpPr>
          <p:cNvPr id="26" name="TextBox 25">
            <a:extLst>
              <a:ext uri="{FF2B5EF4-FFF2-40B4-BE49-F238E27FC236}">
                <a16:creationId xmlns:a16="http://schemas.microsoft.com/office/drawing/2014/main" id="{E0D90F1C-F730-BC27-A941-B4DB684A4783}"/>
              </a:ext>
            </a:extLst>
          </p:cNvPr>
          <p:cNvSpPr txBox="1"/>
          <p:nvPr/>
        </p:nvSpPr>
        <p:spPr>
          <a:xfrm>
            <a:off x="2406106" y="3690610"/>
            <a:ext cx="8834918" cy="954107"/>
          </a:xfrm>
          <a:prstGeom prst="rect">
            <a:avLst/>
          </a:prstGeom>
          <a:noFill/>
        </p:spPr>
        <p:txBody>
          <a:bodyPr wrap="square" rtlCol="0">
            <a:spAutoFit/>
          </a:bodyPr>
          <a:lstStyle/>
          <a:p>
            <a:r>
              <a:rPr lang="en-HK" sz="2800" dirty="0">
                <a:latin typeface="Calibri" panose="020F0502020204030204" pitchFamily="34" charset="0"/>
                <a:ea typeface="Calibri" panose="020F0502020204030204" pitchFamily="34" charset="0"/>
                <a:cs typeface="Calibri" panose="020F0502020204030204" pitchFamily="34" charset="0"/>
              </a:rPr>
              <a:t>G.H.H. Suen, S. Pandit, C. </a:t>
            </a:r>
            <a:r>
              <a:rPr lang="en-HK" sz="2800" dirty="0" err="1">
                <a:latin typeface="Calibri" panose="020F0502020204030204" pitchFamily="34" charset="0"/>
                <a:ea typeface="Calibri" panose="020F0502020204030204" pitchFamily="34" charset="0"/>
                <a:cs typeface="Calibri" panose="020F0502020204030204" pitchFamily="34" charset="0"/>
              </a:rPr>
              <a:t>Froment</a:t>
            </a:r>
            <a:r>
              <a:rPr lang="en-HK" sz="2800" dirty="0">
                <a:latin typeface="Calibri" panose="020F0502020204030204" pitchFamily="34" charset="0"/>
                <a:ea typeface="Calibri" panose="020F0502020204030204" pitchFamily="34" charset="0"/>
                <a:cs typeface="Calibri" panose="020F0502020204030204" pitchFamily="34" charset="0"/>
              </a:rPr>
              <a:t>, D. Tripathi, V. </a:t>
            </a:r>
            <a:r>
              <a:rPr lang="en-HK" sz="2800" dirty="0" err="1">
                <a:latin typeface="Calibri" panose="020F0502020204030204" pitchFamily="34" charset="0"/>
                <a:ea typeface="Calibri" panose="020F0502020204030204" pitchFamily="34" charset="0"/>
                <a:cs typeface="Calibri" panose="020F0502020204030204" pitchFamily="34" charset="0"/>
              </a:rPr>
              <a:t>Upendran</a:t>
            </a:r>
            <a:r>
              <a:rPr lang="en-HK" sz="2800" dirty="0">
                <a:latin typeface="Calibri" panose="020F0502020204030204" pitchFamily="34" charset="0"/>
                <a:ea typeface="Calibri" panose="020F0502020204030204" pitchFamily="34" charset="0"/>
                <a:cs typeface="Calibri" panose="020F0502020204030204" pitchFamily="34" charset="0"/>
              </a:rPr>
              <a:t>, N. </a:t>
            </a:r>
            <a:r>
              <a:rPr lang="en-HK" sz="2800" dirty="0" err="1">
                <a:latin typeface="Calibri" panose="020F0502020204030204" pitchFamily="34" charset="0"/>
                <a:ea typeface="Calibri" panose="020F0502020204030204" pitchFamily="34" charset="0"/>
                <a:cs typeface="Calibri" panose="020F0502020204030204" pitchFamily="34" charset="0"/>
              </a:rPr>
              <a:t>Bizien</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4525637A-D9BF-791B-FE52-FBEFC83A1A42}"/>
              </a:ext>
            </a:extLst>
          </p:cNvPr>
          <p:cNvPicPr>
            <a:picLocks noChangeAspect="1"/>
          </p:cNvPicPr>
          <p:nvPr/>
        </p:nvPicPr>
        <p:blipFill>
          <a:blip r:embed="rId5">
            <a:extLst>
              <a:ext uri="{28A0092B-C50C-407E-A947-70E740481C1C}">
                <a14:useLocalDpi xmlns:a14="http://schemas.microsoft.com/office/drawing/2010/main" val="0"/>
              </a:ext>
            </a:extLst>
          </a:blip>
          <a:srcRect l="5723"/>
          <a:stretch>
            <a:fillRect/>
          </a:stretch>
        </p:blipFill>
        <p:spPr>
          <a:xfrm>
            <a:off x="875116" y="2887642"/>
            <a:ext cx="1207222" cy="1080000"/>
          </a:xfrm>
          <a:prstGeom prst="rect">
            <a:avLst/>
          </a:prstGeom>
        </p:spPr>
      </p:pic>
      <p:pic>
        <p:nvPicPr>
          <p:cNvPr id="5" name="Picture 4">
            <a:extLst>
              <a:ext uri="{FF2B5EF4-FFF2-40B4-BE49-F238E27FC236}">
                <a16:creationId xmlns:a16="http://schemas.microsoft.com/office/drawing/2014/main" id="{113D120B-9AEB-FBAD-6618-4A67AB94C0A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4880" y="5357490"/>
            <a:ext cx="747693" cy="1080000"/>
          </a:xfrm>
          <a:prstGeom prst="rect">
            <a:avLst/>
          </a:prstGeom>
        </p:spPr>
      </p:pic>
    </p:spTree>
    <p:extLst>
      <p:ext uri="{BB962C8B-B14F-4D97-AF65-F5344CB8AC3E}">
        <p14:creationId xmlns:p14="http://schemas.microsoft.com/office/powerpoint/2010/main" val="4033299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D9BCFE-3B28-4D18-A04B-861B9B11A297}"/>
              </a:ext>
            </a:extLst>
          </p:cNvPr>
          <p:cNvSpPr>
            <a:spLocks noGrp="1"/>
          </p:cNvSpPr>
          <p:nvPr>
            <p:ph idx="1"/>
          </p:nvPr>
        </p:nvSpPr>
        <p:spPr>
          <a:xfrm>
            <a:off x="342899" y="1089660"/>
            <a:ext cx="11515271" cy="4951704"/>
          </a:xfrm>
        </p:spPr>
        <p:txBody>
          <a:bodyPr>
            <a:normAutofit/>
          </a:bodyPr>
          <a:lstStyle/>
          <a:p>
            <a:pPr algn="just">
              <a:spcBef>
                <a:spcPts val="200"/>
              </a:spcBef>
            </a:pPr>
            <a:r>
              <a:rPr lang="en-HK" sz="2000" i="1" dirty="0">
                <a:latin typeface="Calibri" panose="020F0502020204030204" pitchFamily="34" charset="0"/>
                <a:ea typeface="Calibri" panose="020F0502020204030204" pitchFamily="34" charset="0"/>
                <a:cs typeface="Calibri" panose="020F0502020204030204" pitchFamily="34" charset="0"/>
              </a:rPr>
              <a:t>Parker Solar Probe</a:t>
            </a:r>
            <a:r>
              <a:rPr lang="en-HK" sz="2000" dirty="0">
                <a:latin typeface="Calibri" panose="020F0502020204030204" pitchFamily="34" charset="0"/>
                <a:ea typeface="Calibri" panose="020F0502020204030204" pitchFamily="34" charset="0"/>
                <a:cs typeface="Calibri" panose="020F0502020204030204" pitchFamily="34" charset="0"/>
              </a:rPr>
              <a:t> (PSP) revealed magnetic switchbacks are </a:t>
            </a:r>
            <a:r>
              <a:rPr lang="en-HK" sz="2000" b="1" dirty="0">
                <a:latin typeface="Calibri" panose="020F0502020204030204" pitchFamily="34" charset="0"/>
                <a:ea typeface="Calibri" panose="020F0502020204030204" pitchFamily="34" charset="0"/>
                <a:cs typeface="Calibri" panose="020F0502020204030204" pitchFamily="34" charset="0"/>
              </a:rPr>
              <a:t>prevalent in the young solar wind</a:t>
            </a:r>
            <a:r>
              <a:rPr lang="en-HK" sz="2000" dirty="0">
                <a:latin typeface="Calibri" panose="020F0502020204030204" pitchFamily="34" charset="0"/>
                <a:ea typeface="Calibri" panose="020F0502020204030204" pitchFamily="34" charset="0"/>
                <a:cs typeface="Calibri" panose="020F0502020204030204" pitchFamily="34" charset="0"/>
              </a:rPr>
              <a:t>.</a:t>
            </a:r>
            <a:endParaRPr lang="en-HK" sz="2000" i="1" dirty="0">
              <a:latin typeface="Calibri" panose="020F0502020204030204" pitchFamily="34" charset="0"/>
              <a:ea typeface="Calibri" panose="020F0502020204030204" pitchFamily="34" charset="0"/>
              <a:cs typeface="Calibri" panose="020F0502020204030204" pitchFamily="34" charset="0"/>
            </a:endParaRPr>
          </a:p>
          <a:p>
            <a:pPr algn="just">
              <a:spcBef>
                <a:spcPts val="200"/>
              </a:spcBef>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4E89A758-1694-7B0E-BAC3-F60CE7167254}"/>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Switchbacks in the young solar wind</a:t>
            </a:r>
            <a:endParaRPr lang="en-GB" sz="4400" b="1" dirty="0">
              <a:latin typeface="Aptos" panose="020B0004020202020204" pitchFamily="34" charset="0"/>
            </a:endParaRPr>
          </a:p>
        </p:txBody>
      </p:sp>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5D18672-0219-983B-F954-1949A2AC199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pic>
        <p:nvPicPr>
          <p:cNvPr id="17" name="Picture 16">
            <a:extLst>
              <a:ext uri="{FF2B5EF4-FFF2-40B4-BE49-F238E27FC236}">
                <a16:creationId xmlns:a16="http://schemas.microsoft.com/office/drawing/2014/main" id="{6AF72DDC-262B-D8DB-6E12-4ED979280F09}"/>
              </a:ext>
            </a:extLst>
          </p:cNvPr>
          <p:cNvPicPr>
            <a:picLocks noChangeAspect="1"/>
          </p:cNvPicPr>
          <p:nvPr/>
        </p:nvPicPr>
        <p:blipFill>
          <a:blip r:embed="rId8">
            <a:extLst>
              <a:ext uri="{28A0092B-C50C-407E-A947-70E740481C1C}">
                <a14:useLocalDpi xmlns:a14="http://schemas.microsoft.com/office/drawing/2010/main" val="0"/>
              </a:ext>
            </a:extLst>
          </a:blip>
          <a:srcRect l="7599" t="2302" r="1742"/>
          <a:stretch/>
        </p:blipFill>
        <p:spPr>
          <a:xfrm>
            <a:off x="5913000" y="1969577"/>
            <a:ext cx="6128170" cy="3815742"/>
          </a:xfrm>
          <a:prstGeom prst="rect">
            <a:avLst/>
          </a:prstGeom>
        </p:spPr>
      </p:pic>
      <p:sp>
        <p:nvSpPr>
          <p:cNvPr id="18" name="Content Placeholder 2">
            <a:extLst>
              <a:ext uri="{FF2B5EF4-FFF2-40B4-BE49-F238E27FC236}">
                <a16:creationId xmlns:a16="http://schemas.microsoft.com/office/drawing/2014/main" id="{E9F1A2E3-A2FB-07F0-DE04-46D3A31974AC}"/>
              </a:ext>
            </a:extLst>
          </p:cNvPr>
          <p:cNvSpPr txBox="1">
            <a:spLocks/>
          </p:cNvSpPr>
          <p:nvPr/>
        </p:nvSpPr>
        <p:spPr>
          <a:xfrm>
            <a:off x="342899" y="1438656"/>
            <a:ext cx="5570101" cy="460270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spcBef>
                <a:spcPts val="200"/>
              </a:spcBef>
            </a:pPr>
            <a:r>
              <a:rPr lang="en-HK" sz="2000" b="1" dirty="0">
                <a:latin typeface="Calibri" panose="020F0502020204030204" pitchFamily="34" charset="0"/>
                <a:ea typeface="Calibri" panose="020F0502020204030204" pitchFamily="34" charset="0"/>
                <a:cs typeface="Calibri" panose="020F0502020204030204" pitchFamily="34" charset="0"/>
              </a:rPr>
              <a:t>Localised magnetic deflections</a:t>
            </a:r>
            <a:r>
              <a:rPr lang="en-HK" sz="2000" dirty="0">
                <a:latin typeface="Calibri" panose="020F0502020204030204" pitchFamily="34" charset="0"/>
                <a:ea typeface="Calibri" panose="020F0502020204030204" pitchFamily="34" charset="0"/>
                <a:cs typeface="Calibri" panose="020F0502020204030204" pitchFamily="34" charset="0"/>
              </a:rPr>
              <a:t> away from the background field orientation:</a:t>
            </a:r>
          </a:p>
          <a:p>
            <a:pPr lvl="1" algn="just">
              <a:spcBef>
                <a:spcPts val="200"/>
              </a:spcBef>
            </a:pPr>
            <a:r>
              <a:rPr lang="en-HK" sz="1800" b="1" dirty="0">
                <a:latin typeface="Calibri" panose="020F0502020204030204" pitchFamily="34" charset="0"/>
                <a:ea typeface="Calibri" panose="020F0502020204030204" pitchFamily="34" charset="0"/>
                <a:cs typeface="Calibri" panose="020F0502020204030204" pitchFamily="34" charset="0"/>
              </a:rPr>
              <a:t>Alfvenic</a:t>
            </a:r>
            <a:r>
              <a:rPr lang="en-HK" sz="1800" dirty="0">
                <a:latin typeface="Calibri" panose="020F0502020204030204" pitchFamily="34" charset="0"/>
                <a:ea typeface="Calibri" panose="020F0502020204030204" pitchFamily="34" charset="0"/>
                <a:cs typeface="Calibri" panose="020F0502020204030204" pitchFamily="34" charset="0"/>
              </a:rPr>
              <a:t> bulk radial velocity enhancements correlated with magnetic field variations.</a:t>
            </a:r>
          </a:p>
          <a:p>
            <a:pPr lvl="1" algn="just">
              <a:spcBef>
                <a:spcPts val="200"/>
              </a:spcBef>
            </a:pPr>
            <a:r>
              <a:rPr lang="en-HK" sz="1800" b="1" dirty="0">
                <a:latin typeface="Calibri" panose="020F0502020204030204" pitchFamily="34" charset="0"/>
                <a:ea typeface="Calibri" panose="020F0502020204030204" pitchFamily="34" charset="0"/>
                <a:cs typeface="Calibri" panose="020F0502020204030204" pitchFamily="34" charset="0"/>
              </a:rPr>
              <a:t>Unchanged</a:t>
            </a:r>
            <a:r>
              <a:rPr lang="en-HK" sz="1800" dirty="0">
                <a:latin typeface="Calibri" panose="020F0502020204030204" pitchFamily="34" charset="0"/>
                <a:ea typeface="Calibri" panose="020F0502020204030204" pitchFamily="34" charset="0"/>
                <a:cs typeface="Calibri" panose="020F0502020204030204" pitchFamily="34" charset="0"/>
              </a:rPr>
              <a:t> electron </a:t>
            </a:r>
            <a:r>
              <a:rPr lang="en-HK" sz="1800" dirty="0" err="1">
                <a:latin typeface="Calibri" panose="020F0502020204030204" pitchFamily="34" charset="0"/>
                <a:ea typeface="Calibri" panose="020F0502020204030204" pitchFamily="34" charset="0"/>
                <a:cs typeface="Calibri" panose="020F0502020204030204" pitchFamily="34" charset="0"/>
              </a:rPr>
              <a:t>strahl</a:t>
            </a:r>
            <a:r>
              <a:rPr lang="en-HK" sz="1800" dirty="0">
                <a:latin typeface="Calibri" panose="020F0502020204030204" pitchFamily="34" charset="0"/>
                <a:ea typeface="Calibri" panose="020F0502020204030204" pitchFamily="34" charset="0"/>
                <a:cs typeface="Calibri" panose="020F0502020204030204" pitchFamily="34" charset="0"/>
              </a:rPr>
              <a:t> pitch angle orientation with respect to surroundings.</a:t>
            </a:r>
          </a:p>
          <a:p>
            <a:pPr lvl="1" algn="just">
              <a:spcBef>
                <a:spcPts val="200"/>
              </a:spcBef>
            </a:pPr>
            <a:r>
              <a:rPr lang="en-HK" sz="1800" b="1" dirty="0">
                <a:latin typeface="Calibri" panose="020F0502020204030204" pitchFamily="34" charset="0"/>
                <a:ea typeface="Calibri" panose="020F0502020204030204" pitchFamily="34" charset="0"/>
                <a:cs typeface="Calibri" panose="020F0502020204030204" pitchFamily="34" charset="0"/>
              </a:rPr>
              <a:t>Clustering</a:t>
            </a:r>
            <a:r>
              <a:rPr lang="en-HK" sz="1800" dirty="0">
                <a:latin typeface="Calibri" panose="020F0502020204030204" pitchFamily="34" charset="0"/>
                <a:ea typeface="Calibri" panose="020F0502020204030204" pitchFamily="34" charset="0"/>
                <a:cs typeface="Calibri" panose="020F0502020204030204" pitchFamily="34" charset="0"/>
              </a:rPr>
              <a:t> into discrete patches.</a:t>
            </a:r>
          </a:p>
          <a:p>
            <a:pPr algn="just">
              <a:spcBef>
                <a:spcPts val="200"/>
              </a:spcBef>
            </a:pPr>
            <a:r>
              <a:rPr lang="en-HK" sz="1800" dirty="0">
                <a:latin typeface="Calibri" panose="020F0502020204030204" pitchFamily="34" charset="0"/>
                <a:ea typeface="Calibri" panose="020F0502020204030204" pitchFamily="34" charset="0"/>
                <a:cs typeface="Calibri" panose="020F0502020204030204" pitchFamily="34" charset="0"/>
              </a:rPr>
              <a:t>Switchback may retain information about </a:t>
            </a:r>
            <a:r>
              <a:rPr lang="en-HK" sz="1800" b="1" dirty="0">
                <a:latin typeface="Calibri" panose="020F0502020204030204" pitchFamily="34" charset="0"/>
                <a:ea typeface="Calibri" panose="020F0502020204030204" pitchFamily="34" charset="0"/>
                <a:cs typeface="Calibri" panose="020F0502020204030204" pitchFamily="34" charset="0"/>
              </a:rPr>
              <a:t>solar wind formation mechanisms</a:t>
            </a:r>
            <a:r>
              <a:rPr lang="en-HK" sz="1800" dirty="0">
                <a:latin typeface="Calibri" panose="020F0502020204030204" pitchFamily="34" charset="0"/>
                <a:ea typeface="Calibri" panose="020F0502020204030204" pitchFamily="34" charset="0"/>
                <a:cs typeface="Calibri" panose="020F0502020204030204" pitchFamily="34" charset="0"/>
              </a:rPr>
              <a:t> and </a:t>
            </a:r>
            <a:r>
              <a:rPr lang="en-HK" sz="1800" b="1" dirty="0">
                <a:latin typeface="Calibri" panose="020F0502020204030204" pitchFamily="34" charset="0"/>
                <a:ea typeface="Calibri" panose="020F0502020204030204" pitchFamily="34" charset="0"/>
                <a:cs typeface="Calibri" panose="020F0502020204030204" pitchFamily="34" charset="0"/>
              </a:rPr>
              <a:t>source region properties</a:t>
            </a:r>
            <a:r>
              <a:rPr lang="en-HK" sz="1800" dirty="0">
                <a:latin typeface="Calibri" panose="020F0502020204030204" pitchFamily="34" charset="0"/>
                <a:ea typeface="Calibri" panose="020F0502020204030204" pitchFamily="34" charset="0"/>
                <a:cs typeface="Calibri" panose="020F0502020204030204" pitchFamily="34" charset="0"/>
              </a:rPr>
              <a:t>. </a:t>
            </a:r>
          </a:p>
          <a:p>
            <a:pPr lvl="1" algn="just">
              <a:spcBef>
                <a:spcPts val="200"/>
              </a:spcBef>
            </a:pPr>
            <a:endParaRPr lang="en-HK" sz="1800" dirty="0">
              <a:latin typeface="Calibri" panose="020F0502020204030204" pitchFamily="34" charset="0"/>
              <a:ea typeface="Calibri" panose="020F0502020204030204" pitchFamily="34" charset="0"/>
              <a:cs typeface="Calibri" panose="020F0502020204030204" pitchFamily="34" charset="0"/>
            </a:endParaRPr>
          </a:p>
          <a:p>
            <a:pPr algn="just">
              <a:spcBef>
                <a:spcPts val="200"/>
              </a:spcBef>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2" name="Rectangle 1">
            <a:extLst>
              <a:ext uri="{FF2B5EF4-FFF2-40B4-BE49-F238E27FC236}">
                <a16:creationId xmlns:a16="http://schemas.microsoft.com/office/drawing/2014/main" id="{9DCA113D-3D5B-500D-D161-7B40AA2AC09F}"/>
              </a:ext>
            </a:extLst>
          </p:cNvPr>
          <p:cNvSpPr/>
          <p:nvPr/>
        </p:nvSpPr>
        <p:spPr>
          <a:xfrm>
            <a:off x="7388352" y="1911665"/>
            <a:ext cx="804672" cy="392887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68E98AA-D912-3E09-3FAB-9F6D3A2FFA01}"/>
              </a:ext>
            </a:extLst>
          </p:cNvPr>
          <p:cNvSpPr/>
          <p:nvPr/>
        </p:nvSpPr>
        <p:spPr>
          <a:xfrm>
            <a:off x="9220924" y="1911665"/>
            <a:ext cx="1312963" cy="392887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0DB984B-A69F-9392-ECFE-E6EA832E6EBB}"/>
              </a:ext>
            </a:extLst>
          </p:cNvPr>
          <p:cNvSpPr txBox="1"/>
          <p:nvPr/>
        </p:nvSpPr>
        <p:spPr>
          <a:xfrm>
            <a:off x="9688871" y="5844922"/>
            <a:ext cx="2510797" cy="400110"/>
          </a:xfrm>
          <a:prstGeom prst="rect">
            <a:avLst/>
          </a:prstGeom>
          <a:noFill/>
        </p:spPr>
        <p:txBody>
          <a:bodyPr wrap="square" rtlCol="0">
            <a:spAutoFit/>
          </a:bodyPr>
          <a:lstStyle/>
          <a:p>
            <a:pPr algn="l"/>
            <a:r>
              <a:rPr lang="en-US" sz="2000" i="1" dirty="0">
                <a:latin typeface="Calibri" panose="020F0502020204030204" pitchFamily="34" charset="0"/>
                <a:cs typeface="Calibri" panose="020F0502020204030204" pitchFamily="34" charset="0"/>
              </a:rPr>
              <a:t>(Badman et al. 2026)</a:t>
            </a:r>
            <a:endParaRPr lang="en-HK" sz="2000" i="1"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98289C34-164E-6D3A-559F-E3D8C445C2A4}"/>
              </a:ext>
            </a:extLst>
          </p:cNvPr>
          <p:cNvSpPr txBox="1"/>
          <p:nvPr/>
        </p:nvSpPr>
        <p:spPr>
          <a:xfrm>
            <a:off x="7709116" y="1517311"/>
            <a:ext cx="2656844" cy="400110"/>
          </a:xfrm>
          <a:prstGeom prst="rect">
            <a:avLst/>
          </a:prstGeom>
          <a:noFill/>
        </p:spPr>
        <p:txBody>
          <a:bodyPr wrap="square" rtlCol="0">
            <a:spAutoFit/>
          </a:bodyPr>
          <a:lstStyle/>
          <a:p>
            <a:pPr algn="l"/>
            <a:r>
              <a:rPr lang="en-US" sz="2000" b="1" dirty="0">
                <a:solidFill>
                  <a:srgbClr val="FF0000"/>
                </a:solidFill>
                <a:latin typeface="Calibri" panose="020F0502020204030204" pitchFamily="34" charset="0"/>
                <a:cs typeface="Calibri" panose="020F0502020204030204" pitchFamily="34" charset="0"/>
              </a:rPr>
              <a:t>SWITCHBACK PATCHES</a:t>
            </a:r>
            <a:endParaRPr lang="en-HK" sz="2000" b="1"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0025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D9BCFE-3B28-4D18-A04B-861B9B11A297}"/>
              </a:ext>
            </a:extLst>
          </p:cNvPr>
          <p:cNvSpPr>
            <a:spLocks noGrp="1"/>
          </p:cNvSpPr>
          <p:nvPr>
            <p:ph idx="1"/>
          </p:nvPr>
        </p:nvSpPr>
        <p:spPr>
          <a:xfrm>
            <a:off x="342899" y="1089660"/>
            <a:ext cx="4814315" cy="4951704"/>
          </a:xfrm>
        </p:spPr>
        <p:txBody>
          <a:bodyPr>
            <a:normAutofit/>
          </a:bodyPr>
          <a:lstStyle/>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Coronal processes generate </a:t>
            </a:r>
            <a:r>
              <a:rPr lang="en-HK" sz="2000" b="1" dirty="0">
                <a:latin typeface="Calibri" panose="020F0502020204030204" pitchFamily="34" charset="0"/>
                <a:ea typeface="Calibri" panose="020F0502020204030204" pitchFamily="34" charset="0"/>
                <a:cs typeface="Calibri" panose="020F0502020204030204" pitchFamily="34" charset="0"/>
              </a:rPr>
              <a:t>Alfvén waves</a:t>
            </a:r>
            <a:r>
              <a:rPr lang="en-HK" sz="2000" dirty="0">
                <a:latin typeface="Calibri" panose="020F0502020204030204" pitchFamily="34" charset="0"/>
                <a:ea typeface="Calibri" panose="020F0502020204030204" pitchFamily="34" charset="0"/>
                <a:cs typeface="Calibri" panose="020F0502020204030204" pitchFamily="34" charset="0"/>
              </a:rPr>
              <a:t> that develop into switchbacks via in-situ processes (Touresse et al. 2024).</a:t>
            </a:r>
          </a:p>
          <a:p>
            <a:pPr algn="just">
              <a:spcBef>
                <a:spcPts val="200"/>
              </a:spcBef>
            </a:pPr>
            <a:r>
              <a:rPr lang="en-HK" sz="2000" b="1" dirty="0">
                <a:latin typeface="Calibri" panose="020F0502020204030204" pitchFamily="34" charset="0"/>
                <a:ea typeface="Calibri" panose="020F0502020204030204" pitchFamily="34" charset="0"/>
                <a:cs typeface="Calibri" panose="020F0502020204030204" pitchFamily="34" charset="0"/>
              </a:rPr>
              <a:t>Directly linking</a:t>
            </a:r>
            <a:r>
              <a:rPr lang="en-HK" sz="2000" dirty="0">
                <a:latin typeface="Calibri" panose="020F0502020204030204" pitchFamily="34" charset="0"/>
                <a:ea typeface="Calibri" panose="020F0502020204030204" pitchFamily="34" charset="0"/>
                <a:cs typeface="Calibri" panose="020F0502020204030204" pitchFamily="34" charset="0"/>
              </a:rPr>
              <a:t> individual switchbacks and small-scale coronal structures is </a:t>
            </a:r>
            <a:r>
              <a:rPr lang="en-HK" sz="2000" b="1" dirty="0">
                <a:latin typeface="Calibri" panose="020F0502020204030204" pitchFamily="34" charset="0"/>
                <a:ea typeface="Calibri" panose="020F0502020204030204" pitchFamily="34" charset="0"/>
                <a:cs typeface="Calibri" panose="020F0502020204030204" pitchFamily="34" charset="0"/>
              </a:rPr>
              <a:t>observationally challenging </a:t>
            </a:r>
            <a:r>
              <a:rPr lang="en-HK" sz="2000" dirty="0">
                <a:latin typeface="Calibri" panose="020F0502020204030204" pitchFamily="34" charset="0"/>
                <a:ea typeface="Calibri" panose="020F0502020204030204" pitchFamily="34" charset="0"/>
                <a:cs typeface="Calibri" panose="020F0502020204030204" pitchFamily="34" charset="0"/>
              </a:rPr>
              <a:t>(Hou et al. 2024, Bizien et al. 2025).</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We instead relate switchbacks in </a:t>
            </a:r>
            <a:r>
              <a:rPr lang="en-HK" sz="2000" b="1" dirty="0">
                <a:latin typeface="Calibri" panose="020F0502020204030204" pitchFamily="34" charset="0"/>
                <a:ea typeface="Calibri" panose="020F0502020204030204" pitchFamily="34" charset="0"/>
                <a:cs typeface="Calibri" panose="020F0502020204030204" pitchFamily="34" charset="0"/>
              </a:rPr>
              <a:t>large scale solar wind streams</a:t>
            </a:r>
            <a:r>
              <a:rPr lang="en-HK" sz="2000" dirty="0">
                <a:latin typeface="Calibri" panose="020F0502020204030204" pitchFamily="34" charset="0"/>
                <a:ea typeface="Calibri" panose="020F0502020204030204" pitchFamily="34" charset="0"/>
                <a:cs typeface="Calibri" panose="020F0502020204030204" pitchFamily="34" charset="0"/>
              </a:rPr>
              <a:t> to </a:t>
            </a:r>
            <a:r>
              <a:rPr lang="en-HK" sz="2000" b="1" dirty="0">
                <a:latin typeface="Calibri" panose="020F0502020204030204" pitchFamily="34" charset="0"/>
                <a:ea typeface="Calibri" panose="020F0502020204030204" pitchFamily="34" charset="0"/>
                <a:cs typeface="Calibri" panose="020F0502020204030204" pitchFamily="34" charset="0"/>
              </a:rPr>
              <a:t>large-scale coronal structures</a:t>
            </a:r>
            <a:r>
              <a:rPr lang="en-HK" sz="2000" dirty="0">
                <a:latin typeface="Calibri" panose="020F0502020204030204" pitchFamily="34" charset="0"/>
                <a:ea typeface="Calibri" panose="020F0502020204030204" pitchFamily="34" charset="0"/>
                <a:cs typeface="Calibri" panose="020F0502020204030204" pitchFamily="34" charset="0"/>
              </a:rPr>
              <a:t>. </a:t>
            </a:r>
            <a:endParaRPr lang="en-HK" sz="18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9AEE37DF-AA2F-6DA8-5430-4A9D8FF780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pic>
        <p:nvPicPr>
          <p:cNvPr id="6" name="Picture 5">
            <a:extLst>
              <a:ext uri="{FF2B5EF4-FFF2-40B4-BE49-F238E27FC236}">
                <a16:creationId xmlns:a16="http://schemas.microsoft.com/office/drawing/2014/main" id="{6092B76A-2664-DF38-EE33-3EB668E2CCAE}"/>
              </a:ext>
            </a:extLst>
          </p:cNvPr>
          <p:cNvPicPr>
            <a:picLocks noChangeAspect="1"/>
          </p:cNvPicPr>
          <p:nvPr/>
        </p:nvPicPr>
        <p:blipFill>
          <a:blip r:embed="rId8">
            <a:extLst>
              <a:ext uri="{28A0092B-C50C-407E-A947-70E740481C1C}">
                <a14:useLocalDpi xmlns:a14="http://schemas.microsoft.com/office/drawing/2010/main" val="0"/>
              </a:ext>
            </a:extLst>
          </a:blip>
          <a:srcRect l="925" t="614" r="4325" b="2238"/>
          <a:stretch/>
        </p:blipFill>
        <p:spPr>
          <a:xfrm>
            <a:off x="5279136" y="1089660"/>
            <a:ext cx="6718850" cy="3799953"/>
          </a:xfrm>
          <a:prstGeom prst="rect">
            <a:avLst/>
          </a:prstGeom>
        </p:spPr>
      </p:pic>
      <p:sp>
        <p:nvSpPr>
          <p:cNvPr id="17" name="TextBox 16">
            <a:extLst>
              <a:ext uri="{FF2B5EF4-FFF2-40B4-BE49-F238E27FC236}">
                <a16:creationId xmlns:a16="http://schemas.microsoft.com/office/drawing/2014/main" id="{F7DA1105-8970-9597-6DC3-D83335E0F8EA}"/>
              </a:ext>
            </a:extLst>
          </p:cNvPr>
          <p:cNvSpPr txBox="1"/>
          <p:nvPr/>
        </p:nvSpPr>
        <p:spPr>
          <a:xfrm>
            <a:off x="9861005" y="4889613"/>
            <a:ext cx="2258903" cy="400110"/>
          </a:xfrm>
          <a:prstGeom prst="rect">
            <a:avLst/>
          </a:prstGeom>
          <a:noFill/>
        </p:spPr>
        <p:txBody>
          <a:bodyPr wrap="square" rtlCol="0">
            <a:spAutoFit/>
          </a:bodyPr>
          <a:lstStyle/>
          <a:p>
            <a:pPr algn="l"/>
            <a:r>
              <a:rPr lang="en-US" sz="2000" i="1" dirty="0">
                <a:latin typeface="Calibri" panose="020F0502020204030204" pitchFamily="34" charset="0"/>
                <a:cs typeface="Calibri" panose="020F0502020204030204" pitchFamily="34" charset="0"/>
              </a:rPr>
              <a:t>(Wyper et al. 2026)</a:t>
            </a:r>
            <a:endParaRPr lang="en-HK" sz="2000" i="1"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C30FA840-D075-7F98-F262-77A2B20CBE80}"/>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Switchback origins and formation</a:t>
            </a:r>
            <a:endParaRPr lang="en-GB" sz="4400" b="1" dirty="0">
              <a:latin typeface="Aptos" panose="020B0004020202020204" pitchFamily="34" charset="0"/>
            </a:endParaRPr>
          </a:p>
        </p:txBody>
      </p:sp>
    </p:spTree>
    <p:extLst>
      <p:ext uri="{BB962C8B-B14F-4D97-AF65-F5344CB8AC3E}">
        <p14:creationId xmlns:p14="http://schemas.microsoft.com/office/powerpoint/2010/main" val="679584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499BB04-6BA3-EE13-B384-F044F60A20BE}"/>
              </a:ext>
            </a:extLst>
          </p:cNvPr>
          <p:cNvPicPr>
            <a:picLocks noChangeAspect="1"/>
          </p:cNvPicPr>
          <p:nvPr/>
        </p:nvPicPr>
        <p:blipFill>
          <a:blip r:embed="rId7">
            <a:extLst>
              <a:ext uri="{28A0092B-C50C-407E-A947-70E740481C1C}">
                <a14:useLocalDpi xmlns:a14="http://schemas.microsoft.com/office/drawing/2010/main" val="0"/>
              </a:ext>
            </a:extLst>
          </a:blip>
          <a:srcRect l="585" t="5714" b="991"/>
          <a:stretch/>
        </p:blipFill>
        <p:spPr>
          <a:xfrm>
            <a:off x="1845551" y="1003107"/>
            <a:ext cx="8776912" cy="4851785"/>
          </a:xfrm>
          <a:prstGeom prst="rect">
            <a:avLst/>
          </a:prstGeom>
        </p:spPr>
      </p:pic>
      <p:pic>
        <p:nvPicPr>
          <p:cNvPr id="3" name="Picture 2">
            <a:extLst>
              <a:ext uri="{FF2B5EF4-FFF2-40B4-BE49-F238E27FC236}">
                <a16:creationId xmlns:a16="http://schemas.microsoft.com/office/drawing/2014/main" id="{0C162DE6-AE35-5667-CA96-416731B9854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sp>
        <p:nvSpPr>
          <p:cNvPr id="2" name="TextBox 1">
            <a:extLst>
              <a:ext uri="{FF2B5EF4-FFF2-40B4-BE49-F238E27FC236}">
                <a16:creationId xmlns:a16="http://schemas.microsoft.com/office/drawing/2014/main" id="{4EC9A039-21AF-80C3-7186-DE81A0ACEA55}"/>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E13 general overview</a:t>
            </a:r>
            <a:endParaRPr lang="en-GB" sz="4400" b="1" dirty="0">
              <a:latin typeface="Aptos" panose="020B0004020202020204" pitchFamily="34" charset="0"/>
            </a:endParaRPr>
          </a:p>
        </p:txBody>
      </p:sp>
      <p:sp>
        <p:nvSpPr>
          <p:cNvPr id="6" name="TextBox 5">
            <a:extLst>
              <a:ext uri="{FF2B5EF4-FFF2-40B4-BE49-F238E27FC236}">
                <a16:creationId xmlns:a16="http://schemas.microsoft.com/office/drawing/2014/main" id="{10F34BD4-EF24-0391-7F05-F61B849E864B}"/>
              </a:ext>
            </a:extLst>
          </p:cNvPr>
          <p:cNvSpPr txBox="1"/>
          <p:nvPr/>
        </p:nvSpPr>
        <p:spPr>
          <a:xfrm>
            <a:off x="3150792" y="677873"/>
            <a:ext cx="877037" cy="400110"/>
          </a:xfrm>
          <a:prstGeom prst="rect">
            <a:avLst/>
          </a:prstGeom>
          <a:noFill/>
        </p:spPr>
        <p:txBody>
          <a:bodyPr wrap="square" rtlCol="0">
            <a:spAutoFit/>
          </a:bodyPr>
          <a:lstStyle/>
          <a:p>
            <a:pPr algn="l"/>
            <a:r>
              <a:rPr lang="en-US" sz="2000" b="1" dirty="0">
                <a:solidFill>
                  <a:srgbClr val="CC00FF"/>
                </a:solidFill>
                <a:latin typeface="Calibri" panose="020F0502020204030204" pitchFamily="34" charset="0"/>
                <a:cs typeface="Calibri" panose="020F0502020204030204" pitchFamily="34" charset="0"/>
              </a:rPr>
              <a:t>Fast 1</a:t>
            </a:r>
            <a:endParaRPr lang="en-HK" sz="2000" b="1" dirty="0">
              <a:solidFill>
                <a:srgbClr val="CC00FF"/>
              </a:solidFill>
              <a:latin typeface="Calibri" panose="020F0502020204030204" pitchFamily="34" charset="0"/>
              <a:cs typeface="Calibri" panose="020F0502020204030204" pitchFamily="34" charset="0"/>
            </a:endParaRPr>
          </a:p>
        </p:txBody>
      </p:sp>
      <p:sp>
        <p:nvSpPr>
          <p:cNvPr id="8" name="Content Placeholder 2">
            <a:extLst>
              <a:ext uri="{FF2B5EF4-FFF2-40B4-BE49-F238E27FC236}">
                <a16:creationId xmlns:a16="http://schemas.microsoft.com/office/drawing/2014/main" id="{7BCC1DC7-52B9-C54B-A3F6-3B291244E848}"/>
              </a:ext>
            </a:extLst>
          </p:cNvPr>
          <p:cNvSpPr>
            <a:spLocks noGrp="1"/>
          </p:cNvSpPr>
          <p:nvPr>
            <p:ph idx="1"/>
          </p:nvPr>
        </p:nvSpPr>
        <p:spPr>
          <a:xfrm>
            <a:off x="342899" y="5834014"/>
            <a:ext cx="11196688" cy="400110"/>
          </a:xfrm>
        </p:spPr>
        <p:txBody>
          <a:bodyPr>
            <a:normAutofit/>
          </a:bodyPr>
          <a:lstStyle/>
          <a:p>
            <a:pPr algn="just">
              <a:spcBef>
                <a:spcPts val="200"/>
              </a:spcBef>
            </a:pPr>
            <a:r>
              <a:rPr lang="en-HK" sz="2000" b="1" dirty="0">
                <a:latin typeface="Calibri" panose="020F0502020204030204" pitchFamily="34" charset="0"/>
                <a:ea typeface="Calibri" panose="020F0502020204030204" pitchFamily="34" charset="0"/>
                <a:cs typeface="Calibri" panose="020F0502020204030204" pitchFamily="34" charset="0"/>
              </a:rPr>
              <a:t>CME excluded from study</a:t>
            </a:r>
            <a:r>
              <a:rPr lang="en-HK" sz="2000" dirty="0">
                <a:latin typeface="Calibri" panose="020F0502020204030204" pitchFamily="34" charset="0"/>
                <a:ea typeface="Calibri" panose="020F0502020204030204" pitchFamily="34" charset="0"/>
                <a:cs typeface="Calibri" panose="020F0502020204030204" pitchFamily="34" charset="0"/>
              </a:rPr>
              <a:t>, see Patel et al. 2025 for more details.</a:t>
            </a:r>
            <a:endParaRPr lang="en-HK" sz="2400" dirty="0">
              <a:latin typeface="Calibri" panose="020F0502020204030204" pitchFamily="34" charset="0"/>
              <a:ea typeface="Calibri" panose="020F0502020204030204" pitchFamily="34" charset="0"/>
              <a:cs typeface="Calibri" panose="020F0502020204030204" pitchFamily="34" charset="0"/>
            </a:endParaRPr>
          </a:p>
          <a:p>
            <a:pPr algn="just">
              <a:spcBef>
                <a:spcPts val="200"/>
              </a:spcBef>
            </a:pPr>
            <a:endParaRPr lang="en-HK" sz="2000" dirty="0">
              <a:latin typeface="Calibri" panose="020F0502020204030204" pitchFamily="34" charset="0"/>
              <a:ea typeface="Calibri" panose="020F0502020204030204" pitchFamily="34" charset="0"/>
              <a:cs typeface="Calibri" panose="020F0502020204030204" pitchFamily="34" charset="0"/>
            </a:endParaRPr>
          </a:p>
          <a:p>
            <a:pPr algn="just">
              <a:spcBef>
                <a:spcPts val="200"/>
              </a:spcBef>
            </a:pPr>
            <a:endParaRPr lang="en-HK" sz="2000" dirty="0">
              <a:latin typeface="Calibri" panose="020F0502020204030204" pitchFamily="34" charset="0"/>
              <a:ea typeface="Calibri" panose="020F0502020204030204" pitchFamily="34" charset="0"/>
              <a:cs typeface="Calibri" panose="020F0502020204030204" pitchFamily="34" charset="0"/>
            </a:endParaRPr>
          </a:p>
          <a:p>
            <a:pPr algn="just">
              <a:spcBef>
                <a:spcPts val="200"/>
              </a:spcBef>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A550E1E0-0821-5E6B-BEDF-31044DD540E7}"/>
              </a:ext>
            </a:extLst>
          </p:cNvPr>
          <p:cNvSpPr txBox="1"/>
          <p:nvPr/>
        </p:nvSpPr>
        <p:spPr>
          <a:xfrm>
            <a:off x="7961629" y="687903"/>
            <a:ext cx="877037" cy="400110"/>
          </a:xfrm>
          <a:prstGeom prst="rect">
            <a:avLst/>
          </a:prstGeom>
          <a:noFill/>
        </p:spPr>
        <p:txBody>
          <a:bodyPr wrap="square" rtlCol="0">
            <a:spAutoFit/>
          </a:bodyPr>
          <a:lstStyle/>
          <a:p>
            <a:pPr algn="l"/>
            <a:r>
              <a:rPr lang="en-US" sz="2000" b="1" dirty="0">
                <a:solidFill>
                  <a:srgbClr val="CC00FF"/>
                </a:solidFill>
                <a:latin typeface="Calibri" panose="020F0502020204030204" pitchFamily="34" charset="0"/>
                <a:cs typeface="Calibri" panose="020F0502020204030204" pitchFamily="34" charset="0"/>
              </a:rPr>
              <a:t>Fast 2</a:t>
            </a:r>
            <a:endParaRPr lang="en-HK" sz="2000" b="1" dirty="0">
              <a:solidFill>
                <a:srgbClr val="CC00FF"/>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6D044C2-B590-7F30-21BA-B22A36D26596}"/>
              </a:ext>
            </a:extLst>
          </p:cNvPr>
          <p:cNvSpPr txBox="1"/>
          <p:nvPr/>
        </p:nvSpPr>
        <p:spPr>
          <a:xfrm>
            <a:off x="5475936" y="695836"/>
            <a:ext cx="1102188"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Alf. slow</a:t>
            </a:r>
            <a:endParaRPr lang="en-HK" sz="2000" b="1"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E4945249-9D77-42DA-8CC5-EA05CDF86D65}"/>
              </a:ext>
            </a:extLst>
          </p:cNvPr>
          <p:cNvSpPr txBox="1"/>
          <p:nvPr/>
        </p:nvSpPr>
        <p:spPr>
          <a:xfrm>
            <a:off x="4299624" y="687903"/>
            <a:ext cx="1196695" cy="400110"/>
          </a:xfrm>
          <a:prstGeom prst="rect">
            <a:avLst/>
          </a:prstGeom>
          <a:noFill/>
        </p:spPr>
        <p:txBody>
          <a:bodyPr wrap="square" rtlCol="0">
            <a:spAutoFit/>
          </a:bodyPr>
          <a:lstStyle/>
          <a:p>
            <a:pPr algn="l"/>
            <a:r>
              <a:rPr lang="en-US" sz="2000" b="1" dirty="0">
                <a:solidFill>
                  <a:srgbClr val="00B0F0"/>
                </a:solidFill>
                <a:latin typeface="Calibri" panose="020F0502020204030204" pitchFamily="34" charset="0"/>
                <a:cs typeface="Calibri" panose="020F0502020204030204" pitchFamily="34" charset="0"/>
              </a:rPr>
              <a:t>Q. slow 1</a:t>
            </a:r>
            <a:endParaRPr lang="en-HK" sz="2000" b="1" dirty="0">
              <a:solidFill>
                <a:srgbClr val="00B0F0"/>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8B8F1797-A6D9-A95A-D16B-C6F6848E1D9C}"/>
              </a:ext>
            </a:extLst>
          </p:cNvPr>
          <p:cNvSpPr txBox="1"/>
          <p:nvPr/>
        </p:nvSpPr>
        <p:spPr>
          <a:xfrm>
            <a:off x="6656345" y="695836"/>
            <a:ext cx="1196695" cy="400110"/>
          </a:xfrm>
          <a:prstGeom prst="rect">
            <a:avLst/>
          </a:prstGeom>
          <a:noFill/>
        </p:spPr>
        <p:txBody>
          <a:bodyPr wrap="square" rtlCol="0">
            <a:spAutoFit/>
          </a:bodyPr>
          <a:lstStyle/>
          <a:p>
            <a:pPr algn="l"/>
            <a:r>
              <a:rPr lang="en-US" sz="2000" b="1" dirty="0">
                <a:solidFill>
                  <a:srgbClr val="00B0F0"/>
                </a:solidFill>
                <a:latin typeface="Calibri" panose="020F0502020204030204" pitchFamily="34" charset="0"/>
                <a:cs typeface="Calibri" panose="020F0502020204030204" pitchFamily="34" charset="0"/>
              </a:rPr>
              <a:t>Q. slow 2</a:t>
            </a:r>
            <a:endParaRPr lang="en-HK" sz="2000" b="1" dirty="0">
              <a:solidFill>
                <a:srgbClr val="00B0F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2B98E757-63B5-1634-36C5-72CB7E20C51E}"/>
              </a:ext>
            </a:extLst>
          </p:cNvPr>
          <p:cNvSpPr txBox="1"/>
          <p:nvPr/>
        </p:nvSpPr>
        <p:spPr>
          <a:xfrm>
            <a:off x="8989705" y="678589"/>
            <a:ext cx="877037" cy="400110"/>
          </a:xfrm>
          <a:prstGeom prst="rect">
            <a:avLst/>
          </a:prstGeom>
          <a:noFill/>
        </p:spPr>
        <p:txBody>
          <a:bodyPr wrap="square" rtlCol="0">
            <a:spAutoFit/>
          </a:bodyPr>
          <a:lstStyle/>
          <a:p>
            <a:pPr algn="l"/>
            <a:r>
              <a:rPr lang="en-US" sz="2000" b="1" dirty="0">
                <a:solidFill>
                  <a:schemeClr val="accent1"/>
                </a:solidFill>
                <a:latin typeface="Calibri" panose="020F0502020204030204" pitchFamily="34" charset="0"/>
                <a:cs typeface="Calibri" panose="020F0502020204030204" pitchFamily="34" charset="0"/>
              </a:rPr>
              <a:t>CME</a:t>
            </a:r>
            <a:endParaRPr lang="en-HK" sz="2000" b="1" dirty="0">
              <a:solidFill>
                <a:schemeClr val="accent1"/>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EF64E6D6-346F-A013-7994-D394377386F0}"/>
              </a:ext>
            </a:extLst>
          </p:cNvPr>
          <p:cNvSpPr txBox="1"/>
          <p:nvPr/>
        </p:nvSpPr>
        <p:spPr>
          <a:xfrm>
            <a:off x="250704" y="4730051"/>
            <a:ext cx="1565826" cy="707886"/>
          </a:xfrm>
          <a:prstGeom prst="rect">
            <a:avLst/>
          </a:prstGeom>
          <a:noFill/>
        </p:spPr>
        <p:txBody>
          <a:bodyPr wrap="square" rtlCol="0">
            <a:spAutoFit/>
          </a:bodyPr>
          <a:lstStyle/>
          <a:p>
            <a:pPr algn="r"/>
            <a:r>
              <a:rPr lang="en-US" sz="2000" b="1" dirty="0">
                <a:latin typeface="Calibri" panose="020F0502020204030204" pitchFamily="34" charset="0"/>
                <a:cs typeface="Calibri" panose="020F0502020204030204" pitchFamily="34" charset="0"/>
              </a:rPr>
              <a:t>Alpha abundance</a:t>
            </a:r>
            <a:endParaRPr lang="en-HK" sz="2000" b="1"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8A5BD731-B3FF-A181-1BB5-ABD0AF47A725}"/>
              </a:ext>
            </a:extLst>
          </p:cNvPr>
          <p:cNvSpPr txBox="1"/>
          <p:nvPr/>
        </p:nvSpPr>
        <p:spPr>
          <a:xfrm>
            <a:off x="811465" y="3933865"/>
            <a:ext cx="1032680"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Density</a:t>
            </a:r>
            <a:endParaRPr lang="en-HK" sz="2000" b="1" dirty="0">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33CCD15B-F86F-A704-7F30-B2BD95870FE0}"/>
              </a:ext>
            </a:extLst>
          </p:cNvPr>
          <p:cNvSpPr txBox="1"/>
          <p:nvPr/>
        </p:nvSpPr>
        <p:spPr>
          <a:xfrm>
            <a:off x="278320" y="3052955"/>
            <a:ext cx="1565825"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Temperature</a:t>
            </a:r>
            <a:endParaRPr lang="en-HK" sz="2000" b="1" dirty="0">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56C0B63F-F0E6-8659-FCE1-F806E2020702}"/>
              </a:ext>
            </a:extLst>
          </p:cNvPr>
          <p:cNvSpPr txBox="1"/>
          <p:nvPr/>
        </p:nvSpPr>
        <p:spPr>
          <a:xfrm>
            <a:off x="731734" y="2143979"/>
            <a:ext cx="1113114"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Bulk vel.</a:t>
            </a:r>
            <a:endParaRPr lang="en-HK" sz="2000" b="1" dirty="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772E0290-3978-FFB3-71F8-1213FD53B9B9}"/>
              </a:ext>
            </a:extLst>
          </p:cNvPr>
          <p:cNvSpPr txBox="1"/>
          <p:nvPr/>
        </p:nvSpPr>
        <p:spPr>
          <a:xfrm>
            <a:off x="938721" y="1230210"/>
            <a:ext cx="905424"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B-field</a:t>
            </a:r>
            <a:endParaRPr lang="en-HK" sz="20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4488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F768082-C530-FF4A-7C51-30466F36A83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sp>
        <p:nvSpPr>
          <p:cNvPr id="8" name="TextBox 7">
            <a:extLst>
              <a:ext uri="{FF2B5EF4-FFF2-40B4-BE49-F238E27FC236}">
                <a16:creationId xmlns:a16="http://schemas.microsoft.com/office/drawing/2014/main" id="{A7FF1E30-0447-3A71-EA8A-A3F44634D7E5}"/>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E13 solar wind stream characterisation</a:t>
            </a:r>
            <a:endParaRPr lang="en-GB" sz="4400" b="1" dirty="0">
              <a:latin typeface="Aptos" panose="020B0004020202020204" pitchFamily="34" charset="0"/>
            </a:endParaRPr>
          </a:p>
        </p:txBody>
      </p:sp>
      <p:pic>
        <p:nvPicPr>
          <p:cNvPr id="10" name="Picture 9">
            <a:extLst>
              <a:ext uri="{FF2B5EF4-FFF2-40B4-BE49-F238E27FC236}">
                <a16:creationId xmlns:a16="http://schemas.microsoft.com/office/drawing/2014/main" id="{F7BA32C6-7D38-2573-523A-E57B6ACD873B}"/>
              </a:ext>
            </a:extLst>
          </p:cNvPr>
          <p:cNvPicPr>
            <a:picLocks noChangeAspect="1"/>
          </p:cNvPicPr>
          <p:nvPr/>
        </p:nvPicPr>
        <p:blipFill>
          <a:blip r:embed="rId8">
            <a:extLst>
              <a:ext uri="{28A0092B-C50C-407E-A947-70E740481C1C}">
                <a14:useLocalDpi xmlns:a14="http://schemas.microsoft.com/office/drawing/2010/main" val="0"/>
              </a:ext>
            </a:extLst>
          </a:blip>
          <a:srcRect l="2401" t="5528" r="1999" b="2103"/>
          <a:stretch/>
        </p:blipFill>
        <p:spPr>
          <a:xfrm>
            <a:off x="2227573" y="1124661"/>
            <a:ext cx="9877233" cy="5155586"/>
          </a:xfrm>
          <a:prstGeom prst="rect">
            <a:avLst/>
          </a:prstGeom>
        </p:spPr>
      </p:pic>
      <p:sp>
        <p:nvSpPr>
          <p:cNvPr id="17" name="TextBox 16">
            <a:extLst>
              <a:ext uri="{FF2B5EF4-FFF2-40B4-BE49-F238E27FC236}">
                <a16:creationId xmlns:a16="http://schemas.microsoft.com/office/drawing/2014/main" id="{56AE41B7-F3FD-F413-22DE-BEAA3A36D6ED}"/>
              </a:ext>
            </a:extLst>
          </p:cNvPr>
          <p:cNvSpPr txBox="1"/>
          <p:nvPr/>
        </p:nvSpPr>
        <p:spPr>
          <a:xfrm>
            <a:off x="3724451" y="815880"/>
            <a:ext cx="872766" cy="400660"/>
          </a:xfrm>
          <a:prstGeom prst="rect">
            <a:avLst/>
          </a:prstGeom>
          <a:noFill/>
        </p:spPr>
        <p:txBody>
          <a:bodyPr wrap="square" rtlCol="0">
            <a:spAutoFit/>
          </a:bodyPr>
          <a:lstStyle/>
          <a:p>
            <a:pPr algn="l"/>
            <a:r>
              <a:rPr lang="en-US" sz="2000" b="1" dirty="0">
                <a:solidFill>
                  <a:srgbClr val="CC00FF"/>
                </a:solidFill>
                <a:latin typeface="Calibri" panose="020F0502020204030204" pitchFamily="34" charset="0"/>
                <a:cs typeface="Calibri" panose="020F0502020204030204" pitchFamily="34" charset="0"/>
              </a:rPr>
              <a:t>Fast 1</a:t>
            </a:r>
            <a:endParaRPr lang="en-HK" sz="2000" b="1" dirty="0">
              <a:solidFill>
                <a:srgbClr val="CC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F538FFF1-8249-5E71-6CAE-CAA089E7C779}"/>
              </a:ext>
            </a:extLst>
          </p:cNvPr>
          <p:cNvSpPr txBox="1"/>
          <p:nvPr/>
        </p:nvSpPr>
        <p:spPr>
          <a:xfrm>
            <a:off x="9305218" y="825910"/>
            <a:ext cx="790458" cy="400660"/>
          </a:xfrm>
          <a:prstGeom prst="rect">
            <a:avLst/>
          </a:prstGeom>
          <a:noFill/>
        </p:spPr>
        <p:txBody>
          <a:bodyPr wrap="square" rtlCol="0">
            <a:spAutoFit/>
          </a:bodyPr>
          <a:lstStyle/>
          <a:p>
            <a:pPr algn="l"/>
            <a:r>
              <a:rPr lang="en-US" sz="2000" b="1" dirty="0">
                <a:solidFill>
                  <a:srgbClr val="CC00FF"/>
                </a:solidFill>
                <a:latin typeface="Calibri" panose="020F0502020204030204" pitchFamily="34" charset="0"/>
                <a:cs typeface="Calibri" panose="020F0502020204030204" pitchFamily="34" charset="0"/>
              </a:rPr>
              <a:t>Fast 2</a:t>
            </a:r>
            <a:endParaRPr lang="en-HK" sz="2000" b="1" dirty="0">
              <a:solidFill>
                <a:srgbClr val="CC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219BEF78-0490-3D44-3CBC-613FD1450C18}"/>
              </a:ext>
            </a:extLst>
          </p:cNvPr>
          <p:cNvSpPr txBox="1"/>
          <p:nvPr/>
        </p:nvSpPr>
        <p:spPr>
          <a:xfrm>
            <a:off x="6474739" y="833843"/>
            <a:ext cx="1083823" cy="40066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Alf. slow</a:t>
            </a:r>
            <a:endParaRPr lang="en-HK" sz="2000" b="1"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441D8898-D1BC-530E-4A6C-CF66D83B926B}"/>
              </a:ext>
            </a:extLst>
          </p:cNvPr>
          <p:cNvSpPr txBox="1"/>
          <p:nvPr/>
        </p:nvSpPr>
        <p:spPr>
          <a:xfrm>
            <a:off x="5017121" y="825910"/>
            <a:ext cx="1190868" cy="400110"/>
          </a:xfrm>
          <a:prstGeom prst="rect">
            <a:avLst/>
          </a:prstGeom>
          <a:noFill/>
        </p:spPr>
        <p:txBody>
          <a:bodyPr wrap="square" rtlCol="0">
            <a:spAutoFit/>
          </a:bodyPr>
          <a:lstStyle/>
          <a:p>
            <a:pPr algn="l"/>
            <a:r>
              <a:rPr lang="en-US" sz="2000" b="1" dirty="0">
                <a:solidFill>
                  <a:srgbClr val="00B0F0"/>
                </a:solidFill>
                <a:latin typeface="Calibri" panose="020F0502020204030204" pitchFamily="34" charset="0"/>
                <a:cs typeface="Calibri" panose="020F0502020204030204" pitchFamily="34" charset="0"/>
              </a:rPr>
              <a:t>Q. slow 1</a:t>
            </a:r>
            <a:endParaRPr lang="en-HK" sz="2000" b="1" dirty="0">
              <a:solidFill>
                <a:srgbClr val="00B0F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973ACC7-C8D0-E2F8-519B-1BAF0AB37A77}"/>
              </a:ext>
            </a:extLst>
          </p:cNvPr>
          <p:cNvSpPr txBox="1"/>
          <p:nvPr/>
        </p:nvSpPr>
        <p:spPr>
          <a:xfrm>
            <a:off x="7755250" y="833843"/>
            <a:ext cx="1242287" cy="400660"/>
          </a:xfrm>
          <a:prstGeom prst="rect">
            <a:avLst/>
          </a:prstGeom>
          <a:noFill/>
        </p:spPr>
        <p:txBody>
          <a:bodyPr wrap="square" rtlCol="0">
            <a:spAutoFit/>
          </a:bodyPr>
          <a:lstStyle/>
          <a:p>
            <a:pPr algn="l"/>
            <a:r>
              <a:rPr lang="en-US" sz="2000" b="1" dirty="0">
                <a:solidFill>
                  <a:srgbClr val="00B0F0"/>
                </a:solidFill>
                <a:latin typeface="Calibri" panose="020F0502020204030204" pitchFamily="34" charset="0"/>
                <a:cs typeface="Calibri" panose="020F0502020204030204" pitchFamily="34" charset="0"/>
              </a:rPr>
              <a:t>Q. slow 2</a:t>
            </a:r>
            <a:endParaRPr lang="en-HK" sz="2000" b="1" dirty="0">
              <a:solidFill>
                <a:srgbClr val="00B0F0"/>
              </a:solidFill>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59C475A9-976D-5850-302E-36A115B0946E}"/>
              </a:ext>
            </a:extLst>
          </p:cNvPr>
          <p:cNvSpPr txBox="1"/>
          <p:nvPr/>
        </p:nvSpPr>
        <p:spPr>
          <a:xfrm>
            <a:off x="367959" y="3429000"/>
            <a:ext cx="2098971"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Alpha abundance</a:t>
            </a:r>
            <a:endParaRPr lang="en-HK" sz="2000" b="1" dirty="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99CA8BA0-39F6-A06C-5008-65F7400DCF23}"/>
              </a:ext>
            </a:extLst>
          </p:cNvPr>
          <p:cNvSpPr txBox="1"/>
          <p:nvPr/>
        </p:nvSpPr>
        <p:spPr>
          <a:xfrm>
            <a:off x="219130" y="4432823"/>
            <a:ext cx="2246798"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SB occurrence rate</a:t>
            </a:r>
            <a:endParaRPr lang="en-HK" sz="2000" b="1" dirty="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8B8AA5B8-6DB6-8044-DD3E-68BE4C128896}"/>
              </a:ext>
            </a:extLst>
          </p:cNvPr>
          <p:cNvSpPr txBox="1"/>
          <p:nvPr/>
        </p:nvSpPr>
        <p:spPr>
          <a:xfrm>
            <a:off x="708396" y="5346699"/>
            <a:ext cx="1634054"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Cross-helicity</a:t>
            </a:r>
            <a:endParaRPr lang="en-HK" sz="2000" b="1"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649163B8-1D6F-97CD-80D5-BD8058B5EAD5}"/>
              </a:ext>
            </a:extLst>
          </p:cNvPr>
          <p:cNvSpPr txBox="1"/>
          <p:nvPr/>
        </p:nvSpPr>
        <p:spPr>
          <a:xfrm>
            <a:off x="1322149" y="1473330"/>
            <a:ext cx="905424"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B-field</a:t>
            </a:r>
            <a:endParaRPr lang="en-HK" sz="2000" b="1" dirty="0">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25BBF939-A74A-611B-F019-0AB6268DB053}"/>
              </a:ext>
            </a:extLst>
          </p:cNvPr>
          <p:cNvSpPr txBox="1"/>
          <p:nvPr/>
        </p:nvSpPr>
        <p:spPr>
          <a:xfrm>
            <a:off x="1148551" y="2477153"/>
            <a:ext cx="1113114" cy="400110"/>
          </a:xfrm>
          <a:prstGeom prst="rect">
            <a:avLst/>
          </a:prstGeom>
          <a:noFill/>
        </p:spPr>
        <p:txBody>
          <a:bodyPr wrap="square" rtlCol="0">
            <a:spAutoFit/>
          </a:bodyPr>
          <a:lstStyle/>
          <a:p>
            <a:pPr algn="l"/>
            <a:r>
              <a:rPr lang="en-US" sz="2000" b="1" dirty="0">
                <a:latin typeface="Calibri" panose="020F0502020204030204" pitchFamily="34" charset="0"/>
                <a:cs typeface="Calibri" panose="020F0502020204030204" pitchFamily="34" charset="0"/>
              </a:rPr>
              <a:t>Bulk vel.</a:t>
            </a:r>
            <a:endParaRPr lang="en-HK" sz="20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6672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4EA2A4F-C168-5C85-C72A-979E6F658094}"/>
              </a:ext>
            </a:extLst>
          </p:cNvPr>
          <p:cNvPicPr>
            <a:picLocks noChangeAspect="1"/>
          </p:cNvPicPr>
          <p:nvPr/>
        </p:nvPicPr>
        <p:blipFill>
          <a:blip r:embed="rId7">
            <a:extLst>
              <a:ext uri="{28A0092B-C50C-407E-A947-70E740481C1C}">
                <a14:useLocalDpi xmlns:a14="http://schemas.microsoft.com/office/drawing/2010/main" val="0"/>
              </a:ext>
            </a:extLst>
          </a:blip>
          <a:srcRect l="247" t="710" r="1232" b="928"/>
          <a:stretch/>
        </p:blipFill>
        <p:spPr>
          <a:xfrm>
            <a:off x="4787065" y="1089660"/>
            <a:ext cx="7238679" cy="4257213"/>
          </a:xfrm>
          <a:prstGeom prst="rect">
            <a:avLst/>
          </a:prstGeom>
        </p:spPr>
      </p:pic>
      <p:pic>
        <p:nvPicPr>
          <p:cNvPr id="5" name="Picture 4">
            <a:extLst>
              <a:ext uri="{FF2B5EF4-FFF2-40B4-BE49-F238E27FC236}">
                <a16:creationId xmlns:a16="http://schemas.microsoft.com/office/drawing/2014/main" id="{0909261D-58C6-990C-9071-90A3ED3C3D0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sp>
        <p:nvSpPr>
          <p:cNvPr id="6" name="TextBox 5">
            <a:extLst>
              <a:ext uri="{FF2B5EF4-FFF2-40B4-BE49-F238E27FC236}">
                <a16:creationId xmlns:a16="http://schemas.microsoft.com/office/drawing/2014/main" id="{B7F3CF7D-C1AA-ABE5-8D23-D9AB5A49643A}"/>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E13 switchback properties</a:t>
            </a:r>
            <a:endParaRPr lang="en-GB" sz="4400" b="1" dirty="0">
              <a:latin typeface="Aptos" panose="020B0004020202020204" pitchFamily="34" charset="0"/>
            </a:endParaRPr>
          </a:p>
        </p:txBody>
      </p:sp>
      <mc:AlternateContent xmlns:mc="http://schemas.openxmlformats.org/markup-compatibility/2006" xmlns:a14="http://schemas.microsoft.com/office/drawing/2010/main">
        <mc:Choice Requires="a14">
          <p:sp>
            <p:nvSpPr>
              <p:cNvPr id="10" name="Content Placeholder 2">
                <a:extLst>
                  <a:ext uri="{FF2B5EF4-FFF2-40B4-BE49-F238E27FC236}">
                    <a16:creationId xmlns:a16="http://schemas.microsoft.com/office/drawing/2014/main" id="{06F801D4-6349-34BC-E497-A4C259FAB800}"/>
                  </a:ext>
                </a:extLst>
              </p:cNvPr>
              <p:cNvSpPr>
                <a:spLocks noGrp="1"/>
              </p:cNvSpPr>
              <p:nvPr>
                <p:ph idx="1"/>
              </p:nvPr>
            </p:nvSpPr>
            <p:spPr>
              <a:xfrm>
                <a:off x="166256" y="1089660"/>
                <a:ext cx="4466704" cy="4951704"/>
              </a:xfrm>
            </p:spPr>
            <p:txBody>
              <a:bodyPr>
                <a:normAutofit/>
              </a:bodyPr>
              <a:lstStyle/>
              <a:p>
                <a:pPr algn="just">
                  <a:spcBef>
                    <a:spcPts val="200"/>
                  </a:spcBef>
                </a:pPr>
                <a:r>
                  <a:rPr lang="en-HK" sz="2000" b="1" dirty="0">
                    <a:latin typeface="Calibri" panose="020F0502020204030204" pitchFamily="34" charset="0"/>
                    <a:ea typeface="Calibri" panose="020F0502020204030204" pitchFamily="34" charset="0"/>
                    <a:cs typeface="Calibri" panose="020F0502020204030204" pitchFamily="34" charset="0"/>
                  </a:rPr>
                  <a:t>Deflection parameter </a:t>
                </a:r>
                <a:r>
                  <a:rPr lang="en-HK" sz="2000" b="1" i="1" dirty="0">
                    <a:latin typeface="Calibri" panose="020F0502020204030204" pitchFamily="34" charset="0"/>
                    <a:ea typeface="Calibri" panose="020F0502020204030204" pitchFamily="34" charset="0"/>
                    <a:cs typeface="Calibri" panose="020F0502020204030204" pitchFamily="34" charset="0"/>
                  </a:rPr>
                  <a:t>z</a:t>
                </a:r>
                <a:r>
                  <a:rPr lang="en-HK" sz="2000" b="1" dirty="0">
                    <a:latin typeface="Calibri" panose="020F0502020204030204" pitchFamily="34" charset="0"/>
                    <a:ea typeface="Calibri" panose="020F0502020204030204" pitchFamily="34" charset="0"/>
                    <a:cs typeface="Calibri" panose="020F0502020204030204" pitchFamily="34" charset="0"/>
                  </a:rPr>
                  <a:t> </a:t>
                </a:r>
                <a:r>
                  <a:rPr lang="en-HK" sz="2000" dirty="0">
                    <a:latin typeface="Calibri" panose="020F0502020204030204" pitchFamily="34" charset="0"/>
                    <a:ea typeface="Calibri" panose="020F0502020204030204" pitchFamily="34" charset="0"/>
                    <a:cs typeface="Calibri" panose="020F0502020204030204" pitchFamily="34" charset="0"/>
                  </a:rPr>
                  <a:t>defined as (</a:t>
                </a:r>
                <a:r>
                  <a:rPr lang="en-HK" sz="2000" dirty="0" err="1">
                    <a:latin typeface="Calibri" panose="020F0502020204030204" pitchFamily="34" charset="0"/>
                    <a:ea typeface="Calibri" panose="020F0502020204030204" pitchFamily="34" charset="0"/>
                    <a:cs typeface="Calibri" panose="020F0502020204030204" pitchFamily="34" charset="0"/>
                  </a:rPr>
                  <a:t>Dudok</a:t>
                </a:r>
                <a:r>
                  <a:rPr lang="en-HK" sz="2000" dirty="0">
                    <a:latin typeface="Calibri" panose="020F0502020204030204" pitchFamily="34" charset="0"/>
                    <a:ea typeface="Calibri" panose="020F0502020204030204" pitchFamily="34" charset="0"/>
                    <a:cs typeface="Calibri" panose="020F0502020204030204" pitchFamily="34" charset="0"/>
                  </a:rPr>
                  <a:t> de Wit et al. 2020):</a:t>
                </a:r>
              </a:p>
              <a:p>
                <a:pPr marL="0" indent="0" algn="ctr">
                  <a:spcBef>
                    <a:spcPts val="200"/>
                  </a:spcBef>
                  <a:buNone/>
                </a:pPr>
                <a14:m>
                  <m:oMath xmlns:m="http://schemas.openxmlformats.org/officeDocument/2006/math">
                    <m: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t>𝑧</m:t>
                    </m:r>
                    <m: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t>=</m:t>
                    </m:r>
                    <m:f>
                      <m:fPr>
                        <m:ctrlP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ctrlPr>
                      </m:fPr>
                      <m:num>
                        <m: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t>1</m:t>
                        </m:r>
                      </m:num>
                      <m:den>
                        <m: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t>2</m:t>
                        </m:r>
                      </m:den>
                    </m:f>
                    <m: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t>(1−</m:t>
                    </m:r>
                    <m:func>
                      <m:funcPr>
                        <m:ctrlP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ctrlPr>
                      </m:funcPr>
                      <m:fName>
                        <m:r>
                          <m:rPr>
                            <m:sty m:val="p"/>
                          </m:rPr>
                          <a:rPr lang="en-GB" sz="2000" b="0" i="0" smtClean="0">
                            <a:solidFill>
                              <a:schemeClr val="tx1"/>
                            </a:solidFill>
                            <a:latin typeface="Cambria Math" panose="02040503050406030204" pitchFamily="18" charset="0"/>
                            <a:ea typeface="Calibri" panose="020F0502020204030204" pitchFamily="34" charset="0"/>
                            <a:cs typeface="Calibri" panose="020F0502020204030204" pitchFamily="34" charset="0"/>
                          </a:rPr>
                          <m:t>cos</m:t>
                        </m:r>
                      </m:fName>
                      <m:e>
                        <m:r>
                          <a:rPr lang="en-GB" sz="2000" b="0" i="1" smtClean="0">
                            <a:solidFill>
                              <a:schemeClr val="tx1"/>
                            </a:solidFill>
                            <a:latin typeface="Cambria Math" panose="02040503050406030204" pitchFamily="18" charset="0"/>
                            <a:ea typeface="Cambria Math" panose="02040503050406030204" pitchFamily="18" charset="0"/>
                            <a:cs typeface="Calibri" panose="020F0502020204030204" pitchFamily="34" charset="0"/>
                          </a:rPr>
                          <m:t>𝛼</m:t>
                        </m:r>
                      </m:e>
                    </m:func>
                    <m:r>
                      <a:rPr lang="en-GB" sz="2000" b="0" i="1" smtClean="0">
                        <a:solidFill>
                          <a:schemeClr val="tx1"/>
                        </a:solidFill>
                        <a:latin typeface="Cambria Math" panose="02040503050406030204" pitchFamily="18" charset="0"/>
                        <a:ea typeface="Calibri" panose="020F0502020204030204" pitchFamily="34" charset="0"/>
                        <a:cs typeface="Calibri" panose="020F0502020204030204" pitchFamily="34" charset="0"/>
                      </a:rPr>
                      <m:t>)</m:t>
                    </m:r>
                  </m:oMath>
                </a14:m>
                <a:r>
                  <a:rPr lang="en-HK" sz="2000" dirty="0">
                    <a:solidFill>
                      <a:schemeClr val="tx1"/>
                    </a:solidFill>
                    <a:latin typeface="Calibri" panose="020F0502020204030204" pitchFamily="34" charset="0"/>
                    <a:ea typeface="Calibri" panose="020F0502020204030204" pitchFamily="34" charset="0"/>
                    <a:cs typeface="Calibri" panose="020F0502020204030204" pitchFamily="34" charset="0"/>
                  </a:rPr>
                  <a:t> </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Switchback duration ranges from </a:t>
                </a:r>
                <a:r>
                  <a:rPr lang="en-HK" sz="2000" b="1" dirty="0">
                    <a:latin typeface="Calibri" panose="020F0502020204030204" pitchFamily="34" charset="0"/>
                    <a:ea typeface="Calibri" panose="020F0502020204030204" pitchFamily="34" charset="0"/>
                    <a:cs typeface="Calibri" panose="020F0502020204030204" pitchFamily="34" charset="0"/>
                  </a:rPr>
                  <a:t>few seconds</a:t>
                </a:r>
                <a:r>
                  <a:rPr lang="en-HK" sz="2000" dirty="0">
                    <a:latin typeface="Calibri" panose="020F0502020204030204" pitchFamily="34" charset="0"/>
                    <a:ea typeface="Calibri" panose="020F0502020204030204" pitchFamily="34" charset="0"/>
                    <a:cs typeface="Calibri" panose="020F0502020204030204" pitchFamily="34" charset="0"/>
                  </a:rPr>
                  <a:t> to a </a:t>
                </a:r>
                <a:r>
                  <a:rPr lang="en-HK" sz="2000" b="1" dirty="0">
                    <a:latin typeface="Calibri" panose="020F0502020204030204" pitchFamily="34" charset="0"/>
                    <a:ea typeface="Calibri" panose="020F0502020204030204" pitchFamily="34" charset="0"/>
                    <a:cs typeface="Calibri" panose="020F0502020204030204" pitchFamily="34" charset="0"/>
                  </a:rPr>
                  <a:t>few minutes</a:t>
                </a:r>
                <a:r>
                  <a:rPr lang="en-HK" sz="2000" dirty="0">
                    <a:latin typeface="Calibri" panose="020F0502020204030204" pitchFamily="34" charset="0"/>
                    <a:ea typeface="Calibri" panose="020F0502020204030204" pitchFamily="34" charset="0"/>
                    <a:cs typeface="Calibri" panose="020F0502020204030204" pitchFamily="34" charset="0"/>
                  </a:rPr>
                  <a:t>.</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Fast 1 alpha abundance </a:t>
                </a:r>
                <a:r>
                  <a:rPr lang="en-HK" sz="2000" b="1" dirty="0">
                    <a:latin typeface="Calibri" panose="020F0502020204030204" pitchFamily="34" charset="0"/>
                    <a:ea typeface="Calibri" panose="020F0502020204030204" pitchFamily="34" charset="0"/>
                    <a:cs typeface="Calibri" panose="020F0502020204030204" pitchFamily="34" charset="0"/>
                  </a:rPr>
                  <a:t>below typical fast wind </a:t>
                </a:r>
                <a:r>
                  <a:rPr lang="en-HK" sz="2000" dirty="0">
                    <a:latin typeface="Calibri" panose="020F0502020204030204" pitchFamily="34" charset="0"/>
                    <a:ea typeface="Calibri" panose="020F0502020204030204" pitchFamily="34" charset="0"/>
                    <a:cs typeface="Calibri" panose="020F0502020204030204" pitchFamily="34" charset="0"/>
                  </a:rPr>
                  <a:t>values (~5%, Kasper et al. 2007)</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Similar alpha abundance distribution in </a:t>
                </a:r>
                <a:r>
                  <a:rPr lang="en-HK" sz="2000" b="1" dirty="0">
                    <a:latin typeface="Calibri" panose="020F0502020204030204" pitchFamily="34" charset="0"/>
                    <a:ea typeface="Calibri" panose="020F0502020204030204" pitchFamily="34" charset="0"/>
                    <a:cs typeface="Calibri" panose="020F0502020204030204" pitchFamily="34" charset="0"/>
                  </a:rPr>
                  <a:t>Fast 2</a:t>
                </a:r>
                <a:r>
                  <a:rPr lang="en-HK" sz="2000" dirty="0">
                    <a:latin typeface="Calibri" panose="020F0502020204030204" pitchFamily="34" charset="0"/>
                    <a:ea typeface="Calibri" panose="020F0502020204030204" pitchFamily="34" charset="0"/>
                    <a:cs typeface="Calibri" panose="020F0502020204030204" pitchFamily="34" charset="0"/>
                  </a:rPr>
                  <a:t> and </a:t>
                </a:r>
                <a:r>
                  <a:rPr lang="en-HK" sz="2000" b="1" dirty="0">
                    <a:latin typeface="Calibri" panose="020F0502020204030204" pitchFamily="34" charset="0"/>
                    <a:ea typeface="Calibri" panose="020F0502020204030204" pitchFamily="34" charset="0"/>
                    <a:cs typeface="Calibri" panose="020F0502020204030204" pitchFamily="34" charset="0"/>
                  </a:rPr>
                  <a:t>Alfvénic slow streams</a:t>
                </a:r>
                <a:r>
                  <a:rPr lang="en-HK" sz="2000" dirty="0">
                    <a:latin typeface="Calibri" panose="020F0502020204030204" pitchFamily="34" charset="0"/>
                    <a:ea typeface="Calibri" panose="020F0502020204030204" pitchFamily="34" charset="0"/>
                    <a:cs typeface="Calibri" panose="020F0502020204030204" pitchFamily="34" charset="0"/>
                  </a:rPr>
                  <a:t>.</a:t>
                </a:r>
              </a:p>
              <a:p>
                <a:pPr algn="just">
                  <a:spcBef>
                    <a:spcPts val="200"/>
                  </a:spcBef>
                </a:pPr>
                <a:endParaRPr lang="en-HK" sz="2000" dirty="0">
                  <a:latin typeface="Calibri" panose="020F0502020204030204" pitchFamily="34" charset="0"/>
                  <a:ea typeface="Calibri" panose="020F0502020204030204" pitchFamily="34" charset="0"/>
                  <a:cs typeface="Calibri" panose="020F0502020204030204" pitchFamily="34" charset="0"/>
                </a:endParaRPr>
              </a:p>
            </p:txBody>
          </p:sp>
        </mc:Choice>
        <mc:Fallback xmlns="">
          <p:sp>
            <p:nvSpPr>
              <p:cNvPr id="10" name="Content Placeholder 2">
                <a:extLst>
                  <a:ext uri="{FF2B5EF4-FFF2-40B4-BE49-F238E27FC236}">
                    <a16:creationId xmlns:a16="http://schemas.microsoft.com/office/drawing/2014/main" id="{06F801D4-6349-34BC-E497-A4C259FAB800}"/>
                  </a:ext>
                </a:extLst>
              </p:cNvPr>
              <p:cNvSpPr>
                <a:spLocks noGrp="1" noRot="1" noChangeAspect="1" noMove="1" noResize="1" noEditPoints="1" noAdjustHandles="1" noChangeArrowheads="1" noChangeShapeType="1" noTextEdit="1"/>
              </p:cNvSpPr>
              <p:nvPr>
                <p:ph idx="1"/>
              </p:nvPr>
            </p:nvSpPr>
            <p:spPr>
              <a:xfrm>
                <a:off x="166256" y="1089660"/>
                <a:ext cx="4466704" cy="4951704"/>
              </a:xfrm>
              <a:blipFill>
                <a:blip r:embed="rId9"/>
                <a:stretch>
                  <a:fillRect l="-546" t="-739" r="-1501"/>
                </a:stretch>
              </a:blipFill>
            </p:spPr>
            <p:txBody>
              <a:bodyPr/>
              <a:lstStyle/>
              <a:p>
                <a:r>
                  <a:rPr lang="en-GB">
                    <a:noFill/>
                  </a:rPr>
                  <a:t> </a:t>
                </a:r>
              </a:p>
            </p:txBody>
          </p:sp>
        </mc:Fallback>
      </mc:AlternateContent>
    </p:spTree>
    <p:extLst>
      <p:ext uri="{BB962C8B-B14F-4D97-AF65-F5344CB8AC3E}">
        <p14:creationId xmlns:p14="http://schemas.microsoft.com/office/powerpoint/2010/main" val="4085338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F7246A14-B351-1A81-91EF-84699ACEB022}"/>
              </a:ext>
            </a:extLst>
          </p:cNvPr>
          <p:cNvSpPr>
            <a:spLocks noGrp="1"/>
          </p:cNvSpPr>
          <p:nvPr>
            <p:ph idx="1"/>
          </p:nvPr>
        </p:nvSpPr>
        <p:spPr>
          <a:xfrm>
            <a:off x="166255" y="1089660"/>
            <a:ext cx="5015345" cy="4951704"/>
          </a:xfrm>
        </p:spPr>
        <p:txBody>
          <a:bodyPr>
            <a:normAutofit/>
          </a:bodyPr>
          <a:lstStyle/>
          <a:p>
            <a:pPr algn="just">
              <a:spcBef>
                <a:spcPts val="200"/>
              </a:spcBef>
            </a:pPr>
            <a:r>
              <a:rPr lang="en-HK" sz="2000" b="1" dirty="0">
                <a:latin typeface="Calibri" panose="020F0502020204030204" pitchFamily="34" charset="0"/>
                <a:ea typeface="Calibri" panose="020F0502020204030204" pitchFamily="34" charset="0"/>
                <a:cs typeface="Calibri" panose="020F0502020204030204" pitchFamily="34" charset="0"/>
              </a:rPr>
              <a:t>Ballistic backmapping + PFSS modelling </a:t>
            </a:r>
            <a:r>
              <a:rPr lang="en-HK" sz="2000" dirty="0">
                <a:latin typeface="Calibri" panose="020F0502020204030204" pitchFamily="34" charset="0"/>
                <a:ea typeface="Calibri" panose="020F0502020204030204" pitchFamily="34" charset="0"/>
                <a:cs typeface="Calibri" panose="020F0502020204030204" pitchFamily="34" charset="0"/>
              </a:rPr>
              <a:t>used to determine PSP magnetic connectivity during E13.</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Source region location may vary significantly depending on choice of </a:t>
            </a:r>
            <a:r>
              <a:rPr lang="en-HK" sz="2000" b="1" dirty="0">
                <a:latin typeface="Calibri" panose="020F0502020204030204" pitchFamily="34" charset="0"/>
                <a:ea typeface="Calibri" panose="020F0502020204030204" pitchFamily="34" charset="0"/>
                <a:cs typeface="Calibri" panose="020F0502020204030204" pitchFamily="34" charset="0"/>
              </a:rPr>
              <a:t>source surface height</a:t>
            </a:r>
            <a:r>
              <a:rPr lang="en-HK" sz="2000" dirty="0">
                <a:latin typeface="Calibri" panose="020F0502020204030204" pitchFamily="34" charset="0"/>
                <a:ea typeface="Calibri" panose="020F0502020204030204" pitchFamily="34" charset="0"/>
                <a:cs typeface="Calibri" panose="020F0502020204030204" pitchFamily="34" charset="0"/>
              </a:rPr>
              <a:t>.</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Vary source surface height between 1.5-3.5 solar radii, select intervals with </a:t>
            </a:r>
            <a:r>
              <a:rPr lang="en-HK" sz="2000" b="1" dirty="0">
                <a:latin typeface="Calibri" panose="020F0502020204030204" pitchFamily="34" charset="0"/>
                <a:ea typeface="Calibri" panose="020F0502020204030204" pitchFamily="34" charset="0"/>
                <a:cs typeface="Calibri" panose="020F0502020204030204" pitchFamily="34" charset="0"/>
              </a:rPr>
              <a:t>stable source region locations across all heights </a:t>
            </a:r>
            <a:r>
              <a:rPr lang="en-HK" sz="2000" dirty="0">
                <a:latin typeface="Calibri" panose="020F0502020204030204" pitchFamily="34" charset="0"/>
                <a:ea typeface="Calibri" panose="020F0502020204030204" pitchFamily="34" charset="0"/>
                <a:cs typeface="Calibri" panose="020F0502020204030204" pitchFamily="34" charset="0"/>
              </a:rPr>
              <a:t>for analysis (Bizien et al. 2025).</a:t>
            </a:r>
          </a:p>
        </p:txBody>
      </p:sp>
      <p:pic>
        <p:nvPicPr>
          <p:cNvPr id="2" name="Picture 1">
            <a:extLst>
              <a:ext uri="{FF2B5EF4-FFF2-40B4-BE49-F238E27FC236}">
                <a16:creationId xmlns:a16="http://schemas.microsoft.com/office/drawing/2014/main" id="{53B2A9E4-D6B9-1B48-207A-315DF91FD85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pic>
        <p:nvPicPr>
          <p:cNvPr id="9" name="Picture 8">
            <a:extLst>
              <a:ext uri="{FF2B5EF4-FFF2-40B4-BE49-F238E27FC236}">
                <a16:creationId xmlns:a16="http://schemas.microsoft.com/office/drawing/2014/main" id="{DB53F046-B52C-9F84-5E80-BC7DDC65C70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87014" y="1089660"/>
            <a:ext cx="6749401" cy="4579620"/>
          </a:xfrm>
          <a:prstGeom prst="rect">
            <a:avLst/>
          </a:prstGeom>
        </p:spPr>
      </p:pic>
      <p:sp>
        <p:nvSpPr>
          <p:cNvPr id="10" name="TextBox 9">
            <a:extLst>
              <a:ext uri="{FF2B5EF4-FFF2-40B4-BE49-F238E27FC236}">
                <a16:creationId xmlns:a16="http://schemas.microsoft.com/office/drawing/2014/main" id="{B7EFC9F1-C223-4B63-BCEC-DDD032F7AAF8}"/>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Connectivity modelling methodology</a:t>
            </a:r>
            <a:endParaRPr lang="en-GB" sz="4400" b="1" dirty="0">
              <a:latin typeface="Aptos" panose="020B0004020202020204" pitchFamily="34" charset="0"/>
            </a:endParaRPr>
          </a:p>
        </p:txBody>
      </p:sp>
      <p:sp>
        <p:nvSpPr>
          <p:cNvPr id="11" name="TextBox 10">
            <a:extLst>
              <a:ext uri="{FF2B5EF4-FFF2-40B4-BE49-F238E27FC236}">
                <a16:creationId xmlns:a16="http://schemas.microsoft.com/office/drawing/2014/main" id="{765DCB4E-4A9F-52E8-445B-1E3FE07ABC5A}"/>
              </a:ext>
            </a:extLst>
          </p:cNvPr>
          <p:cNvSpPr txBox="1"/>
          <p:nvPr/>
        </p:nvSpPr>
        <p:spPr>
          <a:xfrm>
            <a:off x="9818268" y="5669280"/>
            <a:ext cx="2467217" cy="400110"/>
          </a:xfrm>
          <a:prstGeom prst="rect">
            <a:avLst/>
          </a:prstGeom>
          <a:noFill/>
        </p:spPr>
        <p:txBody>
          <a:bodyPr wrap="square" rtlCol="0">
            <a:spAutoFit/>
          </a:bodyPr>
          <a:lstStyle/>
          <a:p>
            <a:pPr algn="l"/>
            <a:r>
              <a:rPr lang="en-US" sz="2000" i="1" dirty="0">
                <a:latin typeface="Calibri" panose="020F0502020204030204" pitchFamily="34" charset="0"/>
                <a:cs typeface="Calibri" panose="020F0502020204030204" pitchFamily="34" charset="0"/>
              </a:rPr>
              <a:t>(</a:t>
            </a:r>
            <a:r>
              <a:rPr lang="en-US" sz="2000" i="1" dirty="0" err="1">
                <a:latin typeface="Calibri" panose="020F0502020204030204" pitchFamily="34" charset="0"/>
                <a:cs typeface="Calibri" panose="020F0502020204030204" pitchFamily="34" charset="0"/>
              </a:rPr>
              <a:t>Koukras</a:t>
            </a:r>
            <a:r>
              <a:rPr lang="en-US" sz="2000" i="1" dirty="0">
                <a:latin typeface="Calibri" panose="020F0502020204030204" pitchFamily="34" charset="0"/>
                <a:cs typeface="Calibri" panose="020F0502020204030204" pitchFamily="34" charset="0"/>
              </a:rPr>
              <a:t> et al. 2025)</a:t>
            </a:r>
            <a:endParaRPr lang="en-HK"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16879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5">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6">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F7246A14-B351-1A81-91EF-84699ACEB022}"/>
              </a:ext>
            </a:extLst>
          </p:cNvPr>
          <p:cNvSpPr>
            <a:spLocks noGrp="1"/>
          </p:cNvSpPr>
          <p:nvPr>
            <p:ph idx="1"/>
          </p:nvPr>
        </p:nvSpPr>
        <p:spPr>
          <a:xfrm>
            <a:off x="166255" y="1089660"/>
            <a:ext cx="6490577" cy="4951704"/>
          </a:xfrm>
        </p:spPr>
        <p:txBody>
          <a:bodyPr>
            <a:noAutofit/>
          </a:bodyPr>
          <a:lstStyle/>
          <a:p>
            <a:pPr algn="just">
              <a:spcBef>
                <a:spcPts val="200"/>
              </a:spcBef>
            </a:pPr>
            <a:r>
              <a:rPr lang="en-GB" sz="2000" dirty="0">
                <a:latin typeface="Calibri" panose="020F0502020204030204" pitchFamily="34" charset="0"/>
                <a:ea typeface="Calibri" panose="020F0502020204030204" pitchFamily="34" charset="0"/>
                <a:cs typeface="Calibri" panose="020F0502020204030204" pitchFamily="34" charset="0"/>
              </a:rPr>
              <a:t>PFSS connectivity footpoints overlaid onto AIA 193 images from 31 Aug – 5 Sep.</a:t>
            </a:r>
          </a:p>
          <a:p>
            <a:pPr lvl="1" algn="just">
              <a:spcBef>
                <a:spcPts val="200"/>
              </a:spcBef>
            </a:pPr>
            <a:r>
              <a:rPr lang="en-GB" sz="2000" dirty="0">
                <a:latin typeface="Calibri" panose="020F0502020204030204" pitchFamily="34" charset="0"/>
                <a:ea typeface="Calibri" panose="020F0502020204030204" pitchFamily="34" charset="0"/>
                <a:cs typeface="Calibri" panose="020F0502020204030204" pitchFamily="34" charset="0"/>
              </a:rPr>
              <a:t>E13 source region prediction robust until 3-4 Sep, footpoints cluster near </a:t>
            </a:r>
            <a:r>
              <a:rPr lang="en-GB" sz="2000" b="1" dirty="0">
                <a:latin typeface="Calibri" panose="020F0502020204030204" pitchFamily="34" charset="0"/>
                <a:ea typeface="Calibri" panose="020F0502020204030204" pitchFamily="34" charset="0"/>
                <a:cs typeface="Calibri" panose="020F0502020204030204" pitchFamily="34" charset="0"/>
              </a:rPr>
              <a:t>coronal hole-active region (CH-AR) complex</a:t>
            </a:r>
            <a:r>
              <a:rPr lang="en-GB" sz="2000" dirty="0">
                <a:latin typeface="Calibri" panose="020F0502020204030204" pitchFamily="34" charset="0"/>
                <a:ea typeface="Calibri" panose="020F0502020204030204" pitchFamily="34" charset="0"/>
                <a:cs typeface="Calibri" panose="020F0502020204030204" pitchFamily="34" charset="0"/>
              </a:rPr>
              <a:t>.</a:t>
            </a:r>
          </a:p>
          <a:p>
            <a:pPr lvl="1" algn="just">
              <a:spcBef>
                <a:spcPts val="200"/>
              </a:spcBef>
            </a:pPr>
            <a:r>
              <a:rPr lang="en-GB" sz="2000" dirty="0">
                <a:latin typeface="Calibri" panose="020F0502020204030204" pitchFamily="34" charset="0"/>
                <a:ea typeface="Calibri" panose="020F0502020204030204" pitchFamily="34" charset="0"/>
                <a:cs typeface="Calibri" panose="020F0502020204030204" pitchFamily="34" charset="0"/>
              </a:rPr>
              <a:t>From 4 Sep onwards, </a:t>
            </a:r>
            <a:r>
              <a:rPr lang="en-GB" sz="2000" b="1" dirty="0">
                <a:latin typeface="Calibri" panose="020F0502020204030204" pitchFamily="34" charset="0"/>
                <a:ea typeface="Calibri" panose="020F0502020204030204" pitchFamily="34" charset="0"/>
                <a:cs typeface="Calibri" panose="020F0502020204030204" pitchFamily="34" charset="0"/>
              </a:rPr>
              <a:t>source region rotates behind limb</a:t>
            </a:r>
            <a:r>
              <a:rPr lang="en-GB" sz="2000" dirty="0">
                <a:latin typeface="Calibri" panose="020F0502020204030204" pitchFamily="34" charset="0"/>
                <a:ea typeface="Calibri" panose="020F0502020204030204" pitchFamily="34" charset="0"/>
                <a:cs typeface="Calibri" panose="020F0502020204030204" pitchFamily="34" charset="0"/>
              </a:rPr>
              <a:t> and footpoints start to diverge.</a:t>
            </a:r>
          </a:p>
          <a:p>
            <a:pPr algn="just">
              <a:spcBef>
                <a:spcPts val="200"/>
              </a:spcBef>
            </a:pPr>
            <a:r>
              <a:rPr lang="en-GB" sz="2000" dirty="0">
                <a:latin typeface="Calibri" panose="020F0502020204030204" pitchFamily="34" charset="0"/>
                <a:ea typeface="Calibri" panose="020F0502020204030204" pitchFamily="34" charset="0"/>
                <a:cs typeface="Calibri" panose="020F0502020204030204" pitchFamily="34" charset="0"/>
              </a:rPr>
              <a:t>E13 starts with </a:t>
            </a:r>
            <a:r>
              <a:rPr lang="en-GB" sz="2000" b="1" dirty="0">
                <a:latin typeface="Calibri" panose="020F0502020204030204" pitchFamily="34" charset="0"/>
                <a:ea typeface="Calibri" panose="020F0502020204030204" pitchFamily="34" charset="0"/>
                <a:cs typeface="Calibri" panose="020F0502020204030204" pitchFamily="34" charset="0"/>
              </a:rPr>
              <a:t>PSP connected to the CH</a:t>
            </a:r>
            <a:r>
              <a:rPr lang="en-GB" sz="2000" dirty="0">
                <a:latin typeface="Calibri" panose="020F0502020204030204" pitchFamily="34" charset="0"/>
                <a:ea typeface="Calibri" panose="020F0502020204030204" pitchFamily="34" charset="0"/>
                <a:cs typeface="Calibri" panose="020F0502020204030204" pitchFamily="34" charset="0"/>
              </a:rPr>
              <a:t>, which we hypothesise to be the source of Fast 1.</a:t>
            </a:r>
          </a:p>
          <a:p>
            <a:pPr lvl="1" algn="just">
              <a:spcBef>
                <a:spcPts val="200"/>
              </a:spcBef>
            </a:pPr>
            <a:r>
              <a:rPr lang="en-GB" sz="2000" dirty="0">
                <a:latin typeface="Calibri" panose="020F0502020204030204" pitchFamily="34" charset="0"/>
                <a:ea typeface="Calibri" panose="020F0502020204030204" pitchFamily="34" charset="0"/>
                <a:cs typeface="Calibri" panose="020F0502020204030204" pitchFamily="34" charset="0"/>
              </a:rPr>
              <a:t>Footpoints shift into AR from 1 Sep, but remain close to its boundary. </a:t>
            </a:r>
            <a:r>
              <a:rPr lang="en-GB" sz="2000" b="1" dirty="0">
                <a:latin typeface="Calibri" panose="020F0502020204030204" pitchFamily="34" charset="0"/>
                <a:ea typeface="Calibri" panose="020F0502020204030204" pitchFamily="34" charset="0"/>
                <a:cs typeface="Calibri" panose="020F0502020204030204" pitchFamily="34" charset="0"/>
              </a:rPr>
              <a:t>Quiet slow and Alfvénic slow streams originate from this interface</a:t>
            </a:r>
            <a:r>
              <a:rPr lang="en-GB" sz="2000" dirty="0">
                <a:latin typeface="Calibri" panose="020F0502020204030204" pitchFamily="34" charset="0"/>
                <a:ea typeface="Calibri" panose="020F0502020204030204" pitchFamily="34" charset="0"/>
                <a:cs typeface="Calibri" panose="020F0502020204030204" pitchFamily="34" charset="0"/>
              </a:rPr>
              <a:t> (Liu et al. 2023).</a:t>
            </a:r>
          </a:p>
          <a:p>
            <a:pPr lvl="1" algn="just">
              <a:spcBef>
                <a:spcPts val="200"/>
              </a:spcBef>
            </a:pPr>
            <a:r>
              <a:rPr lang="en-GB" sz="2000" dirty="0">
                <a:latin typeface="Calibri" panose="020F0502020204030204" pitchFamily="34" charset="0"/>
                <a:ea typeface="Calibri" panose="020F0502020204030204" pitchFamily="34" charset="0"/>
                <a:cs typeface="Calibri" panose="020F0502020204030204" pitchFamily="34" charset="0"/>
              </a:rPr>
              <a:t>Fast 2 footpoints unable to be reliably determined, </a:t>
            </a:r>
            <a:r>
              <a:rPr lang="en-GB" sz="2000" b="1" dirty="0">
                <a:latin typeface="Calibri" panose="020F0502020204030204" pitchFamily="34" charset="0"/>
                <a:ea typeface="Calibri" panose="020F0502020204030204" pitchFamily="34" charset="0"/>
                <a:cs typeface="Calibri" panose="020F0502020204030204" pitchFamily="34" charset="0"/>
              </a:rPr>
              <a:t>source region has rotated behind limb</a:t>
            </a:r>
            <a:r>
              <a:rPr lang="en-GB" sz="2000" dirty="0">
                <a:latin typeface="Calibri" panose="020F0502020204030204" pitchFamily="34" charset="0"/>
                <a:ea typeface="Calibri" panose="020F0502020204030204" pitchFamily="34" charset="0"/>
                <a:cs typeface="Calibri" panose="020F0502020204030204" pitchFamily="34" charset="0"/>
              </a:rPr>
              <a:t>. </a:t>
            </a:r>
          </a:p>
          <a:p>
            <a:pPr algn="just">
              <a:spcBef>
                <a:spcPts val="200"/>
              </a:spcBef>
            </a:pPr>
            <a:endParaRPr lang="en-GB" sz="2000" dirty="0">
              <a:latin typeface="Calibri" panose="020F0502020204030204" pitchFamily="34" charset="0"/>
              <a:ea typeface="Calibri" panose="020F0502020204030204" pitchFamily="34" charset="0"/>
              <a:cs typeface="Calibri" panose="020F0502020204030204" pitchFamily="34" charset="0"/>
            </a:endParaRPr>
          </a:p>
          <a:p>
            <a:pPr algn="just">
              <a:spcBef>
                <a:spcPts val="200"/>
              </a:spcBef>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2" name="20220831-20220904 CONNECTIVITY_AIA">
            <a:hlinkClick r:id="" action="ppaction://media"/>
            <a:extLst>
              <a:ext uri="{FF2B5EF4-FFF2-40B4-BE49-F238E27FC236}">
                <a16:creationId xmlns:a16="http://schemas.microsoft.com/office/drawing/2014/main" id="{F5074BC0-023F-E88E-F774-25A0214927C6}"/>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6920446" y="953148"/>
            <a:ext cx="5105299" cy="4951704"/>
          </a:xfrm>
          <a:prstGeom prst="rect">
            <a:avLst/>
          </a:prstGeom>
        </p:spPr>
      </p:pic>
      <p:pic>
        <p:nvPicPr>
          <p:cNvPr id="3" name="Picture 2">
            <a:extLst>
              <a:ext uri="{FF2B5EF4-FFF2-40B4-BE49-F238E27FC236}">
                <a16:creationId xmlns:a16="http://schemas.microsoft.com/office/drawing/2014/main" id="{EAF969CA-622C-4253-3A55-394C0ED1D37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sp>
        <p:nvSpPr>
          <p:cNvPr id="5" name="TextBox 4">
            <a:extLst>
              <a:ext uri="{FF2B5EF4-FFF2-40B4-BE49-F238E27FC236}">
                <a16:creationId xmlns:a16="http://schemas.microsoft.com/office/drawing/2014/main" id="{20DD3B23-200C-722B-16F3-F52DB6DC568F}"/>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Connectivity modelling results</a:t>
            </a:r>
            <a:endParaRPr lang="en-GB" sz="4400" b="1" dirty="0">
              <a:latin typeface="Aptos" panose="020B0004020202020204" pitchFamily="34" charset="0"/>
            </a:endParaRPr>
          </a:p>
        </p:txBody>
      </p:sp>
    </p:spTree>
    <p:extLst>
      <p:ext uri="{BB962C8B-B14F-4D97-AF65-F5344CB8AC3E}">
        <p14:creationId xmlns:p14="http://schemas.microsoft.com/office/powerpoint/2010/main" val="47802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EC2E-F9B8-87F1-2491-BBF53A0930D3}"/>
            </a:ext>
          </a:extLst>
        </p:cNvPr>
        <p:cNvGrpSpPr/>
        <p:nvPr/>
      </p:nvGrpSpPr>
      <p:grpSpPr>
        <a:xfrm>
          <a:off x="0" y="0"/>
          <a:ext cx="0" cy="0"/>
          <a:chOff x="0" y="0"/>
          <a:chExt cx="0" cy="0"/>
        </a:xfrm>
      </p:grpSpPr>
      <p:pic>
        <p:nvPicPr>
          <p:cNvPr id="12" name="Picture 11" descr="A blue and white logo&#10;&#10;AI-generated content may be incorrect.">
            <a:extLst>
              <a:ext uri="{FF2B5EF4-FFF2-40B4-BE49-F238E27FC236}">
                <a16:creationId xmlns:a16="http://schemas.microsoft.com/office/drawing/2014/main" id="{7F0DB44B-D386-F593-8F8B-F867641D3C19}"/>
              </a:ext>
            </a:extLst>
          </p:cNvPr>
          <p:cNvPicPr>
            <a:picLocks noChangeAspect="1"/>
          </p:cNvPicPr>
          <p:nvPr/>
        </p:nvPicPr>
        <p:blipFill>
          <a:blip r:embed="rId3">
            <a:extLst>
              <a:ext uri="{28A0092B-C50C-407E-A947-70E740481C1C}">
                <a14:useLocalDpi xmlns:a14="http://schemas.microsoft.com/office/drawing/2010/main" val="0"/>
              </a:ext>
            </a:extLst>
          </a:blip>
          <a:srcRect t="331"/>
          <a:stretch>
            <a:fillRect/>
          </a:stretch>
        </p:blipFill>
        <p:spPr>
          <a:xfrm>
            <a:off x="87194" y="6243428"/>
            <a:ext cx="520121" cy="540000"/>
          </a:xfrm>
          <a:prstGeom prst="rect">
            <a:avLst/>
          </a:prstGeom>
        </p:spPr>
      </p:pic>
      <p:pic>
        <p:nvPicPr>
          <p:cNvPr id="13" name="Picture 12" descr="A blue circle with white text&#10;&#10;AI-generated content may be incorrect.">
            <a:extLst>
              <a:ext uri="{FF2B5EF4-FFF2-40B4-BE49-F238E27FC236}">
                <a16:creationId xmlns:a16="http://schemas.microsoft.com/office/drawing/2014/main" id="{664FEF56-4A21-1667-742F-8DEDF1B1AB1A}"/>
              </a:ext>
            </a:extLst>
          </p:cNvPr>
          <p:cNvPicPr>
            <a:picLocks noChangeAspect="1"/>
          </p:cNvPicPr>
          <p:nvPr/>
        </p:nvPicPr>
        <p:blipFill>
          <a:blip r:embed="rId4">
            <a:extLst>
              <a:ext uri="{28A0092B-C50C-407E-A947-70E740481C1C}">
                <a14:useLocalDpi xmlns:a14="http://schemas.microsoft.com/office/drawing/2010/main" val="0"/>
              </a:ext>
            </a:extLst>
          </a:blip>
          <a:srcRect l="1497" r="3501" b="-4"/>
          <a:stretch>
            <a:fillRect/>
          </a:stretch>
        </p:blipFill>
        <p:spPr>
          <a:xfrm>
            <a:off x="685171" y="6249990"/>
            <a:ext cx="520124" cy="540000"/>
          </a:xfrm>
          <a:prstGeom prst="rect">
            <a:avLst/>
          </a:prstGeom>
        </p:spPr>
      </p:pic>
      <p:pic>
        <p:nvPicPr>
          <p:cNvPr id="14" name="Picture 13">
            <a:extLst>
              <a:ext uri="{FF2B5EF4-FFF2-40B4-BE49-F238E27FC236}">
                <a16:creationId xmlns:a16="http://schemas.microsoft.com/office/drawing/2014/main" id="{BBB80234-092A-63BB-A46B-711892264D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5295" y="6243428"/>
            <a:ext cx="640256" cy="540000"/>
          </a:xfrm>
          <a:prstGeom prst="rect">
            <a:avLst/>
          </a:prstGeom>
        </p:spPr>
      </p:pic>
      <p:pic>
        <p:nvPicPr>
          <p:cNvPr id="15" name="Picture 2">
            <a:extLst>
              <a:ext uri="{FF2B5EF4-FFF2-40B4-BE49-F238E27FC236}">
                <a16:creationId xmlns:a16="http://schemas.microsoft.com/office/drawing/2014/main" id="{8B48A07D-A2FC-F124-FF79-AFB44B8E57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10" r="9103" b="-1"/>
          <a:stretch>
            <a:fillRect/>
          </a:stretch>
        </p:blipFill>
        <p:spPr bwMode="auto">
          <a:xfrm>
            <a:off x="1845551" y="6243428"/>
            <a:ext cx="657578" cy="5400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F7246A14-B351-1A81-91EF-84699ACEB022}"/>
              </a:ext>
            </a:extLst>
          </p:cNvPr>
          <p:cNvSpPr>
            <a:spLocks noGrp="1"/>
          </p:cNvSpPr>
          <p:nvPr>
            <p:ph idx="1"/>
          </p:nvPr>
        </p:nvSpPr>
        <p:spPr>
          <a:xfrm>
            <a:off x="166255" y="1089660"/>
            <a:ext cx="11691916" cy="4951704"/>
          </a:xfrm>
        </p:spPr>
        <p:txBody>
          <a:bodyPr>
            <a:noAutofit/>
          </a:bodyPr>
          <a:lstStyle/>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E13 interval contains </a:t>
            </a:r>
            <a:r>
              <a:rPr lang="en-HK" sz="2000" b="1" dirty="0">
                <a:latin typeface="Calibri" panose="020F0502020204030204" pitchFamily="34" charset="0"/>
                <a:ea typeface="Calibri" panose="020F0502020204030204" pitchFamily="34" charset="0"/>
                <a:cs typeface="Calibri" panose="020F0502020204030204" pitchFamily="34" charset="0"/>
              </a:rPr>
              <a:t>five distinct solar wind regimes</a:t>
            </a:r>
            <a:r>
              <a:rPr lang="en-HK" sz="2000" dirty="0">
                <a:latin typeface="Calibri" panose="020F0502020204030204" pitchFamily="34" charset="0"/>
                <a:ea typeface="Calibri" panose="020F0502020204030204" pitchFamily="34" charset="0"/>
                <a:cs typeface="Calibri" panose="020F0502020204030204" pitchFamily="34" charset="0"/>
              </a:rPr>
              <a:t> (fast → quiet slow → Alfvénic slow  → quiet slow → fast). Fast and Alfvénic slow streams are switchback-rich.</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PSP magnetically connected to a </a:t>
            </a:r>
            <a:r>
              <a:rPr lang="en-HK" sz="2000" b="1" dirty="0">
                <a:latin typeface="Calibri" panose="020F0502020204030204" pitchFamily="34" charset="0"/>
                <a:ea typeface="Calibri" panose="020F0502020204030204" pitchFamily="34" charset="0"/>
                <a:cs typeface="Calibri" panose="020F0502020204030204" pitchFamily="34" charset="0"/>
              </a:rPr>
              <a:t>coronal hole-active region complex</a:t>
            </a:r>
            <a:r>
              <a:rPr lang="en-HK" sz="2000" dirty="0">
                <a:latin typeface="Calibri" panose="020F0502020204030204" pitchFamily="34" charset="0"/>
                <a:ea typeface="Calibri" panose="020F0502020204030204" pitchFamily="34" charset="0"/>
                <a:cs typeface="Calibri" panose="020F0502020204030204" pitchFamily="34" charset="0"/>
              </a:rPr>
              <a:t>, connectivity footpoints traverse this region during E13.</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Changes in solar wind regime and source region type occur on similar timescales, can we establish a </a:t>
            </a:r>
            <a:r>
              <a:rPr lang="en-HK" sz="2000" b="1" dirty="0">
                <a:latin typeface="Calibri" panose="020F0502020204030204" pitchFamily="34" charset="0"/>
                <a:ea typeface="Calibri" panose="020F0502020204030204" pitchFamily="34" charset="0"/>
                <a:cs typeface="Calibri" panose="020F0502020204030204" pitchFamily="34" charset="0"/>
              </a:rPr>
              <a:t>direct link between the two</a:t>
            </a:r>
            <a:r>
              <a:rPr lang="en-HK" sz="2000" dirty="0">
                <a:latin typeface="Calibri" panose="020F0502020204030204" pitchFamily="34" charset="0"/>
                <a:ea typeface="Calibri" panose="020F0502020204030204" pitchFamily="34" charset="0"/>
                <a:cs typeface="Calibri" panose="020F0502020204030204" pitchFamily="34" charset="0"/>
              </a:rPr>
              <a:t>?</a:t>
            </a:r>
          </a:p>
          <a:p>
            <a:pPr lvl="1"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Working hypothesis: Fast wind originates from the </a:t>
            </a:r>
            <a:r>
              <a:rPr lang="en-HK" sz="2000" b="1" dirty="0">
                <a:latin typeface="Calibri" panose="020F0502020204030204" pitchFamily="34" charset="0"/>
                <a:ea typeface="Calibri" panose="020F0502020204030204" pitchFamily="34" charset="0"/>
                <a:cs typeface="Calibri" panose="020F0502020204030204" pitchFamily="34" charset="0"/>
              </a:rPr>
              <a:t>coronal hole</a:t>
            </a:r>
            <a:r>
              <a:rPr lang="en-HK" sz="2000" dirty="0">
                <a:latin typeface="Calibri" panose="020F0502020204030204" pitchFamily="34" charset="0"/>
                <a:ea typeface="Calibri" panose="020F0502020204030204" pitchFamily="34" charset="0"/>
                <a:cs typeface="Calibri" panose="020F0502020204030204" pitchFamily="34" charset="0"/>
              </a:rPr>
              <a:t>, quiet slow and Alfvénic slow streams originate from the </a:t>
            </a:r>
            <a:r>
              <a:rPr lang="en-HK" sz="2000" b="1" dirty="0">
                <a:latin typeface="Calibri" panose="020F0502020204030204" pitchFamily="34" charset="0"/>
                <a:ea typeface="Calibri" panose="020F0502020204030204" pitchFamily="34" charset="0"/>
                <a:cs typeface="Calibri" panose="020F0502020204030204" pitchFamily="34" charset="0"/>
              </a:rPr>
              <a:t>CH-AR boundary region</a:t>
            </a:r>
            <a:r>
              <a:rPr lang="en-HK" sz="2000" dirty="0">
                <a:latin typeface="Calibri" panose="020F0502020204030204" pitchFamily="34" charset="0"/>
                <a:ea typeface="Calibri" panose="020F0502020204030204" pitchFamily="34" charset="0"/>
                <a:cs typeface="Calibri" panose="020F0502020204030204" pitchFamily="34" charset="0"/>
              </a:rPr>
              <a:t>.</a:t>
            </a:r>
          </a:p>
          <a:p>
            <a:pPr algn="just">
              <a:spcBef>
                <a:spcPts val="200"/>
              </a:spcBef>
            </a:pPr>
            <a:r>
              <a:rPr lang="en-HK" sz="2000" dirty="0">
                <a:latin typeface="Calibri" panose="020F0502020204030204" pitchFamily="34" charset="0"/>
                <a:ea typeface="Calibri" panose="020F0502020204030204" pitchFamily="34" charset="0"/>
                <a:cs typeface="Calibri" panose="020F0502020204030204" pitchFamily="34" charset="0"/>
              </a:rPr>
              <a:t>Established source region link provides a strong indicator of the </a:t>
            </a:r>
            <a:r>
              <a:rPr lang="en-HK" sz="2000" b="1" dirty="0">
                <a:latin typeface="Calibri" panose="020F0502020204030204" pitchFamily="34" charset="0"/>
                <a:ea typeface="Calibri" panose="020F0502020204030204" pitchFamily="34" charset="0"/>
                <a:cs typeface="Calibri" panose="020F0502020204030204" pitchFamily="34" charset="0"/>
              </a:rPr>
              <a:t>solar origin of switchbacks during E13</a:t>
            </a:r>
            <a:r>
              <a:rPr lang="en-HK" sz="2000" dirty="0">
                <a:latin typeface="Calibri" panose="020F0502020204030204" pitchFamily="34" charset="0"/>
                <a:ea typeface="Calibri" panose="020F0502020204030204" pitchFamily="34" charset="0"/>
                <a:cs typeface="Calibri" panose="020F0502020204030204" pitchFamily="34" charset="0"/>
              </a:rPr>
              <a:t>.</a:t>
            </a:r>
            <a:r>
              <a:rPr lang="en-HK" sz="2000" b="1" dirty="0">
                <a:latin typeface="Calibri" panose="020F0502020204030204" pitchFamily="34" charset="0"/>
                <a:ea typeface="Calibri" panose="020F0502020204030204" pitchFamily="34" charset="0"/>
                <a:cs typeface="Calibri" panose="020F0502020204030204" pitchFamily="34" charset="0"/>
              </a:rPr>
              <a:t> </a:t>
            </a:r>
            <a:r>
              <a:rPr lang="en-HK" sz="2000" dirty="0">
                <a:latin typeface="Calibri" panose="020F0502020204030204" pitchFamily="34" charset="0"/>
                <a:ea typeface="Calibri" panose="020F0502020204030204" pitchFamily="34" charset="0"/>
                <a:cs typeface="Calibri" panose="020F0502020204030204" pitchFamily="34" charset="0"/>
              </a:rPr>
              <a:t>However, additional in-situ evolution cannot be ruled out.</a:t>
            </a:r>
          </a:p>
        </p:txBody>
      </p:sp>
      <p:pic>
        <p:nvPicPr>
          <p:cNvPr id="2" name="Picture 1">
            <a:extLst>
              <a:ext uri="{FF2B5EF4-FFF2-40B4-BE49-F238E27FC236}">
                <a16:creationId xmlns:a16="http://schemas.microsoft.com/office/drawing/2014/main" id="{A2290DDC-376D-1ED8-B1AB-1396CB7506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03129" y="6249990"/>
            <a:ext cx="373848" cy="540000"/>
          </a:xfrm>
          <a:prstGeom prst="rect">
            <a:avLst/>
          </a:prstGeom>
        </p:spPr>
      </p:pic>
      <p:sp>
        <p:nvSpPr>
          <p:cNvPr id="3" name="TextBox 2">
            <a:extLst>
              <a:ext uri="{FF2B5EF4-FFF2-40B4-BE49-F238E27FC236}">
                <a16:creationId xmlns:a16="http://schemas.microsoft.com/office/drawing/2014/main" id="{DA1377D1-602C-7866-80C5-8FE566222A6E}"/>
              </a:ext>
            </a:extLst>
          </p:cNvPr>
          <p:cNvSpPr txBox="1"/>
          <p:nvPr/>
        </p:nvSpPr>
        <p:spPr>
          <a:xfrm>
            <a:off x="342899" y="197280"/>
            <a:ext cx="11515271" cy="788067"/>
          </a:xfrm>
          <a:prstGeom prst="rect">
            <a:avLst/>
          </a:prstGeom>
          <a:noFill/>
        </p:spPr>
        <p:txBody>
          <a:bodyPr wrap="none" rtlCol="0">
            <a:noAutofit/>
          </a:bodyPr>
          <a:lstStyle/>
          <a:p>
            <a:r>
              <a:rPr lang="en-HK" sz="4400" b="1" dirty="0">
                <a:latin typeface="Calibri" panose="020F0502020204030204" pitchFamily="34" charset="0"/>
                <a:ea typeface="Calibri" panose="020F0502020204030204" pitchFamily="34" charset="0"/>
                <a:cs typeface="Calibri" panose="020F0502020204030204" pitchFamily="34" charset="0"/>
              </a:rPr>
              <a:t>Summary and conclusions</a:t>
            </a:r>
            <a:endParaRPr lang="en-GB" sz="4400" b="1" dirty="0">
              <a:latin typeface="Aptos" panose="020B0004020202020204" pitchFamily="34" charset="0"/>
            </a:endParaRPr>
          </a:p>
        </p:txBody>
      </p:sp>
    </p:spTree>
    <p:extLst>
      <p:ext uri="{BB962C8B-B14F-4D97-AF65-F5344CB8AC3E}">
        <p14:creationId xmlns:p14="http://schemas.microsoft.com/office/powerpoint/2010/main" val="2258288655"/>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5289</TotalTime>
  <Words>2210</Words>
  <Application>Microsoft Office PowerPoint</Application>
  <PresentationFormat>Widescreen</PresentationFormat>
  <Paragraphs>126</Paragraphs>
  <Slides>9</Slides>
  <Notes>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Calibri</vt:lpstr>
      <vt:lpstr>Cambria Math</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 Suen</dc:creator>
  <cp:lastModifiedBy>Gabriel Suen</cp:lastModifiedBy>
  <cp:revision>14</cp:revision>
  <dcterms:created xsi:type="dcterms:W3CDTF">2026-05-28T23:13:39Z</dcterms:created>
  <dcterms:modified xsi:type="dcterms:W3CDTF">2026-06-04T16:14:12Z</dcterms:modified>
</cp:coreProperties>
</file>