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321" r:id="rId5"/>
    <p:sldId id="324" r:id="rId6"/>
    <p:sldId id="325" r:id="rId7"/>
    <p:sldId id="326" r:id="rId8"/>
    <p:sldId id="328" r:id="rId9"/>
    <p:sldId id="331" r:id="rId10"/>
    <p:sldId id="332" r:id="rId11"/>
    <p:sldId id="333" r:id="rId12"/>
    <p:sldId id="334" r:id="rId13"/>
    <p:sldId id="306" r:id="rId14"/>
    <p:sldId id="339" r:id="rId15"/>
    <p:sldId id="340" r:id="rId16"/>
    <p:sldId id="342" r:id="rId17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106"/>
    <a:srgbClr val="C39D90"/>
    <a:srgbClr val="DD0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8"/>
    <p:restoredTop sz="96260"/>
  </p:normalViewPr>
  <p:slideViewPr>
    <p:cSldViewPr snapToGrid="0">
      <p:cViewPr varScale="1">
        <p:scale>
          <a:sx n="121" d="100"/>
          <a:sy n="121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27AC8-C555-B245-9713-50B53A34F27C}" type="datetimeFigureOut">
              <a:rPr lang="en-FR" smtClean="0"/>
              <a:t>09/06/2026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65EB-E62B-2C44-9002-B79AEF66796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946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E65EB-E62B-2C44-9002-B79AEF66796E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6711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6013A-E5AE-8843-8ABA-E5B20C9331E6}" type="slidenum">
              <a:rPr lang="en-FR" smtClean="0"/>
              <a:t>13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0161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1511-E65C-1E4E-9431-10D9BAAEA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74F89-F272-9056-F374-18AF2FD8D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8D9FE-2FE3-1CDF-0E60-DB3F8A0A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Panisara Thepthong </a:t>
            </a:r>
            <a:endParaRPr lang="en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8E9B-3029-8979-9DBE-7EDF0561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ATST | 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545AB-7C44-CCA4-140B-1E7D0617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173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F43F-CC3C-714B-23A7-3ED436C9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12D70-EBA3-7CF7-2F16-50FD8FD11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34EB2-1B81-E73C-78A4-24E5A6FE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Panisara Thepthong </a:t>
            </a:r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DA7C-0726-E631-C12D-D2DF5251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ATST | 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5010F-B57F-6E96-4E10-D361DD70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6163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22A01-B069-BAF7-D21D-9BDA1048A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87F55-9B4A-BE38-8157-9ACB7EE80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82867-07C7-7486-3A63-42A2EE7C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Panisara Thepthong </a:t>
            </a:r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4A3D4-78C7-EB20-67AF-F691FBA1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ATST | 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1FB2-CF81-8550-DEB5-B40E08D5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8511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2A3E-08DC-B76F-DC69-7CF861A1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B5620-127F-4802-9762-6C9A6C7CB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608DA-BDD0-901F-1D7A-4C9507F3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fr-FR"/>
              <a:t>Panisara Thepthong </a:t>
            </a:r>
            <a:endParaRPr lang="en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E608-8E2F-09D7-D501-1687BBCF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92875"/>
            <a:ext cx="4927600" cy="365125"/>
          </a:xfrm>
        </p:spPr>
        <p:txBody>
          <a:bodyPr/>
          <a:lstStyle/>
          <a:p>
            <a:pPr algn="ctr"/>
            <a:r>
              <a:rPr lang="en-GB" sz="1200">
                <a:latin typeface="Euphemia UCAS" panose="020B0503040102020104" pitchFamily="34" charset="-79"/>
                <a:cs typeface="Euphemia UCAS" panose="020B0503040102020104" pitchFamily="34" charset="-79"/>
              </a:rPr>
              <a:t>ATST | </a:t>
            </a:r>
            <a:endParaRPr lang="en-FR" sz="12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9E639-48F2-1954-8533-C0E29920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0" y="6492875"/>
            <a:ext cx="2743200" cy="365125"/>
          </a:xfrm>
        </p:spPr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029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F939-4A1E-4912-6691-912D23AF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56749-F2BD-CBC0-0BAD-8D0ED9A0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5C34B-FE78-8580-B1A4-54DD1A12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Panisara Thepthong </a:t>
            </a:r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EC30F-B066-F928-1EDD-96702E47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ATST | 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5EE3-0657-3385-BB12-1CC0DB89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9014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A97-040B-9A61-FB44-33F4B600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17E1F-1DFE-9CA4-97D6-81BD38F74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11576-CEB2-AD7F-5216-7FDA6DB66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FE8FD-419C-F9CF-25FF-9B251E34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Panisara Thepthong </a:t>
            </a:r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2BC5F-349B-5137-695A-CF07B227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ATST | </a:t>
            </a:r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D0617-6B7C-6011-4F6C-35112FAE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0946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2398-D6DD-66C2-D0C0-7AA0B322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2AFD0-D643-6E39-93CA-A421EC1EA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0B23A-A328-31BA-BAFA-9008A90C4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897E2-EB4C-AA3D-BCD5-0D7E13D28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7B682-AC55-E7F9-CE5B-248505386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845C6-B4C8-AC90-DD8C-7F6BC1AF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Panisara Thepthong </a:t>
            </a:r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C0D9A1-C4D5-1E7D-D981-81D713C1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ATST | </a:t>
            </a:r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93590-4679-8F15-2737-0198F6F0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4696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B7B8-6553-ACCD-1EB6-560F52A1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5DCD9-5C00-8806-C15D-D9BD20E7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Panisara Thepthong </a:t>
            </a:r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F506E-03FD-0D6D-05DC-D18D864B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ATST | </a:t>
            </a:r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8D43E-E93A-7576-EF5A-3C9D7AA6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2854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69315-8D37-2F62-16C4-89911B6F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Panisara Thepthong </a:t>
            </a:r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B595D-B4D2-0BF9-C484-C7D1262B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ATST | </a:t>
            </a:r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D12A6-782E-E0AC-BE59-6963630E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6033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67237-00EA-5375-2520-3CCAEDD2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6473-09B2-0ACB-E0E1-87A4F1696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90AF6-B579-383E-6A85-623DDA64C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A811-543F-6B31-771B-3F5BB4F3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Panisara Thepthong </a:t>
            </a:r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BCD26-F025-DF76-CD29-41622E4E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ATST | </a:t>
            </a:r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C6051-A7D8-CD47-B0CE-7C8B999F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2098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FE07-7311-C583-6526-7B4D6B63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06397-A93C-4F36-CB8F-98773B2E7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760A0-89DD-38C0-6D76-5B4FC200E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2251F-3B87-FBFE-07E0-A9D5519C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Panisara Thepthong </a:t>
            </a:r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9B459-7985-076B-6B00-96A89D9F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ATST | </a:t>
            </a:r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C8F75-CB57-0F1B-DF80-18CA4048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5809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C8B76-5893-A1BB-2D18-C737DB13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7F688-C573-A49F-C946-5473818A9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5CEDD-184F-9B87-0408-DC012620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Panisara Thepthong </a:t>
            </a:r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4B251-7905-DEF2-9948-26C99B0F6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ATST | 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13D11-5C71-995A-74B3-529E40394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10F3-9B75-B84C-963F-21F2B849F66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63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3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650.pn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9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8E5BD8-789B-CB0A-B62C-070BE47E6421}"/>
              </a:ext>
            </a:extLst>
          </p:cNvPr>
          <p:cNvSpPr txBox="1">
            <a:spLocks/>
          </p:cNvSpPr>
          <p:nvPr/>
        </p:nvSpPr>
        <p:spPr>
          <a:xfrm>
            <a:off x="2986268" y="617356"/>
            <a:ext cx="9246747" cy="26088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FR" sz="4800" b="1" dirty="0">
                <a:solidFill>
                  <a:sysClr val="windowText" lastClr="000000"/>
                </a:solidFill>
                <a:latin typeface="Euphemia UCAS" panose="020B0503040102020104" pitchFamily="34" charset="-79"/>
                <a:ea typeface="Annai MN" pitchFamily="2" charset="77"/>
                <a:cs typeface="Euphemia UCAS" panose="020B0503040102020104" pitchFamily="34" charset="-79"/>
              </a:rPr>
              <a:t>Fluctuations in </a:t>
            </a:r>
            <a:br>
              <a:rPr lang="en-FR" sz="4800" b="1" dirty="0">
                <a:solidFill>
                  <a:sysClr val="windowText" lastClr="000000"/>
                </a:solidFill>
                <a:latin typeface="Euphemia UCAS" panose="020B0503040102020104" pitchFamily="34" charset="-79"/>
                <a:ea typeface="Annai MN" pitchFamily="2" charset="77"/>
                <a:cs typeface="Euphemia UCAS" panose="020B0503040102020104" pitchFamily="34" charset="-79"/>
              </a:rPr>
            </a:br>
            <a:r>
              <a:rPr lang="en-FR" sz="4800" b="1" dirty="0">
                <a:solidFill>
                  <a:sysClr val="windowText" lastClr="000000"/>
                </a:solidFill>
                <a:latin typeface="Euphemia UCAS" panose="020B0503040102020104" pitchFamily="34" charset="-79"/>
                <a:ea typeface="Annai MN" pitchFamily="2" charset="77"/>
                <a:cs typeface="Euphemia UCAS" panose="020B0503040102020104" pitchFamily="34" charset="-79"/>
              </a:rPr>
              <a:t>Solar Type III Radio Bursts Spectra: Observations with </a:t>
            </a:r>
            <a:br>
              <a:rPr lang="en-FR" sz="4800" b="1" dirty="0">
                <a:solidFill>
                  <a:sysClr val="windowText" lastClr="000000"/>
                </a:solidFill>
                <a:latin typeface="Euphemia UCAS" panose="020B0503040102020104" pitchFamily="34" charset="-79"/>
                <a:ea typeface="Annai MN" pitchFamily="2" charset="77"/>
                <a:cs typeface="Euphemia UCAS" panose="020B0503040102020104" pitchFamily="34" charset="-79"/>
              </a:rPr>
            </a:br>
            <a:r>
              <a:rPr lang="en-FR" sz="4800" b="1" dirty="0">
                <a:solidFill>
                  <a:sysClr val="windowText" lastClr="000000"/>
                </a:solidFill>
                <a:latin typeface="Euphemia UCAS" panose="020B0503040102020104" pitchFamily="34" charset="-79"/>
                <a:ea typeface="Annai MN" pitchFamily="2" charset="77"/>
                <a:cs typeface="Euphemia UCAS" panose="020B0503040102020104" pitchFamily="34" charset="-79"/>
              </a:rPr>
              <a:t>PSP and SolO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8608F7F-D61F-01B8-454A-AE0724088428}"/>
              </a:ext>
            </a:extLst>
          </p:cNvPr>
          <p:cNvSpPr txBox="1">
            <a:spLocks/>
          </p:cNvSpPr>
          <p:nvPr/>
        </p:nvSpPr>
        <p:spPr>
          <a:xfrm>
            <a:off x="3483267" y="3721233"/>
            <a:ext cx="8252750" cy="18950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Panisara</a:t>
            </a:r>
            <a:r>
              <a:rPr lang="en-GB" sz="1600" b="1" dirty="0">
                <a:latin typeface="Euphemia UCAS" panose="020B0503040102020104" pitchFamily="34" charset="-79"/>
                <a:cs typeface="Euphemia UCAS" panose="020B0503040102020104" pitchFamily="34" charset="-79"/>
              </a:rPr>
              <a:t> Thepthong</a:t>
            </a:r>
            <a:r>
              <a:rPr lang="en-GB" sz="1600" baseline="30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, Matthieu Kretzschmar</a:t>
            </a:r>
            <a:r>
              <a:rPr lang="en-GB" sz="1600" baseline="30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1</a:t>
            </a: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, Milan Maksimovic</a:t>
            </a:r>
            <a:r>
              <a:rPr lang="en-GB" sz="1600" baseline="30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2</a:t>
            </a: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, Katerina Pesini</a:t>
            </a:r>
            <a:r>
              <a:rPr lang="en-GB" sz="1600" baseline="30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2,3</a:t>
            </a:r>
            <a:endParaRPr lang="en-GB" sz="16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0" indent="0" algn="ctr">
              <a:buNone/>
            </a:pPr>
            <a:br>
              <a:rPr lang="en-GB" sz="1200" dirty="0">
                <a:ln>
                  <a:solidFill>
                    <a:schemeClr val="tx1"/>
                  </a:solidFill>
                </a:ln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endParaRPr lang="en-GB" sz="1200" dirty="0">
              <a:ln>
                <a:solidFill>
                  <a:schemeClr val="tx1"/>
                </a:solidFill>
              </a:ln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DDFE-BDAC-A9E1-73AB-20539A7CF8E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15" y="6111392"/>
            <a:ext cx="620334" cy="620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AC46CF-ACA2-B8FF-06A6-664D8C302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41" y="6111392"/>
            <a:ext cx="620334" cy="620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8E6DE-578C-4FF9-0AEF-1A319994A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530" y="6111392"/>
            <a:ext cx="735918" cy="620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37C53-0A7C-2829-E8B0-4E3AA17D1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366" y="6111392"/>
            <a:ext cx="862560" cy="620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1BE42-0943-C0AE-CA9F-A1ED17E69622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9463" t="12309" r="59869" b="54919"/>
          <a:stretch/>
        </p:blipFill>
        <p:spPr>
          <a:xfrm>
            <a:off x="10161" y="0"/>
            <a:ext cx="2976108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242C4-B8C5-16CE-3B84-067A7CEB013D}"/>
              </a:ext>
            </a:extLst>
          </p:cNvPr>
          <p:cNvCxnSpPr/>
          <p:nvPr/>
        </p:nvCxnSpPr>
        <p:spPr>
          <a:xfrm>
            <a:off x="3483267" y="3513330"/>
            <a:ext cx="8252750" cy="0"/>
          </a:xfrm>
          <a:prstGeom prst="line">
            <a:avLst/>
          </a:prstGeom>
          <a:ln w="57150">
            <a:solidFill>
              <a:srgbClr val="DD0B1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2CE00B-FCD3-5BD1-88A3-08DCDBAE4BF5}"/>
              </a:ext>
            </a:extLst>
          </p:cNvPr>
          <p:cNvSpPr txBox="1"/>
          <p:nvPr/>
        </p:nvSpPr>
        <p:spPr>
          <a:xfrm>
            <a:off x="3483267" y="4434702"/>
            <a:ext cx="825274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fr-FR" sz="1100" kern="100" dirty="0">
                <a:effectLst/>
                <a:latin typeface="Euphemia UCAS" panose="020B0503040102020104" pitchFamily="34" charset="-79"/>
                <a:ea typeface="Calibri" panose="020F0502020204030204" pitchFamily="34" charset="0"/>
                <a:cs typeface="Euphemia UCAS" panose="020B0503040102020104" pitchFamily="34" charset="-79"/>
              </a:rPr>
              <a:t>LPC2E, OSUC, CNRS, University of Orléans, CNES, 3A avenue de la Recherche Scientifique, 45071 Orléans, France</a:t>
            </a:r>
            <a:endParaRPr lang="en-FR" sz="1100" kern="100" dirty="0">
              <a:latin typeface="Euphemia UCAS" panose="020B0503040102020104" pitchFamily="34" charset="-79"/>
              <a:ea typeface="Calibri" panose="020F0502020204030204" pitchFamily="34" charset="0"/>
              <a:cs typeface="Euphemia UCAS" panose="020B0503040102020104" pitchFamily="34" charset="-79"/>
            </a:endParaRPr>
          </a:p>
          <a:p>
            <a:pPr marL="342900" indent="-342900">
              <a:buAutoNum type="arabicParenBoth"/>
            </a:pPr>
            <a:r>
              <a:rPr lang="fr-FR" sz="1100" kern="100" dirty="0">
                <a:effectLst/>
                <a:latin typeface="Euphemia UCAS" panose="020B0503040102020104" pitchFamily="34" charset="-79"/>
                <a:ea typeface="Calibri" panose="020F0502020204030204" pitchFamily="34" charset="0"/>
                <a:cs typeface="Euphemia UCAS" panose="020B0503040102020104" pitchFamily="34" charset="-79"/>
              </a:rPr>
              <a:t>LIRA, Observatoire de Paris, Université PSL, CNRS, Sorbonne Université, Université de Paris, 92195 Meudon, France</a:t>
            </a:r>
            <a:endParaRPr lang="en-FR" sz="1100" kern="100" dirty="0">
              <a:latin typeface="Euphemia UCAS" panose="020B0503040102020104" pitchFamily="34" charset="-79"/>
              <a:ea typeface="Calibri" panose="020F0502020204030204" pitchFamily="34" charset="0"/>
              <a:cs typeface="Euphemia UCAS" panose="020B0503040102020104" pitchFamily="34" charset="-79"/>
            </a:endParaRPr>
          </a:p>
          <a:p>
            <a:pPr marL="342900" indent="-342900">
              <a:buAutoNum type="arabicParenBoth"/>
            </a:pPr>
            <a:r>
              <a:rPr lang="en-US" sz="1100" kern="100" dirty="0">
                <a:effectLst/>
                <a:latin typeface="Euphemia UCAS" panose="020B0503040102020104" pitchFamily="34" charset="-79"/>
                <a:ea typeface="Calibri" panose="020F0502020204030204" pitchFamily="34" charset="0"/>
                <a:cs typeface="Euphemia UCAS" panose="020B0503040102020104" pitchFamily="34" charset="-79"/>
              </a:rPr>
              <a:t>Radboud Radio Lab, Department of Astrophysics, Radboud University Nijmegen, Nijmegen, The Netherlands</a:t>
            </a:r>
            <a:endParaRPr lang="en-FR" sz="1100" kern="100" dirty="0">
              <a:effectLst/>
              <a:latin typeface="Euphemia UCAS" panose="020B0503040102020104" pitchFamily="34" charset="-79"/>
              <a:ea typeface="Calibri" panose="020F0502020204030204" pitchFamily="34" charset="0"/>
              <a:cs typeface="Euphemia UCAS" panose="020B0503040102020104" pitchFamily="34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859E79-EC69-7DB2-B071-AD9DE06D12AD}"/>
              </a:ext>
            </a:extLst>
          </p:cNvPr>
          <p:cNvSpPr txBox="1"/>
          <p:nvPr/>
        </p:nvSpPr>
        <p:spPr>
          <a:xfrm>
            <a:off x="4616539" y="5447053"/>
            <a:ext cx="5727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ATST : C</a:t>
            </a:r>
            <a:r>
              <a:rPr lang="en-US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olloque</a:t>
            </a: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Scientifique|</a:t>
            </a:r>
            <a:r>
              <a:rPr lang="en-FR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Biarritz, France | June 2026 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F5B5EF8-D30A-AF8B-DCE9-31466AEC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0997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402E-6069-899E-6A16-40EFB532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10</a:t>
            </a:fld>
            <a:endParaRPr lang="en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0BC11C-45A5-46E9-F65F-4193F5E473D3}"/>
              </a:ext>
            </a:extLst>
          </p:cNvPr>
          <p:cNvSpPr txBox="1">
            <a:spLocks/>
          </p:cNvSpPr>
          <p:nvPr/>
        </p:nvSpPr>
        <p:spPr>
          <a:xfrm>
            <a:off x="838200" y="178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and Analysis Method</a:t>
            </a:r>
            <a:endParaRPr lang="en-FR" dirty="0">
              <a:solidFill>
                <a:srgbClr val="43010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1A4BC-C438-E9CE-F1CA-F8F512CB9AD5}"/>
              </a:ext>
            </a:extLst>
          </p:cNvPr>
          <p:cNvSpPr/>
          <p:nvPr/>
        </p:nvSpPr>
        <p:spPr>
          <a:xfrm>
            <a:off x="355600" y="1267900"/>
            <a:ext cx="3124200" cy="1201176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2400" b="1" dirty="0">
                <a:latin typeface="Euphemia UCAS" panose="020B0503040102020104" pitchFamily="34" charset="-79"/>
                <a:cs typeface="Euphemia UCAS" panose="020B0503040102020104" pitchFamily="34" charset="-79"/>
              </a:rPr>
              <a:t>Data &amp;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CF9129-6960-3D6B-148D-717478F12EAC}"/>
                  </a:ext>
                </a:extLst>
              </p:cNvPr>
              <p:cNvSpPr/>
              <p:nvPr/>
            </p:nvSpPr>
            <p:spPr>
              <a:xfrm>
                <a:off x="355600" y="2828412"/>
                <a:ext cx="3124200" cy="1201176"/>
              </a:xfrm>
              <a:prstGeom prst="rect">
                <a:avLst/>
              </a:prstGeom>
              <a:solidFill>
                <a:srgbClr val="C39D9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FR" sz="2400" b="1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Maximum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FR" sz="2400" b="1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𝑺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𝐦𝐚𝐱</m:t>
                        </m:r>
                      </m:sub>
                    </m:sSub>
                  </m:oMath>
                </a14:m>
                <a:endParaRPr lang="en-FR" sz="2400" b="1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CF9129-6960-3D6B-148D-717478F12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2828412"/>
                <a:ext cx="3124200" cy="1201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9FA1953-59DF-0091-87BB-BD3DC36FB344}"/>
                  </a:ext>
                </a:extLst>
              </p:cNvPr>
              <p:cNvSpPr/>
              <p:nvPr/>
            </p:nvSpPr>
            <p:spPr>
              <a:xfrm>
                <a:off x="355600" y="4388924"/>
                <a:ext cx="3124200" cy="1201176"/>
              </a:xfrm>
              <a:prstGeom prst="rect">
                <a:avLst/>
              </a:prstGeom>
              <a:solidFill>
                <a:srgbClr val="43010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FR" sz="2400" b="1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Fluctuations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R" sz="2400" b="1" i="1" smtClean="0">
                              <a:latin typeface="Cambria Math" panose="02040503050406030204" pitchFamily="18" charset="0"/>
                              <a:cs typeface="Euphemia UCAS" panose="020B0503040102020104" pitchFamily="34" charset="-79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Euphemia UCAS" panose="020B0503040102020104" pitchFamily="34" charset="-79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  <a:cs typeface="Euphemia UCAS" panose="020B0503040102020104" pitchFamily="34" charset="-79"/>
                            </a:rPr>
                            <m:t>𝐟𝐥𝐮𝐜</m:t>
                          </m:r>
                        </m:sub>
                      </m:sSub>
                    </m:oMath>
                  </m:oMathPara>
                </a14:m>
                <a:endParaRPr lang="en-FR" sz="2400" b="1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9FA1953-59DF-0091-87BB-BD3DC36FB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388924"/>
                <a:ext cx="3124200" cy="1201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F7CCE6B-6DE1-67FA-8141-DE5903F2E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3530600" y="1503924"/>
            <a:ext cx="3886200" cy="4530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FF4BDC-A6C0-F4DC-E0C7-48A84C26D91B}"/>
                  </a:ext>
                </a:extLst>
              </p:cNvPr>
              <p:cNvSpPr txBox="1"/>
              <p:nvPr/>
            </p:nvSpPr>
            <p:spPr>
              <a:xfrm>
                <a:off x="7599024" y="1267900"/>
                <a:ext cx="3996076" cy="1011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𝑓𝑙𝑢𝑐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𝑠𝑚𝑜𝑜𝑡h𝑒𝑑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FF4BDC-A6C0-F4DC-E0C7-48A84C26D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024" y="1267900"/>
                <a:ext cx="3996076" cy="1011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88A07C-D790-1D4C-50FC-D32D663DD18C}"/>
                  </a:ext>
                </a:extLst>
              </p:cNvPr>
              <p:cNvSpPr txBox="1"/>
              <p:nvPr/>
            </p:nvSpPr>
            <p:spPr>
              <a:xfrm>
                <a:off x="7467600" y="2635285"/>
                <a:ext cx="4635500" cy="2215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The cross-correlation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𝑠𝑚𝑜𝑜𝑡h𝑒𝑑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</a:t>
                </a:r>
                <a:r>
                  <a:rPr lang="en-US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was computed to confirm </a:t>
                </a:r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that they observed the same Type III burst. </a:t>
                </a:r>
              </a:p>
              <a:p>
                <a:r>
                  <a:rPr lang="en-GB" sz="2000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	Only events with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𝑠𝑚𝑜𝑜𝑡h𝑒𝑑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&gt; 0.8 are retained for further analysis. </a:t>
                </a:r>
                <a:r>
                  <a:rPr lang="en-US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(595 events)</a:t>
                </a:r>
                <a:endParaRPr lang="en-FR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88A07C-D790-1D4C-50FC-D32D663DD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635285"/>
                <a:ext cx="4635500" cy="2215991"/>
              </a:xfrm>
              <a:prstGeom prst="rect">
                <a:avLst/>
              </a:prstGeom>
              <a:blipFill>
                <a:blip r:embed="rId6"/>
                <a:stretch>
                  <a:fillRect l="-1370" t="-1705" r="-2466" b="-340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FF609-DAE5-C7A1-9B39-D6973E2EC1AA}"/>
                  </a:ext>
                </a:extLst>
              </p:cNvPr>
              <p:cNvSpPr txBox="1"/>
              <p:nvPr/>
            </p:nvSpPr>
            <p:spPr>
              <a:xfrm>
                <a:off x="7599024" y="5212841"/>
                <a:ext cx="4279900" cy="1045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sSub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sz="24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</a:t>
                </a:r>
                <a:r>
                  <a:rPr lang="en-GB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from the smallest fluctuations event</a:t>
                </a:r>
                <a:endParaRPr lang="en-GB" dirty="0">
                  <a:solidFill>
                    <a:srgbClr val="F9744C"/>
                  </a:solidFill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Points &gt; 2</a:t>
                </a:r>
                <a:r>
                  <a:rPr lang="el-GR" sz="1600" dirty="0">
                    <a:solidFill>
                      <a:srgbClr val="C00000"/>
                    </a:solidFill>
                    <a:cs typeface="Euphemia UCAS" panose="020B0503040102020104" pitchFamily="34" charset="-79"/>
                  </a:rPr>
                  <a:t>σ</a:t>
                </a:r>
                <a:r>
                  <a:rPr lang="en-US" sz="1600" baseline="-25000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ref</a:t>
                </a:r>
                <a:r>
                  <a:rPr lang="en-GB" sz="1600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 </a:t>
                </a:r>
                <a:r>
                  <a:rPr lang="en-GB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:  Fluctuations</a:t>
                </a:r>
                <a:endParaRPr lang="en-FR" dirty="0">
                  <a:solidFill>
                    <a:srgbClr val="C00000"/>
                  </a:solidFill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FF609-DAE5-C7A1-9B39-D6973E2E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024" y="5212841"/>
                <a:ext cx="4279900" cy="1045286"/>
              </a:xfrm>
              <a:prstGeom prst="rect">
                <a:avLst/>
              </a:prstGeom>
              <a:blipFill>
                <a:blip r:embed="rId7"/>
                <a:stretch>
                  <a:fillRect l="-1183" b="-8434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48C81D7-684A-BE83-5320-4F2EC1802731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1199B1-38A5-22D4-76B7-B166A3B7A39E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FA5533-CBCE-9102-86F5-40AC71F946E4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8D3227-8791-7486-DFDC-746636DEBBBC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</p:spTree>
    <p:extLst>
      <p:ext uri="{BB962C8B-B14F-4D97-AF65-F5344CB8AC3E}">
        <p14:creationId xmlns:p14="http://schemas.microsoft.com/office/powerpoint/2010/main" val="26143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402E-6069-899E-6A16-40EFB532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11</a:t>
            </a:fld>
            <a:endParaRPr lang="en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0BC11C-45A5-46E9-F65F-4193F5E473D3}"/>
              </a:ext>
            </a:extLst>
          </p:cNvPr>
          <p:cNvSpPr txBox="1">
            <a:spLocks/>
          </p:cNvSpPr>
          <p:nvPr/>
        </p:nvSpPr>
        <p:spPr>
          <a:xfrm>
            <a:off x="838200" y="178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and Analysis Method</a:t>
            </a:r>
            <a:endParaRPr lang="en-FR" dirty="0">
              <a:solidFill>
                <a:srgbClr val="43010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1A4BC-C438-E9CE-F1CA-F8F512CB9AD5}"/>
              </a:ext>
            </a:extLst>
          </p:cNvPr>
          <p:cNvSpPr/>
          <p:nvPr/>
        </p:nvSpPr>
        <p:spPr>
          <a:xfrm>
            <a:off x="355600" y="1267900"/>
            <a:ext cx="3124200" cy="1201176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2400" b="1" dirty="0">
                <a:latin typeface="Euphemia UCAS" panose="020B0503040102020104" pitchFamily="34" charset="-79"/>
                <a:cs typeface="Euphemia UCAS" panose="020B0503040102020104" pitchFamily="34" charset="-79"/>
              </a:rPr>
              <a:t>Data &amp;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CF9129-6960-3D6B-148D-717478F12EAC}"/>
                  </a:ext>
                </a:extLst>
              </p:cNvPr>
              <p:cNvSpPr/>
              <p:nvPr/>
            </p:nvSpPr>
            <p:spPr>
              <a:xfrm>
                <a:off x="355600" y="2828412"/>
                <a:ext cx="3124200" cy="1201176"/>
              </a:xfrm>
              <a:prstGeom prst="rect">
                <a:avLst/>
              </a:prstGeom>
              <a:solidFill>
                <a:srgbClr val="C39D9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FR" sz="2400" b="1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Maximum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FR" sz="2400" b="1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𝑺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𝐦𝐚𝐱</m:t>
                        </m:r>
                      </m:sub>
                    </m:sSub>
                  </m:oMath>
                </a14:m>
                <a:endParaRPr lang="en-FR" sz="2400" b="1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CF9129-6960-3D6B-148D-717478F12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2828412"/>
                <a:ext cx="3124200" cy="1201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9FA1953-59DF-0091-87BB-BD3DC36FB344}"/>
                  </a:ext>
                </a:extLst>
              </p:cNvPr>
              <p:cNvSpPr/>
              <p:nvPr/>
            </p:nvSpPr>
            <p:spPr>
              <a:xfrm>
                <a:off x="355600" y="4388924"/>
                <a:ext cx="3124200" cy="1201176"/>
              </a:xfrm>
              <a:prstGeom prst="rect">
                <a:avLst/>
              </a:prstGeom>
              <a:solidFill>
                <a:srgbClr val="43010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FR" sz="2400" b="1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Fluctuations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R" sz="2400" b="1" i="1" smtClean="0">
                              <a:latin typeface="Cambria Math" panose="02040503050406030204" pitchFamily="18" charset="0"/>
                              <a:cs typeface="Euphemia UCAS" panose="020B0503040102020104" pitchFamily="34" charset="-79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Euphemia UCAS" panose="020B0503040102020104" pitchFamily="34" charset="-79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  <a:cs typeface="Euphemia UCAS" panose="020B0503040102020104" pitchFamily="34" charset="-79"/>
                            </a:rPr>
                            <m:t>𝐟𝐥𝐮𝐜</m:t>
                          </m:r>
                        </m:sub>
                      </m:sSub>
                    </m:oMath>
                  </m:oMathPara>
                </a14:m>
                <a:endParaRPr lang="en-FR" sz="2400" b="1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9FA1953-59DF-0091-87BB-BD3DC36FB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388924"/>
                <a:ext cx="3124200" cy="1201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F7CCE6B-6DE1-67FA-8141-DE5903F2E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3530600" y="1503924"/>
            <a:ext cx="3886200" cy="45303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5EDB56-74EF-4F1D-BB5F-0A2BE9B07B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530600" y="1224476"/>
            <a:ext cx="8572500" cy="49966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3270CF-B17C-673F-0A3A-E4857190A5CE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4332D-C1CA-31DC-74F7-F8F2A3FDCF63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5BD7B7-EBA8-41E5-4F7F-05E7ADB790A7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F7C56A-0EB3-D54A-636A-B0913DC3F7CB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</p:spTree>
    <p:extLst>
      <p:ext uri="{BB962C8B-B14F-4D97-AF65-F5344CB8AC3E}">
        <p14:creationId xmlns:p14="http://schemas.microsoft.com/office/powerpoint/2010/main" val="271569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402E-6069-899E-6A16-40EFB532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12</a:t>
            </a:fld>
            <a:endParaRPr lang="en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0BC11C-45A5-46E9-F65F-4193F5E473D3}"/>
              </a:ext>
            </a:extLst>
          </p:cNvPr>
          <p:cNvSpPr txBox="1">
            <a:spLocks/>
          </p:cNvSpPr>
          <p:nvPr/>
        </p:nvSpPr>
        <p:spPr>
          <a:xfrm>
            <a:off x="838200" y="178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FR" dirty="0">
              <a:solidFill>
                <a:srgbClr val="430106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7426DF-E3AC-AEB3-955F-91BC5596206C}"/>
              </a:ext>
            </a:extLst>
          </p:cNvPr>
          <p:cNvGrpSpPr/>
          <p:nvPr/>
        </p:nvGrpSpPr>
        <p:grpSpPr>
          <a:xfrm>
            <a:off x="838201" y="1021324"/>
            <a:ext cx="9713583" cy="3831805"/>
            <a:chOff x="1314451" y="2284494"/>
            <a:chExt cx="8528049" cy="33641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538233-9C4C-06E2-2580-67D7B465B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7089" b="48428"/>
            <a:stretch/>
          </p:blipFill>
          <p:spPr>
            <a:xfrm>
              <a:off x="1314451" y="2284494"/>
              <a:ext cx="3757542" cy="336413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0B4165-7089-17F5-292C-5AD2BE5163EC}"/>
                </a:ext>
              </a:extLst>
            </p:cNvPr>
            <p:cNvSpPr/>
            <p:nvPr/>
          </p:nvSpPr>
          <p:spPr>
            <a:xfrm>
              <a:off x="9105900" y="5461000"/>
              <a:ext cx="7366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AC50D9C-5152-FBB3-6008-F80877608DDF}"/>
              </a:ext>
            </a:extLst>
          </p:cNvPr>
          <p:cNvSpPr txBox="1">
            <a:spLocks/>
          </p:cNvSpPr>
          <p:nvPr/>
        </p:nvSpPr>
        <p:spPr>
          <a:xfrm>
            <a:off x="431800" y="140261"/>
            <a:ext cx="11976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Fluctuations Correlation: PSP vs. SolO</a:t>
            </a:r>
            <a:endParaRPr lang="en-FR" dirty="0">
              <a:solidFill>
                <a:srgbClr val="43010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58E775-CA8B-3208-2BEF-7CBE521DAC98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4A388-4C9D-2CFF-14F5-B3DA78EE8EE9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48573-B849-3DEE-0B39-5FD9816EAE4E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6BE323-AFDF-5B5A-4255-E9F01F47BD67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1E50D0-3D17-CDFA-9712-5748123868AF}"/>
              </a:ext>
            </a:extLst>
          </p:cNvPr>
          <p:cNvSpPr/>
          <p:nvPr/>
        </p:nvSpPr>
        <p:spPr>
          <a:xfrm>
            <a:off x="2162978" y="1949893"/>
            <a:ext cx="1479986" cy="920307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A0BFCD-1347-B0C0-752B-050E8384CC5D}"/>
              </a:ext>
            </a:extLst>
          </p:cNvPr>
          <p:cNvSpPr/>
          <p:nvPr/>
        </p:nvSpPr>
        <p:spPr>
          <a:xfrm>
            <a:off x="3488764" y="2548921"/>
            <a:ext cx="1399412" cy="1509096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4B5D70-8428-2851-445E-A40664104875}"/>
                  </a:ext>
                </a:extLst>
              </p:cNvPr>
              <p:cNvSpPr txBox="1"/>
              <p:nvPr/>
            </p:nvSpPr>
            <p:spPr>
              <a:xfrm>
                <a:off x="395538" y="4896876"/>
                <a:ext cx="5330324" cy="169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From </a:t>
                </a:r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observations,</a:t>
                </a:r>
                <a:r>
                  <a:rPr lang="en-FR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events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F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F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FR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𝑓𝑙𝑢𝑐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&gt;0.2</m:t>
                    </m:r>
                  </m:oMath>
                </a14:m>
                <a:r>
                  <a:rPr lang="en-FR" sz="2000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</a:t>
                </a:r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are associated with the occurrence of striae. </a:t>
                </a:r>
              </a:p>
              <a:p>
                <a:endParaRPr lang="en-GB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  <a:p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So, we classified them as an event with strong fluctuations. </a:t>
                </a:r>
                <a:endParaRPr lang="en-FR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4B5D70-8428-2851-445E-A40664104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8" y="4896876"/>
                <a:ext cx="5330324" cy="1691810"/>
              </a:xfrm>
              <a:prstGeom prst="rect">
                <a:avLst/>
              </a:prstGeom>
              <a:blipFill>
                <a:blip r:embed="rId3"/>
                <a:stretch>
                  <a:fillRect l="-1429" t="-2239" r="-3333" b="-597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630D6FD-8DBF-86C1-44C6-85286F7F0BB1}"/>
              </a:ext>
            </a:extLst>
          </p:cNvPr>
          <p:cNvSpPr txBox="1"/>
          <p:nvPr/>
        </p:nvSpPr>
        <p:spPr>
          <a:xfrm>
            <a:off x="6121400" y="4959517"/>
            <a:ext cx="5778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No clear dependence of the fluctuations on the angular separation is observed.</a:t>
            </a:r>
            <a:endParaRPr lang="en-FR" sz="20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1ABD35-52D3-5581-DB59-6BEBAF92C0FE}"/>
              </a:ext>
            </a:extLst>
          </p:cNvPr>
          <p:cNvGrpSpPr/>
          <p:nvPr/>
        </p:nvGrpSpPr>
        <p:grpSpPr>
          <a:xfrm>
            <a:off x="5904177" y="995924"/>
            <a:ext cx="5665523" cy="3831805"/>
            <a:chOff x="5115430" y="2284494"/>
            <a:chExt cx="4974051" cy="33641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26168D2-1BC0-78F5-F322-E1371A36D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408" r="-211" b="48428"/>
            <a:stretch/>
          </p:blipFill>
          <p:spPr>
            <a:xfrm>
              <a:off x="5115430" y="2284494"/>
              <a:ext cx="4974051" cy="3364137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8D0CC1-FCD0-E9A7-DAAB-340719DEFDE1}"/>
                </a:ext>
              </a:extLst>
            </p:cNvPr>
            <p:cNvSpPr/>
            <p:nvPr/>
          </p:nvSpPr>
          <p:spPr>
            <a:xfrm>
              <a:off x="9105900" y="5461000"/>
              <a:ext cx="7366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</p:spTree>
    <p:extLst>
      <p:ext uri="{BB962C8B-B14F-4D97-AF65-F5344CB8AC3E}">
        <p14:creationId xmlns:p14="http://schemas.microsoft.com/office/powerpoint/2010/main" val="14337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EB376F8B-A713-539D-5316-2AF8C99D8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224"/>
          <a:stretch/>
        </p:blipFill>
        <p:spPr>
          <a:xfrm>
            <a:off x="6579390" y="1251645"/>
            <a:ext cx="5343347" cy="556714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04BB1-D5A8-6FAD-AFA9-4F2B76C1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C66-2EFA-B54C-A65D-690C9666543E}" type="slidenum">
              <a:rPr lang="en-FR" smtClean="0"/>
              <a:t>13</a:t>
            </a:fld>
            <a:endParaRPr lang="en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C3C7B-3967-0B36-50C8-EE875921FB8D}"/>
              </a:ext>
            </a:extLst>
          </p:cNvPr>
          <p:cNvSpPr txBox="1"/>
          <p:nvPr/>
        </p:nvSpPr>
        <p:spPr>
          <a:xfrm>
            <a:off x="449748" y="1443105"/>
            <a:ext cx="59576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Individual fluctuation was identified using zero-crossing boundaries, and the Gaussian fit was applied to the</a:t>
            </a:r>
            <a:r>
              <a:rPr lang="th-TH" sz="2000" dirty="0">
                <a:latin typeface="Euphemia UCAS" panose="020B0503040102020104" pitchFamily="34" charset="-79"/>
              </a:rPr>
              <a:t> </a:t>
            </a:r>
            <a:r>
              <a:rPr lang="en-US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positive peak. </a:t>
            </a:r>
            <a:r>
              <a:rPr lang="en-US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(same method use in </a:t>
            </a:r>
            <a:r>
              <a:rPr lang="en-US" sz="16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Krupar</a:t>
            </a:r>
            <a:r>
              <a:rPr lang="en-US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et al. 2025)</a:t>
            </a:r>
          </a:p>
          <a:p>
            <a:pPr algn="thaiDist"/>
            <a:endParaRPr lang="en-US" sz="20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6A3C6F-A504-8350-8151-2FCFDAB2BD43}"/>
              </a:ext>
            </a:extLst>
          </p:cNvPr>
          <p:cNvCxnSpPr>
            <a:cxnSpLocks/>
          </p:cNvCxnSpPr>
          <p:nvPr/>
        </p:nvCxnSpPr>
        <p:spPr>
          <a:xfrm>
            <a:off x="8923186" y="2249407"/>
            <a:ext cx="18006" cy="9708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65B59-C056-59E7-40F3-7CD95E4272F5}"/>
                  </a:ext>
                </a:extLst>
              </p:cNvPr>
              <p:cNvSpPr txBox="1"/>
              <p:nvPr/>
            </p:nvSpPr>
            <p:spPr>
              <a:xfrm>
                <a:off x="8941192" y="2317905"/>
                <a:ext cx="31707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FR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65B59-C056-59E7-40F3-7CD95E427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192" y="2317905"/>
                <a:ext cx="317073" cy="518604"/>
              </a:xfrm>
              <a:prstGeom prst="rect">
                <a:avLst/>
              </a:prstGeom>
              <a:blipFill>
                <a:blip r:embed="rId4"/>
                <a:stretch>
                  <a:fillRect l="-19231" t="-4762" r="-11538" b="-1190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22F066-E76D-989A-FD7D-11D7CE3BF0D0}"/>
              </a:ext>
            </a:extLst>
          </p:cNvPr>
          <p:cNvCxnSpPr>
            <a:cxnSpLocks/>
          </p:cNvCxnSpPr>
          <p:nvPr/>
        </p:nvCxnSpPr>
        <p:spPr>
          <a:xfrm>
            <a:off x="8919860" y="5006051"/>
            <a:ext cx="0" cy="90282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7B6414-E853-086C-E6D9-0C961A155090}"/>
                  </a:ext>
                </a:extLst>
              </p:cNvPr>
              <p:cNvSpPr txBox="1"/>
              <p:nvPr/>
            </p:nvSpPr>
            <p:spPr>
              <a:xfrm>
                <a:off x="8941192" y="5006051"/>
                <a:ext cx="31707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FR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7B6414-E853-086C-E6D9-0C961A155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192" y="5006051"/>
                <a:ext cx="317073" cy="518604"/>
              </a:xfrm>
              <a:prstGeom prst="rect">
                <a:avLst/>
              </a:prstGeom>
              <a:blipFill>
                <a:blip r:embed="rId5"/>
                <a:stretch>
                  <a:fillRect l="-19231" t="-4878" r="-11538" b="-14634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DBE128-2624-2880-D34A-64AD312AB548}"/>
                  </a:ext>
                </a:extLst>
              </p:cNvPr>
              <p:cNvSpPr txBox="1"/>
              <p:nvPr/>
            </p:nvSpPr>
            <p:spPr>
              <a:xfrm>
                <a:off x="728632" y="2957502"/>
                <a:ext cx="52020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The relative amplitude;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000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𝑆</m:t>
                        </m:r>
                      </m:den>
                    </m:f>
                  </m:oMath>
                </a14:m>
                <a:endParaRPr lang="en-FR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DBE128-2624-2880-D34A-64AD312AB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2" y="2957502"/>
                <a:ext cx="5202004" cy="400110"/>
              </a:xfrm>
              <a:prstGeom prst="rect">
                <a:avLst/>
              </a:prstGeom>
              <a:blipFill>
                <a:blip r:embed="rId6"/>
                <a:stretch>
                  <a:fillRect l="-973" t="-109091" b="-17878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B31F6A-D3FB-D4DB-27A4-42B5BB1A1F21}"/>
              </a:ext>
            </a:extLst>
          </p:cNvPr>
          <p:cNvCxnSpPr>
            <a:cxnSpLocks/>
          </p:cNvCxnSpPr>
          <p:nvPr/>
        </p:nvCxnSpPr>
        <p:spPr>
          <a:xfrm>
            <a:off x="8461573" y="3223510"/>
            <a:ext cx="4032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EB1A0C-7895-0F4D-12E0-73A9FC75A0FA}"/>
                  </a:ext>
                </a:extLst>
              </p:cNvPr>
              <p:cNvSpPr txBox="1"/>
              <p:nvPr/>
            </p:nvSpPr>
            <p:spPr>
              <a:xfrm>
                <a:off x="8517428" y="3271850"/>
                <a:ext cx="3241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EB1A0C-7895-0F4D-12E0-73A9FC75A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428" y="3271850"/>
                <a:ext cx="324128" cy="276999"/>
              </a:xfrm>
              <a:prstGeom prst="rect">
                <a:avLst/>
              </a:prstGeom>
              <a:blipFill>
                <a:blip r:embed="rId7"/>
                <a:stretch>
                  <a:fillRect l="-15385" r="-26923" b="-3478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BB06E0-B01F-B015-FDA6-629EBC78DC5A}"/>
              </a:ext>
            </a:extLst>
          </p:cNvPr>
          <p:cNvCxnSpPr>
            <a:cxnSpLocks/>
          </p:cNvCxnSpPr>
          <p:nvPr/>
        </p:nvCxnSpPr>
        <p:spPr>
          <a:xfrm>
            <a:off x="8404529" y="5908873"/>
            <a:ext cx="42989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945508-FCA9-6E45-417C-6AA96C2BBDBC}"/>
                  </a:ext>
                </a:extLst>
              </p:cNvPr>
              <p:cNvSpPr txBox="1"/>
              <p:nvPr/>
            </p:nvSpPr>
            <p:spPr>
              <a:xfrm>
                <a:off x="8510299" y="5937664"/>
                <a:ext cx="3241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945508-FCA9-6E45-417C-6AA96C2BB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299" y="5937664"/>
                <a:ext cx="324128" cy="276999"/>
              </a:xfrm>
              <a:prstGeom prst="rect">
                <a:avLst/>
              </a:prstGeom>
              <a:blipFill>
                <a:blip r:embed="rId8"/>
                <a:stretch>
                  <a:fillRect l="-15385" r="-23077" b="-3478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F38D33-4BF4-07AC-67A7-A1F73A5E6F7A}"/>
                  </a:ext>
                </a:extLst>
              </p:cNvPr>
              <p:cNvSpPr txBox="1"/>
              <p:nvPr/>
            </p:nvSpPr>
            <p:spPr>
              <a:xfrm>
                <a:off x="728632" y="3541965"/>
                <a:ext cx="52020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The frequency bandwidth;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uphemia UCAS" panose="020B0503040102020104" pitchFamily="34" charset="-79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uphemia UCAS" panose="020B0503040102020104" pitchFamily="34" charset="-79"/>
                      </a:rPr>
                      <m:t>𝑓</m:t>
                    </m:r>
                  </m:oMath>
                </a14:m>
                <a:endParaRPr lang="en-FR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F38D33-4BF4-07AC-67A7-A1F73A5E6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2" y="3541965"/>
                <a:ext cx="5202004" cy="400110"/>
              </a:xfrm>
              <a:prstGeom prst="rect">
                <a:avLst/>
              </a:prstGeom>
              <a:blipFill>
                <a:blip r:embed="rId9"/>
                <a:stretch>
                  <a:fillRect l="-973" t="-6061" b="-2424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D30FDE-D2BD-9605-C0A8-FB830AE74F92}"/>
                  </a:ext>
                </a:extLst>
              </p:cNvPr>
              <p:cNvSpPr txBox="1"/>
              <p:nvPr/>
            </p:nvSpPr>
            <p:spPr>
              <a:xfrm>
                <a:off x="728632" y="4150899"/>
                <a:ext cx="52020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Centre of the observed peak;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0</m:t>
                        </m:r>
                      </m:sub>
                    </m:sSub>
                  </m:oMath>
                </a14:m>
                <a:endParaRPr lang="en-FR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D30FDE-D2BD-9605-C0A8-FB830AE74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2" y="4150899"/>
                <a:ext cx="5202004" cy="400110"/>
              </a:xfrm>
              <a:prstGeom prst="rect">
                <a:avLst/>
              </a:prstGeom>
              <a:blipFill>
                <a:blip r:embed="rId10"/>
                <a:stretch>
                  <a:fillRect l="-973" t="-6061" b="-2424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63932C-E223-1E7B-0372-A468832550B9}"/>
                  </a:ext>
                </a:extLst>
              </p:cNvPr>
              <p:cNvSpPr txBox="1"/>
              <p:nvPr/>
            </p:nvSpPr>
            <p:spPr>
              <a:xfrm>
                <a:off x="9323381" y="3386095"/>
                <a:ext cx="250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R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FR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63932C-E223-1E7B-0372-A46883255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381" y="3386095"/>
                <a:ext cx="250838" cy="276999"/>
              </a:xfrm>
              <a:prstGeom prst="rect">
                <a:avLst/>
              </a:prstGeom>
              <a:blipFill>
                <a:blip r:embed="rId11"/>
                <a:stretch>
                  <a:fillRect l="-27273" t="-4348" r="-4545" b="-3478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EFBE620-8232-27A1-89B6-B0FC58DBD806}"/>
                  </a:ext>
                </a:extLst>
              </p:cNvPr>
              <p:cNvSpPr txBox="1"/>
              <p:nvPr/>
            </p:nvSpPr>
            <p:spPr>
              <a:xfrm>
                <a:off x="9304468" y="6044667"/>
                <a:ext cx="250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R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FR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EFBE620-8232-27A1-89B6-B0FC58DB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468" y="6044667"/>
                <a:ext cx="250838" cy="276999"/>
              </a:xfrm>
              <a:prstGeom prst="rect">
                <a:avLst/>
              </a:prstGeom>
              <a:blipFill>
                <a:blip r:embed="rId12"/>
                <a:stretch>
                  <a:fillRect l="-28571" t="-4545" r="-4762" b="-36364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F7476-030D-C339-B0C4-96AF7E48DEF8}"/>
                  </a:ext>
                </a:extLst>
              </p:cNvPr>
              <p:cNvSpPr txBox="1"/>
              <p:nvPr/>
            </p:nvSpPr>
            <p:spPr>
              <a:xfrm>
                <a:off x="449748" y="5011396"/>
                <a:ext cx="6044209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Overlapped %</a:t>
                </a:r>
              </a:p>
              <a:p>
                <a:r>
                  <a:rPr lang="en-GB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when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from an individual fluctuation from one spacecraft falls within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uphemia UCAS" panose="020B0503040102020104" pitchFamily="34" charset="-79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uphemia UCAS" panose="020B0503040102020104" pitchFamily="34" charset="-79"/>
                      </a:rPr>
                      <m:t>𝑓</m:t>
                    </m:r>
                  </m:oMath>
                </a14:m>
                <a:r>
                  <a:rPr lang="en-GB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bandwidth of the other spacecraft.</a:t>
                </a:r>
                <a:endParaRPr lang="en-FR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  <a:p>
                <a:endParaRPr lang="en-FR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F7476-030D-C339-B0C4-96AF7E48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8" y="5011396"/>
                <a:ext cx="6044209" cy="1538883"/>
              </a:xfrm>
              <a:prstGeom prst="rect">
                <a:avLst/>
              </a:prstGeom>
              <a:blipFill>
                <a:blip r:embed="rId13"/>
                <a:stretch>
                  <a:fillRect l="-1048" t="-163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A117B7D-1301-2E18-B3CA-46685425F210}"/>
              </a:ext>
            </a:extLst>
          </p:cNvPr>
          <p:cNvSpPr/>
          <p:nvPr/>
        </p:nvSpPr>
        <p:spPr>
          <a:xfrm>
            <a:off x="7385699" y="1443105"/>
            <a:ext cx="317073" cy="5049769"/>
          </a:xfrm>
          <a:prstGeom prst="rect">
            <a:avLst/>
          </a:prstGeom>
          <a:solidFill>
            <a:srgbClr val="FAB8D7">
              <a:alpha val="4308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1ECDC7-7D61-4D05-2939-3FAA1E98EB8D}"/>
              </a:ext>
            </a:extLst>
          </p:cNvPr>
          <p:cNvSpPr/>
          <p:nvPr/>
        </p:nvSpPr>
        <p:spPr>
          <a:xfrm>
            <a:off x="8015299" y="1429852"/>
            <a:ext cx="317073" cy="5049769"/>
          </a:xfrm>
          <a:prstGeom prst="rect">
            <a:avLst/>
          </a:prstGeom>
          <a:solidFill>
            <a:srgbClr val="FAB8D7">
              <a:alpha val="4308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66E177-83AB-2ABC-F6E4-6117553CAC0C}"/>
              </a:ext>
            </a:extLst>
          </p:cNvPr>
          <p:cNvSpPr/>
          <p:nvPr/>
        </p:nvSpPr>
        <p:spPr>
          <a:xfrm>
            <a:off x="8516470" y="1417190"/>
            <a:ext cx="317073" cy="5049769"/>
          </a:xfrm>
          <a:prstGeom prst="rect">
            <a:avLst/>
          </a:prstGeom>
          <a:solidFill>
            <a:srgbClr val="FAB8D7">
              <a:alpha val="4308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C01E17-D832-78B0-982B-76DDAE80365F}"/>
              </a:ext>
            </a:extLst>
          </p:cNvPr>
          <p:cNvSpPr/>
          <p:nvPr/>
        </p:nvSpPr>
        <p:spPr>
          <a:xfrm>
            <a:off x="9136458" y="1443104"/>
            <a:ext cx="317073" cy="5049769"/>
          </a:xfrm>
          <a:prstGeom prst="rect">
            <a:avLst/>
          </a:prstGeom>
          <a:solidFill>
            <a:srgbClr val="FAB8D7">
              <a:alpha val="4308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123C9A7-3F86-D38D-D4B1-43B556386BC2}"/>
              </a:ext>
            </a:extLst>
          </p:cNvPr>
          <p:cNvSpPr txBox="1">
            <a:spLocks/>
          </p:cNvSpPr>
          <p:nvPr/>
        </p:nvSpPr>
        <p:spPr>
          <a:xfrm>
            <a:off x="990600" y="140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Individual Fluctuations</a:t>
            </a:r>
            <a:endParaRPr lang="en-FR" dirty="0">
              <a:solidFill>
                <a:srgbClr val="43010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4602FB-15AD-D25E-670F-F7903630C1BC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5CB69-336D-90E9-F103-665A56E39D52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8A5693-403C-BFCD-481E-E7A15078DC1F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6444EF-FA54-D0D2-B1D7-9FED71FF9237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</p:spTree>
    <p:extLst>
      <p:ext uri="{BB962C8B-B14F-4D97-AF65-F5344CB8AC3E}">
        <p14:creationId xmlns:p14="http://schemas.microsoft.com/office/powerpoint/2010/main" val="26204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5" grpId="0"/>
      <p:bldP spid="27" grpId="0"/>
      <p:bldP spid="29" grpId="0"/>
      <p:bldP spid="33" grpId="0"/>
      <p:bldP spid="34" grpId="0"/>
      <p:bldP spid="35" grpId="0"/>
      <p:bldP spid="36" grpId="0"/>
      <p:bldP spid="6" grpId="0"/>
      <p:bldP spid="9" grpId="0" animBg="1"/>
      <p:bldP spid="10" grpId="0" animBg="1"/>
      <p:bldP spid="1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402E-6069-899E-6A16-40EFB532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14</a:t>
            </a:fld>
            <a:endParaRPr lang="en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0BC11C-45A5-46E9-F65F-4193F5E473D3}"/>
              </a:ext>
            </a:extLst>
          </p:cNvPr>
          <p:cNvSpPr txBox="1">
            <a:spLocks/>
          </p:cNvSpPr>
          <p:nvPr/>
        </p:nvSpPr>
        <p:spPr>
          <a:xfrm>
            <a:off x="838200" y="178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FR" dirty="0">
              <a:solidFill>
                <a:srgbClr val="430106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C50D9C-5152-FBB3-6008-F80877608DDF}"/>
              </a:ext>
            </a:extLst>
          </p:cNvPr>
          <p:cNvSpPr txBox="1">
            <a:spLocks/>
          </p:cNvSpPr>
          <p:nvPr/>
        </p:nvSpPr>
        <p:spPr>
          <a:xfrm>
            <a:off x="990600" y="140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Overlapped (%)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F4787-6961-F194-DA5E-697B38DAEE93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B1FA07-1AC1-7EB7-F962-2B871D57C20E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2B7F83-5762-1FEC-760B-1832815C5EA5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61CDD-3ACB-54A0-6A04-96DD080A3823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CB04FD-55AA-9414-FC34-652F73EF3BDA}"/>
              </a:ext>
            </a:extLst>
          </p:cNvPr>
          <p:cNvGrpSpPr/>
          <p:nvPr/>
        </p:nvGrpSpPr>
        <p:grpSpPr>
          <a:xfrm>
            <a:off x="1109018" y="1167893"/>
            <a:ext cx="9973963" cy="3920044"/>
            <a:chOff x="643237" y="2755393"/>
            <a:chExt cx="9973963" cy="39200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0317D9-676B-34A0-CA69-C3AC5E016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697" b="-93"/>
            <a:stretch/>
          </p:blipFill>
          <p:spPr>
            <a:xfrm>
              <a:off x="643237" y="2856651"/>
              <a:ext cx="9973963" cy="3818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600D08-4309-7876-578A-4489A99E2AC7}"/>
                </a:ext>
              </a:extLst>
            </p:cNvPr>
            <p:cNvSpPr/>
            <p:nvPr/>
          </p:nvSpPr>
          <p:spPr>
            <a:xfrm>
              <a:off x="2082802" y="2755393"/>
              <a:ext cx="6140422" cy="253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A62A2A-BF13-DD76-B505-E3A42410AE78}"/>
              </a:ext>
            </a:extLst>
          </p:cNvPr>
          <p:cNvSpPr txBox="1"/>
          <p:nvPr/>
        </p:nvSpPr>
        <p:spPr>
          <a:xfrm>
            <a:off x="601870" y="5189195"/>
            <a:ext cx="110390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Both spacecraft may still sample comparable spectral features despite being located at different heliocentric distances.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Krupar</a:t>
            </a:r>
            <a:r>
              <a:rPr lang="en-GB" sz="22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et al. 2024: There's no significant radial variation in type III radio burst properties (below 0.24 AU).</a:t>
            </a:r>
          </a:p>
        </p:txBody>
      </p:sp>
    </p:spTree>
    <p:extLst>
      <p:ext uri="{BB962C8B-B14F-4D97-AF65-F5344CB8AC3E}">
        <p14:creationId xmlns:p14="http://schemas.microsoft.com/office/powerpoint/2010/main" val="406166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402E-6069-899E-6A16-40EFB532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15</a:t>
            </a:fld>
            <a:endParaRPr lang="en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0BC11C-45A5-46E9-F65F-4193F5E473D3}"/>
              </a:ext>
            </a:extLst>
          </p:cNvPr>
          <p:cNvSpPr txBox="1">
            <a:spLocks/>
          </p:cNvSpPr>
          <p:nvPr/>
        </p:nvSpPr>
        <p:spPr>
          <a:xfrm>
            <a:off x="838200" y="178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FR" dirty="0">
              <a:solidFill>
                <a:srgbClr val="43010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AC50D9C-5152-FBB3-6008-F80877608D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40261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b="1" dirty="0">
                    <a:solidFill>
                      <a:srgbClr val="430106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Relative size 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b="1" i="1" smtClean="0">
                            <a:solidFill>
                              <a:srgbClr val="430106"/>
                            </a:solidFill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30106"/>
                            </a:solidFill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43010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rgbClr val="43010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  <m:t>𝑺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30106"/>
                            </a:solidFill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𝑺</m:t>
                        </m:r>
                        <m:r>
                          <a:rPr lang="en-US" b="1" i="1" smtClean="0">
                            <a:solidFill>
                              <a:srgbClr val="430106"/>
                            </a:solidFill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)∆</m:t>
                        </m:r>
                        <m:r>
                          <a:rPr lang="en-US" b="1" i="1" smtClean="0">
                            <a:solidFill>
                              <a:srgbClr val="43010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  <m:t>𝒇</m:t>
                        </m:r>
                      </m:den>
                    </m:f>
                  </m:oMath>
                </a14:m>
                <a:endParaRPr lang="en-FR" dirty="0">
                  <a:solidFill>
                    <a:srgbClr val="430106"/>
                  </a:solidFill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AC50D9C-5152-FBB3-6008-F80877608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40261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2413" t="-65714" b="-10190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03F4787-6961-F194-DA5E-697B38DAEE93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B1FA07-1AC1-7EB7-F962-2B871D57C20E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2B7F83-5762-1FEC-760B-1832815C5EA5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61CDD-3ACB-54A0-6A04-96DD080A3823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076A56-7F85-DEF2-92A0-9DE3B7460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1301509"/>
            <a:ext cx="10515600" cy="3512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87FB58-272A-D00B-ABAF-7EE8830A4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50" t="11416" r="42407" b="50000"/>
          <a:stretch/>
        </p:blipFill>
        <p:spPr>
          <a:xfrm>
            <a:off x="256028" y="1923585"/>
            <a:ext cx="1164344" cy="1999271"/>
          </a:xfrm>
          <a:prstGeom prst="rect">
            <a:avLst/>
          </a:prstGeom>
          <a:ln>
            <a:solidFill>
              <a:srgbClr val="430106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A8644A-5214-608C-0E45-5CA88C0FE74E}"/>
              </a:ext>
            </a:extLst>
          </p:cNvPr>
          <p:cNvSpPr txBox="1"/>
          <p:nvPr/>
        </p:nvSpPr>
        <p:spPr>
          <a:xfrm>
            <a:off x="863600" y="5129781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The relative sizes of individual type III fluctuations observed with PSP and SolO show good agreement, with a similar trend for both small and large fluctuations.</a:t>
            </a:r>
            <a:endParaRPr lang="th-TH" sz="24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13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402E-6069-899E-6A16-40EFB532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16</a:t>
            </a:fld>
            <a:endParaRPr lang="en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0BC11C-45A5-46E9-F65F-4193F5E473D3}"/>
              </a:ext>
            </a:extLst>
          </p:cNvPr>
          <p:cNvSpPr txBox="1">
            <a:spLocks/>
          </p:cNvSpPr>
          <p:nvPr/>
        </p:nvSpPr>
        <p:spPr>
          <a:xfrm>
            <a:off x="838200" y="178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FR" dirty="0">
              <a:solidFill>
                <a:srgbClr val="430106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C50D9C-5152-FBB3-6008-F80877608DDF}"/>
              </a:ext>
            </a:extLst>
          </p:cNvPr>
          <p:cNvSpPr txBox="1">
            <a:spLocks/>
          </p:cNvSpPr>
          <p:nvPr/>
        </p:nvSpPr>
        <p:spPr>
          <a:xfrm>
            <a:off x="990600" y="1371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Conclusions</a:t>
            </a:r>
            <a:endParaRPr lang="en-FR" dirty="0">
              <a:solidFill>
                <a:srgbClr val="43010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D1F7D2-726D-B40A-15F1-EB620924495C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1CF780-639F-D136-B569-A31DA4B56A0D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2BF6C9-9580-7926-3294-B3C218045588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624D22-F974-5D0A-27C4-3996F91713CF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4CDD2-3CBC-0209-4778-595C694985A6}"/>
              </a:ext>
            </a:extLst>
          </p:cNvPr>
          <p:cNvSpPr txBox="1"/>
          <p:nvPr/>
        </p:nvSpPr>
        <p:spPr>
          <a:xfrm>
            <a:off x="562778" y="1490008"/>
            <a:ext cx="11247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7CC85-FAA7-F0D1-D33F-1E79CF7A9618}"/>
              </a:ext>
            </a:extLst>
          </p:cNvPr>
          <p:cNvSpPr txBox="1"/>
          <p:nvPr/>
        </p:nvSpPr>
        <p:spPr>
          <a:xfrm>
            <a:off x="9077622" y="342783"/>
            <a:ext cx="316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Thepthong et al. 2026 (in prep.)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AF17A-76A2-C1C2-B5F6-D16A64FE7D5C}"/>
              </a:ext>
            </a:extLst>
          </p:cNvPr>
          <p:cNvSpPr txBox="1"/>
          <p:nvPr/>
        </p:nvSpPr>
        <p:spPr>
          <a:xfrm>
            <a:off x="7857630" y="6031210"/>
            <a:ext cx="4207370" cy="461665"/>
          </a:xfrm>
          <a:prstGeom prst="rect">
            <a:avLst/>
          </a:prstGeom>
          <a:solidFill>
            <a:srgbClr val="C39D90"/>
          </a:solidFill>
        </p:spPr>
        <p:txBody>
          <a:bodyPr wrap="none" rtlCol="0">
            <a:spAutoFit/>
          </a:bodyPr>
          <a:lstStyle/>
          <a:p>
            <a:r>
              <a:rPr lang="en-FR" sz="24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Thank you for your attention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6DC58-020B-33F4-B06C-8D767EAAA18A}"/>
              </a:ext>
            </a:extLst>
          </p:cNvPr>
          <p:cNvSpPr txBox="1"/>
          <p:nvPr/>
        </p:nvSpPr>
        <p:spPr>
          <a:xfrm>
            <a:off x="929089" y="1081936"/>
            <a:ext cx="1063862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sz="2400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Are small fluctuations real?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Yes, we observed this </a:t>
            </a: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structure's</a:t>
            </a:r>
            <a:r>
              <a:rPr lang="en-FR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feature in both PSP and SolO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How do these features evolve with radial distance and the spacecraft's observing viewpoint?</a:t>
            </a:r>
            <a:endParaRPr lang="th-TH" sz="2400" dirty="0">
              <a:solidFill>
                <a:srgbClr val="C000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Fluctuations in maximum radio flux show strong similarity and high spectral correlation, regardless of differences in radial distance or </a:t>
            </a:r>
            <a:r>
              <a:rPr lang="en-GB" sz="20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heliolongitude</a:t>
            </a: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separation</a:t>
            </a:r>
            <a:r>
              <a:rPr lang="en-US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.</a:t>
            </a:r>
            <a:endParaRPr lang="en-GB" sz="2000" dirty="0">
              <a:solidFill>
                <a:srgbClr val="C000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Are the fluctuations driven by a local effect near the emission source region?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Yes, we suggested that local effects are responsible for these fluctuations</a:t>
            </a:r>
            <a:endParaRPr lang="en-FR" sz="2400" dirty="0">
              <a:solidFill>
                <a:schemeClr val="tx2">
                  <a:lumMod val="5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Do large and small fluctuations share the same underlying emission mechanisms?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Possibly, since we observed a continuum of fluctuations, and the same distribution between large and small fluctuations.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Are they associated with density?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Future work!</a:t>
            </a:r>
            <a:endParaRPr lang="en-GB" sz="20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048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E270F6-CF7B-DEEA-FA28-A2E80C27F9B3}"/>
              </a:ext>
            </a:extLst>
          </p:cNvPr>
          <p:cNvSpPr/>
          <p:nvPr/>
        </p:nvSpPr>
        <p:spPr>
          <a:xfrm>
            <a:off x="5291244" y="4518231"/>
            <a:ext cx="6590805" cy="841169"/>
          </a:xfrm>
          <a:prstGeom prst="rect">
            <a:avLst/>
          </a:prstGeom>
          <a:solidFill>
            <a:srgbClr val="C39D9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AD1181E-8B9C-4E61-C746-0FAC24EFDC31}"/>
              </a:ext>
            </a:extLst>
          </p:cNvPr>
          <p:cNvSpPr txBox="1">
            <a:spLocks/>
          </p:cNvSpPr>
          <p:nvPr/>
        </p:nvSpPr>
        <p:spPr>
          <a:xfrm>
            <a:off x="824128" y="251999"/>
            <a:ext cx="7843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Solar Radio Bursts</a:t>
            </a:r>
            <a:endParaRPr lang="en-FR" dirty="0">
              <a:solidFill>
                <a:srgbClr val="43010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F74A3-DAF2-D038-F63B-4879FF40D078}"/>
              </a:ext>
            </a:extLst>
          </p:cNvPr>
          <p:cNvSpPr txBox="1"/>
          <p:nvPr/>
        </p:nvSpPr>
        <p:spPr>
          <a:xfrm>
            <a:off x="5130802" y="1409103"/>
            <a:ext cx="665270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A sudden, intense increase in the radio waves emitted by the Sun. 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effectLst/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Associated with different Solar activity. (e.g. </a:t>
            </a:r>
            <a:r>
              <a:rPr lang="en-GB" sz="2000" dirty="0">
                <a:solidFill>
                  <a:srgbClr val="0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Solar Flare, Coronal Mass Ejections (CMEs))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effectLst/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</a:t>
            </a:r>
            <a:r>
              <a:rPr lang="en-GB" sz="21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ome in a variety of forms, classified by how their frequency changes in time, known as their </a:t>
            </a:r>
            <a:r>
              <a:rPr lang="en-GB" sz="2100" dirty="0">
                <a:solidFill>
                  <a:srgbClr val="C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frequency drift rate.</a:t>
            </a:r>
            <a:br>
              <a:rPr lang="en-GB" sz="2100" dirty="0">
                <a:solidFill>
                  <a:srgbClr val="C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endParaRPr lang="en-GB" sz="2100" dirty="0">
              <a:solidFill>
                <a:srgbClr val="C00000"/>
              </a:solidFill>
              <a:effectLst/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742950" lvl="1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C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Type II </a:t>
            </a:r>
            <a:r>
              <a:rPr lang="en-GB" sz="21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: </a:t>
            </a:r>
            <a:r>
              <a:rPr lang="en-GB" sz="2100" dirty="0">
                <a:solidFill>
                  <a:srgbClr val="0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S</a:t>
            </a:r>
            <a:r>
              <a:rPr lang="en-GB" sz="21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lowly drift from high to low frequencies.</a:t>
            </a:r>
            <a:br>
              <a:rPr lang="en-GB" sz="21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endParaRPr lang="en-GB" sz="2100" dirty="0">
              <a:solidFill>
                <a:srgbClr val="000000"/>
              </a:solidFill>
              <a:effectLst/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742950" lvl="1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C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Type III </a:t>
            </a:r>
            <a:r>
              <a:rPr lang="en-GB" sz="21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: Rapid drift in time towards lower frequencies.</a:t>
            </a:r>
          </a:p>
          <a:p>
            <a:pPr marL="742950" lvl="1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GB" sz="2100" dirty="0">
              <a:solidFill>
                <a:srgbClr val="000000"/>
              </a:solidFill>
              <a:effectLst/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742950" lvl="1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C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Type IV </a:t>
            </a:r>
            <a:r>
              <a:rPr lang="en-GB" sz="21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: broadband continuum radio wave emissions from the Sun.</a:t>
            </a:r>
          </a:p>
        </p:txBody>
      </p:sp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314DC876-1F9D-4380-D15F-EFFE1A444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1" y="1333041"/>
            <a:ext cx="4722310" cy="4656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8C292-5F88-D206-A719-01FB97DBA92C}"/>
              </a:ext>
            </a:extLst>
          </p:cNvPr>
          <p:cNvSpPr txBox="1"/>
          <p:nvPr/>
        </p:nvSpPr>
        <p:spPr>
          <a:xfrm>
            <a:off x="1087060" y="6058264"/>
            <a:ext cx="375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Magdalenić</a:t>
            </a:r>
            <a:r>
              <a:rPr lang="en-GB" sz="12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 et al. 2020</a:t>
            </a:r>
          </a:p>
          <a:p>
            <a:pPr algn="ctr"/>
            <a:endParaRPr lang="en-FR" sz="12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9AF57-3031-0751-02C9-7C593379CE10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2018F-963B-A69A-DEBC-16EFC5E40697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194D21-E9EC-CC71-1819-AEBC13C7D623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0261F3-93B7-E0F9-B852-821F4D7B8384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57BD073-8DC8-3CE0-9812-C8D345E0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658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1B235D37-A536-9EFB-4D19-F54454B89144}"/>
              </a:ext>
            </a:extLst>
          </p:cNvPr>
          <p:cNvSpPr txBox="1">
            <a:spLocks/>
          </p:cNvSpPr>
          <p:nvPr/>
        </p:nvSpPr>
        <p:spPr>
          <a:xfrm>
            <a:off x="838200" y="251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Type III Radio Bursts</a:t>
            </a:r>
            <a:endParaRPr lang="en-FR" dirty="0">
              <a:solidFill>
                <a:srgbClr val="430106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E6DBF44-2FFD-B967-9683-30A2AA64F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69" y="1255077"/>
            <a:ext cx="9055862" cy="5093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F74055-CB6B-1AF9-4863-6B2ED0E7D0AD}"/>
                  </a:ext>
                </a:extLst>
              </p:cNvPr>
              <p:cNvSpPr txBox="1"/>
              <p:nvPr/>
            </p:nvSpPr>
            <p:spPr>
              <a:xfrm>
                <a:off x="9004553" y="2112889"/>
                <a:ext cx="2655566" cy="59676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FR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FR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FR" sz="3600" dirty="0">
                  <a:solidFill>
                    <a:schemeClr val="tx1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F74055-CB6B-1AF9-4863-6B2ED0E7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553" y="2112889"/>
                <a:ext cx="2655566" cy="596766"/>
              </a:xfrm>
              <a:prstGeom prst="rect">
                <a:avLst/>
              </a:prstGeom>
              <a:blipFill>
                <a:blip r:embed="rId3"/>
                <a:stretch>
                  <a:fillRect t="-10417" b="-2291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C072F07-AF2F-33F1-69B0-E33229FC1B4E}"/>
              </a:ext>
            </a:extLst>
          </p:cNvPr>
          <p:cNvSpPr txBox="1"/>
          <p:nvPr/>
        </p:nvSpPr>
        <p:spPr>
          <a:xfrm>
            <a:off x="482051" y="3083047"/>
            <a:ext cx="11278695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Depending on the local plasma conditions, </a:t>
            </a:r>
            <a:br>
              <a:rPr lang="en-GB" sz="28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Euphemia UCAS" panose="020B0503040102020104" pitchFamily="34" charset="-79"/>
                <a:cs typeface="Euphemia UCAS" panose="020B0503040102020104" pitchFamily="34" charset="-79"/>
              </a:rPr>
              <a:t>Type III bursts serve as</a:t>
            </a:r>
            <a:r>
              <a:rPr lang="en-GB" sz="2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a powerful remote sensing diagnostic tool </a:t>
            </a:r>
            <a:br>
              <a:rPr lang="en-GB" sz="2800" dirty="0"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r>
              <a:rPr lang="en-GB" sz="2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for electron acceleration and transport, and the conditions of the background plasma they travel through.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5D4A27-6130-A05D-187C-44F6CED0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3</a:t>
            </a:fld>
            <a:endParaRPr lang="en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E77E3-9318-240F-FF51-1C0462D30A8E}"/>
              </a:ext>
            </a:extLst>
          </p:cNvPr>
          <p:cNvSpPr txBox="1"/>
          <p:nvPr/>
        </p:nvSpPr>
        <p:spPr>
          <a:xfrm>
            <a:off x="1530350" y="6348999"/>
            <a:ext cx="9141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Credit : https://</a:t>
            </a:r>
            <a:r>
              <a:rPr lang="en-GB" sz="9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www.esa.int</a:t>
            </a:r>
            <a:r>
              <a:rPr lang="en-GB" sz="9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/</a:t>
            </a:r>
            <a:r>
              <a:rPr lang="en-GB" sz="9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Science_Exploration</a:t>
            </a:r>
            <a:r>
              <a:rPr lang="en-GB" sz="9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/</a:t>
            </a:r>
            <a:r>
              <a:rPr lang="en-GB" sz="9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Space_Science</a:t>
            </a:r>
            <a:r>
              <a:rPr lang="en-GB" sz="9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/</a:t>
            </a:r>
            <a:r>
              <a:rPr lang="en-GB" sz="9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Solar_Orbiter</a:t>
            </a:r>
            <a:r>
              <a:rPr lang="en-GB" sz="9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/</a:t>
            </a:r>
            <a:r>
              <a:rPr lang="en-GB" sz="9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Catch_solar_bursts_in_new_citizen_science_project</a:t>
            </a:r>
            <a:endParaRPr lang="en-FR" sz="9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1F9C92-244B-FD85-BBE2-44A302C43FBE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BB4C33-34E9-F9D3-B730-65AAF4210B29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4ACD29-685C-A606-F4E1-1A7D1D0C4AD5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969348-1391-D426-275D-827091682F81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</p:spTree>
    <p:extLst>
      <p:ext uri="{BB962C8B-B14F-4D97-AF65-F5344CB8AC3E}">
        <p14:creationId xmlns:p14="http://schemas.microsoft.com/office/powerpoint/2010/main" val="41226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1B235D37-A536-9EFB-4D19-F54454B89144}"/>
              </a:ext>
            </a:extLst>
          </p:cNvPr>
          <p:cNvSpPr txBox="1">
            <a:spLocks/>
          </p:cNvSpPr>
          <p:nvPr/>
        </p:nvSpPr>
        <p:spPr>
          <a:xfrm>
            <a:off x="701566" y="41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Generation Mechanisms</a:t>
            </a:r>
            <a:endParaRPr lang="en-FR" dirty="0">
              <a:solidFill>
                <a:srgbClr val="43010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C8413C-9C9C-0B3C-6A47-9B58D6DF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37" y="882377"/>
            <a:ext cx="5765800" cy="5067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3F9688-4DD6-A157-F996-DE19580D3AC2}"/>
              </a:ext>
            </a:extLst>
          </p:cNvPr>
          <p:cNvSpPr/>
          <p:nvPr/>
        </p:nvSpPr>
        <p:spPr>
          <a:xfrm>
            <a:off x="7651750" y="4861002"/>
            <a:ext cx="3835759" cy="15249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1F1F8-4CC7-E208-7694-90FEAC1A8229}"/>
              </a:ext>
            </a:extLst>
          </p:cNvPr>
          <p:cNvSpPr/>
          <p:nvPr/>
        </p:nvSpPr>
        <p:spPr>
          <a:xfrm>
            <a:off x="7284719" y="2170228"/>
            <a:ext cx="4292548" cy="2528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1235874-66BE-DCB7-7AC3-8A28271FB2BE}"/>
              </a:ext>
            </a:extLst>
          </p:cNvPr>
          <p:cNvSpPr/>
          <p:nvPr/>
        </p:nvSpPr>
        <p:spPr>
          <a:xfrm>
            <a:off x="1850833" y="1627496"/>
            <a:ext cx="5078776" cy="3947039"/>
          </a:xfrm>
          <a:custGeom>
            <a:avLst/>
            <a:gdLst>
              <a:gd name="connsiteX0" fmla="*/ 0 w 5078776"/>
              <a:gd name="connsiteY0" fmla="*/ 256388 h 3947039"/>
              <a:gd name="connsiteX1" fmla="*/ 2533880 w 5078776"/>
              <a:gd name="connsiteY1" fmla="*/ 388591 h 3947039"/>
              <a:gd name="connsiteX2" fmla="*/ 5078776 w 5078776"/>
              <a:gd name="connsiteY2" fmla="*/ 3947039 h 3947039"/>
              <a:gd name="connsiteX3" fmla="*/ 5078776 w 5078776"/>
              <a:gd name="connsiteY3" fmla="*/ 3947039 h 394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776" h="3947039">
                <a:moveTo>
                  <a:pt x="0" y="256388"/>
                </a:moveTo>
                <a:cubicBezTo>
                  <a:pt x="843708" y="14935"/>
                  <a:pt x="1687417" y="-226517"/>
                  <a:pt x="2533880" y="388591"/>
                </a:cubicBezTo>
                <a:cubicBezTo>
                  <a:pt x="3380343" y="1003699"/>
                  <a:pt x="5078776" y="3947039"/>
                  <a:pt x="5078776" y="3947039"/>
                </a:cubicBezTo>
                <a:lnTo>
                  <a:pt x="5078776" y="3947039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B217243-B3C2-5783-319D-6D62FFCC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56F8C66-2EFA-B54C-A65D-690C9666543E}" type="slidenum">
              <a:rPr lang="en-FR" smtClean="0"/>
              <a:t>4</a:t>
            </a:fld>
            <a:endParaRPr lang="en-FR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4F09F3-1CB7-CA8E-F2E5-C2FCAED18C7F}"/>
              </a:ext>
            </a:extLst>
          </p:cNvPr>
          <p:cNvCxnSpPr>
            <a:stCxn id="13" idx="0"/>
          </p:cNvCxnSpPr>
          <p:nvPr/>
        </p:nvCxnSpPr>
        <p:spPr>
          <a:xfrm flipV="1">
            <a:off x="1850833" y="1627496"/>
            <a:ext cx="1057620" cy="2563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E8BB2A-9D16-3E61-4AE0-51125440A0D7}"/>
                  </a:ext>
                </a:extLst>
              </p:cNvPr>
              <p:cNvSpPr txBox="1"/>
              <p:nvPr/>
            </p:nvSpPr>
            <p:spPr>
              <a:xfrm>
                <a:off x="6725797" y="5574535"/>
                <a:ext cx="40762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F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FR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E8BB2A-9D16-3E61-4AE0-51125440A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797" y="5574535"/>
                <a:ext cx="407623" cy="402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A39B56-3407-EE93-4E20-B3F718B54217}"/>
              </a:ext>
            </a:extLst>
          </p:cNvPr>
          <p:cNvCxnSpPr>
            <a:cxnSpLocks/>
          </p:cNvCxnSpPr>
          <p:nvPr/>
        </p:nvCxnSpPr>
        <p:spPr>
          <a:xfrm flipH="1">
            <a:off x="2308827" y="2164234"/>
            <a:ext cx="599626" cy="9639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CEFAFB-4C19-CD0A-3E1A-DD9E8F4B7D7B}"/>
              </a:ext>
            </a:extLst>
          </p:cNvPr>
          <p:cNvGrpSpPr/>
          <p:nvPr/>
        </p:nvGrpSpPr>
        <p:grpSpPr>
          <a:xfrm>
            <a:off x="1519518" y="568211"/>
            <a:ext cx="5822576" cy="5187130"/>
            <a:chOff x="1519518" y="568211"/>
            <a:chExt cx="5822576" cy="518713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89D568-27C7-1BC8-4790-86581D88EBA2}"/>
                </a:ext>
              </a:extLst>
            </p:cNvPr>
            <p:cNvGrpSpPr/>
            <p:nvPr/>
          </p:nvGrpSpPr>
          <p:grpSpPr>
            <a:xfrm>
              <a:off x="1519518" y="1125957"/>
              <a:ext cx="5822576" cy="4629384"/>
              <a:chOff x="1519518" y="1125957"/>
              <a:chExt cx="5822576" cy="4629384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68850B1-5859-FB33-2713-6CBAE3C87C6A}"/>
                  </a:ext>
                </a:extLst>
              </p:cNvPr>
              <p:cNvSpPr/>
              <p:nvPr/>
            </p:nvSpPr>
            <p:spPr>
              <a:xfrm>
                <a:off x="1613646" y="1956534"/>
                <a:ext cx="4699665" cy="3798807"/>
              </a:xfrm>
              <a:custGeom>
                <a:avLst/>
                <a:gdLst>
                  <a:gd name="connsiteX0" fmla="*/ 0 w 4652682"/>
                  <a:gd name="connsiteY0" fmla="*/ 181875 h 3893263"/>
                  <a:gd name="connsiteX1" fmla="*/ 2595282 w 4652682"/>
                  <a:gd name="connsiteY1" fmla="*/ 423922 h 3893263"/>
                  <a:gd name="connsiteX2" fmla="*/ 4652682 w 4652682"/>
                  <a:gd name="connsiteY2" fmla="*/ 3893263 h 389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52682" h="3893263">
                    <a:moveTo>
                      <a:pt x="0" y="181875"/>
                    </a:moveTo>
                    <a:cubicBezTo>
                      <a:pt x="909917" y="-6384"/>
                      <a:pt x="1819835" y="-194643"/>
                      <a:pt x="2595282" y="423922"/>
                    </a:cubicBezTo>
                    <a:cubicBezTo>
                      <a:pt x="3370729" y="1042487"/>
                      <a:pt x="4011705" y="2467875"/>
                      <a:pt x="4652682" y="3893263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D27AC5D2-EA3D-4B57-95A4-0FBBF50D40F6}"/>
                  </a:ext>
                </a:extLst>
              </p:cNvPr>
              <p:cNvSpPr/>
              <p:nvPr/>
            </p:nvSpPr>
            <p:spPr>
              <a:xfrm>
                <a:off x="1519518" y="1125957"/>
                <a:ext cx="5822576" cy="3862902"/>
              </a:xfrm>
              <a:custGeom>
                <a:avLst/>
                <a:gdLst>
                  <a:gd name="connsiteX0" fmla="*/ 0 w 5822576"/>
                  <a:gd name="connsiteY0" fmla="*/ 783525 h 3862902"/>
                  <a:gd name="connsiteX1" fmla="*/ 2998694 w 5822576"/>
                  <a:gd name="connsiteY1" fmla="*/ 205302 h 3862902"/>
                  <a:gd name="connsiteX2" fmla="*/ 5822576 w 5822576"/>
                  <a:gd name="connsiteY2" fmla="*/ 3862902 h 3862902"/>
                  <a:gd name="connsiteX3" fmla="*/ 5822576 w 5822576"/>
                  <a:gd name="connsiteY3" fmla="*/ 3862902 h 386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2576" h="3862902">
                    <a:moveTo>
                      <a:pt x="0" y="783525"/>
                    </a:moveTo>
                    <a:cubicBezTo>
                      <a:pt x="1014132" y="237799"/>
                      <a:pt x="2028265" y="-307927"/>
                      <a:pt x="2998694" y="205302"/>
                    </a:cubicBezTo>
                    <a:cubicBezTo>
                      <a:pt x="3969123" y="718531"/>
                      <a:pt x="5822576" y="3862902"/>
                      <a:pt x="5822576" y="3862902"/>
                    </a:cubicBezTo>
                    <a:lnTo>
                      <a:pt x="5822576" y="3862902"/>
                    </a:lnTo>
                  </a:path>
                </a:pathLst>
              </a:custGeom>
              <a:noFill/>
              <a:ln w="38100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323CCC-7F31-D545-4A92-D3999A34885D}"/>
                </a:ext>
              </a:extLst>
            </p:cNvPr>
            <p:cNvGrpSpPr/>
            <p:nvPr/>
          </p:nvGrpSpPr>
          <p:grpSpPr>
            <a:xfrm>
              <a:off x="2753363" y="568211"/>
              <a:ext cx="1893961" cy="1819716"/>
              <a:chOff x="2753363" y="568211"/>
              <a:chExt cx="1893961" cy="181971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4156679-1ABF-EA34-8233-87051A778F55}"/>
                  </a:ext>
                </a:extLst>
              </p:cNvPr>
              <p:cNvGrpSpPr/>
              <p:nvPr/>
            </p:nvGrpSpPr>
            <p:grpSpPr>
              <a:xfrm rot="20568843">
                <a:off x="2753363" y="568211"/>
                <a:ext cx="1138873" cy="1666206"/>
                <a:chOff x="7201758" y="2535550"/>
                <a:chExt cx="1373098" cy="2139000"/>
              </a:xfrm>
            </p:grpSpPr>
            <p:pic>
              <p:nvPicPr>
                <p:cNvPr id="30" name="Picture 4" descr="Wavy Lines Images | Free Photos, PNG Stickers, Wallpapers &amp; Backgrounds -  rawpixel">
                  <a:extLst>
                    <a:ext uri="{FF2B5EF4-FFF2-40B4-BE49-F238E27FC236}">
                      <a16:creationId xmlns:a16="http://schemas.microsoft.com/office/drawing/2014/main" id="{89C541D4-6E91-3B22-8185-201D58AA5F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  <a14:imgEffect>
                            <a14:artisticPaintStrok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1758" y="2535550"/>
                  <a:ext cx="1373098" cy="2139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B76C6809-3464-57FD-FBB4-9126C2D4BFAD}"/>
                    </a:ext>
                  </a:extLst>
                </p:cNvPr>
                <p:cNvSpPr/>
                <p:nvPr/>
              </p:nvSpPr>
              <p:spPr>
                <a:xfrm rot="1739642">
                  <a:off x="8304061" y="3425194"/>
                  <a:ext cx="162894" cy="162287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324A950-303C-C2FC-706C-8622FBC74805}"/>
                  </a:ext>
                </a:extLst>
              </p:cNvPr>
              <p:cNvGrpSpPr/>
              <p:nvPr/>
            </p:nvGrpSpPr>
            <p:grpSpPr>
              <a:xfrm>
                <a:off x="2998920" y="927247"/>
                <a:ext cx="1648404" cy="1460680"/>
                <a:chOff x="2998920" y="927247"/>
                <a:chExt cx="1648404" cy="1460680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DB5A1127-744E-6347-F7F0-430F2765F5B5}"/>
                    </a:ext>
                  </a:extLst>
                </p:cNvPr>
                <p:cNvGrpSpPr/>
                <p:nvPr/>
              </p:nvGrpSpPr>
              <p:grpSpPr>
                <a:xfrm rot="1516080" flipV="1">
                  <a:off x="2998920" y="1294056"/>
                  <a:ext cx="1138873" cy="1093871"/>
                  <a:chOff x="7201758" y="2535550"/>
                  <a:chExt cx="1373098" cy="2139000"/>
                </a:xfrm>
              </p:grpSpPr>
              <p:pic>
                <p:nvPicPr>
                  <p:cNvPr id="28" name="Picture 4" descr="Wavy Lines Images | Free Photos, PNG Stickers, Wallpapers &amp; Backgrounds -  rawpixel">
                    <a:extLst>
                      <a:ext uri="{FF2B5EF4-FFF2-40B4-BE49-F238E27FC236}">
                        <a16:creationId xmlns:a16="http://schemas.microsoft.com/office/drawing/2014/main" id="{075214CB-0774-4B95-2D21-B8278EE188E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0000" b="90000" l="10000" r="90000"/>
                            </a14:imgEffect>
                            <a14:imgEffect>
                              <a14:artisticPaintStrokes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1758" y="2535550"/>
                    <a:ext cx="1373098" cy="2139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9" name="Triangle 28">
                    <a:extLst>
                      <a:ext uri="{FF2B5EF4-FFF2-40B4-BE49-F238E27FC236}">
                        <a16:creationId xmlns:a16="http://schemas.microsoft.com/office/drawing/2014/main" id="{284BDB63-9AD8-A27B-BF5B-B4ADAA0FE152}"/>
                      </a:ext>
                    </a:extLst>
                  </p:cNvPr>
                  <p:cNvSpPr/>
                  <p:nvPr/>
                </p:nvSpPr>
                <p:spPr>
                  <a:xfrm rot="1739642">
                    <a:off x="8304061" y="3425194"/>
                    <a:ext cx="162894" cy="162287"/>
                  </a:xfrm>
                  <a:prstGeom prst="triangl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DCF1EA4F-F6F0-63D3-5BE0-95FAD202B3D3}"/>
                    </a:ext>
                  </a:extLst>
                </p:cNvPr>
                <p:cNvGrpSpPr/>
                <p:nvPr/>
              </p:nvGrpSpPr>
              <p:grpSpPr>
                <a:xfrm rot="21146578" flipV="1">
                  <a:off x="3508451" y="927247"/>
                  <a:ext cx="1138873" cy="1139125"/>
                  <a:chOff x="7201758" y="2535550"/>
                  <a:chExt cx="1373098" cy="2139000"/>
                </a:xfrm>
              </p:grpSpPr>
              <p:pic>
                <p:nvPicPr>
                  <p:cNvPr id="26" name="Picture 4" descr="Wavy Lines Images | Free Photos, PNG Stickers, Wallpapers &amp; Backgrounds -  rawpixel">
                    <a:extLst>
                      <a:ext uri="{FF2B5EF4-FFF2-40B4-BE49-F238E27FC236}">
                        <a16:creationId xmlns:a16="http://schemas.microsoft.com/office/drawing/2014/main" id="{A37235F0-AE9E-69FA-1531-33C65455ED0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0000" b="90000" l="10000" r="90000"/>
                            </a14:imgEffect>
                            <a14:imgEffect>
                              <a14:artisticPaintStrokes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1758" y="2535550"/>
                    <a:ext cx="1373098" cy="2139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7" name="Triangle 26">
                    <a:extLst>
                      <a:ext uri="{FF2B5EF4-FFF2-40B4-BE49-F238E27FC236}">
                        <a16:creationId xmlns:a16="http://schemas.microsoft.com/office/drawing/2014/main" id="{E11F3149-1FCA-5EEF-A31E-C05C5C588E02}"/>
                      </a:ext>
                    </a:extLst>
                  </p:cNvPr>
                  <p:cNvSpPr/>
                  <p:nvPr/>
                </p:nvSpPr>
                <p:spPr>
                  <a:xfrm rot="1739642">
                    <a:off x="8304061" y="3425194"/>
                    <a:ext cx="162894" cy="162287"/>
                  </a:xfrm>
                  <a:prstGeom prst="triangl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37B9D1-3450-79E2-F03D-C40731321588}"/>
                  </a:ext>
                </a:extLst>
              </p:cNvPr>
              <p:cNvSpPr txBox="1"/>
              <p:nvPr/>
            </p:nvSpPr>
            <p:spPr>
              <a:xfrm>
                <a:off x="2115003" y="1794902"/>
                <a:ext cx="974434" cy="369332"/>
              </a:xfrm>
              <a:prstGeom prst="rect">
                <a:avLst/>
              </a:prstGeom>
              <a:solidFill>
                <a:schemeClr val="bg1">
                  <a:alpha val="48055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FR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FR" dirty="0">
                    <a:solidFill>
                      <a:schemeClr val="accent6">
                        <a:lumMod val="50000"/>
                      </a:schemeClr>
                    </a:solidFill>
                  </a:rPr>
                  <a:t>beam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37B9D1-3450-79E2-F03D-C40731321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003" y="1794902"/>
                <a:ext cx="974434" cy="369332"/>
              </a:xfrm>
              <a:prstGeom prst="rect">
                <a:avLst/>
              </a:prstGeom>
              <a:blipFill>
                <a:blip r:embed="rId7"/>
                <a:stretch>
                  <a:fillRect t="-6667" r="-3846" b="-2666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3E07F827-F388-5160-0524-D8FB25566312}"/>
              </a:ext>
            </a:extLst>
          </p:cNvPr>
          <p:cNvSpPr txBox="1"/>
          <p:nvPr/>
        </p:nvSpPr>
        <p:spPr>
          <a:xfrm>
            <a:off x="6564979" y="883172"/>
            <a:ext cx="548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Langmuir waves have to convert into electromagnetic (EM) waves near </a:t>
            </a:r>
            <a:br>
              <a:rPr lang="en-GB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r>
              <a:rPr lang="en-GB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the local plasma frequency</a:t>
            </a:r>
            <a:endParaRPr lang="en-FR" dirty="0">
              <a:solidFill>
                <a:srgbClr val="C000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3DA161-11FA-F328-EB70-A16C4E3D7AA9}"/>
              </a:ext>
            </a:extLst>
          </p:cNvPr>
          <p:cNvSpPr txBox="1"/>
          <p:nvPr/>
        </p:nvSpPr>
        <p:spPr>
          <a:xfrm>
            <a:off x="8313502" y="2170228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Nonlinear processes</a:t>
            </a:r>
            <a:endParaRPr lang="en-FR" b="1" dirty="0">
              <a:solidFill>
                <a:schemeClr val="accent1">
                  <a:lumMod val="5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881B04-A04D-533A-82D7-2CCDC5BFAE11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8565026" y="2539560"/>
            <a:ext cx="1038252" cy="85630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29A772-B0A7-42D2-44D2-7C4ADDA1C798}"/>
              </a:ext>
            </a:extLst>
          </p:cNvPr>
          <p:cNvCxnSpPr>
            <a:cxnSpLocks/>
          </p:cNvCxnSpPr>
          <p:nvPr/>
        </p:nvCxnSpPr>
        <p:spPr>
          <a:xfrm>
            <a:off x="9591403" y="2536882"/>
            <a:ext cx="804632" cy="83569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243BA0-2A22-3B04-FD87-FA74E85C0BB4}"/>
              </a:ext>
            </a:extLst>
          </p:cNvPr>
          <p:cNvCxnSpPr>
            <a:cxnSpLocks/>
          </p:cNvCxnSpPr>
          <p:nvPr/>
        </p:nvCxnSpPr>
        <p:spPr>
          <a:xfrm>
            <a:off x="9306089" y="1826009"/>
            <a:ext cx="0" cy="31030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C4AB2DC-15D0-0976-27E8-96756F61879B}"/>
                  </a:ext>
                </a:extLst>
              </p:cNvPr>
              <p:cNvSpPr txBox="1"/>
              <p:nvPr/>
            </p:nvSpPr>
            <p:spPr>
              <a:xfrm>
                <a:off x="7712244" y="3416027"/>
                <a:ext cx="1598387" cy="667747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FR" dirty="0">
                    <a:solidFill>
                      <a:schemeClr val="accent1">
                        <a:lumMod val="50000"/>
                      </a:schemeClr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Fundamental</a:t>
                </a:r>
              </a:p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E</a:t>
                </a:r>
                <a:r>
                  <a:rPr lang="en-FR" dirty="0">
                    <a:solidFill>
                      <a:schemeClr val="accent1">
                        <a:lumMod val="50000"/>
                      </a:schemeClr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mission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FR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sSubPr>
                      <m:e>
                        <m:r>
                          <a:rPr lang="en-FR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FR" dirty="0">
                    <a:solidFill>
                      <a:schemeClr val="accent1">
                        <a:lumMod val="50000"/>
                      </a:schemeClr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C4AB2DC-15D0-0976-27E8-96756F6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244" y="3416027"/>
                <a:ext cx="1598387" cy="667747"/>
              </a:xfrm>
              <a:prstGeom prst="rect">
                <a:avLst/>
              </a:prstGeom>
              <a:blipFill>
                <a:blip r:embed="rId8"/>
                <a:stretch>
                  <a:fillRect l="-2326" t="-1754" r="-1550" b="-5263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276C27-74C8-D738-C7B2-F35D823771C9}"/>
                  </a:ext>
                </a:extLst>
              </p:cNvPr>
              <p:cNvSpPr txBox="1"/>
              <p:nvPr/>
            </p:nvSpPr>
            <p:spPr>
              <a:xfrm>
                <a:off x="9636978" y="3405361"/>
                <a:ext cx="1713473" cy="667747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R" dirty="0">
                    <a:solidFill>
                      <a:schemeClr val="accent1">
                        <a:lumMod val="50000"/>
                      </a:schemeClr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Harmonic</a:t>
                </a:r>
              </a:p>
              <a:p>
                <a:pPr algn="ctr"/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E</a:t>
                </a:r>
                <a:r>
                  <a:rPr lang="en-FR" dirty="0">
                    <a:solidFill>
                      <a:schemeClr val="accent1">
                        <a:lumMod val="50000"/>
                      </a:schemeClr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mission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FR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2</m:t>
                        </m:r>
                        <m:r>
                          <a:rPr lang="en-FR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FR" dirty="0">
                    <a:solidFill>
                      <a:schemeClr val="accent1">
                        <a:lumMod val="50000"/>
                      </a:schemeClr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276C27-74C8-D738-C7B2-F35D82377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978" y="3405361"/>
                <a:ext cx="1713473" cy="667747"/>
              </a:xfrm>
              <a:prstGeom prst="rect">
                <a:avLst/>
              </a:prstGeom>
              <a:blipFill>
                <a:blip r:embed="rId9"/>
                <a:stretch>
                  <a:fillRect l="-1439" t="-3571" r="-1439" b="-5357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E4563F8-49C1-45B3-1859-A97CABE54482}"/>
              </a:ext>
            </a:extLst>
          </p:cNvPr>
          <p:cNvGrpSpPr/>
          <p:nvPr/>
        </p:nvGrpSpPr>
        <p:grpSpPr>
          <a:xfrm>
            <a:off x="7380221" y="2559726"/>
            <a:ext cx="1481111" cy="835973"/>
            <a:chOff x="6740128" y="2716634"/>
            <a:chExt cx="1481111" cy="8359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A197B0-5A8B-93B5-7AC0-B73314C6DAE9}"/>
                </a:ext>
              </a:extLst>
            </p:cNvPr>
            <p:cNvSpPr txBox="1"/>
            <p:nvPr/>
          </p:nvSpPr>
          <p:spPr>
            <a:xfrm>
              <a:off x="6740128" y="2716634"/>
              <a:ext cx="14811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FR" sz="1400" dirty="0">
                  <a:latin typeface="Euphemia UCAS" panose="020B0503040102020104" pitchFamily="34" charset="-79"/>
                  <a:cs typeface="Euphemia UCAS" panose="020B0503040102020104" pitchFamily="34" charset="-79"/>
                </a:rPr>
                <a:t>Ion scattering</a:t>
              </a:r>
            </a:p>
            <a:p>
              <a:pPr algn="ctr"/>
              <a:r>
                <a:rPr lang="en-FR" sz="1400" dirty="0">
                  <a:latin typeface="Euphemia UCAS" panose="020B0503040102020104" pitchFamily="34" charset="-79"/>
                  <a:cs typeface="Euphemia UCAS" panose="020B0503040102020104" pitchFamily="34" charset="-79"/>
                </a:rPr>
                <a:t>&amp; 3 wave decay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49971FA-AA12-2A18-DD20-5EB1885BC4DD}"/>
                    </a:ext>
                  </a:extLst>
                </p:cNvPr>
                <p:cNvSpPr txBox="1"/>
                <p:nvPr/>
              </p:nvSpPr>
              <p:spPr>
                <a:xfrm>
                  <a:off x="6770300" y="3183275"/>
                  <a:ext cx="13228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FR" dirty="0"/>
                </a:p>
              </p:txBody>
            </p:sp>
          </mc:Choice>
          <mc:Fallback xmlns="">
            <p:sp>
              <p:nvSpPr>
                <p:cNvPr id="46094" name="TextBox 46093">
                  <a:extLst>
                    <a:ext uri="{FF2B5EF4-FFF2-40B4-BE49-F238E27FC236}">
                      <a16:creationId xmlns:a16="http://schemas.microsoft.com/office/drawing/2014/main" id="{C03212D3-113F-389F-B9B5-90CB6279A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300" y="3183275"/>
                  <a:ext cx="132286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00FE30-5555-27ED-8610-360A2F9A17EB}"/>
              </a:ext>
            </a:extLst>
          </p:cNvPr>
          <p:cNvGrpSpPr/>
          <p:nvPr/>
        </p:nvGrpSpPr>
        <p:grpSpPr>
          <a:xfrm>
            <a:off x="10258621" y="2591426"/>
            <a:ext cx="1141659" cy="651716"/>
            <a:chOff x="9618528" y="2748334"/>
            <a:chExt cx="1141659" cy="65171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C5D642-44CE-D74F-2CA4-28715AE42D8F}"/>
                </a:ext>
              </a:extLst>
            </p:cNvPr>
            <p:cNvSpPr txBox="1"/>
            <p:nvPr/>
          </p:nvSpPr>
          <p:spPr>
            <a:xfrm>
              <a:off x="9618528" y="2748334"/>
              <a:ext cx="1141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FR" sz="1400" dirty="0">
                  <a:latin typeface="Euphemia UCAS" panose="020B0503040102020104" pitchFamily="34" charset="-79"/>
                  <a:cs typeface="Euphemia UCAS" panose="020B0503040102020104" pitchFamily="34" charset="-79"/>
                </a:rPr>
                <a:t>Coalesence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9EE560D-5AA3-FD4E-2F42-08973853073F}"/>
                    </a:ext>
                  </a:extLst>
                </p:cNvPr>
                <p:cNvSpPr txBox="1"/>
                <p:nvPr/>
              </p:nvSpPr>
              <p:spPr>
                <a:xfrm>
                  <a:off x="9798140" y="3030718"/>
                  <a:ext cx="8743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FR" dirty="0"/>
                </a:p>
              </p:txBody>
            </p:sp>
          </mc:Choice>
          <mc:Fallback xmlns="">
            <p:sp>
              <p:nvSpPr>
                <p:cNvPr id="46095" name="TextBox 46094">
                  <a:extLst>
                    <a:ext uri="{FF2B5EF4-FFF2-40B4-BE49-F238E27FC236}">
                      <a16:creationId xmlns:a16="http://schemas.microsoft.com/office/drawing/2014/main" id="{2B53D477-D740-1844-7679-4E3A8823EA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8140" y="3030718"/>
                  <a:ext cx="87434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8EC991C-A15B-7F53-A1B3-39763B6E31CF}"/>
              </a:ext>
            </a:extLst>
          </p:cNvPr>
          <p:cNvSpPr txBox="1"/>
          <p:nvPr/>
        </p:nvSpPr>
        <p:spPr>
          <a:xfrm>
            <a:off x="8291843" y="4316755"/>
            <a:ext cx="244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</a:t>
            </a:r>
            <a:r>
              <a:rPr lang="en-FR" dirty="0">
                <a:solidFill>
                  <a:srgbClr val="C00000"/>
                </a:solidFill>
              </a:rPr>
              <a:t>lasma is homogeneous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3AC548DC-5D07-D5E4-3464-EC97BA251F84}"/>
              </a:ext>
            </a:extLst>
          </p:cNvPr>
          <p:cNvCxnSpPr>
            <a:cxnSpLocks/>
          </p:cNvCxnSpPr>
          <p:nvPr/>
        </p:nvCxnSpPr>
        <p:spPr>
          <a:xfrm rot="5400000">
            <a:off x="9790555" y="3334948"/>
            <a:ext cx="3768674" cy="374766"/>
          </a:xfrm>
          <a:prstGeom prst="bentConnector3">
            <a:avLst>
              <a:gd name="adj1" fmla="val 99787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74CC169D-51F4-4695-9D4F-A8295BD95352}"/>
              </a:ext>
            </a:extLst>
          </p:cNvPr>
          <p:cNvSpPr/>
          <p:nvPr/>
        </p:nvSpPr>
        <p:spPr>
          <a:xfrm>
            <a:off x="220337" y="1577562"/>
            <a:ext cx="1663547" cy="166354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SUN</a:t>
            </a:r>
            <a:endParaRPr lang="en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Explosion 1 50">
            <a:extLst>
              <a:ext uri="{FF2B5EF4-FFF2-40B4-BE49-F238E27FC236}">
                <a16:creationId xmlns:a16="http://schemas.microsoft.com/office/drawing/2014/main" id="{8E13636D-B6DE-AB8F-AA9B-0ABEBC4D2FE4}"/>
              </a:ext>
            </a:extLst>
          </p:cNvPr>
          <p:cNvSpPr/>
          <p:nvPr/>
        </p:nvSpPr>
        <p:spPr>
          <a:xfrm rot="20988908">
            <a:off x="1484625" y="1588351"/>
            <a:ext cx="450694" cy="704488"/>
          </a:xfrm>
          <a:prstGeom prst="irregularSeal1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70000">
                <a:schemeClr val="accent2">
                  <a:lumMod val="0"/>
                  <a:lumOff val="100000"/>
                </a:schemeClr>
              </a:gs>
              <a:gs pos="2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97E8E50-6C0D-AD3B-EF40-4F9B1774579F}"/>
                  </a:ext>
                </a:extLst>
              </p:cNvPr>
              <p:cNvSpPr txBox="1"/>
              <p:nvPr/>
            </p:nvSpPr>
            <p:spPr>
              <a:xfrm>
                <a:off x="5460381" y="2852113"/>
                <a:ext cx="56891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FR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F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97E8E50-6C0D-AD3B-EF40-4F9B17745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381" y="2852113"/>
                <a:ext cx="56891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37F1D04-3F1C-6205-3207-10D9C4551C64}"/>
                  </a:ext>
                </a:extLst>
              </p:cNvPr>
              <p:cNvSpPr txBox="1"/>
              <p:nvPr/>
            </p:nvSpPr>
            <p:spPr>
              <a:xfrm>
                <a:off x="7782315" y="5204301"/>
                <a:ext cx="366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Random density fluctuations (</a:t>
                </a:r>
                <a14:m>
                  <m:oMath xmlns:m="http://schemas.openxmlformats.org/officeDocument/2006/math">
                    <m:r>
                      <a:rPr lang="en-F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FR" sz="18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37F1D04-3F1C-6205-3207-10D9C4551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315" y="5204301"/>
                <a:ext cx="3661580" cy="369332"/>
              </a:xfrm>
              <a:prstGeom prst="rect">
                <a:avLst/>
              </a:prstGeom>
              <a:blipFill>
                <a:blip r:embed="rId14"/>
                <a:stretch>
                  <a:fillRect l="-1384" t="-6667" r="-692" b="-2666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93EEBA4-E2C4-4267-E3E2-5176AF556D6D}"/>
              </a:ext>
            </a:extLst>
          </p:cNvPr>
          <p:cNvCxnSpPr>
            <a:cxnSpLocks/>
          </p:cNvCxnSpPr>
          <p:nvPr/>
        </p:nvCxnSpPr>
        <p:spPr>
          <a:xfrm>
            <a:off x="9448800" y="5573633"/>
            <a:ext cx="0" cy="27501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35545E1-0F82-AD4E-CDE4-9BBBAF395335}"/>
              </a:ext>
            </a:extLst>
          </p:cNvPr>
          <p:cNvSpPr txBox="1"/>
          <p:nvPr/>
        </p:nvSpPr>
        <p:spPr>
          <a:xfrm>
            <a:off x="8618863" y="5894485"/>
            <a:ext cx="1713473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EM Emission</a:t>
            </a:r>
            <a:endParaRPr lang="en-FR" dirty="0">
              <a:solidFill>
                <a:schemeClr val="accent1">
                  <a:lumMod val="5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D48978-86CF-E12F-8B4F-E5D181A82F97}"/>
              </a:ext>
            </a:extLst>
          </p:cNvPr>
          <p:cNvSpPr txBox="1"/>
          <p:nvPr/>
        </p:nvSpPr>
        <p:spPr>
          <a:xfrm>
            <a:off x="7694951" y="4832616"/>
            <a:ext cx="383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chemeClr val="tx2">
                    <a:lumMod val="50000"/>
                  </a:schemeClr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Linear mode conversion (LMC)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56BC89-F495-D44F-13A4-2FAACA350FC3}"/>
              </a:ext>
            </a:extLst>
          </p:cNvPr>
          <p:cNvGrpSpPr/>
          <p:nvPr/>
        </p:nvGrpSpPr>
        <p:grpSpPr>
          <a:xfrm>
            <a:off x="124589" y="3325236"/>
            <a:ext cx="4356695" cy="2450764"/>
            <a:chOff x="124589" y="3325236"/>
            <a:chExt cx="4356695" cy="245076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6E3DA76-8053-CB0E-EC80-51B78C923B36}"/>
                </a:ext>
              </a:extLst>
            </p:cNvPr>
            <p:cNvGrpSpPr/>
            <p:nvPr/>
          </p:nvGrpSpPr>
          <p:grpSpPr>
            <a:xfrm>
              <a:off x="1105171" y="3325236"/>
              <a:ext cx="2891597" cy="2450764"/>
              <a:chOff x="1105171" y="3325236"/>
              <a:chExt cx="2891597" cy="2450764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881EE72-31D5-7F28-3E0C-EAC94545E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5171" y="3325236"/>
                <a:ext cx="2780281" cy="227811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9C877D6-3A1E-0F41-7A54-3937F4F96AD3}"/>
                      </a:ext>
                    </a:extLst>
                  </p:cNvPr>
                  <p:cNvSpPr txBox="1"/>
                  <p:nvPr/>
                </p:nvSpPr>
                <p:spPr>
                  <a:xfrm>
                    <a:off x="2856888" y="5406668"/>
                    <a:ext cx="40762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F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D637B36-1AE3-5230-5223-64EF6E5DA5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6888" y="5406668"/>
                    <a:ext cx="407623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92AA8AA-4985-22EB-09C0-93174B39294D}"/>
                  </a:ext>
                </a:extLst>
              </p:cNvPr>
              <p:cNvSpPr txBox="1"/>
              <p:nvPr/>
            </p:nvSpPr>
            <p:spPr>
              <a:xfrm>
                <a:off x="1647022" y="3422010"/>
                <a:ext cx="2349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B</a:t>
                </a:r>
                <a:r>
                  <a:rPr lang="en-FR" sz="16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ump-on-tail instability</a:t>
                </a: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590B723E-6771-4105-DBB7-2849DA5DE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0414" y="4674550"/>
                <a:ext cx="251332" cy="555954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6BF7FC97-E51B-B976-597A-BA5FACD7D386}"/>
                      </a:ext>
                    </a:extLst>
                  </p:cNvPr>
                  <p:cNvSpPr txBox="1"/>
                  <p:nvPr/>
                </p:nvSpPr>
                <p:spPr>
                  <a:xfrm>
                    <a:off x="2119093" y="4288701"/>
                    <a:ext cx="495585" cy="35118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FR" sz="1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FR" sz="1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FR" sz="1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oMath>
                      </m:oMathPara>
                    </a14:m>
                    <a:endParaRPr lang="en-FR" sz="12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B2A68A8-8FCF-BAAA-7FCB-20E9C0BED8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9093" y="4288701"/>
                    <a:ext cx="495585" cy="35118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692" t="-3448" r="-7692"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959FE33-5B0C-B64A-1AA1-F68FCF3C29B0}"/>
                </a:ext>
              </a:extLst>
            </p:cNvPr>
            <p:cNvSpPr txBox="1"/>
            <p:nvPr/>
          </p:nvSpPr>
          <p:spPr>
            <a:xfrm>
              <a:off x="124589" y="4046930"/>
              <a:ext cx="1371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Euphemia UCAS" panose="020B0503040102020104" pitchFamily="34" charset="-79"/>
                  <a:cs typeface="Euphemia UCAS" panose="020B0503040102020104" pitchFamily="34" charset="-79"/>
                </a:rPr>
                <a:t>Velocity </a:t>
              </a:r>
              <a:endParaRPr lang="en-FR" sz="1200" dirty="0">
                <a:latin typeface="Euphemia UCAS" panose="020B0503040102020104" pitchFamily="34" charset="-79"/>
                <a:cs typeface="Euphemia UCAS" panose="020B0503040102020104" pitchFamily="34" charset="-79"/>
              </a:endParaRPr>
            </a:p>
            <a:p>
              <a:pPr algn="ctr"/>
              <a:r>
                <a:rPr lang="en-FR" sz="1200" dirty="0">
                  <a:latin typeface="Euphemia UCAS" panose="020B0503040102020104" pitchFamily="34" charset="-79"/>
                  <a:cs typeface="Euphemia UCAS" panose="020B0503040102020104" pitchFamily="34" charset="-79"/>
                </a:rPr>
                <a:t>distribution </a:t>
              </a:r>
            </a:p>
            <a:p>
              <a:pPr algn="ctr"/>
              <a:r>
                <a:rPr lang="en-GB" sz="1200" dirty="0">
                  <a:latin typeface="Euphemia UCAS" panose="020B0503040102020104" pitchFamily="34" charset="-79"/>
                  <a:cs typeface="Euphemia UCAS" panose="020B0503040102020104" pitchFamily="34" charset="-79"/>
                </a:rPr>
                <a:t>F</a:t>
              </a:r>
              <a:r>
                <a:rPr lang="en-FR" sz="1200" dirty="0">
                  <a:latin typeface="Euphemia UCAS" panose="020B0503040102020104" pitchFamily="34" charset="-79"/>
                  <a:cs typeface="Euphemia UCAS" panose="020B0503040102020104" pitchFamily="34" charset="-79"/>
                </a:rPr>
                <a:t>unction of the particle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9248C9-C916-6A32-AAB4-BC24612DA70E}"/>
                </a:ext>
              </a:extLst>
            </p:cNvPr>
            <p:cNvSpPr txBox="1"/>
            <p:nvPr/>
          </p:nvSpPr>
          <p:spPr>
            <a:xfrm>
              <a:off x="3759612" y="5185930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Euphemia UCAS" panose="020B0503040102020104" pitchFamily="34" charset="-79"/>
                  <a:cs typeface="Euphemia UCAS" panose="020B0503040102020104" pitchFamily="34" charset="-79"/>
                </a:rPr>
                <a:t>velocity</a:t>
              </a:r>
              <a:endParaRPr lang="en-FR" sz="1200" dirty="0">
                <a:latin typeface="Euphemia UCAS" panose="020B0503040102020104" pitchFamily="34" charset="-79"/>
                <a:cs typeface="Euphemia UCAS" panose="020B0503040102020104" pitchFamily="34" charset="-79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AEC6915-F962-7CCB-BCC7-92C4E73E7083}"/>
              </a:ext>
            </a:extLst>
          </p:cNvPr>
          <p:cNvSpPr txBox="1"/>
          <p:nvPr/>
        </p:nvSpPr>
        <p:spPr>
          <a:xfrm>
            <a:off x="220337" y="5754241"/>
            <a:ext cx="6403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More</a:t>
            </a:r>
            <a:r>
              <a:rPr lang="en-GB" sz="1600" i="1" dirty="0">
                <a:latin typeface="Euphemia UCAS" panose="020B0503040102020104" pitchFamily="34" charset="-79"/>
                <a:cs typeface="Euphemia UCAS" panose="020B0503040102020104" pitchFamily="34" charset="-79"/>
              </a:rPr>
              <a:t> </a:t>
            </a: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electrons at slightly higher velocities, so electrons transfer energy to electrostatic plasma waves rather than damping them. This produces exponential growth of </a:t>
            </a:r>
            <a:r>
              <a:rPr lang="en-GB" sz="1600" b="1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Langmuir waves</a:t>
            </a:r>
            <a:r>
              <a:rPr lang="th-TH" sz="1600" b="1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(electrostatic waves). </a:t>
            </a:r>
            <a:r>
              <a:rPr lang="en-US" sz="11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(Lin et al. 1981, </a:t>
            </a:r>
            <a:r>
              <a:rPr lang="en-US" sz="11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Dulk</a:t>
            </a:r>
            <a:r>
              <a:rPr lang="en-US" sz="11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2000, Reid &amp; Ratcliffe 20214)</a:t>
            </a:r>
            <a:endParaRPr lang="en-GB" sz="12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endParaRPr lang="en-FR" sz="16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E7ABA2-B4F1-0590-7442-B185CBC094C5}"/>
              </a:ext>
            </a:extLst>
          </p:cNvPr>
          <p:cNvSpPr txBox="1"/>
          <p:nvPr/>
        </p:nvSpPr>
        <p:spPr>
          <a:xfrm>
            <a:off x="5877149" y="6363248"/>
            <a:ext cx="7384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(e.g., Ginzburg &amp; </a:t>
            </a:r>
            <a:r>
              <a:rPr lang="en-US" sz="10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Zhelezniakov</a:t>
            </a:r>
            <a:r>
              <a:rPr lang="en-US" sz="1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1958, Robinson et al. 1993, </a:t>
            </a:r>
            <a:r>
              <a:rPr lang="en-US" sz="10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Krafft</a:t>
            </a:r>
            <a:r>
              <a:rPr lang="en-US" sz="1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et al. 2013, </a:t>
            </a:r>
            <a:r>
              <a:rPr lang="en-US" sz="10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Volokitin</a:t>
            </a:r>
            <a:r>
              <a:rPr lang="en-US" sz="1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&amp; </a:t>
            </a:r>
            <a:r>
              <a:rPr lang="en-US" sz="10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Krafft</a:t>
            </a:r>
            <a:r>
              <a:rPr lang="en-US" sz="1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2018)</a:t>
            </a:r>
            <a:endParaRPr lang="en-FR" sz="10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2899480-669E-0CDD-A35A-C4904B86DEE6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F2FA3DB-10FB-C861-4989-2E06822B535F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6B146B-1704-CF6B-760C-9E50B374C009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A82302F-73F8-D625-F035-5AB88A47C483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66C03E0-F5D9-A413-A9C4-15B056C3B03A}"/>
              </a:ext>
            </a:extLst>
          </p:cNvPr>
          <p:cNvSpPr txBox="1"/>
          <p:nvPr/>
        </p:nvSpPr>
        <p:spPr>
          <a:xfrm>
            <a:off x="3312423" y="5462742"/>
            <a:ext cx="2908580" cy="369332"/>
          </a:xfrm>
          <a:prstGeom prst="rect">
            <a:avLst/>
          </a:prstGeom>
          <a:solidFill>
            <a:srgbClr val="C39D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Poster:</a:t>
            </a:r>
            <a:r>
              <a:rPr lang="en-FR" dirty="0">
                <a:solidFill>
                  <a:schemeClr val="bg1"/>
                </a:solidFill>
              </a:rPr>
              <a:t> Hannah Kirkwood</a:t>
            </a:r>
          </a:p>
        </p:txBody>
      </p:sp>
    </p:spTree>
    <p:extLst>
      <p:ext uri="{BB962C8B-B14F-4D97-AF65-F5344CB8AC3E}">
        <p14:creationId xmlns:p14="http://schemas.microsoft.com/office/powerpoint/2010/main" val="40157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35" grpId="0"/>
      <p:bldP spid="36" grpId="0"/>
      <p:bldP spid="40" grpId="0" animBg="1"/>
      <p:bldP spid="41" grpId="0" animBg="1"/>
      <p:bldP spid="48" grpId="0"/>
      <p:bldP spid="52" grpId="0"/>
      <p:bldP spid="53" grpId="0"/>
      <p:bldP spid="55" grpId="0" animBg="1"/>
      <p:bldP spid="56" grpId="0"/>
      <p:bldP spid="66" grpId="0"/>
      <p:bldP spid="67" grpId="0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AD5CD-0B94-F68D-9A02-5F08E259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5</a:t>
            </a:fld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2">
                <a:extLst>
                  <a:ext uri="{FF2B5EF4-FFF2-40B4-BE49-F238E27FC236}">
                    <a16:creationId xmlns:a16="http://schemas.microsoft.com/office/drawing/2014/main" id="{AF3824E5-208D-1800-A731-E51858892E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76" y="251999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600" b="1" dirty="0">
                    <a:solidFill>
                      <a:srgbClr val="430106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Density Fluctuations</a:t>
                </a:r>
                <a:r>
                  <a:rPr lang="th-TH" sz="3600" b="1" dirty="0">
                    <a:solidFill>
                      <a:srgbClr val="430106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</a:t>
                </a:r>
                <a:r>
                  <a:rPr lang="en-GB" sz="3600" b="1" dirty="0">
                    <a:solidFill>
                      <a:srgbClr val="430106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(</a:t>
                </a:r>
                <a14:m>
                  <m:oMath xmlns:m="http://schemas.openxmlformats.org/officeDocument/2006/math">
                    <m:r>
                      <a:rPr lang="en-GB" sz="3600" b="1" i="1">
                        <a:solidFill>
                          <a:srgbClr val="43010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uphemia UCAS" panose="020B0503040102020104" pitchFamily="34" charset="-79"/>
                      </a:rPr>
                      <m:t>𝜹</m:t>
                    </m:r>
                    <m:r>
                      <a:rPr lang="en-US" sz="3600" b="1" i="1">
                        <a:solidFill>
                          <a:srgbClr val="43010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uphemia UCAS" panose="020B0503040102020104" pitchFamily="34" charset="-79"/>
                      </a:rPr>
                      <m:t>𝒏</m:t>
                    </m:r>
                  </m:oMath>
                </a14:m>
                <a:r>
                  <a:rPr lang="en-GB" sz="3600" b="1" dirty="0">
                    <a:solidFill>
                      <a:srgbClr val="430106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)</a:t>
                </a:r>
                <a:endParaRPr lang="en-FR" sz="3600" dirty="0">
                  <a:solidFill>
                    <a:srgbClr val="430106"/>
                  </a:solidFill>
                </a:endParaRPr>
              </a:p>
            </p:txBody>
          </p:sp>
        </mc:Choice>
        <mc:Fallback xmlns="">
          <p:sp>
            <p:nvSpPr>
              <p:cNvPr id="5" name="Title 2">
                <a:extLst>
                  <a:ext uri="{FF2B5EF4-FFF2-40B4-BE49-F238E27FC236}">
                    <a16:creationId xmlns:a16="http://schemas.microsoft.com/office/drawing/2014/main" id="{AF3824E5-208D-1800-A731-E5185889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6" y="251999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C9C0F-8E9A-E363-7920-0518959D7DC5}"/>
                  </a:ext>
                </a:extLst>
              </p:cNvPr>
              <p:cNvSpPr txBox="1"/>
              <p:nvPr/>
            </p:nvSpPr>
            <p:spPr>
              <a:xfrm>
                <a:off x="102476" y="1351508"/>
                <a:ext cx="5562600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S</a:t>
                </a:r>
                <a:r>
                  <a:rPr lang="en-GB" sz="2000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mall variations of plasma density</a:t>
                </a:r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around its average value, caused by turbulence or instabilities.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The presence of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uphemia UCAS" panose="020B0503040102020104" pitchFamily="34" charset="-79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uphemia UCAS" panose="020B0503040102020104" pitchFamily="34" charset="-79"/>
                      </a:rPr>
                      <m:t>𝑛</m:t>
                    </m:r>
                  </m:oMath>
                </a14:m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not only enables the escape of EM radiation, but also strongly </a:t>
                </a:r>
                <a:r>
                  <a:rPr lang="en-GB" sz="2000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influences the evolution of Langmuir turbulence</a:t>
                </a:r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, leading to the formation of localized and spatially clumped wave structures.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These processes </a:t>
                </a:r>
                <a:r>
                  <a:rPr lang="en-GB" sz="2000" dirty="0">
                    <a:solidFill>
                      <a:srgbClr val="C00000"/>
                    </a:solidFill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producing highly irregular and intermittent burst structures.</a:t>
                </a:r>
                <a:endParaRPr lang="en-FR" sz="2000" dirty="0">
                  <a:solidFill>
                    <a:srgbClr val="C00000"/>
                  </a:solidFill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AC9C0F-8E9A-E363-7920-0518959D7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6" y="1351508"/>
                <a:ext cx="5562600" cy="4401205"/>
              </a:xfrm>
              <a:prstGeom prst="rect">
                <a:avLst/>
              </a:prstGeom>
              <a:blipFill>
                <a:blip r:embed="rId3"/>
                <a:stretch>
                  <a:fillRect l="-1142" t="-862" b="-143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8D3D9286-55B5-901C-E8B8-3F2245DC87BF}"/>
              </a:ext>
            </a:extLst>
          </p:cNvPr>
          <p:cNvSpPr/>
          <p:nvPr/>
        </p:nvSpPr>
        <p:spPr>
          <a:xfrm>
            <a:off x="5665076" y="1976596"/>
            <a:ext cx="819807" cy="483476"/>
          </a:xfrm>
          <a:prstGeom prst="rightArrow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65A1B-B385-0ACD-EAFA-44E31D128C86}"/>
              </a:ext>
            </a:extLst>
          </p:cNvPr>
          <p:cNvSpPr txBox="1"/>
          <p:nvPr/>
        </p:nvSpPr>
        <p:spPr>
          <a:xfrm>
            <a:off x="6680424" y="335054"/>
            <a:ext cx="5003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Structured Type III Bursts</a:t>
            </a:r>
            <a:endParaRPr lang="en-FR" sz="2400" dirty="0">
              <a:solidFill>
                <a:srgbClr val="43010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5630C3-E5D2-1D82-11F5-7117BF8B56AD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87DACD-3AB3-1D66-DBA1-F53BD748717D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8394F-2101-49AC-0EC6-22DF4313D3E8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90BD2A-F628-9DFA-9CCF-4627C2113EE5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0FA72-668E-9A8D-1BF1-548BC93BA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103" y="828768"/>
            <a:ext cx="4625991" cy="36787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9EDAF6-B144-430D-2101-6B1418ECEC80}"/>
              </a:ext>
            </a:extLst>
          </p:cNvPr>
          <p:cNvSpPr txBox="1"/>
          <p:nvPr/>
        </p:nvSpPr>
        <p:spPr>
          <a:xfrm>
            <a:off x="6937466" y="4507488"/>
            <a:ext cx="24436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Fine Structures</a:t>
            </a:r>
            <a:endParaRPr lang="th-TH" sz="16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Type </a:t>
            </a:r>
            <a:r>
              <a:rPr lang="en-GB" sz="16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IIIb</a:t>
            </a: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bursts</a:t>
            </a:r>
            <a:endParaRPr lang="th-TH" sz="16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Striae (substructure)</a:t>
            </a:r>
          </a:p>
        </p:txBody>
      </p:sp>
    </p:spTree>
    <p:extLst>
      <p:ext uri="{BB962C8B-B14F-4D97-AF65-F5344CB8AC3E}">
        <p14:creationId xmlns:p14="http://schemas.microsoft.com/office/powerpoint/2010/main" val="27198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75079-DBD8-8DD4-1D47-CF4E6877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6</a:t>
            </a:fld>
            <a:endParaRPr lang="en-FR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879F66B-B61E-90B4-F328-2E1D1578A996}"/>
              </a:ext>
            </a:extLst>
          </p:cNvPr>
          <p:cNvSpPr txBox="1">
            <a:spLocks/>
          </p:cNvSpPr>
          <p:nvPr/>
        </p:nvSpPr>
        <p:spPr>
          <a:xfrm>
            <a:off x="838200" y="251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Fluctuations in Type III bursts</a:t>
            </a:r>
            <a:endParaRPr lang="en-FR" dirty="0">
              <a:solidFill>
                <a:srgbClr val="43010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BD2EE-2451-F7A5-6743-F7658065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940" y="1172852"/>
            <a:ext cx="4625991" cy="367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E0865-7D68-92B3-4F83-E8A6DD1E6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543" y="1172852"/>
            <a:ext cx="4625991" cy="367872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FB4F8F-223D-ECB2-5271-50516F9705F5}"/>
              </a:ext>
            </a:extLst>
          </p:cNvPr>
          <p:cNvCxnSpPr>
            <a:cxnSpLocks/>
          </p:cNvCxnSpPr>
          <p:nvPr/>
        </p:nvCxnSpPr>
        <p:spPr>
          <a:xfrm flipH="1">
            <a:off x="10441459" y="2286000"/>
            <a:ext cx="496998" cy="3459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A64BFC-ACAE-9D9C-93FF-91E68AF86B07}"/>
              </a:ext>
            </a:extLst>
          </p:cNvPr>
          <p:cNvSpPr txBox="1"/>
          <p:nvPr/>
        </p:nvSpPr>
        <p:spPr>
          <a:xfrm>
            <a:off x="10710358" y="1663829"/>
            <a:ext cx="142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uphemia UCAS" panose="020B0503040102020104" pitchFamily="34" charset="-79"/>
                <a:cs typeface="Euphemia UCAS" panose="020B0503040102020104" pitchFamily="34" charset="-79"/>
              </a:rPr>
              <a:t>S</a:t>
            </a:r>
            <a:r>
              <a:rPr lang="en-FR" dirty="0">
                <a:latin typeface="Euphemia UCAS" panose="020B0503040102020104" pitchFamily="34" charset="-79"/>
                <a:cs typeface="Euphemia UCAS" panose="020B0503040102020104" pitchFamily="34" charset="-79"/>
              </a:rPr>
              <a:t>mall</a:t>
            </a:r>
          </a:p>
          <a:p>
            <a:pPr algn="ctr"/>
            <a:r>
              <a:rPr lang="en-FR" dirty="0">
                <a:latin typeface="Euphemia UCAS" panose="020B0503040102020104" pitchFamily="34" charset="-79"/>
                <a:cs typeface="Euphemia UCAS" panose="020B0503040102020104" pitchFamily="34" charset="-79"/>
              </a:rPr>
              <a:t>fluctuations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F2FA95-F2CA-9DCC-41A2-6D8E0B55BAC2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73DDCE-390B-906E-CFFB-ABEC795D4BE4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B718A-F571-9B1C-8D4E-38E50B54C3DD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5C6C0-69AA-9837-51A2-34EDE061EAAE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1EBF4D-E4E3-BAD6-7139-F1AD6A89F89C}"/>
              </a:ext>
            </a:extLst>
          </p:cNvPr>
          <p:cNvSpPr txBox="1"/>
          <p:nvPr/>
        </p:nvSpPr>
        <p:spPr>
          <a:xfrm>
            <a:off x="5785022" y="3091176"/>
            <a:ext cx="5638800" cy="461665"/>
          </a:xfrm>
          <a:prstGeom prst="rect">
            <a:avLst/>
          </a:prstGeom>
          <a:solidFill>
            <a:srgbClr val="C39D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sz="2400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Are they real?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310AC-3988-0C60-2311-613B927EF7B2}"/>
              </a:ext>
            </a:extLst>
          </p:cNvPr>
          <p:cNvSpPr txBox="1"/>
          <p:nvPr/>
        </p:nvSpPr>
        <p:spPr>
          <a:xfrm>
            <a:off x="760037" y="4815644"/>
            <a:ext cx="104038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Exhibit fine-scale features within their dynamic spectra, while maintaining the same drifting behaviour as normal type III bursts.</a:t>
            </a:r>
          </a:p>
          <a:p>
            <a:pPr lvl="1"/>
            <a:endParaRPr lang="en-GB" sz="20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Associated with the presence of </a:t>
            </a:r>
            <a:r>
              <a:rPr lang="en-GB" sz="2000" b="1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‘density fluctuations’ </a:t>
            </a: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at different distances from the Sun </a:t>
            </a: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(e.g., Chen et </a:t>
            </a:r>
            <a:r>
              <a:rPr lang="en-US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al. 2018, </a:t>
            </a:r>
            <a:r>
              <a:rPr lang="en-GB" sz="16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Krafft</a:t>
            </a: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et al. 2022; </a:t>
            </a:r>
            <a:r>
              <a:rPr lang="en-GB" sz="16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Jebaraj</a:t>
            </a: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et al. 2023, </a:t>
            </a:r>
            <a:r>
              <a:rPr lang="en-GB" sz="16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Krupar</a:t>
            </a:r>
            <a:r>
              <a:rPr lang="en-GB" sz="16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et al. 2025).</a:t>
            </a:r>
            <a:endParaRPr lang="en-GB" sz="20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6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75079-DBD8-8DD4-1D47-CF4E6877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7</a:t>
            </a:fld>
            <a:endParaRPr lang="en-FR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879F66B-B61E-90B4-F328-2E1D1578A996}"/>
              </a:ext>
            </a:extLst>
          </p:cNvPr>
          <p:cNvSpPr txBox="1">
            <a:spLocks/>
          </p:cNvSpPr>
          <p:nvPr/>
        </p:nvSpPr>
        <p:spPr>
          <a:xfrm>
            <a:off x="838200" y="251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Main Objectives</a:t>
            </a:r>
            <a:endParaRPr lang="en-FR" dirty="0">
              <a:solidFill>
                <a:srgbClr val="43010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BD2EE-2451-F7A5-6743-F7658065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74" y="4044160"/>
            <a:ext cx="3518153" cy="2797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E0865-7D68-92B3-4F83-E8A6DD1E6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61" y="1246424"/>
            <a:ext cx="3518153" cy="27977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2C70BD-DEF7-D3C0-DB9C-14B4F8DE9693}"/>
              </a:ext>
            </a:extLst>
          </p:cNvPr>
          <p:cNvSpPr txBox="1"/>
          <p:nvPr/>
        </p:nvSpPr>
        <p:spPr>
          <a:xfrm>
            <a:off x="3977897" y="1312291"/>
            <a:ext cx="81613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What can we learn from</a:t>
            </a:r>
            <a:br>
              <a:rPr lang="en-GB" sz="3200" b="1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r>
              <a:rPr lang="en-GB" sz="3200" b="1" dirty="0">
                <a:solidFill>
                  <a:srgbClr val="C0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type III radio burst fluctuations?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622076BA-BD40-3DF3-D337-93BEC8B6C828}"/>
              </a:ext>
            </a:extLst>
          </p:cNvPr>
          <p:cNvCxnSpPr>
            <a:cxnSpLocks/>
          </p:cNvCxnSpPr>
          <p:nvPr/>
        </p:nvCxnSpPr>
        <p:spPr>
          <a:xfrm>
            <a:off x="4690581" y="5766729"/>
            <a:ext cx="609260" cy="439985"/>
          </a:xfrm>
          <a:prstGeom prst="bentConnector3">
            <a:avLst>
              <a:gd name="adj1" fmla="val 3352"/>
            </a:avLst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E45516-25C0-74A2-2F3C-EB7A65080718}"/>
              </a:ext>
            </a:extLst>
          </p:cNvPr>
          <p:cNvSpPr txBox="1"/>
          <p:nvPr/>
        </p:nvSpPr>
        <p:spPr>
          <a:xfrm>
            <a:off x="5400126" y="6006659"/>
            <a:ext cx="6553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Are they associated with density</a:t>
            </a:r>
            <a:r>
              <a:rPr lang="th-TH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</a:t>
            </a:r>
            <a:r>
              <a:rPr lang="en-US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fluctuations</a:t>
            </a: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?</a:t>
            </a:r>
            <a:endParaRPr lang="en-GB" sz="2000" b="1" dirty="0">
              <a:solidFill>
                <a:srgbClr val="C000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6A36915-5A40-0D5E-950B-E814F5AEC421}"/>
              </a:ext>
            </a:extLst>
          </p:cNvPr>
          <p:cNvCxnSpPr>
            <a:cxnSpLocks/>
          </p:cNvCxnSpPr>
          <p:nvPr/>
        </p:nvCxnSpPr>
        <p:spPr>
          <a:xfrm>
            <a:off x="4690581" y="3687880"/>
            <a:ext cx="609260" cy="439985"/>
          </a:xfrm>
          <a:prstGeom prst="bentConnector3">
            <a:avLst>
              <a:gd name="adj1" fmla="val 3352"/>
            </a:avLst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3EC921-E5E0-7B45-24A6-F1E77495D7D3}"/>
              </a:ext>
            </a:extLst>
          </p:cNvPr>
          <p:cNvSpPr txBox="1"/>
          <p:nvPr/>
        </p:nvSpPr>
        <p:spPr>
          <a:xfrm>
            <a:off x="5400126" y="4823449"/>
            <a:ext cx="6553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Do large and small fluctuations share the same underlying emission mechanisms?</a:t>
            </a:r>
            <a:endParaRPr lang="en-FR" sz="2000" dirty="0">
              <a:solidFill>
                <a:schemeClr val="tx2">
                  <a:lumMod val="5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6036219-6E5B-E513-B4E1-B2ECA4AD7A35}"/>
              </a:ext>
            </a:extLst>
          </p:cNvPr>
          <p:cNvCxnSpPr>
            <a:cxnSpLocks/>
          </p:cNvCxnSpPr>
          <p:nvPr/>
        </p:nvCxnSpPr>
        <p:spPr>
          <a:xfrm>
            <a:off x="4690581" y="4723926"/>
            <a:ext cx="609260" cy="439985"/>
          </a:xfrm>
          <a:prstGeom prst="bentConnector3">
            <a:avLst>
              <a:gd name="adj1" fmla="val 3352"/>
            </a:avLst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B1363B-CF2C-D611-2723-40870B06E295}"/>
              </a:ext>
            </a:extLst>
          </p:cNvPr>
          <p:cNvSpPr txBox="1"/>
          <p:nvPr/>
        </p:nvSpPr>
        <p:spPr>
          <a:xfrm>
            <a:off x="5400126" y="2809978"/>
            <a:ext cx="6553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How do these features evolve with radial distance and the spacecraft's observing viewpoint?</a:t>
            </a:r>
            <a:endParaRPr lang="en-FR" sz="2000" dirty="0">
              <a:solidFill>
                <a:schemeClr val="tx2">
                  <a:lumMod val="5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4A77B-AA3F-0BD6-BC23-00BF03B335A4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C73DB5-E95B-8367-9703-4B6C779D4460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3013DF-9240-6204-FEAA-8D7D80E00CBB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2A5347-40E9-21A7-58D8-AA8249297769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1E609CDF-45A7-8140-FDB9-69EE984D98A6}"/>
              </a:ext>
            </a:extLst>
          </p:cNvPr>
          <p:cNvCxnSpPr>
            <a:cxnSpLocks/>
          </p:cNvCxnSpPr>
          <p:nvPr/>
        </p:nvCxnSpPr>
        <p:spPr>
          <a:xfrm>
            <a:off x="4690580" y="2750775"/>
            <a:ext cx="609260" cy="439985"/>
          </a:xfrm>
          <a:prstGeom prst="bentConnector3">
            <a:avLst>
              <a:gd name="adj1" fmla="val 3352"/>
            </a:avLst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203CB8-630C-EA01-CC56-0EAE93B2BFEC}"/>
              </a:ext>
            </a:extLst>
          </p:cNvPr>
          <p:cNvSpPr txBox="1"/>
          <p:nvPr/>
        </p:nvSpPr>
        <p:spPr>
          <a:xfrm>
            <a:off x="5400126" y="3844141"/>
            <a:ext cx="6553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Are the fluctuations </a:t>
            </a:r>
            <a:r>
              <a:rPr lang="en-GB" sz="20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driven by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 local effect near the emission source region?</a:t>
            </a:r>
            <a:endParaRPr lang="en-FR" sz="2000" dirty="0">
              <a:solidFill>
                <a:schemeClr val="tx2">
                  <a:lumMod val="50000"/>
                </a:schemeClr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12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402E-6069-899E-6A16-40EFB532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8</a:t>
            </a:fld>
            <a:endParaRPr lang="en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0BC11C-45A5-46E9-F65F-4193F5E473D3}"/>
              </a:ext>
            </a:extLst>
          </p:cNvPr>
          <p:cNvSpPr txBox="1">
            <a:spLocks/>
          </p:cNvSpPr>
          <p:nvPr/>
        </p:nvSpPr>
        <p:spPr>
          <a:xfrm>
            <a:off x="838200" y="178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and Analysis Method</a:t>
            </a:r>
            <a:endParaRPr lang="en-FR" dirty="0">
              <a:solidFill>
                <a:srgbClr val="43010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1A4BC-C438-E9CE-F1CA-F8F512CB9AD5}"/>
              </a:ext>
            </a:extLst>
          </p:cNvPr>
          <p:cNvSpPr/>
          <p:nvPr/>
        </p:nvSpPr>
        <p:spPr>
          <a:xfrm>
            <a:off x="355600" y="1267900"/>
            <a:ext cx="3124200" cy="1201176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2400" b="1" dirty="0">
                <a:latin typeface="Euphemia UCAS" panose="020B0503040102020104" pitchFamily="34" charset="-79"/>
                <a:cs typeface="Euphemia UCAS" panose="020B0503040102020104" pitchFamily="34" charset="-79"/>
              </a:rPr>
              <a:t>Data &amp;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66C96F-226C-6379-278B-6DA4406ADD06}"/>
                  </a:ext>
                </a:extLst>
              </p:cNvPr>
              <p:cNvSpPr txBox="1"/>
              <p:nvPr/>
            </p:nvSpPr>
            <p:spPr>
              <a:xfrm>
                <a:off x="4191002" y="1860293"/>
                <a:ext cx="7975600" cy="2271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The data processing steps were as follows:</a:t>
                </a:r>
              </a:p>
              <a:p>
                <a:pPr lvl="1"/>
                <a:endParaRPr lang="en-US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Background Subtraction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𝑏𝑢𝑟𝑠𝑡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𝑏𝑔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Type III Burst Detection</a:t>
                </a:r>
              </a:p>
              <a:p>
                <a:pPr lvl="2"/>
                <a:r>
                  <a:rPr lang="en-US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: using enhancement in time profile at each frequency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Cross-Spacecraft Event Selection </a:t>
                </a:r>
              </a:p>
              <a:p>
                <a:pPr lvl="2"/>
                <a:r>
                  <a:rPr lang="en-US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: observed by both PSP and SolO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uphemia UCAS" panose="020B0503040102020104" pitchFamily="34" charset="-79"/>
                      </a:rPr>
                      <m:t>∆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Euphemia UCAS" panose="020B0503040102020104" pitchFamily="34" charset="-79"/>
                          </a:rPr>
                          <m:t>𝑜𝑏𝑠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uphemia UCAS" panose="020B0503040102020104" pitchFamily="34" charset="-79"/>
                      </a:rPr>
                      <m:t>&lt;</m:t>
                    </m:r>
                  </m:oMath>
                </a14:m>
                <a:r>
                  <a:rPr lang="en-US" sz="2000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 10 mins)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66C96F-226C-6379-278B-6DA4406AD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2" y="1860293"/>
                <a:ext cx="7975600" cy="2271712"/>
              </a:xfrm>
              <a:prstGeom prst="rect">
                <a:avLst/>
              </a:prstGeom>
              <a:blipFill>
                <a:blip r:embed="rId2"/>
                <a:stretch>
                  <a:fillRect t="-1111" b="-388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AD0CBC2-9472-4EC9-9964-D9CBC2336E7F}"/>
              </a:ext>
            </a:extLst>
          </p:cNvPr>
          <p:cNvSpPr txBox="1"/>
          <p:nvPr/>
        </p:nvSpPr>
        <p:spPr>
          <a:xfrm>
            <a:off x="4343401" y="1213962"/>
            <a:ext cx="7543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latin typeface="Euphemia UCAS" panose="020B0503040102020104" pitchFamily="34" charset="-79"/>
                <a:cs typeface="Euphemia UCAS" panose="020B0503040102020104" pitchFamily="34" charset="-79"/>
              </a:rPr>
              <a:t>PSP : FIELDS L3  </a:t>
            </a:r>
            <a:r>
              <a:rPr lang="th-TH" dirty="0">
                <a:latin typeface="Euphemia UCAS" panose="020B0503040102020104" pitchFamily="34" charset="-79"/>
                <a:cs typeface="Euphemia UCAS" panose="020B0503040102020104" pitchFamily="34" charset="-79"/>
              </a:rPr>
              <a:t> </a:t>
            </a:r>
            <a:r>
              <a:rPr lang="en-US" dirty="0">
                <a:latin typeface="Euphemia UCAS" panose="020B0503040102020104" pitchFamily="34" charset="-79"/>
                <a:cs typeface="Euphemia UCAS" panose="020B0503040102020104" pitchFamily="34" charset="-79"/>
              </a:rPr>
              <a:t>|  </a:t>
            </a:r>
            <a:r>
              <a:rPr lang="en-FR" dirty="0">
                <a:latin typeface="Euphemia UCAS" panose="020B0503040102020104" pitchFamily="34" charset="-79"/>
                <a:cs typeface="Euphemia UCAS" panose="020B0503040102020104" pitchFamily="34" charset="-79"/>
              </a:rPr>
              <a:t>SolO : RPW L3</a:t>
            </a:r>
          </a:p>
          <a:p>
            <a:pPr algn="ctr"/>
            <a:r>
              <a:rPr lang="en-GB" dirty="0">
                <a:latin typeface="Euphemia UCAS" panose="020B0503040102020104" pitchFamily="34" charset="-79"/>
                <a:cs typeface="Euphemia UCAS" panose="020B0503040102020104" pitchFamily="34" charset="-79"/>
              </a:rPr>
              <a:t>Interval:</a:t>
            </a:r>
            <a:r>
              <a:rPr lang="en-FR" dirty="0">
                <a:latin typeface="Euphemia UCAS" panose="020B0503040102020104" pitchFamily="34" charset="-79"/>
                <a:cs typeface="Euphemia UCAS" panose="020B0503040102020104" pitchFamily="34" charset="-79"/>
              </a:rPr>
              <a:t> 2023 - 2024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80D5AC-4FD7-A70A-D01C-E3F23BEB89CD}"/>
              </a:ext>
            </a:extLst>
          </p:cNvPr>
          <p:cNvGrpSpPr/>
          <p:nvPr/>
        </p:nvGrpSpPr>
        <p:grpSpPr>
          <a:xfrm>
            <a:off x="4815112" y="4132005"/>
            <a:ext cx="6538688" cy="2639449"/>
            <a:chOff x="3182542" y="1402459"/>
            <a:chExt cx="8494452" cy="342892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B5CD8E-F8A1-A137-7A74-EC6E9D6092CB}"/>
                </a:ext>
              </a:extLst>
            </p:cNvPr>
            <p:cNvGrpSpPr/>
            <p:nvPr/>
          </p:nvGrpSpPr>
          <p:grpSpPr>
            <a:xfrm>
              <a:off x="3182542" y="1406569"/>
              <a:ext cx="8494452" cy="3424816"/>
              <a:chOff x="3229165" y="1626787"/>
              <a:chExt cx="8582436" cy="346029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AC960E2-36CB-E20E-3B73-CCDD18BEA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9437" b="934"/>
              <a:stretch/>
            </p:blipFill>
            <p:spPr>
              <a:xfrm>
                <a:off x="3229165" y="4701516"/>
                <a:ext cx="8582435" cy="38556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9FD6449-CA1B-5614-C501-D6E0655D2A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1515"/>
              <a:stretch/>
            </p:blipFill>
            <p:spPr>
              <a:xfrm>
                <a:off x="3229166" y="1626787"/>
                <a:ext cx="8582435" cy="3142593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E428A8-3E41-DBF2-E6BE-A057123C9E39}"/>
                </a:ext>
              </a:extLst>
            </p:cNvPr>
            <p:cNvSpPr/>
            <p:nvPr/>
          </p:nvSpPr>
          <p:spPr>
            <a:xfrm>
              <a:off x="9086400" y="1413769"/>
              <a:ext cx="950400" cy="170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SolO</a:t>
              </a:r>
              <a:endParaRPr lang="en-FR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63547A-EAB6-C7C8-EEE5-E0A636FFF3D5}"/>
                </a:ext>
              </a:extLst>
            </p:cNvPr>
            <p:cNvSpPr/>
            <p:nvPr/>
          </p:nvSpPr>
          <p:spPr>
            <a:xfrm>
              <a:off x="4825200" y="1402459"/>
              <a:ext cx="950400" cy="170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PSP</a:t>
              </a:r>
              <a:endParaRPr lang="en-FR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081104C-A194-2A4F-E4FC-5BA2560F6045}"/>
              </a:ext>
            </a:extLst>
          </p:cNvPr>
          <p:cNvSpPr txBox="1"/>
          <p:nvPr/>
        </p:nvSpPr>
        <p:spPr>
          <a:xfrm>
            <a:off x="9725455" y="6432563"/>
            <a:ext cx="170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2000" dirty="0">
                <a:solidFill>
                  <a:srgbClr val="C00000"/>
                </a:solidFill>
              </a:rPr>
              <a:t>932 Bursts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9BC28E-DB19-C6ED-B271-2FBCC35992E2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F52E0C-39E0-A981-E2B6-2C59A1601543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0AE191-84A0-CA1D-9363-A21399CF46C8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C5728E-B602-433A-0796-91D1A1796251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</p:spTree>
    <p:extLst>
      <p:ext uri="{BB962C8B-B14F-4D97-AF65-F5344CB8AC3E}">
        <p14:creationId xmlns:p14="http://schemas.microsoft.com/office/powerpoint/2010/main" val="123858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402E-6069-899E-6A16-40EFB532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10F3-9B75-B84C-963F-21F2B849F66B}" type="slidenum">
              <a:rPr lang="en-FR" smtClean="0"/>
              <a:t>9</a:t>
            </a:fld>
            <a:endParaRPr lang="en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0BC11C-45A5-46E9-F65F-4193F5E473D3}"/>
              </a:ext>
            </a:extLst>
          </p:cNvPr>
          <p:cNvSpPr txBox="1">
            <a:spLocks/>
          </p:cNvSpPr>
          <p:nvPr/>
        </p:nvSpPr>
        <p:spPr>
          <a:xfrm>
            <a:off x="838200" y="178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30106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and Analysis Method</a:t>
            </a:r>
            <a:endParaRPr lang="en-FR" dirty="0">
              <a:solidFill>
                <a:srgbClr val="43010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1A4BC-C438-E9CE-F1CA-F8F512CB9AD5}"/>
              </a:ext>
            </a:extLst>
          </p:cNvPr>
          <p:cNvSpPr/>
          <p:nvPr/>
        </p:nvSpPr>
        <p:spPr>
          <a:xfrm>
            <a:off x="355600" y="1267900"/>
            <a:ext cx="3124200" cy="1201176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2400" b="1" dirty="0">
                <a:latin typeface="Euphemia UCAS" panose="020B0503040102020104" pitchFamily="34" charset="-79"/>
                <a:cs typeface="Euphemia UCAS" panose="020B0503040102020104" pitchFamily="34" charset="-79"/>
              </a:rPr>
              <a:t>Data &amp;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CF9129-6960-3D6B-148D-717478F12EAC}"/>
                  </a:ext>
                </a:extLst>
              </p:cNvPr>
              <p:cNvSpPr/>
              <p:nvPr/>
            </p:nvSpPr>
            <p:spPr>
              <a:xfrm>
                <a:off x="355600" y="2828412"/>
                <a:ext cx="3124200" cy="1201176"/>
              </a:xfrm>
              <a:prstGeom prst="rect">
                <a:avLst/>
              </a:prstGeom>
              <a:solidFill>
                <a:srgbClr val="43010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FR" sz="2400" b="1" dirty="0">
                    <a:latin typeface="Euphemia UCAS" panose="020B0503040102020104" pitchFamily="34" charset="-79"/>
                    <a:cs typeface="Euphemia UCAS" panose="020B0503040102020104" pitchFamily="34" charset="-79"/>
                  </a:rPr>
                  <a:t>Maximum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FR" sz="2400" b="1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𝑺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Euphemia UCAS" panose="020B0503040102020104" pitchFamily="34" charset="-79"/>
                          </a:rPr>
                          <m:t>𝐦𝐚𝐱</m:t>
                        </m:r>
                      </m:sub>
                    </m:sSub>
                  </m:oMath>
                </a14:m>
                <a:endParaRPr lang="en-FR" sz="2400" b="1" dirty="0">
                  <a:latin typeface="Euphemia UCAS" panose="020B0503040102020104" pitchFamily="34" charset="-79"/>
                  <a:cs typeface="Euphemia UCAS" panose="020B0503040102020104" pitchFamily="34" charset="-79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CF9129-6960-3D6B-148D-717478F12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2828412"/>
                <a:ext cx="3124200" cy="1201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CB40E87-D428-6D93-92E2-9B405EF31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473" y="1598100"/>
            <a:ext cx="8449627" cy="4396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581012-9DF9-EEAB-74C7-CC23E330841A}"/>
              </a:ext>
            </a:extLst>
          </p:cNvPr>
          <p:cNvSpPr/>
          <p:nvPr/>
        </p:nvSpPr>
        <p:spPr>
          <a:xfrm>
            <a:off x="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50CB9-1F49-385D-8EE6-4B636C14A7E9}"/>
              </a:ext>
            </a:extLst>
          </p:cNvPr>
          <p:cNvSpPr/>
          <p:nvPr/>
        </p:nvSpPr>
        <p:spPr>
          <a:xfrm>
            <a:off x="3060700" y="0"/>
            <a:ext cx="3060700" cy="252000"/>
          </a:xfrm>
          <a:prstGeom prst="rect">
            <a:avLst/>
          </a:prstGeom>
          <a:solidFill>
            <a:srgbClr val="43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Data &amp;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95E962-66F2-0206-2305-A2CF948FD818}"/>
              </a:ext>
            </a:extLst>
          </p:cNvPr>
          <p:cNvSpPr/>
          <p:nvPr/>
        </p:nvSpPr>
        <p:spPr>
          <a:xfrm>
            <a:off x="6121400" y="0"/>
            <a:ext cx="3060700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R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Results</a:t>
            </a:r>
            <a:r>
              <a:rPr lang="th-TH" sz="1400" dirty="0">
                <a:solidFill>
                  <a:schemeClr val="bg1"/>
                </a:solidFill>
                <a:latin typeface="Euphemia UCAS" panose="020B0503040102020104" pitchFamily="34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&amp; Discussion</a:t>
            </a:r>
            <a:endParaRPr lang="en-FR" sz="1400" dirty="0">
              <a:solidFill>
                <a:schemeClr val="bg1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3CCEB-4504-1412-928C-04112F5DDA45}"/>
              </a:ext>
            </a:extLst>
          </p:cNvPr>
          <p:cNvSpPr/>
          <p:nvPr/>
        </p:nvSpPr>
        <p:spPr>
          <a:xfrm>
            <a:off x="9182100" y="-1"/>
            <a:ext cx="3056516" cy="252000"/>
          </a:xfrm>
          <a:prstGeom prst="rect">
            <a:avLst/>
          </a:prstGeom>
          <a:solidFill>
            <a:srgbClr val="C3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Conclusion &amp; TBC</a:t>
            </a:r>
          </a:p>
        </p:txBody>
      </p:sp>
    </p:spTree>
    <p:extLst>
      <p:ext uri="{BB962C8B-B14F-4D97-AF65-F5344CB8AC3E}">
        <p14:creationId xmlns:p14="http://schemas.microsoft.com/office/powerpoint/2010/main" val="46039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7279</TotalTime>
  <Words>1327</Words>
  <Application>Microsoft Macintosh PowerPoint</Application>
  <PresentationFormat>Widescreen</PresentationFormat>
  <Paragraphs>221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Cordia New</vt:lpstr>
      <vt:lpstr>Euphemia UCAS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Panisara Thepthong</dc:creator>
  <cp:lastModifiedBy>Panisara Thepthong</cp:lastModifiedBy>
  <cp:revision>54</cp:revision>
  <dcterms:created xsi:type="dcterms:W3CDTF">2026-05-30T13:13:57Z</dcterms:created>
  <dcterms:modified xsi:type="dcterms:W3CDTF">2026-06-09T15:26:47Z</dcterms:modified>
</cp:coreProperties>
</file>