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7" r:id="rId2"/>
    <p:sldId id="268" r:id="rId3"/>
    <p:sldId id="257" r:id="rId4"/>
    <p:sldId id="497" r:id="rId5"/>
    <p:sldId id="273" r:id="rId6"/>
    <p:sldId id="274" r:id="rId7"/>
    <p:sldId id="275" r:id="rId8"/>
    <p:sldId id="486" r:id="rId9"/>
    <p:sldId id="276" r:id="rId10"/>
    <p:sldId id="488" r:id="rId11"/>
    <p:sldId id="493" r:id="rId12"/>
    <p:sldId id="490" r:id="rId13"/>
    <p:sldId id="495" r:id="rId14"/>
    <p:sldId id="496" r:id="rId15"/>
    <p:sldId id="494" r:id="rId16"/>
    <p:sldId id="502" r:id="rId17"/>
    <p:sldId id="501" r:id="rId18"/>
    <p:sldId id="489" r:id="rId19"/>
    <p:sldId id="411" r:id="rId20"/>
    <p:sldId id="412" r:id="rId21"/>
    <p:sldId id="451" r:id="rId22"/>
    <p:sldId id="452" r:id="rId23"/>
    <p:sldId id="463" r:id="rId24"/>
    <p:sldId id="498" r:id="rId25"/>
    <p:sldId id="446" r:id="rId26"/>
    <p:sldId id="454" r:id="rId27"/>
    <p:sldId id="455" r:id="rId28"/>
    <p:sldId id="456" r:id="rId29"/>
    <p:sldId id="457" r:id="rId30"/>
    <p:sldId id="458" r:id="rId31"/>
    <p:sldId id="499" r:id="rId32"/>
    <p:sldId id="459" r:id="rId33"/>
    <p:sldId id="460" r:id="rId34"/>
    <p:sldId id="479" r:id="rId35"/>
    <p:sldId id="480" r:id="rId36"/>
    <p:sldId id="482" r:id="rId37"/>
    <p:sldId id="483" r:id="rId38"/>
    <p:sldId id="500" r:id="rId3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zergua" initials="s" lastIdx="1" clrIdx="0">
    <p:extLst>
      <p:ext uri="{19B8F6BF-5375-455C-9EA6-DF929625EA0E}">
        <p15:presenceInfo xmlns:p15="http://schemas.microsoft.com/office/powerpoint/2012/main" userId="c8534317d07121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1E14"/>
    <a:srgbClr val="252B72"/>
    <a:srgbClr val="852E2D"/>
    <a:srgbClr val="6BBC68"/>
    <a:srgbClr val="303381"/>
    <a:srgbClr val="F8D330"/>
    <a:srgbClr val="FABA81"/>
    <a:srgbClr val="FAB880"/>
    <a:srgbClr val="5B1F3B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61702-27B9-49BE-B2B3-43C45E2E7532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1D03E-BA38-4214-81A7-BE1B1300C4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6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F7E4F-7504-48F9-93AE-C3CC7560D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8497F5-C8B9-49B5-8F14-6F48A751B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40C732-7101-4A3B-A905-22F85CCF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A83B-B3A3-4470-8AE9-8B9F3ECAB505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15EDFA-2491-4330-A244-C774B98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4DD344-27CB-4EB9-BB32-69EE0BD9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2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B1BBC-65FB-4CC6-8A8C-25B8BE1B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BF2F7C-D765-449F-86C2-0D2C1AF26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85EE78-F767-4391-A454-7FCFE15AC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ADD3-806D-4F26-A5D6-D20C359062B6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7A791B-9490-4F72-B4A1-73217F94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7ADFFC-2EEB-4BE7-BC35-F7062ECE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6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C7FD77-6D36-49C9-96E7-AACA5D6D8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031CF9-F4B0-4394-B723-A4E17C3CF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D01662-3B68-47D1-9A7B-DFEFBAF3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2C7F-3ACF-4FBD-96E1-6312AA6AEBEF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106A33-28BB-4B5D-A296-89EE6253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737875-8A0C-424D-924E-817D6271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00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EFCC8-CE02-45EA-A05E-24C4117E2757}"/>
              </a:ext>
            </a:extLst>
          </p:cNvPr>
          <p:cNvSpPr/>
          <p:nvPr userDrawn="1"/>
        </p:nvSpPr>
        <p:spPr>
          <a:xfrm>
            <a:off x="0" y="0"/>
            <a:ext cx="12192000" cy="585788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4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B00CD-3B3F-49F5-AB68-1A12D274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7B9ACC-D366-454B-AEEC-C9CDD9E3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6DA068-7A3C-4820-A1BA-A36F6875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53E9-736C-461B-8F03-A93AFF600F23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B8D56A-67B7-4D79-80E5-5124AA8C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52312F-E94C-4B79-B780-E32D044F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0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032E3D-91EB-496C-93AD-1D6BC153E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450ACF-22DA-4FB5-977F-49E947BB3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8C9A57-DF99-4AD3-AD74-74B62DFE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F0C8-D79F-4C6F-BC02-D0A30AEDE791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CFF60C-E2B6-46EB-B5CE-2BB61208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2A393C-7CBC-45EF-B39F-9EFC8E76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5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A015B-09DA-46DC-A89A-320C340F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25BBAE-76AA-4A48-AC0C-4499CE0B0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1B75AF-34AF-4692-886F-E564AB541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58102F-EF58-4FCE-9CC6-498769F0D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EC18-1331-4DB0-9E9D-3E394DFEB94C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10C810-49E4-4DC9-AF21-DF473EE9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2ED7E2-A21F-4D41-B636-D1078CDF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5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A9A040-674B-4AA7-8966-E421AC35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7C2139-C708-4578-BB81-8AB990D72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8A549D-CA46-41DF-A5F3-7313AB4E0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200F2C-D0C5-45E5-89A4-AE0FFD2FF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FF8DFD6-F3D0-4942-BFDC-918C156EB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52AC6F8-777B-43DD-9DED-A8CEEE0B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00457-173D-4D3E-8AC9-95271FE31933}" type="datetime1">
              <a:rPr lang="en-US" smtClean="0"/>
              <a:t>6/15/2026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5C8D47-9763-4C9A-A9F6-A27C78FD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7D5410-D4F7-4856-8CF4-4A242244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7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1B443-88D3-4ACB-B882-8C4ED46E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B95274A-6884-4646-BE48-C403B54C8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7E168-95E8-4C28-ADB6-9C10D59813BE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79F12F-B155-48B6-8A8C-DAED4E52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D8B557-C829-42D5-8735-3934E5B0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5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C82BC9-D4A2-4291-B076-5C79FE40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5E66-2D75-4DFA-A429-2D54546FD976}" type="datetime1">
              <a:rPr lang="en-US" smtClean="0"/>
              <a:t>6/15/2026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A4D57ED-6DEC-4F6C-9E8B-23BE38B9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5E6DE5-6532-4E6D-8A2A-EBC7E51A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0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43133-B6CF-46EB-ABDD-9F56BF66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FD6841-D868-453F-97D1-A35E4DBDD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9265E5-C95F-4D57-959A-72E7BA3C8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789ABE-F7DB-4B93-B169-8B78FFCCA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98EB-CB30-4545-A447-29D82742AA59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279BA5-E6F5-431B-8E4A-07BC4BBE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E794C7-14F0-488B-ACBB-1A985590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7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E89F5-82AB-480D-9D23-EDF54D6B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0A099D-5EE0-4A2A-A52C-011ACC395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F71F8A-B0CB-4798-AE0F-9F647414E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0CC67-A0F8-41B2-ADB3-F073C38F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3EDE-18C9-4A87-8CF9-9B3B8A2B3054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A7EB15-9DCD-4D1E-B657-5A0956E5E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CF183D-8740-43BD-95E9-8FA9A64D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63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752E17-C16D-4370-AA53-E9160EA40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EB5CCD-258E-439E-B35F-FC81E483A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33532A-D137-40AD-A1FC-9E0257E1E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167F-7B75-4CDC-81D3-B828D99159F3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85F528-CA73-4D3E-B6AA-42B20CE33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A5203F-B725-489A-BBCF-744A65DF9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E291-B60A-492F-9F51-551AB1E92F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3.jp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4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0.png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45.jp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12.jp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jp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1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2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310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3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2.jpg"/><Relationship Id="rId5" Type="http://schemas.openxmlformats.org/officeDocument/2006/relationships/image" Target="../media/image5.png"/><Relationship Id="rId10" Type="http://schemas.openxmlformats.org/officeDocument/2006/relationships/image" Target="../media/image11.jpg"/><Relationship Id="rId4" Type="http://schemas.openxmlformats.org/officeDocument/2006/relationships/image" Target="../media/image4.pn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4.jpg"/><Relationship Id="rId10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7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4FB312DA-9E20-44D1-80AD-0B544C88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111" y="0"/>
            <a:ext cx="12732222" cy="899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BBEF4C-FB74-4B4B-B114-B640AB5B2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8C-173C-4B13-9B59-0FDCE6D9FF94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3B8630-11AA-4D95-88AC-502180FBE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260C63A-38FE-4CA0-8491-C78E68CB2256}"/>
              </a:ext>
            </a:extLst>
          </p:cNvPr>
          <p:cNvSpPr/>
          <p:nvPr/>
        </p:nvSpPr>
        <p:spPr>
          <a:xfrm>
            <a:off x="277585" y="521493"/>
            <a:ext cx="3831427" cy="1103471"/>
          </a:xfrm>
          <a:prstGeom prst="roundRect">
            <a:avLst>
              <a:gd name="adj" fmla="val 38113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Regions discrimination</a:t>
            </a:r>
          </a:p>
          <a:p>
            <a:r>
              <a:rPr lang="en-GB" sz="2800" dirty="0">
                <a:solidFill>
                  <a:schemeClr val="tx1"/>
                </a:solidFill>
              </a:rPr>
              <a:t>(L</a:t>
            </a:r>
            <a:r>
              <a:rPr lang="en-US" sz="2800" dirty="0">
                <a:solidFill>
                  <a:schemeClr val="tx1"/>
                </a:solidFill>
              </a:rPr>
              <a:t>oops Height)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C1AB46-F66B-44B6-AD32-6E517DF035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72" r="49708" b="48933"/>
          <a:stretch/>
        </p:blipFill>
        <p:spPr>
          <a:xfrm>
            <a:off x="5287833" y="61541"/>
            <a:ext cx="3368487" cy="6734917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1769A9-9D1F-47CA-92D4-63520328C9BA}"/>
              </a:ext>
            </a:extLst>
          </p:cNvPr>
          <p:cNvSpPr/>
          <p:nvPr/>
        </p:nvSpPr>
        <p:spPr>
          <a:xfrm>
            <a:off x="2717942" y="2648237"/>
            <a:ext cx="2152421" cy="1103471"/>
          </a:xfrm>
          <a:prstGeom prst="roundRect">
            <a:avLst>
              <a:gd name="adj" fmla="val 16434"/>
            </a:avLst>
          </a:prstGeom>
          <a:solidFill>
            <a:srgbClr val="303381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303381"/>
                </a:solidFill>
              </a:rPr>
              <a:t>PHC</a:t>
            </a:r>
            <a:r>
              <a:rPr lang="en-GB" dirty="0">
                <a:solidFill>
                  <a:schemeClr val="tx1"/>
                </a:solidFill>
              </a:rPr>
              <a:t> higher concentration of small loops</a:t>
            </a:r>
            <a:endParaRPr lang="en-GB" dirty="0">
              <a:solidFill>
                <a:srgbClr val="852E2D"/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0C53DC6-C2CB-4916-AEB8-89E6DA7E6D0E}"/>
              </a:ext>
            </a:extLst>
          </p:cNvPr>
          <p:cNvSpPr/>
          <p:nvPr/>
        </p:nvSpPr>
        <p:spPr>
          <a:xfrm rot="16200000">
            <a:off x="4534345" y="852068"/>
            <a:ext cx="1429690" cy="4006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tagged ARs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804186A-AF6A-4857-855E-0AF431423400}"/>
              </a:ext>
            </a:extLst>
          </p:cNvPr>
          <p:cNvSpPr/>
          <p:nvPr/>
        </p:nvSpPr>
        <p:spPr>
          <a:xfrm rot="16200000">
            <a:off x="4543850" y="3228674"/>
            <a:ext cx="1429690" cy="4006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tagged CHs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1BD8D1C-13E6-4BC1-A2FB-A0083D81021C}"/>
              </a:ext>
            </a:extLst>
          </p:cNvPr>
          <p:cNvSpPr/>
          <p:nvPr/>
        </p:nvSpPr>
        <p:spPr>
          <a:xfrm rot="16200000">
            <a:off x="4543850" y="5413074"/>
            <a:ext cx="1429690" cy="4006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tagged QS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C32368-9078-40CF-97C7-2E176150AD65}"/>
              </a:ext>
            </a:extLst>
          </p:cNvPr>
          <p:cNvSpPr/>
          <p:nvPr/>
        </p:nvSpPr>
        <p:spPr>
          <a:xfrm>
            <a:off x="8885783" y="680698"/>
            <a:ext cx="2892923" cy="397463"/>
          </a:xfrm>
          <a:prstGeom prst="roundRect">
            <a:avLst>
              <a:gd name="adj" fmla="val 50000"/>
            </a:avLst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852E2D"/>
                </a:solidFill>
              </a:rPr>
              <a:t>OAC</a:t>
            </a:r>
            <a:r>
              <a:rPr lang="en-GB" dirty="0">
                <a:solidFill>
                  <a:schemeClr val="tx1"/>
                </a:solidFill>
              </a:rPr>
              <a:t> broader distribution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7FFE9E-0D3E-4101-9CAB-58A17D329E42}"/>
              </a:ext>
            </a:extLst>
          </p:cNvPr>
          <p:cNvSpPr/>
          <p:nvPr/>
        </p:nvSpPr>
        <p:spPr>
          <a:xfrm>
            <a:off x="5833642" y="150471"/>
            <a:ext cx="400650" cy="1856033"/>
          </a:xfrm>
          <a:prstGeom prst="rect">
            <a:avLst/>
          </a:prstGeom>
          <a:solidFill>
            <a:srgbClr val="303381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A39B71-3DD0-4590-853F-F84E2079FA33}"/>
              </a:ext>
            </a:extLst>
          </p:cNvPr>
          <p:cNvSpPr/>
          <p:nvPr/>
        </p:nvSpPr>
        <p:spPr>
          <a:xfrm>
            <a:off x="5893849" y="2500981"/>
            <a:ext cx="242960" cy="1856033"/>
          </a:xfrm>
          <a:prstGeom prst="rect">
            <a:avLst/>
          </a:prstGeom>
          <a:solidFill>
            <a:srgbClr val="303381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4BBBEA-1B49-45C6-9EED-77B174EAF618}"/>
              </a:ext>
            </a:extLst>
          </p:cNvPr>
          <p:cNvSpPr/>
          <p:nvPr/>
        </p:nvSpPr>
        <p:spPr>
          <a:xfrm>
            <a:off x="5838309" y="4709753"/>
            <a:ext cx="562490" cy="1856033"/>
          </a:xfrm>
          <a:prstGeom prst="rect">
            <a:avLst/>
          </a:prstGeom>
          <a:solidFill>
            <a:srgbClr val="303381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05BBA6-B1EE-461A-9274-97FDAF2406C3}"/>
              </a:ext>
            </a:extLst>
          </p:cNvPr>
          <p:cNvSpPr/>
          <p:nvPr/>
        </p:nvSpPr>
        <p:spPr>
          <a:xfrm>
            <a:off x="6664500" y="150471"/>
            <a:ext cx="1403053" cy="185603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5C61B6-7E2D-4CF6-ABAC-27011CF00560}"/>
              </a:ext>
            </a:extLst>
          </p:cNvPr>
          <p:cNvSpPr/>
          <p:nvPr/>
        </p:nvSpPr>
        <p:spPr>
          <a:xfrm>
            <a:off x="6871090" y="2500980"/>
            <a:ext cx="1485831" cy="185603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08BC40-240D-4472-8EA6-B05529C73C5A}"/>
              </a:ext>
            </a:extLst>
          </p:cNvPr>
          <p:cNvSpPr/>
          <p:nvPr/>
        </p:nvSpPr>
        <p:spPr>
          <a:xfrm>
            <a:off x="6871091" y="4709752"/>
            <a:ext cx="1196120" cy="185603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DE5143F-F83C-43B8-B8F7-4B0E6AA5A3EB}"/>
              </a:ext>
            </a:extLst>
          </p:cNvPr>
          <p:cNvSpPr/>
          <p:nvPr/>
        </p:nvSpPr>
        <p:spPr>
          <a:xfrm>
            <a:off x="8828870" y="3891279"/>
            <a:ext cx="2479040" cy="614778"/>
          </a:xfrm>
          <a:prstGeom prst="roundRect">
            <a:avLst>
              <a:gd name="adj" fmla="val 3577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852E2D"/>
                </a:solidFill>
              </a:rPr>
              <a:t>OAC </a:t>
            </a:r>
            <a:r>
              <a:rPr lang="en-GB" dirty="0">
                <a:solidFill>
                  <a:schemeClr val="tx1"/>
                </a:solidFill>
              </a:rPr>
              <a:t>Low statistics in CHs and QS sets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E063EDE-1956-4321-BD09-64C7BFBF27CD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7548880" y="4198668"/>
            <a:ext cx="127999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D2D725F1-FA49-478A-8A59-7F26B811BD4E}"/>
              </a:ext>
            </a:extLst>
          </p:cNvPr>
          <p:cNvCxnSpPr>
            <a:stCxn id="22" idx="2"/>
          </p:cNvCxnSpPr>
          <p:nvPr/>
        </p:nvCxnSpPr>
        <p:spPr>
          <a:xfrm rot="5400000">
            <a:off x="8892504" y="3853313"/>
            <a:ext cx="523143" cy="1828630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653DE2B8-95A4-4344-8F00-0352E7E2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C4FD-5519-4680-A700-3310B3C798EC}" type="datetime1">
              <a:rPr lang="en-US" smtClean="0"/>
              <a:t>6/15/2026</a:t>
            </a:fld>
            <a:endParaRPr lang="en-US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0431FBC0-8186-441B-8E2E-076D5236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5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9C1AB46-F66B-44B6-AD32-6E517DF035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31" t="13315" r="-1923" b="48990"/>
          <a:stretch/>
        </p:blipFill>
        <p:spPr>
          <a:xfrm>
            <a:off x="5318313" y="51381"/>
            <a:ext cx="3368487" cy="6734917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1769A9-9D1F-47CA-92D4-63520328C9BA}"/>
              </a:ext>
            </a:extLst>
          </p:cNvPr>
          <p:cNvSpPr/>
          <p:nvPr/>
        </p:nvSpPr>
        <p:spPr>
          <a:xfrm>
            <a:off x="8750816" y="884817"/>
            <a:ext cx="2700248" cy="37682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ARs: Similar distribution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0C53DC6-C2CB-4916-AEB8-89E6DA7E6D0E}"/>
              </a:ext>
            </a:extLst>
          </p:cNvPr>
          <p:cNvSpPr/>
          <p:nvPr/>
        </p:nvSpPr>
        <p:spPr>
          <a:xfrm rot="16200000">
            <a:off x="4534345" y="852068"/>
            <a:ext cx="1429690" cy="4006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tagged ARs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804186A-AF6A-4857-855E-0AF431423400}"/>
              </a:ext>
            </a:extLst>
          </p:cNvPr>
          <p:cNvSpPr/>
          <p:nvPr/>
        </p:nvSpPr>
        <p:spPr>
          <a:xfrm rot="16200000">
            <a:off x="4543850" y="3228674"/>
            <a:ext cx="1429690" cy="4006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tagged CHs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1BD8D1C-13E6-4BC1-A2FB-A0083D81021C}"/>
              </a:ext>
            </a:extLst>
          </p:cNvPr>
          <p:cNvSpPr/>
          <p:nvPr/>
        </p:nvSpPr>
        <p:spPr>
          <a:xfrm rot="16200000">
            <a:off x="4543850" y="5413074"/>
            <a:ext cx="1429690" cy="40065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tagged QS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DE5143F-F83C-43B8-B8F7-4B0E6AA5A3EB}"/>
              </a:ext>
            </a:extLst>
          </p:cNvPr>
          <p:cNvSpPr/>
          <p:nvPr/>
        </p:nvSpPr>
        <p:spPr>
          <a:xfrm>
            <a:off x="8828870" y="3337014"/>
            <a:ext cx="3237940" cy="1015068"/>
          </a:xfrm>
          <a:prstGeom prst="roundRect">
            <a:avLst>
              <a:gd name="adj" fmla="val 3577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852E2D"/>
                </a:solidFill>
              </a:rPr>
              <a:t>OAC </a:t>
            </a:r>
            <a:r>
              <a:rPr lang="en-GB" b="1" dirty="0">
                <a:solidFill>
                  <a:srgbClr val="852E2D"/>
                </a:solidFill>
              </a:rPr>
              <a:t>broader </a:t>
            </a:r>
            <a:r>
              <a:rPr lang="en-GB" dirty="0">
                <a:solidFill>
                  <a:schemeClr val="tx1"/>
                </a:solidFill>
              </a:rPr>
              <a:t>above 40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852E2D"/>
                </a:solidFill>
              </a:rPr>
              <a:t>OAC </a:t>
            </a:r>
            <a:r>
              <a:rPr lang="en-GB" b="1" dirty="0">
                <a:solidFill>
                  <a:srgbClr val="852E2D"/>
                </a:solidFill>
              </a:rPr>
              <a:t>no signature </a:t>
            </a:r>
            <a:r>
              <a:rPr lang="en-GB" dirty="0">
                <a:solidFill>
                  <a:schemeClr val="tx1"/>
                </a:solidFill>
              </a:rPr>
              <a:t>bellow 10 (CH cores)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E063EDE-1956-4321-BD09-64C7BFBF27CD}"/>
              </a:ext>
            </a:extLst>
          </p:cNvPr>
          <p:cNvCxnSpPr>
            <a:cxnSpLocks/>
          </p:cNvCxnSpPr>
          <p:nvPr/>
        </p:nvCxnSpPr>
        <p:spPr>
          <a:xfrm flipH="1">
            <a:off x="8113853" y="3576577"/>
            <a:ext cx="1041723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EBAC2DB-0E2D-4592-8B56-8A7D9A60C3CE}"/>
              </a:ext>
            </a:extLst>
          </p:cNvPr>
          <p:cNvCxnSpPr>
            <a:cxnSpLocks/>
          </p:cNvCxnSpPr>
          <p:nvPr/>
        </p:nvCxnSpPr>
        <p:spPr>
          <a:xfrm flipH="1">
            <a:off x="6539696" y="3844547"/>
            <a:ext cx="2610094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2D3AF974-2B3D-4C7F-AEF9-8FF8C025B87C}"/>
              </a:ext>
            </a:extLst>
          </p:cNvPr>
          <p:cNvSpPr/>
          <p:nvPr/>
        </p:nvSpPr>
        <p:spPr>
          <a:xfrm>
            <a:off x="277585" y="521493"/>
            <a:ext cx="3831427" cy="1103471"/>
          </a:xfrm>
          <a:prstGeom prst="roundRect">
            <a:avLst>
              <a:gd name="adj" fmla="val 38113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Regions discrimination</a:t>
            </a:r>
          </a:p>
          <a:p>
            <a:r>
              <a:rPr lang="en-GB" sz="2800" dirty="0">
                <a:solidFill>
                  <a:schemeClr val="tx1"/>
                </a:solidFill>
              </a:rPr>
              <a:t>(Expansion factor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AEDED2-7F4F-41F1-B057-875409869ED8}"/>
              </a:ext>
            </a:extLst>
          </p:cNvPr>
          <p:cNvSpPr/>
          <p:nvPr/>
        </p:nvSpPr>
        <p:spPr>
          <a:xfrm>
            <a:off x="5893848" y="2500981"/>
            <a:ext cx="750019" cy="1856033"/>
          </a:xfrm>
          <a:prstGeom prst="rect">
            <a:avLst/>
          </a:prstGeom>
          <a:solidFill>
            <a:srgbClr val="303381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29AD19-CD9D-4F76-80CD-5A1A21F4602C}"/>
              </a:ext>
            </a:extLst>
          </p:cNvPr>
          <p:cNvSpPr/>
          <p:nvPr/>
        </p:nvSpPr>
        <p:spPr>
          <a:xfrm>
            <a:off x="5822712" y="4685381"/>
            <a:ext cx="1428827" cy="1856033"/>
          </a:xfrm>
          <a:prstGeom prst="rect">
            <a:avLst/>
          </a:prstGeom>
          <a:solidFill>
            <a:srgbClr val="303381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6C6AA7-974A-4B7D-85D1-758CBCBDC4BF}"/>
              </a:ext>
            </a:extLst>
          </p:cNvPr>
          <p:cNvSpPr/>
          <p:nvPr/>
        </p:nvSpPr>
        <p:spPr>
          <a:xfrm>
            <a:off x="7289715" y="2500980"/>
            <a:ext cx="1067206" cy="185603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BE0450-B2A4-4354-A7A6-058F98438AD3}"/>
              </a:ext>
            </a:extLst>
          </p:cNvPr>
          <p:cNvSpPr/>
          <p:nvPr/>
        </p:nvSpPr>
        <p:spPr>
          <a:xfrm>
            <a:off x="7289715" y="4685381"/>
            <a:ext cx="1067206" cy="185603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F871ED3D-222A-481E-9532-69BCC4FB4C86}"/>
              </a:ext>
            </a:extLst>
          </p:cNvPr>
          <p:cNvSpPr/>
          <p:nvPr/>
        </p:nvSpPr>
        <p:spPr>
          <a:xfrm>
            <a:off x="9340770" y="5483688"/>
            <a:ext cx="2214140" cy="674044"/>
          </a:xfrm>
          <a:prstGeom prst="roundRect">
            <a:avLst>
              <a:gd name="adj" fmla="val 3577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852E2D"/>
                </a:solidFill>
              </a:rPr>
              <a:t>OAC </a:t>
            </a:r>
            <a:r>
              <a:rPr lang="en-GB" dirty="0">
                <a:solidFill>
                  <a:schemeClr val="tx1"/>
                </a:solidFill>
              </a:rPr>
              <a:t>above 30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 QS: Low statistics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AAA1D05-9376-4E2D-8E2C-73D56CAC5145}"/>
              </a:ext>
            </a:extLst>
          </p:cNvPr>
          <p:cNvCxnSpPr>
            <a:cxnSpLocks/>
          </p:cNvCxnSpPr>
          <p:nvPr/>
        </p:nvCxnSpPr>
        <p:spPr>
          <a:xfrm flipH="1">
            <a:off x="7905509" y="5694744"/>
            <a:ext cx="1678331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71198CFE-7555-4A7A-BE5C-4538ABC84C6B}"/>
              </a:ext>
            </a:extLst>
          </p:cNvPr>
          <p:cNvCxnSpPr>
            <a:cxnSpLocks/>
            <a:stCxn id="29" idx="2"/>
          </p:cNvCxnSpPr>
          <p:nvPr/>
        </p:nvCxnSpPr>
        <p:spPr>
          <a:xfrm rot="5400000">
            <a:off x="8825624" y="4786206"/>
            <a:ext cx="250690" cy="299374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2DB1B1-8F20-4E09-BB4E-8CE04976C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B61C-9302-4A05-9872-1D673A1B94F5}" type="datetime1">
              <a:rPr lang="en-US" smtClean="0"/>
              <a:t>6/15/2026</a:t>
            </a:fld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031C05-F6FC-4B88-9304-0C7BB3C62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0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260C63A-38FE-4CA0-8491-C78E68CB2256}"/>
              </a:ext>
            </a:extLst>
          </p:cNvPr>
          <p:cNvSpPr/>
          <p:nvPr/>
        </p:nvSpPr>
        <p:spPr>
          <a:xfrm>
            <a:off x="277585" y="521493"/>
            <a:ext cx="4687954" cy="551736"/>
          </a:xfrm>
          <a:prstGeom prst="roundRect">
            <a:avLst>
              <a:gd name="adj" fmla="val 38113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OAC/PHC magnetic topology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22F0740-EBE1-4466-BEB0-1EDE2CED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440" y="756920"/>
            <a:ext cx="5344159" cy="534415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EB1C435-3E36-48F6-843E-06D4D01E6573}"/>
              </a:ext>
            </a:extLst>
          </p:cNvPr>
          <p:cNvSpPr/>
          <p:nvPr/>
        </p:nvSpPr>
        <p:spPr>
          <a:xfrm>
            <a:off x="609600" y="1192721"/>
            <a:ext cx="2865120" cy="1152798"/>
          </a:xfrm>
          <a:prstGeom prst="roundRect">
            <a:avLst>
              <a:gd name="adj" fmla="val 2161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Median ratio between the </a:t>
            </a:r>
            <a:r>
              <a:rPr lang="en-GB" b="1" dirty="0">
                <a:solidFill>
                  <a:schemeClr val="tx1"/>
                </a:solidFill>
              </a:rPr>
              <a:t>topological parameters</a:t>
            </a:r>
            <a:r>
              <a:rPr lang="en-GB" dirty="0">
                <a:solidFill>
                  <a:schemeClr val="tx1"/>
                </a:solidFill>
              </a:rPr>
              <a:t> of high FIP bias  / low FIP bias islands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153DE9B-AEB0-4BE1-AF54-40D6498F6C78}"/>
              </a:ext>
            </a:extLst>
          </p:cNvPr>
          <p:cNvSpPr/>
          <p:nvPr/>
        </p:nvSpPr>
        <p:spPr>
          <a:xfrm>
            <a:off x="609600" y="3109708"/>
            <a:ext cx="2326640" cy="365760"/>
          </a:xfrm>
          <a:prstGeom prst="roundRect">
            <a:avLst>
              <a:gd name="adj" fmla="val 3272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Low statistics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67D88B1-2A18-4EB4-9010-E83868F513B2}"/>
              </a:ext>
            </a:extLst>
          </p:cNvPr>
          <p:cNvSpPr/>
          <p:nvPr/>
        </p:nvSpPr>
        <p:spPr>
          <a:xfrm>
            <a:off x="6695441" y="4815840"/>
            <a:ext cx="5496560" cy="237744"/>
          </a:xfrm>
          <a:prstGeom prst="roundRect">
            <a:avLst>
              <a:gd name="adj" fmla="val 50000"/>
            </a:avLst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613ABE2-30C8-4BFB-8D7B-6FB092AAF59A}"/>
              </a:ext>
            </a:extLst>
          </p:cNvPr>
          <p:cNvSpPr/>
          <p:nvPr/>
        </p:nvSpPr>
        <p:spPr>
          <a:xfrm>
            <a:off x="6695441" y="4539828"/>
            <a:ext cx="5496560" cy="237744"/>
          </a:xfrm>
          <a:prstGeom prst="roundRect">
            <a:avLst>
              <a:gd name="adj" fmla="val 50000"/>
            </a:avLst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78C730-3EEC-4EFD-A4CF-6440CAE12FCF}"/>
              </a:ext>
            </a:extLst>
          </p:cNvPr>
          <p:cNvSpPr/>
          <p:nvPr/>
        </p:nvSpPr>
        <p:spPr>
          <a:xfrm>
            <a:off x="6695441" y="2136648"/>
            <a:ext cx="5496560" cy="237744"/>
          </a:xfrm>
          <a:prstGeom prst="roundRect">
            <a:avLst>
              <a:gd name="adj" fmla="val 50000"/>
            </a:avLst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CA2E99E-3289-43C4-B714-8B62856E0ED9}"/>
              </a:ext>
            </a:extLst>
          </p:cNvPr>
          <p:cNvSpPr/>
          <p:nvPr/>
        </p:nvSpPr>
        <p:spPr>
          <a:xfrm>
            <a:off x="609600" y="2430439"/>
            <a:ext cx="2865120" cy="594349"/>
          </a:xfrm>
          <a:prstGeom prst="roundRect">
            <a:avLst>
              <a:gd name="adj" fmla="val 2161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uncertainty: Bootstrap at 95% confidence interval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3F1E2F0-5361-48A5-A252-4A4FE1615D4D}"/>
              </a:ext>
            </a:extLst>
          </p:cNvPr>
          <p:cNvSpPr/>
          <p:nvPr/>
        </p:nvSpPr>
        <p:spPr>
          <a:xfrm>
            <a:off x="3804920" y="3887896"/>
            <a:ext cx="2738118" cy="1303864"/>
          </a:xfrm>
          <a:prstGeom prst="roundRect">
            <a:avLst>
              <a:gd name="adj" fmla="val 1007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fractionated plasma loops are 4 to 20 times higher in </a:t>
            </a:r>
            <a:r>
              <a:rPr lang="en-GB" b="1" dirty="0">
                <a:solidFill>
                  <a:schemeClr val="tx1"/>
                </a:solidFill>
              </a:rPr>
              <a:t>ARs and Boundary regions (and QS)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779098B-C030-4A03-8CE7-435220207935}"/>
              </a:ext>
            </a:extLst>
          </p:cNvPr>
          <p:cNvSpPr/>
          <p:nvPr/>
        </p:nvSpPr>
        <p:spPr>
          <a:xfrm>
            <a:off x="3776639" y="1204292"/>
            <a:ext cx="2865120" cy="1208367"/>
          </a:xfrm>
          <a:prstGeom prst="roundRect">
            <a:avLst>
              <a:gd name="adj" fmla="val 1007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fractionated plasma field lines are 2 to 10 times more expanded in the </a:t>
            </a:r>
            <a:r>
              <a:rPr lang="en-GB" b="1" dirty="0">
                <a:solidFill>
                  <a:schemeClr val="tx1"/>
                </a:solidFill>
              </a:rPr>
              <a:t>CHs and boundary region (and QS)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DAC2D4C-5B3F-4C12-ABD6-DF57C4B15974}"/>
              </a:ext>
            </a:extLst>
          </p:cNvPr>
          <p:cNvSpPr/>
          <p:nvPr/>
        </p:nvSpPr>
        <p:spPr>
          <a:xfrm>
            <a:off x="6695441" y="2412660"/>
            <a:ext cx="5496560" cy="237744"/>
          </a:xfrm>
          <a:prstGeom prst="roundRect">
            <a:avLst>
              <a:gd name="adj" fmla="val 50000"/>
            </a:avLst>
          </a:prstGeom>
          <a:solidFill>
            <a:srgbClr val="6BBC68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07D4C1A-B561-4371-8E54-2B94CC80554C}"/>
              </a:ext>
            </a:extLst>
          </p:cNvPr>
          <p:cNvSpPr/>
          <p:nvPr/>
        </p:nvSpPr>
        <p:spPr>
          <a:xfrm>
            <a:off x="6695441" y="5091793"/>
            <a:ext cx="5496560" cy="237744"/>
          </a:xfrm>
          <a:prstGeom prst="roundRect">
            <a:avLst>
              <a:gd name="adj" fmla="val 50000"/>
            </a:avLst>
          </a:prstGeom>
          <a:solidFill>
            <a:srgbClr val="6BBC68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02C207C-03DB-4280-9EBD-7E76A749FB3F}"/>
              </a:ext>
            </a:extLst>
          </p:cNvPr>
          <p:cNvSpPr/>
          <p:nvPr/>
        </p:nvSpPr>
        <p:spPr>
          <a:xfrm>
            <a:off x="609600" y="5765663"/>
            <a:ext cx="7219950" cy="670832"/>
          </a:xfrm>
          <a:prstGeom prst="roundRect">
            <a:avLst>
              <a:gd name="adj" fmla="val 19547"/>
            </a:avLst>
          </a:prstGeom>
          <a:solidFill>
            <a:srgbClr val="6BBC68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Selecting boundary regions: </a:t>
            </a:r>
            <a:r>
              <a:rPr lang="en-GB" dirty="0" err="1">
                <a:solidFill>
                  <a:schemeClr val="tx1"/>
                </a:solidFill>
              </a:rPr>
              <a:t>Sulfur</a:t>
            </a:r>
            <a:r>
              <a:rPr lang="en-GB" dirty="0">
                <a:solidFill>
                  <a:schemeClr val="tx1"/>
                </a:solidFill>
              </a:rPr>
              <a:t> preferential fractionation in open-like structures.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243E72-AD9C-4615-9951-996DFB03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5020-570C-4EBD-8E29-0D7433C8BC70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6E74DF-FB2C-46DE-896A-A2B8CF7D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19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463BD40-5F36-414F-97A2-0CB85527D2F9}"/>
              </a:ext>
            </a:extLst>
          </p:cNvPr>
          <p:cNvSpPr/>
          <p:nvPr/>
        </p:nvSpPr>
        <p:spPr>
          <a:xfrm>
            <a:off x="277585" y="521493"/>
            <a:ext cx="1863731" cy="551736"/>
          </a:xfrm>
          <a:prstGeom prst="roundRect">
            <a:avLst>
              <a:gd name="adj" fmla="val 38113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Limitation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F36D56D-E540-4C1D-A1C0-7B2D0E3865FE}"/>
              </a:ext>
            </a:extLst>
          </p:cNvPr>
          <p:cNvGrpSpPr/>
          <p:nvPr/>
        </p:nvGrpSpPr>
        <p:grpSpPr>
          <a:xfrm>
            <a:off x="277585" y="506242"/>
            <a:ext cx="6100321" cy="2803199"/>
            <a:chOff x="277585" y="506242"/>
            <a:chExt cx="6100321" cy="280319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DC20520-505B-47EE-B12B-4E008E1C2CA7}"/>
                </a:ext>
              </a:extLst>
            </p:cNvPr>
            <p:cNvSpPr/>
            <p:nvPr/>
          </p:nvSpPr>
          <p:spPr>
            <a:xfrm>
              <a:off x="325383" y="1321601"/>
              <a:ext cx="2479254" cy="640080"/>
            </a:xfrm>
            <a:prstGeom prst="roundRect">
              <a:avLst>
                <a:gd name="adj" fmla="val 2475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Conservative FIP bias 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</a:rPr>
                <a:t>estimation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 : coins arrondis 15">
                  <a:extLst>
                    <a:ext uri="{FF2B5EF4-FFF2-40B4-BE49-F238E27FC236}">
                      <a16:creationId xmlns:a16="http://schemas.microsoft.com/office/drawing/2014/main" id="{93514BA5-5838-444A-A99F-B2D15F18C918}"/>
                    </a:ext>
                  </a:extLst>
                </p:cNvPr>
                <p:cNvSpPr/>
                <p:nvPr/>
              </p:nvSpPr>
              <p:spPr>
                <a:xfrm>
                  <a:off x="307446" y="2110377"/>
                  <a:ext cx="2070874" cy="332318"/>
                </a:xfrm>
                <a:prstGeom prst="roundRect">
                  <a:avLst>
                    <a:gd name="adj" fmla="val 2475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−11.5</m:t>
                          </m:r>
                        </m:sup>
                      </m:sSup>
                    </m:oMath>
                  </a14:m>
                  <a:r>
                    <a:rPr lang="en-GB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en-GB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Rectangle : coins arrondis 15">
                  <a:extLst>
                    <a:ext uri="{FF2B5EF4-FFF2-40B4-BE49-F238E27FC236}">
                      <a16:creationId xmlns:a16="http://schemas.microsoft.com/office/drawing/2014/main" id="{93514BA5-5838-444A-A99F-B2D15F18C9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446" y="2110377"/>
                  <a:ext cx="2070874" cy="332318"/>
                </a:xfrm>
                <a:prstGeom prst="roundRect">
                  <a:avLst>
                    <a:gd name="adj" fmla="val 24750"/>
                  </a:avLst>
                </a:prstGeom>
                <a:blipFill>
                  <a:blip r:embed="rId5"/>
                  <a:stretch>
                    <a:fillRect b="-181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FE849F96-FCBD-47A2-903D-260266B27BB5}"/>
                </a:ext>
              </a:extLst>
            </p:cNvPr>
            <p:cNvGrpSpPr/>
            <p:nvPr/>
          </p:nvGrpSpPr>
          <p:grpSpPr>
            <a:xfrm>
              <a:off x="4307031" y="506242"/>
              <a:ext cx="2070875" cy="2803199"/>
              <a:chOff x="4436473" y="393959"/>
              <a:chExt cx="2070875" cy="2803199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07541052-65B4-4372-A82D-BCC365BCDA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0759" r="64406" b="54884"/>
              <a:stretch/>
            </p:blipFill>
            <p:spPr>
              <a:xfrm>
                <a:off x="4436473" y="393959"/>
                <a:ext cx="2070875" cy="2803199"/>
              </a:xfrm>
              <a:prstGeom prst="rect">
                <a:avLst/>
              </a:prstGeom>
            </p:spPr>
          </p:pic>
          <p:sp>
            <p:nvSpPr>
              <p:cNvPr id="2" name="Ellipse 1">
                <a:extLst>
                  <a:ext uri="{FF2B5EF4-FFF2-40B4-BE49-F238E27FC236}">
                    <a16:creationId xmlns:a16="http://schemas.microsoft.com/office/drawing/2014/main" id="{FBFEB434-05E4-4F9C-9F7D-D4ACC2259EA4}"/>
                  </a:ext>
                </a:extLst>
              </p:cNvPr>
              <p:cNvSpPr/>
              <p:nvPr/>
            </p:nvSpPr>
            <p:spPr>
              <a:xfrm>
                <a:off x="5623869" y="1202691"/>
                <a:ext cx="528320" cy="528320"/>
              </a:xfrm>
              <a:prstGeom prst="ellipse">
                <a:avLst/>
              </a:prstGeom>
              <a:solidFill>
                <a:srgbClr val="871E1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dirty="0"/>
                  <a:t>OAC</a:t>
                </a:r>
                <a:endParaRPr lang="en-US" sz="1600" dirty="0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9F2AB24-8A17-4C4D-A311-ECB19FCF8420}"/>
                  </a:ext>
                </a:extLst>
              </p:cNvPr>
              <p:cNvSpPr/>
              <p:nvPr/>
            </p:nvSpPr>
            <p:spPr>
              <a:xfrm>
                <a:off x="4883967" y="1135120"/>
                <a:ext cx="384744" cy="384744"/>
              </a:xfrm>
              <a:prstGeom prst="ellipse">
                <a:avLst/>
              </a:prstGeom>
              <a:solidFill>
                <a:srgbClr val="871E1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dirty="0"/>
                  <a:t>OAC</a:t>
                </a:r>
                <a:endParaRPr lang="en-US" sz="1200" dirty="0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D6BB55A7-6525-46B2-A0B6-0A43EDD2233B}"/>
                  </a:ext>
                </a:extLst>
              </p:cNvPr>
              <p:cNvSpPr/>
              <p:nvPr/>
            </p:nvSpPr>
            <p:spPr>
              <a:xfrm>
                <a:off x="4629746" y="1657250"/>
                <a:ext cx="874202" cy="874202"/>
              </a:xfrm>
              <a:prstGeom prst="ellipse">
                <a:avLst/>
              </a:prstGeom>
              <a:solidFill>
                <a:srgbClr val="252B7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dirty="0"/>
                  <a:t>PHC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4954FB26-9004-438C-AA3C-86F602611423}"/>
                    </a:ext>
                  </a:extLst>
                </p:cNvPr>
                <p:cNvSpPr/>
                <p:nvPr/>
              </p:nvSpPr>
              <p:spPr>
                <a:xfrm>
                  <a:off x="277585" y="2570747"/>
                  <a:ext cx="3609733" cy="640080"/>
                </a:xfrm>
                <a:prstGeom prst="roundRect">
                  <a:avLst>
                    <a:gd name="adj" fmla="val 2475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>
                      <a:solidFill>
                        <a:schemeClr val="tx1"/>
                      </a:solidFill>
                    </a:rPr>
                    <a:t>literature(</a:t>
                  </a:r>
                  <a14:m>
                    <m:oMath xmlns:m="http://schemas.openxmlformats.org/officeDocument/2006/math">
                      <m:r>
                        <a:rPr lang="en-GB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GB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en-GB" dirty="0">
                      <a:solidFill>
                        <a:schemeClr val="tx1"/>
                      </a:solidFill>
                    </a:rPr>
                    <a:t>): </a:t>
                  </a:r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𝐶𝐻</m:t>
                          </m:r>
                        </m:sup>
                      </m:sSubSup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−10.5→10</m:t>
                          </m:r>
                        </m:sup>
                      </m:sSup>
                    </m:oMath>
                  </a14:m>
                  <a:r>
                    <a:rPr lang="en-GB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𝐴𝑅</m:t>
                          </m:r>
                        </m:sup>
                      </m:sSubSup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−10→11</m:t>
                          </m:r>
                        </m:sup>
                      </m:sSup>
                    </m:oMath>
                  </a14:m>
                  <a:r>
                    <a:rPr lang="en-GB" dirty="0">
                      <a:solidFill>
                        <a:schemeClr val="tx1"/>
                      </a:solidFill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4954FB26-9004-438C-AA3C-86F6026114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585" y="2570747"/>
                  <a:ext cx="3609733" cy="640080"/>
                </a:xfrm>
                <a:prstGeom prst="roundRect">
                  <a:avLst>
                    <a:gd name="adj" fmla="val 24750"/>
                  </a:avLst>
                </a:prstGeom>
                <a:blipFill>
                  <a:blip r:embed="rId7"/>
                  <a:stretch>
                    <a:fillRect l="-169" t="-2857" b="-180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2EA4B9C-4C53-43C7-816C-78579F713F2B}"/>
              </a:ext>
            </a:extLst>
          </p:cNvPr>
          <p:cNvGrpSpPr/>
          <p:nvPr/>
        </p:nvGrpSpPr>
        <p:grpSpPr>
          <a:xfrm>
            <a:off x="117967" y="4126404"/>
            <a:ext cx="9561527" cy="2690766"/>
            <a:chOff x="2518713" y="317298"/>
            <a:chExt cx="9561527" cy="269076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6A91C73-970F-4CD3-9C26-5F9B6700E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32" t="60199" r="32827" b="26945"/>
            <a:stretch/>
          </p:blipFill>
          <p:spPr>
            <a:xfrm>
              <a:off x="6204827" y="328138"/>
              <a:ext cx="3609733" cy="2658223"/>
            </a:xfrm>
            <a:prstGeom prst="rect">
              <a:avLst/>
            </a:prstGeom>
          </p:spPr>
        </p:pic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A1BE193-57FA-4098-B28E-BD81E04FDB05}"/>
                </a:ext>
              </a:extLst>
            </p:cNvPr>
            <p:cNvSpPr/>
            <p:nvPr/>
          </p:nvSpPr>
          <p:spPr>
            <a:xfrm>
              <a:off x="9926320" y="321168"/>
              <a:ext cx="2153920" cy="400649"/>
            </a:xfrm>
            <a:prstGeom prst="roundRect">
              <a:avLst>
                <a:gd name="adj" fmla="val 2475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Human interference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24061851-08F1-4CDD-A131-1838BA892EBD}"/>
                </a:ext>
              </a:extLst>
            </p:cNvPr>
            <p:cNvSpPr/>
            <p:nvPr/>
          </p:nvSpPr>
          <p:spPr>
            <a:xfrm>
              <a:off x="10125682" y="882276"/>
              <a:ext cx="1826542" cy="400649"/>
            </a:xfrm>
            <a:prstGeom prst="roundRect">
              <a:avLst>
                <a:gd name="adj" fmla="val 2475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Judging the PFSS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02AE6A5-10B3-4A4E-829B-AEDF285A72C0}"/>
                </a:ext>
              </a:extLst>
            </p:cNvPr>
            <p:cNvSpPr/>
            <p:nvPr/>
          </p:nvSpPr>
          <p:spPr>
            <a:xfrm>
              <a:off x="10125680" y="1456925"/>
              <a:ext cx="1826542" cy="400649"/>
            </a:xfrm>
            <a:prstGeom prst="roundRect">
              <a:avLst>
                <a:gd name="adj" fmla="val 2475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tagging regions</a:t>
              </a: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91DB9FE0-85F3-4FF5-A776-BDF0A0D06D5B}"/>
                </a:ext>
              </a:extLst>
            </p:cNvPr>
            <p:cNvCxnSpPr>
              <a:cxnSpLocks/>
            </p:cNvCxnSpPr>
            <p:nvPr/>
          </p:nvCxnSpPr>
          <p:spPr>
            <a:xfrm>
              <a:off x="9957372" y="898181"/>
              <a:ext cx="0" cy="959393"/>
            </a:xfrm>
            <a:prstGeom prst="line">
              <a:avLst/>
            </a:prstGeom>
            <a:ln w="76200" cap="rnd">
              <a:solidFill>
                <a:srgbClr val="6BBC6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290D1697-1CE9-44F5-A461-E2133048F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" t="32271" r="49038" b="49748"/>
            <a:stretch/>
          </p:blipFill>
          <p:spPr>
            <a:xfrm>
              <a:off x="2518713" y="317298"/>
              <a:ext cx="3374992" cy="2690766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9E0C3877-B0FA-41CC-AE8E-EABC7B0CD26F}"/>
              </a:ext>
            </a:extLst>
          </p:cNvPr>
          <p:cNvGrpSpPr/>
          <p:nvPr/>
        </p:nvGrpSpPr>
        <p:grpSpPr>
          <a:xfrm>
            <a:off x="6943609" y="1217306"/>
            <a:ext cx="5045937" cy="1754090"/>
            <a:chOff x="7072374" y="797657"/>
            <a:chExt cx="5045937" cy="175409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F3D2A68B-3118-4E42-921D-83E5D8F0BD55}"/>
                </a:ext>
              </a:extLst>
            </p:cNvPr>
            <p:cNvSpPr/>
            <p:nvPr/>
          </p:nvSpPr>
          <p:spPr>
            <a:xfrm>
              <a:off x="7077775" y="797657"/>
              <a:ext cx="1934140" cy="373967"/>
            </a:xfrm>
            <a:prstGeom prst="roundRect">
              <a:avLst>
                <a:gd name="adj" fmla="val 2475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opacity effects</a:t>
              </a: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0591735-7B82-44E4-8512-4AFD702DE186}"/>
                </a:ext>
              </a:extLst>
            </p:cNvPr>
            <p:cNvSpPr/>
            <p:nvPr/>
          </p:nvSpPr>
          <p:spPr>
            <a:xfrm>
              <a:off x="7240682" y="1352921"/>
              <a:ext cx="4877629" cy="653841"/>
            </a:xfrm>
            <a:prstGeom prst="roundRect">
              <a:avLst>
                <a:gd name="adj" fmla="val 2475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Literature: </a:t>
              </a:r>
            </a:p>
            <a:p>
              <a:r>
                <a:rPr lang="en-GB" dirty="0">
                  <a:solidFill>
                    <a:schemeClr val="tx1"/>
                  </a:solidFill>
                </a:rPr>
                <a:t>Thin plasma in CHs, diluted ARs, fan loop regions.</a:t>
              </a:r>
            </a:p>
          </p:txBody>
        </p: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AB0276BB-D2C7-43AF-8886-80F8D9CF8D0A}"/>
                </a:ext>
              </a:extLst>
            </p:cNvPr>
            <p:cNvSpPr/>
            <p:nvPr/>
          </p:nvSpPr>
          <p:spPr>
            <a:xfrm>
              <a:off x="7240681" y="2151098"/>
              <a:ext cx="4877627" cy="400649"/>
            </a:xfrm>
            <a:prstGeom prst="roundRect">
              <a:avLst>
                <a:gd name="adj" fmla="val 2475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Work in progress: SPICE lines opacity estimation.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7AFA2DC-0760-4222-87AD-07EDC41D2F23}"/>
                </a:ext>
              </a:extLst>
            </p:cNvPr>
            <p:cNvCxnSpPr>
              <a:cxnSpLocks/>
            </p:cNvCxnSpPr>
            <p:nvPr/>
          </p:nvCxnSpPr>
          <p:spPr>
            <a:xfrm>
              <a:off x="7072374" y="1368826"/>
              <a:ext cx="0" cy="1148756"/>
            </a:xfrm>
            <a:prstGeom prst="line">
              <a:avLst/>
            </a:prstGeom>
            <a:ln w="76200" cap="rnd">
              <a:solidFill>
                <a:srgbClr val="6BBC6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E0AC7130-68C5-43C2-83E4-E995D12317D2}"/>
              </a:ext>
            </a:extLst>
          </p:cNvPr>
          <p:cNvCxnSpPr>
            <a:cxnSpLocks/>
          </p:cNvCxnSpPr>
          <p:nvPr/>
        </p:nvCxnSpPr>
        <p:spPr>
          <a:xfrm>
            <a:off x="6692202" y="10350"/>
            <a:ext cx="0" cy="399619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BDEFC5E-5E5B-4D8A-816B-41A13CBBB62F}"/>
              </a:ext>
            </a:extLst>
          </p:cNvPr>
          <p:cNvCxnSpPr>
            <a:cxnSpLocks/>
          </p:cNvCxnSpPr>
          <p:nvPr/>
        </p:nvCxnSpPr>
        <p:spPr>
          <a:xfrm flipH="1">
            <a:off x="0" y="4006548"/>
            <a:ext cx="1219200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ECDF5-3C57-4B7B-93C1-3BF9BAD3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66E06-6AFA-4BDD-BE21-EA868F6EAE11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CE65DB-554E-474A-803A-EEBBCB15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3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9140D7F-5354-4C4F-A443-4A0805E74BEB}"/>
              </a:ext>
            </a:extLst>
          </p:cNvPr>
          <p:cNvGrpSpPr/>
          <p:nvPr/>
        </p:nvGrpSpPr>
        <p:grpSpPr>
          <a:xfrm>
            <a:off x="3332293" y="-5727829"/>
            <a:ext cx="5603363" cy="15062060"/>
            <a:chOff x="3332293" y="-5727829"/>
            <a:chExt cx="5603363" cy="15062060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381A1D16-55BF-43B8-8626-B6FA1978DC79}"/>
                </a:ext>
              </a:extLst>
            </p:cNvPr>
            <p:cNvSpPr/>
            <p:nvPr/>
          </p:nvSpPr>
          <p:spPr>
            <a:xfrm>
              <a:off x="4639577" y="588668"/>
              <a:ext cx="3136088" cy="3136088"/>
            </a:xfrm>
            <a:prstGeom prst="ellipse">
              <a:avLst/>
            </a:prstGeom>
            <a:noFill/>
            <a:ln w="57150">
              <a:solidFill>
                <a:srgbClr val="252B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DB3EF88-51A5-43FA-A34B-A687637BB8D9}"/>
                </a:ext>
              </a:extLst>
            </p:cNvPr>
            <p:cNvSpPr/>
            <p:nvPr/>
          </p:nvSpPr>
          <p:spPr>
            <a:xfrm>
              <a:off x="4357615" y="-412668"/>
              <a:ext cx="3700012" cy="5138760"/>
            </a:xfrm>
            <a:prstGeom prst="ellipse">
              <a:avLst/>
            </a:prstGeom>
            <a:noFill/>
            <a:ln w="57150">
              <a:solidFill>
                <a:srgbClr val="871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B394601A-CA28-4431-BE49-9E08FC8039B9}"/>
                </a:ext>
              </a:extLst>
            </p:cNvPr>
            <p:cNvSpPr/>
            <p:nvPr/>
          </p:nvSpPr>
          <p:spPr>
            <a:xfrm>
              <a:off x="4102736" y="-1119940"/>
              <a:ext cx="4209246" cy="6553304"/>
            </a:xfrm>
            <a:prstGeom prst="ellipse">
              <a:avLst/>
            </a:prstGeom>
            <a:noFill/>
            <a:ln w="57150">
              <a:solidFill>
                <a:srgbClr val="871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81AE0B4-73BA-4F75-BAA2-8C14A160BDAC}"/>
                </a:ext>
              </a:extLst>
            </p:cNvPr>
            <p:cNvSpPr/>
            <p:nvPr/>
          </p:nvSpPr>
          <p:spPr>
            <a:xfrm>
              <a:off x="4237809" y="-5727829"/>
              <a:ext cx="4281316" cy="15062060"/>
            </a:xfrm>
            <a:prstGeom prst="ellipse">
              <a:avLst/>
            </a:prstGeom>
            <a:noFill/>
            <a:ln w="57150">
              <a:solidFill>
                <a:srgbClr val="252B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5F3CC04-46AA-4433-A546-49C1BE728968}"/>
                </a:ext>
              </a:extLst>
            </p:cNvPr>
            <p:cNvSpPr/>
            <p:nvPr/>
          </p:nvSpPr>
          <p:spPr>
            <a:xfrm>
              <a:off x="4657632" y="1009679"/>
              <a:ext cx="3136088" cy="3136088"/>
            </a:xfrm>
            <a:prstGeom prst="ellipse">
              <a:avLst/>
            </a:prstGeom>
            <a:noFill/>
            <a:ln w="57150">
              <a:solidFill>
                <a:srgbClr val="252B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78F6084-D3A0-4B94-8075-F78C3B4DF2C1}"/>
                </a:ext>
              </a:extLst>
            </p:cNvPr>
            <p:cNvSpPr/>
            <p:nvPr/>
          </p:nvSpPr>
          <p:spPr>
            <a:xfrm>
              <a:off x="4572647" y="167657"/>
              <a:ext cx="3299381" cy="3649010"/>
            </a:xfrm>
            <a:prstGeom prst="ellipse">
              <a:avLst/>
            </a:prstGeom>
            <a:noFill/>
            <a:ln w="57150">
              <a:solidFill>
                <a:srgbClr val="871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1997275A-FB3F-49B3-8E1A-AC278F908D19}"/>
                </a:ext>
              </a:extLst>
            </p:cNvPr>
            <p:cNvCxnSpPr>
              <a:cxnSpLocks/>
            </p:cNvCxnSpPr>
            <p:nvPr/>
          </p:nvCxnSpPr>
          <p:spPr>
            <a:xfrm>
              <a:off x="3588152" y="1488798"/>
              <a:ext cx="534750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85AA31-D2A1-4B0C-90B2-26F9B33D62D3}"/>
                </a:ext>
              </a:extLst>
            </p:cNvPr>
            <p:cNvSpPr/>
            <p:nvPr/>
          </p:nvSpPr>
          <p:spPr>
            <a:xfrm>
              <a:off x="3332293" y="-161443"/>
              <a:ext cx="1240354" cy="1688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900BB9-8B0B-4D8A-8B45-56E37FC9C544}"/>
                </a:ext>
              </a:extLst>
            </p:cNvPr>
            <p:cNvSpPr/>
            <p:nvPr/>
          </p:nvSpPr>
          <p:spPr>
            <a:xfrm rot="18474110">
              <a:off x="3532219" y="-333267"/>
              <a:ext cx="1640589" cy="13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E3394B1-BE09-4C51-948B-4FD30D2D4BEA}"/>
              </a:ext>
            </a:extLst>
          </p:cNvPr>
          <p:cNvSpPr/>
          <p:nvPr/>
        </p:nvSpPr>
        <p:spPr>
          <a:xfrm>
            <a:off x="3702866" y="1501793"/>
            <a:ext cx="8634953" cy="5417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463BD40-5F36-414F-97A2-0CB85527D2F9}"/>
              </a:ext>
            </a:extLst>
          </p:cNvPr>
          <p:cNvSpPr/>
          <p:nvPr/>
        </p:nvSpPr>
        <p:spPr>
          <a:xfrm>
            <a:off x="277585" y="1527333"/>
            <a:ext cx="5696495" cy="551736"/>
          </a:xfrm>
          <a:prstGeom prst="roundRect">
            <a:avLst>
              <a:gd name="adj" fmla="val 38113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B585276C-B816-4939-83A7-F7ADCBDC5C76}"/>
                  </a:ext>
                </a:extLst>
              </p:cNvPr>
              <p:cNvSpPr/>
              <p:nvPr/>
            </p:nvSpPr>
            <p:spPr>
              <a:xfrm>
                <a:off x="325382" y="2327440"/>
                <a:ext cx="5648698" cy="3778720"/>
              </a:xfrm>
              <a:prstGeom prst="roundRect">
                <a:avLst>
                  <a:gd name="adj" fmla="val 784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</a:rPr>
                  <a:t>Intermediate FIP bias is fractionated where: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solidFill>
                      <a:schemeClr val="tx1"/>
                    </a:solidFill>
                  </a:rPr>
                  <a:t>The </a:t>
                </a:r>
                <a:r>
                  <a:rPr lang="en-GB" b="1" dirty="0">
                    <a:solidFill>
                      <a:schemeClr val="tx1"/>
                    </a:solidFill>
                  </a:rPr>
                  <a:t>expansion factor is high</a:t>
                </a:r>
                <a:r>
                  <a:rPr lang="en-GB" dirty="0">
                    <a:solidFill>
                      <a:schemeClr val="tx1"/>
                    </a:solidFill>
                  </a:rPr>
                  <a:t> (above 40 | 2-10x)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b="1" dirty="0">
                    <a:solidFill>
                      <a:schemeClr val="tx1"/>
                    </a:solidFill>
                  </a:rPr>
                  <a:t>loops are long</a:t>
                </a:r>
                <a:r>
                  <a:rPr lang="en-GB" dirty="0">
                    <a:solidFill>
                      <a:schemeClr val="tx1"/>
                    </a:solidFill>
                  </a:rPr>
                  <a:t> (above 0.2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| 5-20x)</a:t>
                </a: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</a:rPr>
                  <a:t>These results complete </a:t>
                </a:r>
                <a:r>
                  <a:rPr lang="en-GB" b="1" dirty="0">
                    <a:solidFill>
                      <a:schemeClr val="tx1"/>
                    </a:solidFill>
                  </a:rPr>
                  <a:t>previous theoretical predictions </a:t>
                </a:r>
                <a:r>
                  <a:rPr lang="en-GB" dirty="0">
                    <a:solidFill>
                      <a:schemeClr val="tx1"/>
                    </a:solidFill>
                  </a:rPr>
                  <a:t>and observational indications.</a:t>
                </a: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tx1"/>
                    </a:solidFill>
                  </a:rPr>
                  <a:t>Anomalous results</a:t>
                </a:r>
                <a:r>
                  <a:rPr lang="en-GB" dirty="0">
                    <a:solidFill>
                      <a:schemeClr val="tx1"/>
                    </a:solidFill>
                  </a:rPr>
                  <a:t> found analysing the expansion factor of active regions: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solidFill>
                      <a:schemeClr val="tx1"/>
                    </a:solidFill>
                  </a:rPr>
                  <a:t>Additional physics other than magnetic topology?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solidFill>
                      <a:schemeClr val="tx1"/>
                    </a:solidFill>
                  </a:rPr>
                  <a:t>PFSS fidelity?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solidFill>
                      <a:schemeClr val="tx1"/>
                    </a:solidFill>
                  </a:rPr>
                  <a:t>Opacity effects?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solidFill>
                      <a:schemeClr val="tx1"/>
                    </a:solidFill>
                  </a:rPr>
                  <a:t>Insufficient statistics?</a:t>
                </a:r>
              </a:p>
            </p:txBody>
          </p:sp>
        </mc:Choice>
        <mc:Fallback xmlns=""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B585276C-B816-4939-83A7-F7ADCBDC5C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82" y="2327440"/>
                <a:ext cx="5648698" cy="3778720"/>
              </a:xfrm>
              <a:prstGeom prst="roundRect">
                <a:avLst>
                  <a:gd name="adj" fmla="val 7842"/>
                </a:avLst>
              </a:prstGeom>
              <a:blipFill>
                <a:blip r:embed="rId5"/>
                <a:stretch>
                  <a:fillRect b="-1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E2909F5-568C-4AB3-98CC-A17C12D76388}"/>
              </a:ext>
            </a:extLst>
          </p:cNvPr>
          <p:cNvSpPr/>
          <p:nvPr/>
        </p:nvSpPr>
        <p:spPr>
          <a:xfrm>
            <a:off x="6217922" y="1527333"/>
            <a:ext cx="5696495" cy="551736"/>
          </a:xfrm>
          <a:prstGeom prst="roundRect">
            <a:avLst>
              <a:gd name="adj" fmla="val 38113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Moving up the ladder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9C39E42-204F-4D9C-B0C3-E5B6251F3C7B}"/>
              </a:ext>
            </a:extLst>
          </p:cNvPr>
          <p:cNvSpPr/>
          <p:nvPr/>
        </p:nvSpPr>
        <p:spPr>
          <a:xfrm>
            <a:off x="6265719" y="2327440"/>
            <a:ext cx="5648698" cy="3778720"/>
          </a:xfrm>
          <a:prstGeom prst="roundRect">
            <a:avLst>
              <a:gd name="adj" fmla="val 784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Including </a:t>
            </a:r>
            <a:r>
              <a:rPr lang="en-GB" b="1" dirty="0">
                <a:solidFill>
                  <a:schemeClr val="tx1"/>
                </a:solidFill>
              </a:rPr>
              <a:t>low FIP diagnostics </a:t>
            </a:r>
            <a:r>
              <a:rPr lang="en-GB" dirty="0">
                <a:solidFill>
                  <a:schemeClr val="tx1"/>
                </a:solidFill>
              </a:rPr>
              <a:t>in the analysis (EIS observations)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Mid-FIP elements: good </a:t>
            </a:r>
            <a:r>
              <a:rPr lang="en-GB" b="1" dirty="0">
                <a:solidFill>
                  <a:schemeClr val="tx1"/>
                </a:solidFill>
              </a:rPr>
              <a:t>tracer of SW origin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Ponderomotive force model improvement: its action in full 3D environment with </a:t>
            </a:r>
            <a:r>
              <a:rPr lang="en-GB" b="1" dirty="0">
                <a:solidFill>
                  <a:schemeClr val="tx1"/>
                </a:solidFill>
              </a:rPr>
              <a:t>realistic atmosphere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SPICE spectral lines: </a:t>
            </a:r>
            <a:r>
              <a:rPr lang="en-GB" b="1" dirty="0">
                <a:solidFill>
                  <a:schemeClr val="tx1"/>
                </a:solidFill>
              </a:rPr>
              <a:t>Density and Opacity </a:t>
            </a:r>
            <a:r>
              <a:rPr lang="en-GB" dirty="0">
                <a:solidFill>
                  <a:schemeClr val="tx1"/>
                </a:solidFill>
              </a:rPr>
              <a:t>characterisation [in progress] (Interns: </a:t>
            </a:r>
            <a:r>
              <a:rPr lang="en-GB" dirty="0" err="1">
                <a:solidFill>
                  <a:schemeClr val="tx1"/>
                </a:solidFill>
              </a:rPr>
              <a:t>Syrus</a:t>
            </a:r>
            <a:r>
              <a:rPr lang="en-GB" dirty="0">
                <a:solidFill>
                  <a:schemeClr val="tx1"/>
                </a:solidFill>
              </a:rPr>
              <a:t> Michael, Bastien Siegler)</a:t>
            </a:r>
          </a:p>
        </p:txBody>
      </p:sp>
      <p:sp>
        <p:nvSpPr>
          <p:cNvPr id="31" name="Espace réservé de la date 30">
            <a:extLst>
              <a:ext uri="{FF2B5EF4-FFF2-40B4-BE49-F238E27FC236}">
                <a16:creationId xmlns:a16="http://schemas.microsoft.com/office/drawing/2014/main" id="{37FD084B-488E-4529-9A31-7B74DD39D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FB00-1580-496A-BF49-CBF8ECF48C15}" type="datetime1">
              <a:rPr lang="en-US" smtClean="0"/>
              <a:t>6/15/2026</a:t>
            </a:fld>
            <a:endParaRPr lang="en-US"/>
          </a:p>
        </p:txBody>
      </p:sp>
      <p:sp>
        <p:nvSpPr>
          <p:cNvPr id="32" name="Espace réservé du numéro de diapositive 31">
            <a:extLst>
              <a:ext uri="{FF2B5EF4-FFF2-40B4-BE49-F238E27FC236}">
                <a16:creationId xmlns:a16="http://schemas.microsoft.com/office/drawing/2014/main" id="{E3379812-EDDB-4145-93D8-64D9488A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14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AAA0DC1-5155-4058-B942-1086444D7F5A}"/>
              </a:ext>
            </a:extLst>
          </p:cNvPr>
          <p:cNvSpPr txBox="1">
            <a:spLocks/>
          </p:cNvSpPr>
          <p:nvPr/>
        </p:nvSpPr>
        <p:spPr>
          <a:xfrm>
            <a:off x="352369" y="714223"/>
            <a:ext cx="3825090" cy="643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Demi" panose="020B0703020102020204" pitchFamily="34" charset="0"/>
              </a:rPr>
              <a:t>Mzerguat et.al in preparation …</a:t>
            </a:r>
          </a:p>
        </p:txBody>
      </p:sp>
    </p:spTree>
    <p:extLst>
      <p:ext uri="{BB962C8B-B14F-4D97-AF65-F5344CB8AC3E}">
        <p14:creationId xmlns:p14="http://schemas.microsoft.com/office/powerpoint/2010/main" val="409358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E511F2-D5A0-4055-B427-43548F8D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B7625A-C055-4C53-89D8-0094F129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81A1-9B43-4010-9B4D-39A8D4AE4884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98FC59-7A82-406B-990E-114A90B8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85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E511F2-D5A0-4055-B427-43548F8D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B7625A-C055-4C53-89D8-0094F129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81A1-9B43-4010-9B4D-39A8D4AE4884}" type="datetime1">
              <a:rPr lang="en-US" smtClean="0"/>
              <a:t>6/15/2026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98FC59-7A82-406B-990E-114A90B8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47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B7625A-C055-4C53-89D8-0094F129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81A1-9B43-4010-9B4D-39A8D4AE4884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98FC59-7A82-406B-990E-114A90B8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17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EA5F12-369F-493C-92A5-72A393B99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06" y="1602921"/>
            <a:ext cx="3652157" cy="36521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0CABC0-60E0-4694-B1B4-ECC7B446E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542" y="1602921"/>
            <a:ext cx="3652157" cy="36521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4042F8-8318-4E9B-B0A1-D8FE5F5FE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742" y="1602921"/>
            <a:ext cx="3652157" cy="365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72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01CBD96-0DAB-4F36-A43C-EF54E9DE85DE}"/>
              </a:ext>
            </a:extLst>
          </p:cNvPr>
          <p:cNvSpPr/>
          <p:nvPr/>
        </p:nvSpPr>
        <p:spPr>
          <a:xfrm>
            <a:off x="277585" y="521493"/>
            <a:ext cx="3831427" cy="1103471"/>
          </a:xfrm>
          <a:prstGeom prst="roundRect">
            <a:avLst>
              <a:gd name="adj" fmla="val 38113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Region discrimination</a:t>
            </a:r>
          </a:p>
          <a:p>
            <a:r>
              <a:rPr lang="en-GB" sz="2800" dirty="0">
                <a:solidFill>
                  <a:schemeClr val="tx1"/>
                </a:solidFill>
              </a:rPr>
              <a:t>(Boundary regions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34A7329-EBF0-4526-A0F6-77B97F8B1A7A}"/>
              </a:ext>
            </a:extLst>
          </p:cNvPr>
          <p:cNvGrpSpPr/>
          <p:nvPr/>
        </p:nvGrpSpPr>
        <p:grpSpPr>
          <a:xfrm>
            <a:off x="2561757" y="2464928"/>
            <a:ext cx="7068485" cy="2604330"/>
            <a:chOff x="4433345" y="2627488"/>
            <a:chExt cx="7068485" cy="260433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1BC396B-E473-42B1-A510-DD9A951B6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65" t="51013" r="-1923" b="36537"/>
            <a:stretch/>
          </p:blipFill>
          <p:spPr>
            <a:xfrm>
              <a:off x="4664150" y="3007360"/>
              <a:ext cx="6837680" cy="2224458"/>
            </a:xfrm>
            <a:prstGeom prst="rect">
              <a:avLst/>
            </a:prstGeom>
          </p:spPr>
        </p:pic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F123780-D03C-4814-972B-0B588665F377}"/>
                </a:ext>
              </a:extLst>
            </p:cNvPr>
            <p:cNvSpPr/>
            <p:nvPr/>
          </p:nvSpPr>
          <p:spPr>
            <a:xfrm>
              <a:off x="5785198" y="2627488"/>
              <a:ext cx="1530002" cy="400650"/>
            </a:xfrm>
            <a:prstGeom prst="roundRect">
              <a:avLst>
                <a:gd name="adj" fmla="val 37321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Loops height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366808B-D296-4457-80E1-C90A174FED4C}"/>
                </a:ext>
              </a:extLst>
            </p:cNvPr>
            <p:cNvSpPr/>
            <p:nvPr/>
          </p:nvSpPr>
          <p:spPr>
            <a:xfrm>
              <a:off x="8985811" y="2627488"/>
              <a:ext cx="1917110" cy="400650"/>
            </a:xfrm>
            <a:prstGeom prst="roundRect">
              <a:avLst>
                <a:gd name="adj" fmla="val 37321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Expansion Factor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5BEEF5F-5BDC-4ED6-9423-FB2A3980FFD3}"/>
                </a:ext>
              </a:extLst>
            </p:cNvPr>
            <p:cNvSpPr/>
            <p:nvPr/>
          </p:nvSpPr>
          <p:spPr>
            <a:xfrm rot="16200000">
              <a:off x="3600351" y="3998174"/>
              <a:ext cx="2066638" cy="40065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tagged Boundary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08A1CD-5FC7-4337-A1A4-02DADE6A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F7F1-5430-4A10-A086-CF6642CD77B1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C25766-129F-4070-9BC3-275A99C3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83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98546-36D5-4AED-ACAC-5FA2E275633C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81424D0-E98B-4169-8356-1FD45C9F4A93}"/>
              </a:ext>
            </a:extLst>
          </p:cNvPr>
          <p:cNvSpPr txBox="1"/>
          <p:nvPr/>
        </p:nvSpPr>
        <p:spPr>
          <a:xfrm>
            <a:off x="900704" y="827872"/>
            <a:ext cx="1079917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dirty="0"/>
              <a:t>FIP </a:t>
            </a:r>
            <a:r>
              <a:rPr lang="en-GB" sz="1900" dirty="0"/>
              <a:t>LCR method</a:t>
            </a:r>
            <a:endParaRPr lang="en-US" sz="1900" dirty="0">
              <a:cs typeface="Arial"/>
            </a:endParaRPr>
          </a:p>
        </p:txBody>
      </p:sp>
      <p:sp>
        <p:nvSpPr>
          <p:cNvPr id="60" name="ZoneTexte 43">
            <a:extLst>
              <a:ext uri="{FF2B5EF4-FFF2-40B4-BE49-F238E27FC236}">
                <a16:creationId xmlns:a16="http://schemas.microsoft.com/office/drawing/2014/main" id="{9B5EAAB6-39CC-443F-8999-3473E475DB39}"/>
              </a:ext>
            </a:extLst>
          </p:cNvPr>
          <p:cNvSpPr txBox="1"/>
          <p:nvPr/>
        </p:nvSpPr>
        <p:spPr>
          <a:xfrm>
            <a:off x="4750712" y="1421808"/>
            <a:ext cx="3936088" cy="523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b="1" dirty="0">
              <a:cs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7F3FF4-57EB-4E60-A40B-687DD143445E}"/>
              </a:ext>
            </a:extLst>
          </p:cNvPr>
          <p:cNvSpPr/>
          <p:nvPr/>
        </p:nvSpPr>
        <p:spPr>
          <a:xfrm>
            <a:off x="7284401" y="1421808"/>
            <a:ext cx="865585" cy="523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3BF19DA-EBC5-4D7F-B76E-3D944F95BABE}"/>
              </a:ext>
            </a:extLst>
          </p:cNvPr>
          <p:cNvSpPr/>
          <p:nvPr/>
        </p:nvSpPr>
        <p:spPr>
          <a:xfrm>
            <a:off x="6308496" y="1421808"/>
            <a:ext cx="846683" cy="5238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1F1B2D-A9EF-4F3B-9C50-3A99E90AB5BC}"/>
              </a:ext>
            </a:extLst>
          </p:cNvPr>
          <p:cNvSpPr/>
          <p:nvPr/>
        </p:nvSpPr>
        <p:spPr>
          <a:xfrm>
            <a:off x="5835194" y="1421808"/>
            <a:ext cx="458926" cy="5238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43">
                <a:extLst>
                  <a:ext uri="{FF2B5EF4-FFF2-40B4-BE49-F238E27FC236}">
                    <a16:creationId xmlns:a16="http://schemas.microsoft.com/office/drawing/2014/main" id="{26B2FD1F-B984-4765-A4D0-124DC8B84786}"/>
                  </a:ext>
                </a:extLst>
              </p:cNvPr>
              <p:cNvSpPr txBox="1"/>
              <p:nvPr/>
            </p:nvSpPr>
            <p:spPr>
              <a:xfrm>
                <a:off x="4506872" y="1349406"/>
                <a:ext cx="4423768" cy="668664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𝑰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𝑿</m:t>
                          </m:r>
                          <m:d>
                            <m:d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cs typeface="Arial"/>
                                </a:rPr>
                                <m:t>𝝀</m:t>
                              </m:r>
                            </m:e>
                          </m:d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  <a:cs typeface="Arial"/>
                        </a:rPr>
                        <m:t>=∫</m:t>
                      </m:r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𝑨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𝒃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𝑿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𝑪</m:t>
                          </m:r>
                        </m:sup>
                      </m:sSubSup>
                      <m:r>
                        <a:rPr lang="en-GB" b="1" i="1" smtClean="0"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𝑪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𝑿</m:t>
                          </m:r>
                        </m:sub>
                      </m:sSub>
                      <m:d>
                        <m:dPr>
                          <m:ctrlP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𝒏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,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𝒕</m:t>
                          </m:r>
                        </m:e>
                      </m:d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⋅</m:t>
                      </m:r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𝑫𝑬𝑴</m:t>
                      </m:r>
                      <m:d>
                        <m:dPr>
                          <m:ctrlP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𝑻</m:t>
                          </m:r>
                        </m:e>
                      </m:d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𝒅𝑻</m:t>
                      </m:r>
                    </m:oMath>
                  </m:oMathPara>
                </a14:m>
                <a:endParaRPr lang="en-US" b="1" dirty="0">
                  <a:cs typeface="Arial"/>
                </a:endParaRPr>
              </a:p>
            </p:txBody>
          </p:sp>
        </mc:Choice>
        <mc:Fallback xmlns="">
          <p:sp>
            <p:nvSpPr>
              <p:cNvPr id="53" name="ZoneTexte 43">
                <a:extLst>
                  <a:ext uri="{FF2B5EF4-FFF2-40B4-BE49-F238E27FC236}">
                    <a16:creationId xmlns:a16="http://schemas.microsoft.com/office/drawing/2014/main" id="{26B2FD1F-B984-4765-A4D0-124DC8B84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72" y="1349406"/>
                <a:ext cx="4423768" cy="668664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 : coins arrondis 63">
                <a:extLst>
                  <a:ext uri="{FF2B5EF4-FFF2-40B4-BE49-F238E27FC236}">
                    <a16:creationId xmlns:a16="http://schemas.microsoft.com/office/drawing/2014/main" id="{25C3632D-CCDE-4031-B3D2-E50F698AE7C5}"/>
                  </a:ext>
                </a:extLst>
              </p:cNvPr>
              <p:cNvSpPr/>
              <p:nvPr/>
            </p:nvSpPr>
            <p:spPr>
              <a:xfrm>
                <a:off x="1205085" y="2172019"/>
                <a:ext cx="3635322" cy="1212509"/>
              </a:xfrm>
              <a:prstGeom prst="roundRect">
                <a:avLst>
                  <a:gd name="adj" fmla="val 977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lvl="1"/>
                <a:r>
                  <a:rPr lang="en-GB" dirty="0">
                    <a:solidFill>
                      <a:schemeClr val="tx1"/>
                    </a:solidFill>
                  </a:rPr>
                  <a:t>Elemental abundance of element X in the corona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SupPr>
                      <m:e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𝑨𝒃</m:t>
                        </m:r>
                      </m:e>
                      <m:sub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𝑿</m:t>
                        </m:r>
                      </m:sub>
                      <m:sup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𝑪</m:t>
                        </m:r>
                      </m:sup>
                    </m:sSubSup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sSub>
                      <m:sSubPr>
                        <m:ctrlP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𝑹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𝑿</m:t>
                        </m:r>
                      </m:sub>
                    </m:sSub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/>
                      </a:rPr>
                      <m:t>⋅</m:t>
                    </m:r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/>
                      </a:rPr>
                      <m:t>𝑨</m:t>
                    </m:r>
                    <m:sSubSup>
                      <m:sSubSupPr>
                        <m:ctrlP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Sup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𝒃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𝑿</m:t>
                        </m:r>
                      </m:sub>
                      <m:sup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𝑷𝒉</m:t>
                        </m:r>
                      </m:sup>
                    </m:sSubSup>
                  </m:oMath>
                </a14:m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 : coins arrondis 63">
                <a:extLst>
                  <a:ext uri="{FF2B5EF4-FFF2-40B4-BE49-F238E27FC236}">
                    <a16:creationId xmlns:a16="http://schemas.microsoft.com/office/drawing/2014/main" id="{25C3632D-CCDE-4031-B3D2-E50F698AE7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085" y="2172019"/>
                <a:ext cx="3635322" cy="1212509"/>
              </a:xfrm>
              <a:prstGeom prst="roundRect">
                <a:avLst>
                  <a:gd name="adj" fmla="val 9779"/>
                </a:avLst>
              </a:prstGeom>
              <a:blipFill>
                <a:blip r:embed="rId5"/>
                <a:stretch>
                  <a:fillRect r="-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 : coins arrondis 64">
                <a:extLst>
                  <a:ext uri="{FF2B5EF4-FFF2-40B4-BE49-F238E27FC236}">
                    <a16:creationId xmlns:a16="http://schemas.microsoft.com/office/drawing/2014/main" id="{773FC1D9-D258-4B30-AEC8-52DC39FF1E5C}"/>
                  </a:ext>
                </a:extLst>
              </p:cNvPr>
              <p:cNvSpPr/>
              <p:nvPr/>
            </p:nvSpPr>
            <p:spPr>
              <a:xfrm>
                <a:off x="5003965" y="2172019"/>
                <a:ext cx="3505200" cy="2476181"/>
              </a:xfrm>
              <a:prstGeom prst="roundRect">
                <a:avLst>
                  <a:gd name="adj" fmla="val 8243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9388" lvl="2"/>
                <a:r>
                  <a:rPr lang="en-GB" dirty="0">
                    <a:solidFill>
                      <a:schemeClr val="tx1"/>
                    </a:solidFill>
                  </a:rPr>
                  <a:t>Contribution function: the emissivity of an ion transition </a:t>
                </a:r>
                <a:r>
                  <a:rPr lang="en-US" dirty="0">
                    <a:solidFill>
                      <a:schemeClr val="tx1"/>
                    </a:solidFill>
                  </a:rPr>
                  <a:t>as function of temperature and electron density </a:t>
                </a:r>
              </a:p>
              <a:p>
                <a:pPr marL="179388" lvl="2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b="0" i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GB" b="1" i="0" dirty="0">
                    <a:solidFill>
                      <a:schemeClr val="tx1"/>
                    </a:solidFill>
                    <a:latin typeface="+mj-lt"/>
                  </a:rPr>
                  <a:t>element properties.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 : coins arrondis 64">
                <a:extLst>
                  <a:ext uri="{FF2B5EF4-FFF2-40B4-BE49-F238E27FC236}">
                    <a16:creationId xmlns:a16="http://schemas.microsoft.com/office/drawing/2014/main" id="{773FC1D9-D258-4B30-AEC8-52DC39FF1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965" y="2172019"/>
                <a:ext cx="3505200" cy="2476181"/>
              </a:xfrm>
              <a:prstGeom prst="roundRect">
                <a:avLst>
                  <a:gd name="adj" fmla="val 8243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 : coins arrondis 65">
                <a:extLst>
                  <a:ext uri="{FF2B5EF4-FFF2-40B4-BE49-F238E27FC236}">
                    <a16:creationId xmlns:a16="http://schemas.microsoft.com/office/drawing/2014/main" id="{1023DCA8-1A5B-4B76-A050-360E55E7EDD9}"/>
                  </a:ext>
                </a:extLst>
              </p:cNvPr>
              <p:cNvSpPr/>
              <p:nvPr/>
            </p:nvSpPr>
            <p:spPr>
              <a:xfrm>
                <a:off x="8672724" y="2172019"/>
                <a:ext cx="3505200" cy="2476181"/>
              </a:xfrm>
              <a:prstGeom prst="roundRect">
                <a:avLst>
                  <a:gd name="adj" fmla="val 145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lvl="1"/>
                <a:r>
                  <a:rPr lang="en-GB" dirty="0">
                    <a:solidFill>
                      <a:schemeClr val="tx1"/>
                    </a:solidFill>
                  </a:rPr>
                  <a:t>Differential Emission Measure (DEM): a measure of the distribution of density and temperature along the line of sight.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𝐷𝐸𝑀</m:t>
                    </m:r>
                    <m:d>
                      <m:d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𝑑h</m:t>
                        </m:r>
                      </m:num>
                      <m:den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𝑑𝑇</m:t>
                        </m:r>
                      </m:den>
                    </m:f>
                  </m:oMath>
                </a14:m>
                <a:br>
                  <a:rPr lang="en-GB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  <a:r>
                  <a:rPr lang="en-US" b="1" dirty="0">
                    <a:solidFill>
                      <a:schemeClr val="tx1"/>
                    </a:solidFill>
                  </a:rPr>
                  <a:t>solar environment.</a:t>
                </a:r>
              </a:p>
            </p:txBody>
          </p:sp>
        </mc:Choice>
        <mc:Fallback xmlns="">
          <p:sp>
            <p:nvSpPr>
              <p:cNvPr id="66" name="Rectangle : coins arrondis 65">
                <a:extLst>
                  <a:ext uri="{FF2B5EF4-FFF2-40B4-BE49-F238E27FC236}">
                    <a16:creationId xmlns:a16="http://schemas.microsoft.com/office/drawing/2014/main" id="{1023DCA8-1A5B-4B76-A050-360E55E7E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724" y="2172019"/>
                <a:ext cx="3505200" cy="2476181"/>
              </a:xfrm>
              <a:prstGeom prst="roundRect">
                <a:avLst>
                  <a:gd name="adj" fmla="val 14538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71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12" grpId="0" animBg="1"/>
      <p:bldP spid="64" grpId="0" animBg="1"/>
      <p:bldP spid="65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4FB312DA-9E20-44D1-80AD-0B544C88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2340"/>
            <a:ext cx="12192000" cy="8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144D03-C896-4C17-851E-A78E66AAD5FF}"/>
              </a:ext>
            </a:extLst>
          </p:cNvPr>
          <p:cNvSpPr/>
          <p:nvPr/>
        </p:nvSpPr>
        <p:spPr>
          <a:xfrm>
            <a:off x="0" y="0"/>
            <a:ext cx="12192000" cy="6870698"/>
          </a:xfrm>
          <a:prstGeom prst="rect">
            <a:avLst/>
          </a:prstGeom>
          <a:solidFill>
            <a:srgbClr val="5B1F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2475" y="1133983"/>
            <a:ext cx="11220450" cy="1169987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Where Does Sulfur Fractionation Occur in the Corona?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474" y="2568753"/>
            <a:ext cx="10409796" cy="84347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800" dirty="0">
                <a:solidFill>
                  <a:schemeClr val="bg1"/>
                </a:solidFill>
              </a:rPr>
              <a:t>A SPICE survey linking intermediate-FIP bias composition to coronal magnetic geometry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F5EAEDD-04C3-4869-A348-6373E5523CAE}"/>
              </a:ext>
            </a:extLst>
          </p:cNvPr>
          <p:cNvCxnSpPr>
            <a:cxnSpLocks/>
          </p:cNvCxnSpPr>
          <p:nvPr/>
        </p:nvCxnSpPr>
        <p:spPr>
          <a:xfrm>
            <a:off x="876300" y="3661487"/>
            <a:ext cx="396240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45701D3-6581-424D-8D94-948B50492C00}"/>
              </a:ext>
            </a:extLst>
          </p:cNvPr>
          <p:cNvSpPr txBox="1"/>
          <p:nvPr/>
        </p:nvSpPr>
        <p:spPr>
          <a:xfrm>
            <a:off x="752475" y="3790312"/>
            <a:ext cx="437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9525"/>
            <a:r>
              <a:rPr lang="en-US" dirty="0">
                <a:solidFill>
                  <a:schemeClr val="bg1"/>
                </a:solidFill>
              </a:rPr>
              <a:t>Slimane Mzerguat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</a:p>
          <a:p>
            <a:pPr marL="447675" lvl="1" indent="9525"/>
            <a:r>
              <a:rPr lang="en-US" dirty="0">
                <a:solidFill>
                  <a:schemeClr val="bg1"/>
                </a:solidFill>
              </a:rPr>
              <a:t>Eric Buchlin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  <a:p>
            <a:pPr marL="447675" lvl="1" indent="9525"/>
            <a:r>
              <a:rPr lang="en-US" dirty="0">
                <a:solidFill>
                  <a:schemeClr val="bg1"/>
                </a:solidFill>
              </a:rPr>
              <a:t>Miho Janvier</a:t>
            </a:r>
            <a:r>
              <a:rPr lang="en-US" baseline="30000" dirty="0">
                <a:solidFill>
                  <a:schemeClr val="bg1"/>
                </a:solidFill>
              </a:rPr>
              <a:t>1,2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A27EDA7-C972-47A3-94F6-C32FD3995D60}"/>
              </a:ext>
            </a:extLst>
          </p:cNvPr>
          <p:cNvSpPr txBox="1"/>
          <p:nvPr/>
        </p:nvSpPr>
        <p:spPr>
          <a:xfrm>
            <a:off x="752474" y="4837064"/>
            <a:ext cx="11028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Université Paris-Saclay, CNRS, Institut d'Astrophysique Spatiale, 91405 Orsay, France</a:t>
            </a:r>
          </a:p>
          <a:p>
            <a:r>
              <a:rPr lang="fr-FR" dirty="0">
                <a:solidFill>
                  <a:schemeClr val="bg1"/>
                </a:solidFill>
              </a:rPr>
              <a:t>ESTEC, </a:t>
            </a:r>
            <a:r>
              <a:rPr lang="fr-FR" dirty="0" err="1">
                <a:solidFill>
                  <a:schemeClr val="bg1"/>
                </a:solidFill>
              </a:rPr>
              <a:t>European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Space</a:t>
            </a:r>
            <a:r>
              <a:rPr lang="fr-FR" dirty="0">
                <a:solidFill>
                  <a:schemeClr val="bg1"/>
                </a:solidFill>
              </a:rPr>
              <a:t> Agency, </a:t>
            </a:r>
            <a:r>
              <a:rPr lang="fr-FR" dirty="0" err="1">
                <a:solidFill>
                  <a:schemeClr val="bg1"/>
                </a:solidFill>
              </a:rPr>
              <a:t>Keplerlaan</a:t>
            </a:r>
            <a:r>
              <a:rPr lang="fr-FR" dirty="0">
                <a:solidFill>
                  <a:schemeClr val="bg1"/>
                </a:solidFill>
              </a:rPr>
              <a:t> 1, PO Box 299, NL-2200 AG </a:t>
            </a:r>
            <a:r>
              <a:rPr lang="fr-FR" dirty="0" err="1">
                <a:solidFill>
                  <a:schemeClr val="bg1"/>
                </a:solidFill>
              </a:rPr>
              <a:t>Noordwijk</a:t>
            </a:r>
            <a:r>
              <a:rPr lang="fr-FR" dirty="0">
                <a:solidFill>
                  <a:schemeClr val="bg1"/>
                </a:solidFill>
              </a:rPr>
              <a:t>, The </a:t>
            </a:r>
            <a:r>
              <a:rPr lang="fr-FR" dirty="0" err="1">
                <a:solidFill>
                  <a:schemeClr val="bg1"/>
                </a:solidFill>
              </a:rPr>
              <a:t>Netherlands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9AF304D-D65E-415C-ABDF-E667CC6A5108}"/>
              </a:ext>
            </a:extLst>
          </p:cNvPr>
          <p:cNvCxnSpPr>
            <a:cxnSpLocks/>
          </p:cNvCxnSpPr>
          <p:nvPr/>
        </p:nvCxnSpPr>
        <p:spPr>
          <a:xfrm>
            <a:off x="1195388" y="3930697"/>
            <a:ext cx="0" cy="622935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EB66D20-C9D7-4F5F-AB49-350344EF684A}"/>
              </a:ext>
            </a:extLst>
          </p:cNvPr>
          <p:cNvGrpSpPr/>
          <p:nvPr/>
        </p:nvGrpSpPr>
        <p:grpSpPr>
          <a:xfrm>
            <a:off x="0" y="-11040"/>
            <a:ext cx="17145652" cy="578032"/>
            <a:chOff x="1" y="-14009"/>
            <a:chExt cx="17203470" cy="57998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8A25D7-977D-4650-BA80-EF4EB8333D06}"/>
                </a:ext>
              </a:extLst>
            </p:cNvPr>
            <p:cNvSpPr/>
            <p:nvPr/>
          </p:nvSpPr>
          <p:spPr>
            <a:xfrm>
              <a:off x="1" y="-14009"/>
              <a:ext cx="17203470" cy="579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D537081F-FEB6-4CEB-BE2F-FD9E77537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4EE37D0-56C8-469C-8BB1-02461A2E1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10877CA-C308-4B2B-B794-7DE554D7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5BF8CEA5-F941-4C1F-A049-689461FD46C4}"/>
              </a:ext>
            </a:extLst>
          </p:cNvPr>
          <p:cNvSpPr txBox="1">
            <a:spLocks/>
          </p:cNvSpPr>
          <p:nvPr/>
        </p:nvSpPr>
        <p:spPr>
          <a:xfrm>
            <a:off x="752475" y="5771742"/>
            <a:ext cx="11220450" cy="643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Work in Progress …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A12304-5405-4425-AC84-BEAA0C234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96C-F9F4-4333-9CD3-27314EE6F2FE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2D6BD1-BBB6-41AF-BDC2-EE4803F9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9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75FAC109-89F2-4F93-9284-2CF10F57B027}"/>
              </a:ext>
            </a:extLst>
          </p:cNvPr>
          <p:cNvSpPr/>
          <p:nvPr/>
        </p:nvSpPr>
        <p:spPr>
          <a:xfrm>
            <a:off x="4826000" y="3731387"/>
            <a:ext cx="3949700" cy="749292"/>
          </a:xfrm>
          <a:prstGeom prst="roundRect">
            <a:avLst>
              <a:gd name="adj" fmla="val 824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CB5CCDD-3C18-41F7-AE32-25FD686AA9F1}"/>
              </a:ext>
            </a:extLst>
          </p:cNvPr>
          <p:cNvSpPr/>
          <p:nvPr/>
        </p:nvSpPr>
        <p:spPr>
          <a:xfrm>
            <a:off x="6553199" y="3731387"/>
            <a:ext cx="228601" cy="675513"/>
          </a:xfrm>
          <a:prstGeom prst="roundRect">
            <a:avLst>
              <a:gd name="adj" fmla="val 824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B54B36C-1926-4154-9597-731BB627C213}"/>
              </a:ext>
            </a:extLst>
          </p:cNvPr>
          <p:cNvSpPr/>
          <p:nvPr/>
        </p:nvSpPr>
        <p:spPr>
          <a:xfrm>
            <a:off x="3575050" y="4318000"/>
            <a:ext cx="965200" cy="203200"/>
          </a:xfrm>
          <a:prstGeom prst="roundRect">
            <a:avLst>
              <a:gd name="adj" fmla="val 1453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99AF25-59E0-40AC-AC76-39F85ADFD578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81424D0-E98B-4169-8356-1FD45C9F4A93}"/>
              </a:ext>
            </a:extLst>
          </p:cNvPr>
          <p:cNvSpPr txBox="1"/>
          <p:nvPr/>
        </p:nvSpPr>
        <p:spPr>
          <a:xfrm>
            <a:off x="900704" y="827872"/>
            <a:ext cx="1079917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dirty="0"/>
              <a:t>FIP </a:t>
            </a:r>
            <a:r>
              <a:rPr lang="en-GB" sz="1900" dirty="0"/>
              <a:t>LCR method</a:t>
            </a:r>
            <a:endParaRPr lang="en-US" sz="1900" dirty="0">
              <a:cs typeface="Arial"/>
            </a:endParaRPr>
          </a:p>
        </p:txBody>
      </p:sp>
      <p:sp>
        <p:nvSpPr>
          <p:cNvPr id="60" name="ZoneTexte 43" hidden="1">
            <a:extLst>
              <a:ext uri="{FF2B5EF4-FFF2-40B4-BE49-F238E27FC236}">
                <a16:creationId xmlns:a16="http://schemas.microsoft.com/office/drawing/2014/main" id="{9B5EAAB6-39CC-443F-8999-3473E475DB39}"/>
              </a:ext>
            </a:extLst>
          </p:cNvPr>
          <p:cNvSpPr txBox="1"/>
          <p:nvPr/>
        </p:nvSpPr>
        <p:spPr>
          <a:xfrm>
            <a:off x="4750712" y="1421808"/>
            <a:ext cx="3936088" cy="523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b="1" dirty="0"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43" hidden="1">
                <a:extLst>
                  <a:ext uri="{FF2B5EF4-FFF2-40B4-BE49-F238E27FC236}">
                    <a16:creationId xmlns:a16="http://schemas.microsoft.com/office/drawing/2014/main" id="{26B2FD1F-B984-4765-A4D0-124DC8B84786}"/>
                  </a:ext>
                </a:extLst>
              </p:cNvPr>
              <p:cNvSpPr txBox="1"/>
              <p:nvPr/>
            </p:nvSpPr>
            <p:spPr>
              <a:xfrm>
                <a:off x="4506872" y="1349406"/>
                <a:ext cx="4423768" cy="668664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𝑰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𝑿</m:t>
                          </m:r>
                          <m:d>
                            <m:d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cs typeface="Arial"/>
                                </a:rPr>
                                <m:t>𝝀</m:t>
                              </m:r>
                            </m:e>
                          </m:d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  <a:cs typeface="Arial"/>
                        </a:rPr>
                        <m:t>=∫</m:t>
                      </m:r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𝑨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𝒃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𝑿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𝑪</m:t>
                          </m:r>
                        </m:sup>
                      </m:sSubSup>
                      <m:r>
                        <a:rPr lang="en-GB" b="1" i="1" smtClean="0"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𝑪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  <m:t>𝑿</m:t>
                          </m:r>
                        </m:sub>
                      </m:sSub>
                      <m:d>
                        <m:dPr>
                          <m:ctrlP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𝒏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,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𝒕</m:t>
                          </m:r>
                        </m:e>
                      </m:d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⋅</m:t>
                      </m:r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𝑫𝑬𝑴</m:t>
                      </m:r>
                      <m:d>
                        <m:dPr>
                          <m:ctrlP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𝑻</m:t>
                          </m:r>
                        </m:e>
                      </m:d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𝒅𝑻</m:t>
                      </m:r>
                    </m:oMath>
                  </m:oMathPara>
                </a14:m>
                <a:endParaRPr lang="en-US" b="1" dirty="0">
                  <a:cs typeface="Arial"/>
                </a:endParaRPr>
              </a:p>
            </p:txBody>
          </p:sp>
        </mc:Choice>
        <mc:Fallback xmlns="">
          <p:sp>
            <p:nvSpPr>
              <p:cNvPr id="53" name="ZoneTexte 43" hidden="1">
                <a:extLst>
                  <a:ext uri="{FF2B5EF4-FFF2-40B4-BE49-F238E27FC236}">
                    <a16:creationId xmlns:a16="http://schemas.microsoft.com/office/drawing/2014/main" id="{26B2FD1F-B984-4765-A4D0-124DC8B84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72" y="1349406"/>
                <a:ext cx="4423768" cy="668664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29030D3-D31F-4136-AE9A-2622AC6E6C8E}"/>
                  </a:ext>
                </a:extLst>
              </p:cNvPr>
              <p:cNvSpPr txBox="1"/>
              <p:nvPr/>
            </p:nvSpPr>
            <p:spPr>
              <a:xfrm>
                <a:off x="900704" y="1541315"/>
                <a:ext cx="10799179" cy="3104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900" b="1" dirty="0"/>
                  <a:t>Optimize</a:t>
                </a:r>
                <a:r>
                  <a:rPr lang="en-GB" sz="19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00" b="1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900" b="1" i="1" dirty="0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GB" sz="1900" b="1" i="1" dirty="0" err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900" b="1" dirty="0">
                    <a:cs typeface="Arial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dirty="0" err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900" b="1" i="1" dirty="0" smtClean="0">
                            <a:latin typeface="Cambria Math" panose="02040503050406030204" pitchFamily="18" charset="0"/>
                            <a:cs typeface="Arial"/>
                          </a:rPr>
                          <m:t>𝜷</m:t>
                        </m:r>
                      </m:e>
                      <m:sub>
                        <m:r>
                          <a:rPr lang="en-US" sz="1900" b="1" i="1" dirty="0" err="1" smtClean="0">
                            <a:latin typeface="Cambria Math" panose="02040503050406030204" pitchFamily="18" charset="0"/>
                            <a:cs typeface="Arial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900" b="1" dirty="0">
                    <a:cs typeface="Arial"/>
                  </a:rPr>
                  <a:t> </a:t>
                </a:r>
                <a:r>
                  <a:rPr lang="en-US" sz="1900" dirty="0">
                    <a:cs typeface="Arial"/>
                  </a:rPr>
                  <a:t>for their corresponding set of </a:t>
                </a:r>
                <a:r>
                  <a:rPr lang="en-US" sz="1900" b="1" dirty="0">
                    <a:cs typeface="Arial"/>
                  </a:rPr>
                  <a:t>low FIP and high FIP</a:t>
                </a:r>
                <a:r>
                  <a:rPr lang="en-US" sz="1900" dirty="0">
                    <a:cs typeface="Arial"/>
                  </a:rPr>
                  <a:t> line selection: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𝑹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𝑳𝑭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/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𝑯𝑭</m:t>
                          </m:r>
                        </m:sub>
                      </m:sSub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r>
                            <m:rPr>
                              <m:lit/>
                            </m:rPr>
                            <a:rPr lang="en-GB" b="1" i="1"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  <m:t>𝒊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  <m:t>∈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  <m:t>𝑳𝑭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  <m:t>𝒊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  <m:t>∈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  <m:t>𝑯𝑭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GB" b="1" i="1">
                                  <a:latin typeface="Cambria Math" panose="02040503050406030204" pitchFamily="18" charset="0"/>
                                  <a:cs typeface="Arial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GB" b="1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en-GB" b="1" i="1">
                          <a:latin typeface="Cambria Math" panose="02040503050406030204" pitchFamily="18" charset="0"/>
                          <a:cs typeface="Arial"/>
                        </a:rPr>
                        <m:t>.</m:t>
                      </m:r>
                    </m:oMath>
                  </m:oMathPara>
                </a14:m>
                <a:endParaRPr lang="en-US" b="1" dirty="0">
                  <a:cs typeface="Arial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dirty="0">
                    <a:cs typeface="Arial"/>
                  </a:rPr>
                  <a:t>Cost function: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cs typeface="Arial"/>
                        </a:rPr>
                        <m:t>𝜙</m:t>
                      </m:r>
                      <m:r>
                        <a:rPr lang="en-GB" i="1"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  <a:cs typeface="Arial"/>
                            </a:rPr>
                            <m:t>𝐷𝐸𝑀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cs typeface="Arial"/>
                            </a:rPr>
                            <m:t>∈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cs typeface="Arial"/>
                            </a:rPr>
                            <m:t>𝒟ℰℳ</m:t>
                          </m:r>
                        </m:sub>
                        <m:sup/>
                        <m:e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cs typeface="Arial"/>
                                            </a:rPr>
                                          </m:ctrlPr>
                                        </m:fPr>
                                        <m:num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∈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𝐿𝐹</m:t>
                                              </m:r>
                                            </m:sub>
                                            <m:sup/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𝛼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∫</m:t>
                                              </m:r>
                                              <m:r>
                                                <a:rPr lang="en-GB" b="0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𝐴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GB" b="0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𝐿𝐹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GB" b="0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𝑃h</m:t>
                                                  </m:r>
                                                </m:sup>
                                              </m:sSubSup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𝐶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𝑛</m:t>
                                                  </m:r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⋅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𝐷𝐸𝑀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</m:d>
                                            </m:e>
                                          </m:nary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Arial"/>
                                            </a:rPr>
                                            <m:t>𝑑𝑇</m:t>
                                          </m:r>
                                        </m:num>
                                        <m:den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∈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𝐻𝐹</m:t>
                                              </m:r>
                                            </m:sub>
                                            <m:sup/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∫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𝐴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𝐻𝐹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𝑃h</m:t>
                                                  </m:r>
                                                </m:sup>
                                              </m:sSubSup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𝐶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𝑛</m:t>
                                                  </m:r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⋅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𝐷𝐸𝑀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𝑑𝑇</m:t>
                                              </m:r>
                                            </m:e>
                                          </m:nary>
                                        </m:den>
                                      </m:f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  <a:cs typeface="Arial"/>
                        </a:rPr>
                        <m:t>=0.</m:t>
                      </m:r>
                    </m:oMath>
                  </m:oMathPara>
                </a14:m>
                <a:endParaRPr lang="en-US" sz="1900" b="1" dirty="0">
                  <a:cs typeface="Arial"/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29030D3-D31F-4136-AE9A-2622AC6E6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04" y="1541315"/>
                <a:ext cx="10799179" cy="3104568"/>
              </a:xfrm>
              <a:prstGeom prst="rect">
                <a:avLst/>
              </a:prstGeom>
              <a:blipFill>
                <a:blip r:embed="rId5"/>
                <a:stretch>
                  <a:fillRect l="-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034800A-3735-49FC-A0EC-F29525107B7B}"/>
              </a:ext>
            </a:extLst>
          </p:cNvPr>
          <p:cNvSpPr/>
          <p:nvPr/>
        </p:nvSpPr>
        <p:spPr>
          <a:xfrm>
            <a:off x="1448148" y="4649702"/>
            <a:ext cx="3377852" cy="1064859"/>
          </a:xfrm>
          <a:prstGeom prst="roundRect">
            <a:avLst>
              <a:gd name="adj" fmla="val 1453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1"/>
            <a:r>
              <a:rPr lang="en-US" dirty="0">
                <a:solidFill>
                  <a:schemeClr val="tx1"/>
                </a:solidFill>
              </a:rPr>
              <a:t>Set of multiple reference </a:t>
            </a:r>
            <a:r>
              <a:rPr lang="en-US" dirty="0" err="1">
                <a:solidFill>
                  <a:schemeClr val="tx1"/>
                </a:solidFill>
              </a:rPr>
              <a:t>DEMs.</a:t>
            </a:r>
            <a:endParaRPr lang="en-US" dirty="0">
              <a:solidFill>
                <a:schemeClr val="tx1"/>
              </a:solidFill>
            </a:endParaRPr>
          </a:p>
          <a:p>
            <a:pPr marL="92075" lvl="1"/>
            <a:r>
              <a:rPr lang="en-US" dirty="0">
                <a:solidFill>
                  <a:schemeClr val="tx1"/>
                </a:solidFill>
              </a:rPr>
              <a:t>The resulting parameters are found to be DEM insensitive.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5CC22F6-2FA2-4B11-91D2-67BB22A00824}"/>
              </a:ext>
            </a:extLst>
          </p:cNvPr>
          <p:cNvSpPr/>
          <p:nvPr/>
        </p:nvSpPr>
        <p:spPr>
          <a:xfrm>
            <a:off x="5263957" y="4965269"/>
            <a:ext cx="3060352" cy="749292"/>
          </a:xfrm>
          <a:prstGeom prst="roundRect">
            <a:avLst>
              <a:gd name="adj" fmla="val 824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US" dirty="0">
                <a:solidFill>
                  <a:schemeClr val="tx1"/>
                </a:solidFill>
              </a:rPr>
              <a:t>The method still requires a measure of the density.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07224D1-5FF6-4FCD-BFF9-C5FE45C6CF16}"/>
                  </a:ext>
                </a:extLst>
              </p:cNvPr>
              <p:cNvSpPr/>
              <p:nvPr/>
            </p:nvSpPr>
            <p:spPr>
              <a:xfrm>
                <a:off x="7918450" y="2563906"/>
                <a:ext cx="3949700" cy="1053583"/>
              </a:xfrm>
              <a:prstGeom prst="roundRect">
                <a:avLst>
                  <a:gd name="adj" fmla="val 8243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2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n-GB" b="1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𝑹</m:t>
                          </m:r>
                        </m:e>
                        <m:sub>
                          <m:r>
                            <a:rPr lang="en-GB" b="1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𝑳𝑭</m:t>
                          </m:r>
                          <m:r>
                            <a:rPr lang="en-GB" b="1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/</m:t>
                          </m:r>
                          <m:r>
                            <a:rPr lang="en-GB" b="1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𝑯𝑭</m:t>
                          </m:r>
                        </m:sub>
                        <m:sup>
                          <m:r>
                            <a:rPr lang="en-GB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𝑷𝒉</m:t>
                          </m:r>
                        </m:sup>
                      </m:sSubSup>
                      <m:r>
                        <a:rPr lang="en-GB" b="1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−</m:t>
                      </m:r>
                      <m:r>
                        <a:rPr lang="en-GB" b="1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𝟏</m:t>
                      </m:r>
                      <m:r>
                        <a:rPr lang="en-GB" b="1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GB" b="1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𝟎</m:t>
                      </m:r>
                      <m:r>
                        <a:rPr lang="en-GB" b="0" i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.</m:t>
                      </m:r>
                    </m:oMath>
                  </m:oMathPara>
                </a14:m>
                <a:endParaRPr lang="en-GB" b="0" dirty="0">
                  <a:ln>
                    <a:noFill/>
                  </a:ln>
                  <a:solidFill>
                    <a:schemeClr val="tx1"/>
                  </a:solidFill>
                  <a:cs typeface="Arial"/>
                </a:endParaRPr>
              </a:p>
              <a:p>
                <a:pPr marL="0" lvl="2" algn="ctr"/>
                <a:r>
                  <a:rPr lang="en-GB" dirty="0">
                    <a:solidFill>
                      <a:schemeClr val="tx1"/>
                    </a:solidFill>
                  </a:rPr>
                  <a:t> Using simulated emission with photospheric abundances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07224D1-5FF6-4FCD-BFF9-C5FE45C6CF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450" y="2563906"/>
                <a:ext cx="3949700" cy="1053583"/>
              </a:xfrm>
              <a:prstGeom prst="roundRect">
                <a:avLst>
                  <a:gd name="adj" fmla="val 8243"/>
                </a:avLst>
              </a:prstGeom>
              <a:blipFill>
                <a:blip r:embed="rId6"/>
                <a:stretch>
                  <a:fillRect b="-58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342962C1-0523-4D13-86BE-8315F55AD8CC}"/>
              </a:ext>
            </a:extLst>
          </p:cNvPr>
          <p:cNvSpPr/>
          <p:nvPr/>
        </p:nvSpPr>
        <p:spPr>
          <a:xfrm>
            <a:off x="-3149601" y="2350163"/>
            <a:ext cx="2832101" cy="12673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Speech: explain close C and transparency</a:t>
            </a:r>
          </a:p>
          <a:p>
            <a:pPr algn="ctr"/>
            <a:r>
              <a:rPr lang="en-GB" dirty="0"/>
              <a:t>Speech: Still </a:t>
            </a:r>
            <a:r>
              <a:rPr lang="en-GB" b="1" dirty="0"/>
              <a:t>May </a:t>
            </a:r>
            <a:r>
              <a:rPr lang="en-GB" dirty="0"/>
              <a:t>require 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17" grpId="0" animBg="1"/>
      <p:bldP spid="18" grpId="0" animBg="1"/>
      <p:bldP spid="19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SPICE lines selection</a:t>
            </a:r>
            <a:endParaRPr lang="en-US" sz="2400" dirty="0"/>
          </a:p>
        </p:txBody>
      </p:sp>
      <p:pic>
        <p:nvPicPr>
          <p:cNvPr id="3" name="new" hidden="1">
            <a:hlinkClick r:id="" action="ppaction://media"/>
            <a:extLst>
              <a:ext uri="{FF2B5EF4-FFF2-40B4-BE49-F238E27FC236}">
                <a16:creationId xmlns:a16="http://schemas.microsoft.com/office/drawing/2014/main" id="{10EAE4AC-D395-470D-882A-9045DB277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9532" y="-78711"/>
            <a:ext cx="5334000" cy="533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228C8A5-7C8D-4C7C-9A7F-723B0F35050E}"/>
                  </a:ext>
                </a:extLst>
              </p:cNvPr>
              <p:cNvSpPr txBox="1"/>
              <p:nvPr/>
            </p:nvSpPr>
            <p:spPr>
              <a:xfrm>
                <a:off x="401589" y="1654629"/>
                <a:ext cx="531878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Sulfur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mid-FIP element.</a:t>
                </a:r>
              </a:p>
              <a:p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Nitrogen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high FIP element.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Peak emission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0.1MK (TR).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Binning  (2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|3)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13. (y-direction is more resolved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more binning)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228C8A5-7C8D-4C7C-9A7F-723B0F350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9" y="1654629"/>
                <a:ext cx="5318784" cy="2585323"/>
              </a:xfrm>
              <a:prstGeom prst="rect">
                <a:avLst/>
              </a:prstGeom>
              <a:blipFill>
                <a:blip r:embed="rId7"/>
                <a:stretch>
                  <a:fillRect l="-803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AE0A7BB5-D1B9-48CF-99B4-95B841E98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3" y="740879"/>
            <a:ext cx="4802922" cy="5705382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28E84563-69F3-4AA6-AA8E-901C17FDF4D2}"/>
              </a:ext>
            </a:extLst>
          </p:cNvPr>
          <p:cNvGrpSpPr/>
          <p:nvPr/>
        </p:nvGrpSpPr>
        <p:grpSpPr>
          <a:xfrm>
            <a:off x="269852" y="5059736"/>
            <a:ext cx="6635259" cy="1082818"/>
            <a:chOff x="269852" y="5059736"/>
            <a:chExt cx="6635259" cy="1082818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A70CBBC-4558-4B97-B8A7-67B2112E0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9852" y="5320585"/>
              <a:ext cx="6635259" cy="503591"/>
            </a:xfrm>
            <a:prstGeom prst="rect">
              <a:avLst/>
            </a:prstGeom>
          </p:spPr>
        </p:pic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6E7A5067-AB6B-45E1-AF80-773D051C4800}"/>
                </a:ext>
              </a:extLst>
            </p:cNvPr>
            <p:cNvCxnSpPr>
              <a:cxnSpLocks/>
            </p:cNvCxnSpPr>
            <p:nvPr/>
          </p:nvCxnSpPr>
          <p:spPr>
            <a:xfrm>
              <a:off x="2867914" y="5059738"/>
              <a:ext cx="0" cy="1082816"/>
            </a:xfrm>
            <a:prstGeom prst="line">
              <a:avLst/>
            </a:prstGeom>
            <a:ln w="76200" cap="rnd">
              <a:solidFill>
                <a:srgbClr val="5B1F3B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B7CE2D8-5470-4A73-A70C-762CAC79448A}"/>
                </a:ext>
              </a:extLst>
            </p:cNvPr>
            <p:cNvSpPr txBox="1"/>
            <p:nvPr/>
          </p:nvSpPr>
          <p:spPr>
            <a:xfrm>
              <a:off x="1359444" y="5757333"/>
              <a:ext cx="1351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Low FIP</a:t>
              </a:r>
              <a:endParaRPr lang="en-US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758AA81-D106-4E31-A283-C5A35CFB237A}"/>
                </a:ext>
              </a:extLst>
            </p:cNvPr>
            <p:cNvSpPr txBox="1"/>
            <p:nvPr/>
          </p:nvSpPr>
          <p:spPr>
            <a:xfrm>
              <a:off x="2867914" y="5773222"/>
              <a:ext cx="987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Mid-FIP</a:t>
              </a:r>
              <a:endParaRPr lang="en-US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CE23893-D039-40B3-B497-CD1139F378D4}"/>
                </a:ext>
              </a:extLst>
            </p:cNvPr>
            <p:cNvSpPr txBox="1"/>
            <p:nvPr/>
          </p:nvSpPr>
          <p:spPr>
            <a:xfrm>
              <a:off x="4678680" y="5757982"/>
              <a:ext cx="1351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High FIP</a:t>
              </a:r>
              <a:endParaRPr lang="en-US" dirty="0"/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6D4AFD54-C06F-4414-9C86-5CFB19B3A32E}"/>
                </a:ext>
              </a:extLst>
            </p:cNvPr>
            <p:cNvCxnSpPr>
              <a:cxnSpLocks/>
            </p:cNvCxnSpPr>
            <p:nvPr/>
          </p:nvCxnSpPr>
          <p:spPr>
            <a:xfrm>
              <a:off x="3854958" y="5059738"/>
              <a:ext cx="0" cy="1082816"/>
            </a:xfrm>
            <a:prstGeom prst="line">
              <a:avLst/>
            </a:prstGeom>
            <a:ln w="76200" cap="rnd">
              <a:solidFill>
                <a:srgbClr val="5B1F3B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75BE96A-0BD3-4551-80A5-6D1A37E9F2D2}"/>
                </a:ext>
              </a:extLst>
            </p:cNvPr>
            <p:cNvSpPr/>
            <p:nvPr/>
          </p:nvSpPr>
          <p:spPr>
            <a:xfrm>
              <a:off x="2891149" y="5059736"/>
              <a:ext cx="461649" cy="1082817"/>
            </a:xfrm>
            <a:prstGeom prst="rect">
              <a:avLst/>
            </a:prstGeom>
            <a:solidFill>
              <a:srgbClr val="5B1F3B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F69B32-1D7C-42B4-A28D-8EF058E947A4}"/>
                </a:ext>
              </a:extLst>
            </p:cNvPr>
            <p:cNvSpPr/>
            <p:nvPr/>
          </p:nvSpPr>
          <p:spPr>
            <a:xfrm>
              <a:off x="4856425" y="5059736"/>
              <a:ext cx="461649" cy="1082817"/>
            </a:xfrm>
            <a:prstGeom prst="rect">
              <a:avLst/>
            </a:prstGeom>
            <a:solidFill>
              <a:srgbClr val="5B1F3B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4378429-787D-41A3-B508-6AF82ADDD7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14" y="740879"/>
            <a:ext cx="3052886" cy="16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SPICE lines selection</a:t>
            </a:r>
            <a:endParaRPr lang="en-US" sz="2400" dirty="0"/>
          </a:p>
        </p:txBody>
      </p:sp>
      <p:pic>
        <p:nvPicPr>
          <p:cNvPr id="3" name="new" hidden="1">
            <a:hlinkClick r:id="" action="ppaction://media"/>
            <a:extLst>
              <a:ext uri="{FF2B5EF4-FFF2-40B4-BE49-F238E27FC236}">
                <a16:creationId xmlns:a16="http://schemas.microsoft.com/office/drawing/2014/main" id="{10EAE4AC-D395-470D-882A-9045DB277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9532" y="-78711"/>
            <a:ext cx="5334000" cy="533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228C8A5-7C8D-4C7C-9A7F-723B0F35050E}"/>
                  </a:ext>
                </a:extLst>
              </p:cNvPr>
              <p:cNvSpPr txBox="1"/>
              <p:nvPr/>
            </p:nvSpPr>
            <p:spPr>
              <a:xfrm>
                <a:off x="401589" y="1910838"/>
                <a:ext cx="4217027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No density diagnostics with SPICE available with this dataset. </a:t>
                </a:r>
              </a:p>
              <a:p>
                <a:endParaRPr lang="en-GB" dirty="0"/>
              </a:p>
              <a:p>
                <a:r>
                  <a:rPr lang="en-GB" dirty="0"/>
                  <a:t>The FIP bias estimation decreases with density.</a:t>
                </a:r>
              </a:p>
              <a:p>
                <a:endParaRPr lang="en-GB" dirty="0"/>
              </a:p>
              <a:p>
                <a:r>
                  <a:rPr lang="en-GB" dirty="0"/>
                  <a:t>The temperature in CHs around 0.1 MK is blow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r>
                  <a:rPr lang="en-GB" dirty="0"/>
                  <a:t>Considering the highest density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conservative FIP bias estimation.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228C8A5-7C8D-4C7C-9A7F-723B0F350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9" y="1910838"/>
                <a:ext cx="4217027" cy="3139321"/>
              </a:xfrm>
              <a:prstGeom prst="rect">
                <a:avLst/>
              </a:prstGeom>
              <a:blipFill>
                <a:blip r:embed="rId7"/>
                <a:stretch>
                  <a:fillRect l="-1301" t="-971" r="-1156" b="-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E99B3983-B5E7-4372-9DD9-8110204F7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16" y="1333802"/>
            <a:ext cx="7392118" cy="480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4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11EF65-BB84-4471-BAB9-B3B8AB5AFFA7}"/>
              </a:ext>
            </a:extLst>
          </p:cNvPr>
          <p:cNvSpPr/>
          <p:nvPr/>
        </p:nvSpPr>
        <p:spPr>
          <a:xfrm>
            <a:off x="8121833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Motivation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5CB839B-91F7-44A0-BA86-7260D77E518E}"/>
              </a:ext>
            </a:extLst>
          </p:cNvPr>
          <p:cNvSpPr txBox="1"/>
          <p:nvPr/>
        </p:nvSpPr>
        <p:spPr>
          <a:xfrm>
            <a:off x="401588" y="1371382"/>
            <a:ext cx="608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CCDCD3A-7994-4FA1-BE58-65FA108069A0}"/>
                  </a:ext>
                </a:extLst>
              </p:cNvPr>
              <p:cNvSpPr txBox="1"/>
              <p:nvPr/>
            </p:nvSpPr>
            <p:spPr>
              <a:xfrm>
                <a:off x="401588" y="1177111"/>
                <a:ext cx="103235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ARs: </a:t>
                </a:r>
                <a:r>
                  <a:rPr lang="en-US" sz="2400" b="1" dirty="0"/>
                  <a:t>Complex magnetic topology</a:t>
                </a:r>
                <a:r>
                  <a:rPr lang="en-US" sz="2400" dirty="0"/>
                  <a:t> and </a:t>
                </a:r>
                <a:r>
                  <a:rPr lang="en-US" sz="2400" b="1" dirty="0"/>
                  <a:t>dynamic evolution</a:t>
                </a:r>
                <a:r>
                  <a:rPr lang="en-US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Comparing </a:t>
                </a:r>
                <a:r>
                  <a:rPr lang="en-GB" sz="2400" b="1" dirty="0"/>
                  <a:t>low- </a:t>
                </a:r>
                <a:r>
                  <a:rPr lang="en-GB" sz="2400" dirty="0"/>
                  <a:t>and </a:t>
                </a:r>
                <a:r>
                  <a:rPr lang="en-GB" sz="2400" b="1" dirty="0"/>
                  <a:t>mid-FIP</a:t>
                </a:r>
                <a:r>
                  <a:rPr lang="en-GB" sz="2400" dirty="0"/>
                  <a:t> fractionation in active region  </a:t>
                </a:r>
                <a:br>
                  <a:rPr lang="en-GB" sz="2400" dirty="0"/>
                </a:b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400" dirty="0"/>
                  <a:t>details on the </a:t>
                </a:r>
                <a:r>
                  <a:rPr lang="en-GB" sz="2400" b="1" dirty="0"/>
                  <a:t>wave activity</a:t>
                </a:r>
                <a:r>
                  <a:rPr lang="en-GB" sz="2400" dirty="0"/>
                  <a:t> in the chromosphere</a:t>
                </a:r>
                <a:endParaRPr lang="en-US" sz="24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CCDCD3A-7994-4FA1-BE58-65FA10806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8" y="1177111"/>
                <a:ext cx="10323562" cy="1200329"/>
              </a:xfrm>
              <a:prstGeom prst="rect">
                <a:avLst/>
              </a:prstGeom>
              <a:blipFill>
                <a:blip r:embed="rId4"/>
                <a:stretch>
                  <a:fillRect l="-827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DA317424-7FD5-40F9-8392-D046A8C7ED49}"/>
              </a:ext>
            </a:extLst>
          </p:cNvPr>
          <p:cNvSpPr txBox="1"/>
          <p:nvPr/>
        </p:nvSpPr>
        <p:spPr>
          <a:xfrm>
            <a:off x="401588" y="2589404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8345634-831E-4B26-9AFC-1F0597AD616E}"/>
                  </a:ext>
                </a:extLst>
              </p:cNvPr>
              <p:cNvSpPr txBox="1"/>
              <p:nvPr/>
            </p:nvSpPr>
            <p:spPr>
              <a:xfrm>
                <a:off x="401588" y="3060118"/>
                <a:ext cx="7637512" cy="83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AR </a:t>
                </a:r>
                <a:r>
                  <a:rPr lang="en-US" sz="2400" dirty="0"/>
                  <a:t>density:</a:t>
                </a:r>
                <a:r>
                  <a:rPr lang="en-US" sz="2400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11.5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</a:t>
                </a:r>
                <a:r>
                  <a:rPr lang="en-US" sz="2400" dirty="0"/>
                  <a:t>he line selection is density sensitive in this range.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8345634-831E-4B26-9AFC-1F0597AD6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8" y="3060118"/>
                <a:ext cx="7637512" cy="835165"/>
              </a:xfrm>
              <a:prstGeom prst="rect">
                <a:avLst/>
              </a:prstGeom>
              <a:blipFill>
                <a:blip r:embed="rId5"/>
                <a:stretch>
                  <a:fillRect l="-1117" t="-510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9CA761F8-5294-47F1-A63E-7F736C30E036}"/>
              </a:ext>
            </a:extLst>
          </p:cNvPr>
          <p:cNvSpPr txBox="1"/>
          <p:nvPr/>
        </p:nvSpPr>
        <p:spPr>
          <a:xfrm>
            <a:off x="401588" y="4449171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6CDB9F8-CA4F-404F-A355-D036F3B1CDDC}"/>
                  </a:ext>
                </a:extLst>
              </p:cNvPr>
              <p:cNvSpPr txBox="1"/>
              <p:nvPr/>
            </p:nvSpPr>
            <p:spPr>
              <a:xfrm>
                <a:off x="401588" y="4910836"/>
                <a:ext cx="6793296" cy="1204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We compute the density in 2 limit cases. </a:t>
                </a:r>
                <a:br>
                  <a:rPr lang="en-GB" sz="2400" dirty="0"/>
                </a:b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dirty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2400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240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Highest FIP bias estimate.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2400" b="0" i="0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11.5</m:t>
                        </m:r>
                      </m:sup>
                    </m:sSup>
                    <m:r>
                      <m:rPr>
                        <m:sty m:val="p"/>
                      </m:rPr>
                      <a:rPr lang="en-GB" sz="2400" i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400" i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GB" sz="240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Lowest FIP bias estimate. </a:t>
                </a: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6CDB9F8-CA4F-404F-A355-D036F3B1C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8" y="4910836"/>
                <a:ext cx="6793296" cy="1204497"/>
              </a:xfrm>
              <a:prstGeom prst="rect">
                <a:avLst/>
              </a:prstGeom>
              <a:blipFill>
                <a:blip r:embed="rId6"/>
                <a:stretch>
                  <a:fillRect l="-1257" t="-406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63065D44-B013-4605-9B8A-B01C42A2D7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30" t="17992" b="5063"/>
          <a:stretch/>
        </p:blipFill>
        <p:spPr>
          <a:xfrm>
            <a:off x="7839541" y="3523317"/>
            <a:ext cx="3950871" cy="20197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EA753B-E799-4FE5-BE54-205D47E17115}"/>
              </a:ext>
            </a:extLst>
          </p:cNvPr>
          <p:cNvSpPr/>
          <p:nvPr/>
        </p:nvSpPr>
        <p:spPr>
          <a:xfrm>
            <a:off x="8121833" y="7393141"/>
            <a:ext cx="3431241" cy="14032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 is mean inferred FIP bias as function of assumed electron density.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8E5A3A-ACC4-4550-A6BC-64348326B0F1}"/>
              </a:ext>
            </a:extLst>
          </p:cNvPr>
          <p:cNvSpPr txBox="1"/>
          <p:nvPr/>
        </p:nvSpPr>
        <p:spPr>
          <a:xfrm>
            <a:off x="8504559" y="3085694"/>
            <a:ext cx="289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Mean Inferred FIP bias Vs Assumed Electron Density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2468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6" grpId="0"/>
      <p:bldP spid="17" grpId="0"/>
      <p:bldP spid="18" grpId="0"/>
      <p:bldP spid="30" grpId="0"/>
      <p:bldP spid="31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Observational context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48CCBE2-2C76-4D31-96EC-DB011B5A32CF}"/>
                  </a:ext>
                </a:extLst>
              </p:cNvPr>
              <p:cNvSpPr txBox="1"/>
              <p:nvPr/>
            </p:nvSpPr>
            <p:spPr>
              <a:xfrm>
                <a:off x="476250" y="1177111"/>
                <a:ext cx="652653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Fast Wind SOOP 2024 March 31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April 04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Coordinators: Luca </a:t>
                </a:r>
                <a:r>
                  <a:rPr lang="en-GB" dirty="0" err="1"/>
                  <a:t>Franci</a:t>
                </a:r>
                <a:r>
                  <a:rPr lang="en-GB" dirty="0"/>
                  <a:t>, </a:t>
                </a:r>
                <a:r>
                  <a:rPr lang="en-GB" b="1" u="sng" dirty="0"/>
                  <a:t>Slimane Mzerguat</a:t>
                </a:r>
                <a:r>
                  <a:rPr lang="en-GB" dirty="0"/>
                  <a:t>, Clara </a:t>
                </a:r>
                <a:r>
                  <a:rPr lang="en-GB" dirty="0" err="1"/>
                  <a:t>Froment</a:t>
                </a:r>
                <a:r>
                  <a:rPr lang="en-GB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Target: Equatorial 2 CHs.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Focus: CH observed in March 31 to April 01 and April  02 to 04.</a:t>
                </a:r>
                <a:br>
                  <a:rPr lang="en-GB" dirty="0"/>
                </a:b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5B1F3B"/>
                    </a:solidFill>
                  </a:rPr>
                  <a:t>2 plumes were identified</a:t>
                </a:r>
                <a:r>
                  <a:rPr lang="en-GB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48CCBE2-2C76-4D31-96EC-DB011B5A3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177111"/>
                <a:ext cx="6526532" cy="2585323"/>
              </a:xfrm>
              <a:prstGeom prst="rect">
                <a:avLst/>
              </a:prstGeom>
              <a:blipFill>
                <a:blip r:embed="rId6"/>
                <a:stretch>
                  <a:fillRect l="-560" t="-1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new" hidden="1">
            <a:hlinkClick r:id="" action="ppaction://media"/>
            <a:extLst>
              <a:ext uri="{FF2B5EF4-FFF2-40B4-BE49-F238E27FC236}">
                <a16:creationId xmlns:a16="http://schemas.microsoft.com/office/drawing/2014/main" id="{10EAE4AC-D395-470D-882A-9045DB277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9532" y="-78711"/>
            <a:ext cx="5334000" cy="5334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C71F485F-DE25-4E68-A132-CDB49EE86D92}"/>
              </a:ext>
            </a:extLst>
          </p:cNvPr>
          <p:cNvGrpSpPr/>
          <p:nvPr/>
        </p:nvGrpSpPr>
        <p:grpSpPr>
          <a:xfrm>
            <a:off x="785191" y="3160644"/>
            <a:ext cx="6390861" cy="3281784"/>
            <a:chOff x="1662069" y="4296691"/>
            <a:chExt cx="3429455" cy="178041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6BFD3FC-6616-412C-933A-4822A8CC8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91" b="2011"/>
            <a:stretch/>
          </p:blipFill>
          <p:spPr>
            <a:xfrm>
              <a:off x="1845404" y="4296691"/>
              <a:ext cx="3246120" cy="1780411"/>
            </a:xfrm>
            <a:prstGeom prst="rect">
              <a:avLst/>
            </a:prstGeom>
          </p:spPr>
        </p:pic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1C505831-DB94-4220-9C16-D22B2F1FB1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2069" y="5294231"/>
              <a:ext cx="1008036" cy="369726"/>
            </a:xfrm>
            <a:prstGeom prst="straightConnector1">
              <a:avLst/>
            </a:prstGeom>
            <a:ln w="130175">
              <a:solidFill>
                <a:srgbClr val="5B1F3B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86968A66-F8D5-4A56-BF6F-F70CFFA68B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1876" y="4714672"/>
              <a:ext cx="599648" cy="207504"/>
            </a:xfrm>
            <a:prstGeom prst="straightConnector1">
              <a:avLst/>
            </a:prstGeom>
            <a:ln w="130175">
              <a:solidFill>
                <a:srgbClr val="5B1F3B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B088160D-09DC-45FC-9A65-0898C3B179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16" y="637472"/>
            <a:ext cx="2832028" cy="590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Plumes characterization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377FC8-FC02-4A53-8815-1365675E2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49"/>
          <a:stretch/>
        </p:blipFill>
        <p:spPr>
          <a:xfrm>
            <a:off x="3745368" y="1863921"/>
            <a:ext cx="4470805" cy="36721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CDC810-D0AD-4A43-8D95-A3508EF5EE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65"/>
          <a:stretch/>
        </p:blipFill>
        <p:spPr>
          <a:xfrm>
            <a:off x="8079756" y="679168"/>
            <a:ext cx="4112244" cy="56506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FB5EC1-F444-4D17-A56B-E1356FAE2F41}"/>
              </a:ext>
            </a:extLst>
          </p:cNvPr>
          <p:cNvSpPr/>
          <p:nvPr/>
        </p:nvSpPr>
        <p:spPr>
          <a:xfrm>
            <a:off x="234190" y="1905506"/>
            <a:ext cx="39973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8C404A"/>
                </a:solidFill>
              </a:rPr>
              <a:t>Plume 1: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C404A"/>
                </a:solidFill>
              </a:rPr>
              <a:t>~6 days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C404A"/>
                </a:solidFill>
              </a:rPr>
              <a:t>A large magnetic footpoint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C404A"/>
                </a:solidFill>
              </a:rPr>
              <a:t>Strong coronal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C404A"/>
                </a:solidFill>
              </a:rPr>
              <a:t>Observed during its decay phase. </a:t>
            </a:r>
            <a:endParaRPr lang="en-US" dirty="0">
              <a:solidFill>
                <a:srgbClr val="8C404A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C2C93-4E86-4F62-8990-4E6346D25C81}"/>
              </a:ext>
            </a:extLst>
          </p:cNvPr>
          <p:cNvSpPr/>
          <p:nvPr/>
        </p:nvSpPr>
        <p:spPr>
          <a:xfrm>
            <a:off x="234190" y="4111229"/>
            <a:ext cx="35111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9559F"/>
                </a:solidFill>
              </a:rPr>
              <a:t>Plume 2: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59F"/>
                </a:solidFill>
              </a:rPr>
              <a:t>~1 day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59F"/>
                </a:solidFill>
              </a:rPr>
              <a:t>A smaller magnetic footpoint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59F"/>
                </a:solidFill>
              </a:rPr>
              <a:t>fainter coronal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59F"/>
                </a:solidFill>
              </a:rPr>
              <a:t>Observed during its life time hours after formation and before decay.</a:t>
            </a:r>
            <a:endParaRPr lang="en-US" dirty="0">
              <a:solidFill>
                <a:srgbClr val="3955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Plumes FIP bias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692EFF-AF9F-42C5-BB7F-DE5C398CA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63" y="603215"/>
            <a:ext cx="5235049" cy="5893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6CC4C28-86F6-4F8B-9F87-2C811CB03D67}"/>
                  </a:ext>
                </a:extLst>
              </p:cNvPr>
              <p:cNvSpPr txBox="1"/>
              <p:nvPr/>
            </p:nvSpPr>
            <p:spPr>
              <a:xfrm>
                <a:off x="401588" y="1720840"/>
                <a:ext cx="5692686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SPICE FIP bias maps at different times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Sulfur mostly photospheric. 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Both</a:t>
                </a:r>
                <a:r>
                  <a:rPr lang="en-US" dirty="0">
                    <a:solidFill>
                      <a:srgbClr val="8C404A"/>
                    </a:solidFill>
                  </a:rPr>
                  <a:t> P1 </a:t>
                </a:r>
                <a:r>
                  <a:rPr lang="en-US" dirty="0"/>
                  <a:t>and</a:t>
                </a:r>
                <a:r>
                  <a:rPr lang="en-US" dirty="0">
                    <a:solidFill>
                      <a:srgbClr val="39559F"/>
                    </a:solidFill>
                  </a:rPr>
                  <a:t> P2 </a:t>
                </a:r>
                <a:r>
                  <a:rPr lang="en-US" dirty="0"/>
                  <a:t>fractionated during plume lifetime.</a:t>
                </a:r>
                <a:br>
                  <a:rPr lang="en-US" dirty="0"/>
                </a:br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9559F"/>
                    </a:solidFill>
                  </a:rPr>
                  <a:t>P2: </a:t>
                </a:r>
                <a:r>
                  <a:rPr lang="en-US" dirty="0"/>
                  <a:t>non-fractionated prior to plume formation.</a:t>
                </a:r>
                <a:br>
                  <a:rPr lang="en-US" dirty="0"/>
                </a:br>
                <a:r>
                  <a:rPr lang="en-US" dirty="0"/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8C404A"/>
                    </a:solidFill>
                  </a:rPr>
                  <a:t>P1</a:t>
                </a:r>
                <a:r>
                  <a:rPr lang="en-US" dirty="0"/>
                  <a:t> no longer visible after its decay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composition returns to photospheric.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6CC4C28-86F6-4F8B-9F87-2C811CB03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8" y="1720840"/>
                <a:ext cx="5692686" cy="2862322"/>
              </a:xfrm>
              <a:prstGeom prst="rect">
                <a:avLst/>
              </a:prstGeom>
              <a:blipFill>
                <a:blip r:embed="rId5"/>
                <a:stretch>
                  <a:fillRect l="-749" t="-851" b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DAF2D67A-B0A5-4001-AE87-9B09CE068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3965" r="92144" b="79098"/>
          <a:stretch/>
        </p:blipFill>
        <p:spPr>
          <a:xfrm>
            <a:off x="9132570" y="981076"/>
            <a:ext cx="115186" cy="9982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799632C-AD11-436F-95C3-FE6DCC4EB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3965" r="92144" b="79098"/>
          <a:stretch/>
        </p:blipFill>
        <p:spPr>
          <a:xfrm>
            <a:off x="9132570" y="2270756"/>
            <a:ext cx="115186" cy="9982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468C36-EDA1-43E8-B199-80E5B9D39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3965" r="92144" b="79098"/>
          <a:stretch/>
        </p:blipFill>
        <p:spPr>
          <a:xfrm>
            <a:off x="9132570" y="3619496"/>
            <a:ext cx="115186" cy="9982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AB84823-69E5-4316-A03B-2AA33804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3965" r="92144" b="79098"/>
          <a:stretch/>
        </p:blipFill>
        <p:spPr>
          <a:xfrm>
            <a:off x="9132570" y="4926326"/>
            <a:ext cx="115186" cy="9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Uncertainties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6CC4C28-86F6-4F8B-9F87-2C811CB03D67}"/>
                  </a:ext>
                </a:extLst>
              </p:cNvPr>
              <p:cNvSpPr txBox="1"/>
              <p:nvPr/>
            </p:nvSpPr>
            <p:spPr>
              <a:xfrm>
                <a:off x="401588" y="1879076"/>
                <a:ext cx="6692896" cy="333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FIP bias at plume footpoints (</a:t>
                </a:r>
                <a:r>
                  <a:rPr lang="en-US" dirty="0">
                    <a:solidFill>
                      <a:srgbClr val="8C404A"/>
                    </a:solidFill>
                  </a:rPr>
                  <a:t>P1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39559F"/>
                    </a:solidFill>
                  </a:rPr>
                  <a:t>P2</a:t>
                </a:r>
                <a:r>
                  <a:rPr lang="en-US" dirty="0"/>
                  <a:t>).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Reminder:</a:t>
                </a:r>
                <a:r>
                  <a:rPr lang="en-US" dirty="0"/>
                  <a:t> High density assumption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conservative lower limits.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Main sources of uncertainties: SNR and PSF. 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8C404A"/>
                    </a:solidFill>
                  </a:rPr>
                  <a:t>P1 </a:t>
                </a:r>
                <a:r>
                  <a:rPr lang="en-US" dirty="0"/>
                  <a:t>: </a:t>
                </a:r>
                <a:r>
                  <a:rPr lang="en-US" b="1" dirty="0"/>
                  <a:t>fractionation</a:t>
                </a:r>
                <a:r>
                  <a:rPr lang="en-US" dirty="0"/>
                  <a:t> in first observation.  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9559F"/>
                    </a:solidFill>
                  </a:rPr>
                  <a:t>P2</a:t>
                </a:r>
                <a:r>
                  <a:rPr lang="en-US" dirty="0"/>
                  <a:t>: </a:t>
                </a:r>
                <a:r>
                  <a:rPr lang="en-US" b="1" dirty="0"/>
                  <a:t>fractionation </a:t>
                </a:r>
                <a:r>
                  <a:rPr lang="en-US" dirty="0"/>
                  <a:t>appears only in second observation.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Plasma in </a:t>
                </a:r>
                <a:r>
                  <a:rPr lang="en-US" dirty="0">
                    <a:solidFill>
                      <a:srgbClr val="39559F"/>
                    </a:solidFill>
                  </a:rPr>
                  <a:t>P2 </a:t>
                </a:r>
                <a:r>
                  <a:rPr lang="en-US" dirty="0"/>
                  <a:t>is </a:t>
                </a:r>
                <a:r>
                  <a:rPr lang="en-US" b="1" dirty="0"/>
                  <a:t>photospheric before plume formation</a:t>
                </a:r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6CC4C28-86F6-4F8B-9F87-2C811CB03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8" y="1879076"/>
                <a:ext cx="6692896" cy="3338735"/>
              </a:xfrm>
              <a:prstGeom prst="rect">
                <a:avLst/>
              </a:prstGeom>
              <a:blipFill>
                <a:blip r:embed="rId4"/>
                <a:stretch>
                  <a:fillRect l="-638" b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F45BB826-FA84-4499-B426-573BEFA2F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14" y="600074"/>
            <a:ext cx="2948369" cy="5896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43">
                <a:extLst>
                  <a:ext uri="{FF2B5EF4-FFF2-40B4-BE49-F238E27FC236}">
                    <a16:creationId xmlns:a16="http://schemas.microsoft.com/office/drawing/2014/main" id="{3D1A71E7-DE67-417E-A752-3CD3C370FCD2}"/>
                  </a:ext>
                </a:extLst>
              </p:cNvPr>
              <p:cNvSpPr txBox="1"/>
              <p:nvPr/>
            </p:nvSpPr>
            <p:spPr>
              <a:xfrm>
                <a:off x="10230750" y="2990679"/>
                <a:ext cx="1848353" cy="587031"/>
              </a:xfrm>
              <a:prstGeom prst="roundRect">
                <a:avLst>
                  <a:gd name="adj" fmla="val 30693"/>
                </a:avLst>
              </a:prstGeom>
              <a:solidFill>
                <a:srgbClr val="9ED08B"/>
              </a:solidFill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&gt;1+</m:t>
                      </m:r>
                      <m:d>
                        <m:d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400" dirty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5B1F3B"/>
                  </a:solidFill>
                </a:endParaRPr>
              </a:p>
            </p:txBody>
          </p:sp>
        </mc:Choice>
        <mc:Fallback xmlns="">
          <p:sp>
            <p:nvSpPr>
              <p:cNvPr id="15" name="ZoneTexte 43">
                <a:extLst>
                  <a:ext uri="{FF2B5EF4-FFF2-40B4-BE49-F238E27FC236}">
                    <a16:creationId xmlns:a16="http://schemas.microsoft.com/office/drawing/2014/main" id="{3D1A71E7-DE67-417E-A752-3CD3C370F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0750" y="2990679"/>
                <a:ext cx="1848353" cy="587031"/>
              </a:xfrm>
              <a:prstGeom prst="roundRect">
                <a:avLst>
                  <a:gd name="adj" fmla="val 30693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9BBEB0C6-EF34-478B-86D6-C517598FC1D5}"/>
              </a:ext>
            </a:extLst>
          </p:cNvPr>
          <p:cNvCxnSpPr>
            <a:cxnSpLocks/>
            <a:stCxn id="15" idx="0"/>
          </p:cNvCxnSpPr>
          <p:nvPr/>
        </p:nvCxnSpPr>
        <p:spPr>
          <a:xfrm rot="16200000" flipV="1">
            <a:off x="10211463" y="2047214"/>
            <a:ext cx="690391" cy="1196539"/>
          </a:xfrm>
          <a:prstGeom prst="bentConnector2">
            <a:avLst/>
          </a:prstGeom>
          <a:ln w="76200">
            <a:solidFill>
              <a:srgbClr val="9ED08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95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6CC4C28-86F6-4F8B-9F87-2C811CB03D67}"/>
                  </a:ext>
                </a:extLst>
              </p:cNvPr>
              <p:cNvSpPr txBox="1"/>
              <p:nvPr/>
            </p:nvSpPr>
            <p:spPr>
              <a:xfrm>
                <a:off x="401588" y="2157818"/>
                <a:ext cx="6590419" cy="212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Mean FIP bias computed per region.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Mean FIP bias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1.2–1.3 during plume lifetimes.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9559F"/>
                    </a:solidFill>
                  </a:rPr>
                  <a:t>P2</a:t>
                </a:r>
                <a:r>
                  <a:rPr lang="en-US" dirty="0"/>
                  <a:t> fractionation increases and stabilizes. 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8C404A"/>
                    </a:solidFill>
                  </a:rPr>
                  <a:t>P1</a:t>
                </a:r>
                <a:r>
                  <a:rPr lang="en-US" dirty="0"/>
                  <a:t> shows similar evolution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slight decrease during decay (below uncertainty).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6CC4C28-86F6-4F8B-9F87-2C811CB03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8" y="2157818"/>
                <a:ext cx="6590419" cy="2126159"/>
              </a:xfrm>
              <a:prstGeom prst="rect">
                <a:avLst/>
              </a:prstGeom>
              <a:blipFill>
                <a:blip r:embed="rId4"/>
                <a:stretch>
                  <a:fillRect l="-648" b="-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810C3CCB-03A8-4EFE-89EE-ED8620F6E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69" y="1607894"/>
            <a:ext cx="4160310" cy="41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09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evolution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0C3CCB-03A8-4EFE-89EE-ED8620F6E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69" y="1607894"/>
            <a:ext cx="4160310" cy="41145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7EB52D-7EC1-41AB-A24B-10D87E131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69" y="1607894"/>
            <a:ext cx="4160310" cy="4114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79177D4-07BD-439B-A294-518C6837CBDA}"/>
                  </a:ext>
                </a:extLst>
              </p:cNvPr>
              <p:cNvSpPr txBox="1"/>
              <p:nvPr/>
            </p:nvSpPr>
            <p:spPr>
              <a:xfrm>
                <a:off x="401588" y="2157818"/>
                <a:ext cx="6590419" cy="2542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Mean FIP bias computed per region.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Mean FIP bias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1.2–1.3 during plume lifetimes.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9559F"/>
                    </a:solidFill>
                  </a:rPr>
                  <a:t>P2</a:t>
                </a:r>
                <a:r>
                  <a:rPr lang="en-US" dirty="0"/>
                  <a:t> fractionation increases and stabilizes. 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8C404A"/>
                    </a:solidFill>
                  </a:rPr>
                  <a:t>P1</a:t>
                </a:r>
                <a:r>
                  <a:rPr lang="en-US" dirty="0"/>
                  <a:t> shows similar evolution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slight decrease during decay (below uncertainty).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Lower density (10⁹ cm⁻³) would raise FIP bias by ≈ 20%.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79177D4-07BD-439B-A294-518C6837C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8" y="2157818"/>
                <a:ext cx="6590419" cy="2542363"/>
              </a:xfrm>
              <a:prstGeom prst="rect">
                <a:avLst/>
              </a:prstGeom>
              <a:blipFill>
                <a:blip r:embed="rId6"/>
                <a:stretch>
                  <a:fillRect l="-648" b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38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B627A9-4C43-487F-8DC0-802DAC6BFC58}"/>
              </a:ext>
            </a:extLst>
          </p:cNvPr>
          <p:cNvSpPr/>
          <p:nvPr/>
        </p:nvSpPr>
        <p:spPr>
          <a:xfrm>
            <a:off x="277585" y="554547"/>
            <a:ext cx="3380015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Coronal composition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C21036-381A-4679-A64D-F7CCCB593AEA}"/>
              </a:ext>
            </a:extLst>
          </p:cNvPr>
          <p:cNvSpPr txBox="1"/>
          <p:nvPr/>
        </p:nvSpPr>
        <p:spPr>
          <a:xfrm>
            <a:off x="472120" y="1450549"/>
            <a:ext cx="534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Photosphere composition: homogeneous &amp; constant  </a:t>
            </a:r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3BCC8D9-A8C0-4E91-878F-46028A67D258}"/>
              </a:ext>
            </a:extLst>
          </p:cNvPr>
          <p:cNvSpPr txBox="1"/>
          <p:nvPr/>
        </p:nvSpPr>
        <p:spPr>
          <a:xfrm>
            <a:off x="6152337" y="1450549"/>
            <a:ext cx="516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Coronal composition is inhomogeneous &amp; variable</a:t>
            </a:r>
            <a:endParaRPr lang="en-US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DC1CB9B-08DD-4282-BA74-6872EF332C7B}"/>
              </a:ext>
            </a:extLst>
          </p:cNvPr>
          <p:cNvGrpSpPr/>
          <p:nvPr/>
        </p:nvGrpSpPr>
        <p:grpSpPr>
          <a:xfrm>
            <a:off x="194063" y="3158822"/>
            <a:ext cx="3146656" cy="3562783"/>
            <a:chOff x="7035800" y="600074"/>
            <a:chExt cx="5132966" cy="586624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69BCC69-B2C9-403B-BEE1-228CDBFD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5800" y="600074"/>
              <a:ext cx="5132966" cy="58662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69E96B42-86CD-404A-AB5C-F73C9835F19A}"/>
                    </a:ext>
                  </a:extLst>
                </p:cNvPr>
                <p:cNvSpPr txBox="1"/>
                <p:nvPr/>
              </p:nvSpPr>
              <p:spPr>
                <a:xfrm rot="16200000">
                  <a:off x="6948431" y="4924852"/>
                  <a:ext cx="685478" cy="396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  <m:r>
                          <a:rPr lang="en-US" sz="140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69E96B42-86CD-404A-AB5C-F73C9835F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948431" y="4924852"/>
                  <a:ext cx="685478" cy="396419"/>
                </a:xfrm>
                <a:prstGeom prst="rect">
                  <a:avLst/>
                </a:prstGeom>
                <a:blipFill>
                  <a:blip r:embed="rId6"/>
                  <a:stretch>
                    <a:fillRect r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ZoneTexte 43">
            <a:extLst>
              <a:ext uri="{FF2B5EF4-FFF2-40B4-BE49-F238E27FC236}">
                <a16:creationId xmlns:a16="http://schemas.microsoft.com/office/drawing/2014/main" id="{179C57A1-7D8C-4DEB-A40D-17D6EF231BAD}"/>
              </a:ext>
            </a:extLst>
          </p:cNvPr>
          <p:cNvSpPr txBox="1"/>
          <p:nvPr/>
        </p:nvSpPr>
        <p:spPr>
          <a:xfrm>
            <a:off x="277585" y="2140920"/>
            <a:ext cx="5037993" cy="1084064"/>
          </a:xfrm>
          <a:prstGeom prst="roundRect">
            <a:avLst>
              <a:gd name="adj" fmla="val 2631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5B1F3B"/>
                </a:solidFill>
              </a:rPr>
              <a:t>FIP effect: </a:t>
            </a:r>
          </a:p>
          <a:p>
            <a:pPr algn="ctr"/>
            <a:r>
              <a:rPr lang="en-US" dirty="0">
                <a:solidFill>
                  <a:srgbClr val="5B1F3B"/>
                </a:solidFill>
              </a:rPr>
              <a:t>low-FIP elements (&lt; 10 eV) </a:t>
            </a:r>
            <a:r>
              <a:rPr lang="en-US" dirty="0">
                <a:solidFill>
                  <a:srgbClr val="5B1F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↗ than photosphere</a:t>
            </a:r>
          </a:p>
          <a:p>
            <a:pPr algn="ctr"/>
            <a:r>
              <a:rPr lang="en-US" dirty="0">
                <a:solidFill>
                  <a:srgbClr val="5B1F3B"/>
                </a:solidFill>
              </a:rPr>
              <a:t>high-FIP elements ~ the photosphere</a:t>
            </a:r>
            <a:endParaRPr lang="en-US" dirty="0">
              <a:solidFill>
                <a:srgbClr val="5B1F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43">
            <a:extLst>
              <a:ext uri="{FF2B5EF4-FFF2-40B4-BE49-F238E27FC236}">
                <a16:creationId xmlns:a16="http://schemas.microsoft.com/office/drawing/2014/main" id="{250FEA28-9CDE-48B4-8DDA-89936F8C6D9E}"/>
              </a:ext>
            </a:extLst>
          </p:cNvPr>
          <p:cNvSpPr txBox="1"/>
          <p:nvPr/>
        </p:nvSpPr>
        <p:spPr>
          <a:xfrm>
            <a:off x="6194781" y="2214857"/>
            <a:ext cx="5495403" cy="954345"/>
          </a:xfrm>
          <a:prstGeom prst="roundRect">
            <a:avLst>
              <a:gd name="adj" fmla="val 2888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5B1F3B"/>
                </a:solidFill>
              </a:rPr>
              <a:t>Variation with time and location</a:t>
            </a:r>
          </a:p>
          <a:p>
            <a:pPr algn="ctr"/>
            <a:r>
              <a:rPr lang="en-GB" sz="2000" dirty="0">
                <a:solidFill>
                  <a:srgbClr val="5B1F3B"/>
                </a:solidFill>
              </a:rPr>
              <a:t>Observations in the corona and in the solar wind</a:t>
            </a:r>
            <a:endParaRPr lang="en-US" sz="2000" dirty="0">
              <a:solidFill>
                <a:srgbClr val="5B1F3B"/>
              </a:solidFill>
            </a:endParaRP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23EF5FF8-E53C-4C5F-8218-7963160E4D32}"/>
              </a:ext>
            </a:extLst>
          </p:cNvPr>
          <p:cNvGrpSpPr/>
          <p:nvPr/>
        </p:nvGrpSpPr>
        <p:grpSpPr>
          <a:xfrm>
            <a:off x="6280332" y="3370951"/>
            <a:ext cx="5324299" cy="3384259"/>
            <a:chOff x="5283339" y="2816130"/>
            <a:chExt cx="6223091" cy="3955554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F0249E3C-29E7-433F-A965-E78CD1807750}"/>
                </a:ext>
              </a:extLst>
            </p:cNvPr>
            <p:cNvSpPr txBox="1"/>
            <p:nvPr/>
          </p:nvSpPr>
          <p:spPr>
            <a:xfrm>
              <a:off x="5315578" y="2816130"/>
              <a:ext cx="6081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First Ionization Potential (FIP) effect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7577114-DD82-4BD0-8226-CF9CA0C71B07}"/>
                </a:ext>
              </a:extLst>
            </p:cNvPr>
            <p:cNvSpPr/>
            <p:nvPr/>
          </p:nvSpPr>
          <p:spPr>
            <a:xfrm>
              <a:off x="5300852" y="3944722"/>
              <a:ext cx="57074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 </a:t>
              </a:r>
              <a:endParaRPr lang="en-US" dirty="0"/>
            </a:p>
          </p:txBody>
        </p:sp>
        <p:sp>
          <p:nvSpPr>
            <p:cNvPr id="41" name="ZoneTexte 43">
              <a:extLst>
                <a:ext uri="{FF2B5EF4-FFF2-40B4-BE49-F238E27FC236}">
                  <a16:creationId xmlns:a16="http://schemas.microsoft.com/office/drawing/2014/main" id="{3B3D1E75-C2DE-4810-82D0-D1241B1C3A7E}"/>
                </a:ext>
              </a:extLst>
            </p:cNvPr>
            <p:cNvSpPr txBox="1"/>
            <p:nvPr/>
          </p:nvSpPr>
          <p:spPr>
            <a:xfrm>
              <a:off x="5283339" y="4676060"/>
              <a:ext cx="6145751" cy="716942"/>
            </a:xfrm>
            <a:prstGeom prst="roundRect">
              <a:avLst>
                <a:gd name="adj" fmla="val 1291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solidFill>
                  <a:srgbClr val="5B1F3B"/>
                </a:solidFill>
              </a:endParaRPr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343937D3-524E-47C3-AB98-E45B2405B2B2}"/>
                </a:ext>
              </a:extLst>
            </p:cNvPr>
            <p:cNvGrpSpPr/>
            <p:nvPr/>
          </p:nvGrpSpPr>
          <p:grpSpPr>
            <a:xfrm>
              <a:off x="5283339" y="2858074"/>
              <a:ext cx="6223091" cy="3913610"/>
              <a:chOff x="3295837" y="1284744"/>
              <a:chExt cx="8256287" cy="5192256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C7BDC904-A98D-41A6-8F4D-3F7FCF1C00EA}"/>
                  </a:ext>
                </a:extLst>
              </p:cNvPr>
              <p:cNvGrpSpPr/>
              <p:nvPr/>
            </p:nvGrpSpPr>
            <p:grpSpPr>
              <a:xfrm>
                <a:off x="3295837" y="1284744"/>
                <a:ext cx="8256287" cy="5192256"/>
                <a:chOff x="2174873" y="1292482"/>
                <a:chExt cx="8849817" cy="5565518"/>
              </a:xfrm>
            </p:grpSpPr>
            <p:pic>
              <p:nvPicPr>
                <p:cNvPr id="47" name="Picture 2" descr="Figure 3">
                  <a:extLst>
                    <a:ext uri="{FF2B5EF4-FFF2-40B4-BE49-F238E27FC236}">
                      <a16:creationId xmlns:a16="http://schemas.microsoft.com/office/drawing/2014/main" id="{E0ED7877-2C60-4C27-9C87-CF18010DE1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74873" y="1292482"/>
                  <a:ext cx="4511677" cy="55655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" descr="Figure 2">
                  <a:extLst>
                    <a:ext uri="{FF2B5EF4-FFF2-40B4-BE49-F238E27FC236}">
                      <a16:creationId xmlns:a16="http://schemas.microsoft.com/office/drawing/2014/main" id="{CD248BAD-3F7E-4476-8077-73AE27ED0B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78" b="-821"/>
                <a:stretch/>
              </p:blipFill>
              <p:spPr bwMode="auto">
                <a:xfrm>
                  <a:off x="6686550" y="1292482"/>
                  <a:ext cx="4338140" cy="55567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73E5D654-9FD4-48B0-8F41-4B6AE46A0817}"/>
                      </a:ext>
                    </a:extLst>
                  </p:cNvPr>
                  <p:cNvSpPr txBox="1"/>
                  <p:nvPr/>
                </p:nvSpPr>
                <p:spPr>
                  <a:xfrm>
                    <a:off x="3319462" y="1284744"/>
                    <a:ext cx="3639204" cy="6254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GB" sz="14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1400" b="1" i="1" dirty="0" err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𝑺𝒊</m:t>
                            </m:r>
                            <m:r>
                              <a:rPr lang="en-GB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GB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</m:oMath>
                    </a14:m>
                    <a:r>
                      <a:rPr lang="en-GB" sz="1400" b="1" dirty="0">
                        <a:solidFill>
                          <a:schemeClr val="bg1"/>
                        </a:solidFill>
                      </a:rPr>
                      <a:t>  FIP maps</a:t>
                    </a:r>
                    <a:endParaRPr 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73E5D654-9FD4-48B0-8F41-4B6AE46A08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9462" y="1284744"/>
                    <a:ext cx="3639204" cy="62549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15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66ED179E-75EE-4457-B92C-A65D5E316ABF}"/>
                  </a:ext>
                </a:extLst>
              </p:cNvPr>
              <p:cNvSpPr txBox="1"/>
              <p:nvPr/>
            </p:nvSpPr>
            <p:spPr>
              <a:xfrm>
                <a:off x="7639212" y="1291068"/>
                <a:ext cx="3712480" cy="58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chemeClr val="bg1"/>
                    </a:solidFill>
                  </a:rPr>
                  <a:t>EIS Fe XIII 202.044 </a:t>
                </a:r>
                <a:r>
                  <a:rPr lang="en-GB" sz="1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Å</a:t>
                </a:r>
                <a:r>
                  <a:rPr lang="en-GB" sz="1400" b="1" dirty="0">
                    <a:solidFill>
                      <a:schemeClr val="bg1"/>
                    </a:solidFill>
                  </a:rPr>
                  <a:t> 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A1FA991E-35B5-43C9-B2D9-6B117256666C}"/>
                  </a:ext>
                </a:extLst>
              </p:cNvPr>
              <p:cNvSpPr txBox="1"/>
              <p:nvPr/>
            </p:nvSpPr>
            <p:spPr>
              <a:xfrm>
                <a:off x="3319460" y="5220677"/>
                <a:ext cx="2924009" cy="503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chemeClr val="bg1"/>
                    </a:solidFill>
                  </a:rPr>
                  <a:t>Brooks et.al. 2015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14879DDC-F729-41F0-A670-A3845AD27BA2}"/>
                </a:ext>
              </a:extLst>
            </p:cNvPr>
            <p:cNvGrpSpPr/>
            <p:nvPr/>
          </p:nvGrpSpPr>
          <p:grpSpPr>
            <a:xfrm>
              <a:off x="8627409" y="3470478"/>
              <a:ext cx="2757978" cy="2059206"/>
              <a:chOff x="3713419" y="1369794"/>
              <a:chExt cx="2757978" cy="205920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E47A06B-F890-47AA-9D51-564EF2F356A6}"/>
                  </a:ext>
                </a:extLst>
              </p:cNvPr>
              <p:cNvSpPr/>
              <p:nvPr/>
            </p:nvSpPr>
            <p:spPr>
              <a:xfrm>
                <a:off x="5387854" y="1369794"/>
                <a:ext cx="334300" cy="522525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8112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7A32FE4-D58B-4BDE-99E9-FCAAF6075F83}"/>
                  </a:ext>
                </a:extLst>
              </p:cNvPr>
              <p:cNvSpPr/>
              <p:nvPr/>
            </p:nvSpPr>
            <p:spPr>
              <a:xfrm>
                <a:off x="4148598" y="2975612"/>
                <a:ext cx="739025" cy="453388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8112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C8E8A42-1A2E-43C5-9C96-FBA0C54674E7}"/>
                  </a:ext>
                </a:extLst>
              </p:cNvPr>
              <p:cNvSpPr/>
              <p:nvPr/>
            </p:nvSpPr>
            <p:spPr>
              <a:xfrm>
                <a:off x="4238625" y="2114550"/>
                <a:ext cx="390525" cy="552208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8112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946B0BF-A643-44F0-9B75-F4A702000E3B}"/>
                  </a:ext>
                </a:extLst>
              </p:cNvPr>
              <p:cNvSpPr/>
              <p:nvPr/>
            </p:nvSpPr>
            <p:spPr>
              <a:xfrm>
                <a:off x="4492721" y="1544521"/>
                <a:ext cx="535783" cy="418956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8112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C13BF3B-7E3D-4B33-BF1D-DC3EFA1F896A}"/>
                  </a:ext>
                </a:extLst>
              </p:cNvPr>
              <p:cNvSpPr/>
              <p:nvPr/>
            </p:nvSpPr>
            <p:spPr>
              <a:xfrm>
                <a:off x="4049361" y="1544521"/>
                <a:ext cx="286786" cy="418956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8112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790215-6442-471A-845E-35AAAB110C04}"/>
                  </a:ext>
                </a:extLst>
              </p:cNvPr>
              <p:cNvSpPr/>
              <p:nvPr/>
            </p:nvSpPr>
            <p:spPr>
              <a:xfrm>
                <a:off x="5287113" y="2030175"/>
                <a:ext cx="525206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E211129-1895-4995-83C2-2EE6D6B1AD90}"/>
                  </a:ext>
                </a:extLst>
              </p:cNvPr>
              <p:cNvSpPr/>
              <p:nvPr/>
            </p:nvSpPr>
            <p:spPr>
              <a:xfrm>
                <a:off x="5889657" y="1705704"/>
                <a:ext cx="551713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4514BDA-584D-49CB-B01F-B14EA879094E}"/>
                  </a:ext>
                </a:extLst>
              </p:cNvPr>
              <p:cNvSpPr/>
              <p:nvPr/>
            </p:nvSpPr>
            <p:spPr>
              <a:xfrm>
                <a:off x="5919684" y="2715224"/>
                <a:ext cx="551713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C1A08C4-86D7-4CF2-BF32-940D6724F8FB}"/>
                  </a:ext>
                </a:extLst>
              </p:cNvPr>
              <p:cNvSpPr/>
              <p:nvPr/>
            </p:nvSpPr>
            <p:spPr>
              <a:xfrm>
                <a:off x="3713419" y="1831557"/>
                <a:ext cx="525206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027A11E-F4E6-43A3-9BCD-59097E083F83}"/>
                  </a:ext>
                </a:extLst>
              </p:cNvPr>
              <p:cNvSpPr/>
              <p:nvPr/>
            </p:nvSpPr>
            <p:spPr>
              <a:xfrm>
                <a:off x="4524339" y="2428656"/>
                <a:ext cx="525206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52F89EB4-DF52-4631-8524-F753D36EF10E}"/>
                </a:ext>
              </a:extLst>
            </p:cNvPr>
            <p:cNvGrpSpPr/>
            <p:nvPr/>
          </p:nvGrpSpPr>
          <p:grpSpPr>
            <a:xfrm>
              <a:off x="5570085" y="3381599"/>
              <a:ext cx="2757978" cy="2059206"/>
              <a:chOff x="3713419" y="1369794"/>
              <a:chExt cx="2757978" cy="205920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E63BCD6-B173-4475-AE06-D64B0A255B11}"/>
                  </a:ext>
                </a:extLst>
              </p:cNvPr>
              <p:cNvSpPr/>
              <p:nvPr/>
            </p:nvSpPr>
            <p:spPr>
              <a:xfrm>
                <a:off x="5387854" y="1369794"/>
                <a:ext cx="334300" cy="522525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F0DBA0B-6527-41EC-A140-05C13E7EBAA9}"/>
                  </a:ext>
                </a:extLst>
              </p:cNvPr>
              <p:cNvSpPr/>
              <p:nvPr/>
            </p:nvSpPr>
            <p:spPr>
              <a:xfrm>
                <a:off x="4148598" y="2975612"/>
                <a:ext cx="739025" cy="453388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E4FF36D-512D-4753-B55D-67FCA7072A0C}"/>
                  </a:ext>
                </a:extLst>
              </p:cNvPr>
              <p:cNvSpPr/>
              <p:nvPr/>
            </p:nvSpPr>
            <p:spPr>
              <a:xfrm>
                <a:off x="4238625" y="2114550"/>
                <a:ext cx="390525" cy="552208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83B04C-CB43-427C-8F34-2B06E3216434}"/>
                  </a:ext>
                </a:extLst>
              </p:cNvPr>
              <p:cNvSpPr/>
              <p:nvPr/>
            </p:nvSpPr>
            <p:spPr>
              <a:xfrm>
                <a:off x="4492721" y="1544521"/>
                <a:ext cx="535783" cy="418956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8B60D6-EE42-4534-B7AE-960A20BAC8D0}"/>
                  </a:ext>
                </a:extLst>
              </p:cNvPr>
              <p:cNvSpPr/>
              <p:nvPr/>
            </p:nvSpPr>
            <p:spPr>
              <a:xfrm>
                <a:off x="4049361" y="1544521"/>
                <a:ext cx="286786" cy="418956"/>
              </a:xfrm>
              <a:prstGeom prst="rect">
                <a:avLst/>
              </a:prstGeom>
              <a:noFill/>
              <a:ln w="57150">
                <a:solidFill>
                  <a:srgbClr val="FF8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F47FAE4-8491-49AF-A281-E35741BFBC98}"/>
                  </a:ext>
                </a:extLst>
              </p:cNvPr>
              <p:cNvSpPr/>
              <p:nvPr/>
            </p:nvSpPr>
            <p:spPr>
              <a:xfrm>
                <a:off x="5287113" y="2030175"/>
                <a:ext cx="525206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9C77640-6A96-47FE-B84A-9D6FFD24F1DB}"/>
                  </a:ext>
                </a:extLst>
              </p:cNvPr>
              <p:cNvSpPr/>
              <p:nvPr/>
            </p:nvSpPr>
            <p:spPr>
              <a:xfrm>
                <a:off x="5889657" y="1705704"/>
                <a:ext cx="551713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6DE6041-F32C-4026-A9A4-F3B64E7A93E8}"/>
                  </a:ext>
                </a:extLst>
              </p:cNvPr>
              <p:cNvSpPr/>
              <p:nvPr/>
            </p:nvSpPr>
            <p:spPr>
              <a:xfrm>
                <a:off x="5919684" y="2715224"/>
                <a:ext cx="551713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6BFF589-1713-4DC1-BAC3-9E4320213754}"/>
                  </a:ext>
                </a:extLst>
              </p:cNvPr>
              <p:cNvSpPr/>
              <p:nvPr/>
            </p:nvSpPr>
            <p:spPr>
              <a:xfrm>
                <a:off x="3713419" y="1831557"/>
                <a:ext cx="525206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AE2FE6F-FFCE-4F20-9E41-A4F72AEA3BD4}"/>
                  </a:ext>
                </a:extLst>
              </p:cNvPr>
              <p:cNvSpPr/>
              <p:nvPr/>
            </p:nvSpPr>
            <p:spPr>
              <a:xfrm>
                <a:off x="4524339" y="2428656"/>
                <a:ext cx="525206" cy="397236"/>
              </a:xfrm>
              <a:prstGeom prst="rect">
                <a:avLst/>
              </a:prstGeom>
              <a:noFill/>
              <a:ln w="57150">
                <a:solidFill>
                  <a:srgbClr val="8C40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9E4CDFF4-B8A9-4562-9D84-85B389B8A9DB}"/>
              </a:ext>
            </a:extLst>
          </p:cNvPr>
          <p:cNvGrpSpPr/>
          <p:nvPr/>
        </p:nvGrpSpPr>
        <p:grpSpPr>
          <a:xfrm>
            <a:off x="3277864" y="3759897"/>
            <a:ext cx="2622957" cy="2117040"/>
            <a:chOff x="1938489" y="1237229"/>
            <a:chExt cx="4107395" cy="3315159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73DD13E0-48C6-471C-A309-C983E381365E}"/>
                </a:ext>
              </a:extLst>
            </p:cNvPr>
            <p:cNvSpPr/>
            <p:nvPr/>
          </p:nvSpPr>
          <p:spPr>
            <a:xfrm>
              <a:off x="2594338" y="2025088"/>
              <a:ext cx="2527300" cy="25273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30545654-71DB-48F1-8603-9B2CE7C6FF09}"/>
                </a:ext>
              </a:extLst>
            </p:cNvPr>
            <p:cNvSpPr/>
            <p:nvPr/>
          </p:nvSpPr>
          <p:spPr>
            <a:xfrm rot="5400000">
              <a:off x="2438863" y="3148014"/>
              <a:ext cx="813509" cy="277413"/>
            </a:xfrm>
            <a:prstGeom prst="ellipse">
              <a:avLst/>
            </a:prstGeom>
            <a:solidFill>
              <a:srgbClr val="FF7C08">
                <a:alpha val="13000"/>
              </a:srgbClr>
            </a:solidFill>
            <a:ln w="19050">
              <a:solidFill>
                <a:srgbClr val="FF81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E4839F9-1BDF-4468-8827-BCC52D959F23}"/>
                </a:ext>
              </a:extLst>
            </p:cNvPr>
            <p:cNvGrpSpPr/>
            <p:nvPr/>
          </p:nvGrpSpPr>
          <p:grpSpPr>
            <a:xfrm rot="881028">
              <a:off x="4231231" y="1466842"/>
              <a:ext cx="1400567" cy="1512543"/>
              <a:chOff x="4002631" y="1935271"/>
              <a:chExt cx="1400567" cy="1512543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AEC4D5BA-2407-4B20-925D-E4CA283AAE3E}"/>
                  </a:ext>
                </a:extLst>
              </p:cNvPr>
              <p:cNvSpPr/>
              <p:nvPr/>
            </p:nvSpPr>
            <p:spPr>
              <a:xfrm rot="1865653">
                <a:off x="4002631" y="2932452"/>
                <a:ext cx="813509" cy="277413"/>
              </a:xfrm>
              <a:prstGeom prst="ellipse">
                <a:avLst/>
              </a:prstGeom>
              <a:solidFill>
                <a:srgbClr val="680032">
                  <a:alpha val="13000"/>
                </a:srgbClr>
              </a:solidFill>
              <a:ln w="19050">
                <a:solidFill>
                  <a:srgbClr val="6800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grpSp>
            <p:nvGrpSpPr>
              <p:cNvPr id="89" name="Groupe 88">
                <a:extLst>
                  <a:ext uri="{FF2B5EF4-FFF2-40B4-BE49-F238E27FC236}">
                    <a16:creationId xmlns:a16="http://schemas.microsoft.com/office/drawing/2014/main" id="{A6F922E8-B389-4160-A482-1E58868335D4}"/>
                  </a:ext>
                </a:extLst>
              </p:cNvPr>
              <p:cNvGrpSpPr/>
              <p:nvPr/>
            </p:nvGrpSpPr>
            <p:grpSpPr>
              <a:xfrm rot="979370">
                <a:off x="4212086" y="2664975"/>
                <a:ext cx="384362" cy="782839"/>
                <a:chOff x="4219616" y="2733088"/>
                <a:chExt cx="384362" cy="566141"/>
              </a:xfrm>
            </p:grpSpPr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34BA5B75-937D-4CDE-BE42-406B10999517}"/>
                    </a:ext>
                  </a:extLst>
                </p:cNvPr>
                <p:cNvSpPr/>
                <p:nvPr/>
              </p:nvSpPr>
              <p:spPr>
                <a:xfrm rot="17100000">
                  <a:off x="4213792" y="2846671"/>
                  <a:ext cx="418088" cy="292715"/>
                </a:xfrm>
                <a:prstGeom prst="arc">
                  <a:avLst>
                    <a:gd name="adj1" fmla="val 16546849"/>
                    <a:gd name="adj2" fmla="val 5318165"/>
                  </a:avLst>
                </a:prstGeom>
                <a:ln>
                  <a:solidFill>
                    <a:srgbClr val="68003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57B6BB50-B4F7-4790-900D-06069492FB48}"/>
                    </a:ext>
                  </a:extLst>
                </p:cNvPr>
                <p:cNvSpPr/>
                <p:nvPr/>
              </p:nvSpPr>
              <p:spPr>
                <a:xfrm rot="17100000">
                  <a:off x="4128726" y="2823978"/>
                  <a:ext cx="566141" cy="384362"/>
                </a:xfrm>
                <a:prstGeom prst="arc">
                  <a:avLst>
                    <a:gd name="adj1" fmla="val 16546849"/>
                    <a:gd name="adj2" fmla="val 5318165"/>
                  </a:avLst>
                </a:prstGeom>
                <a:ln>
                  <a:solidFill>
                    <a:srgbClr val="68003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C8474DAF-2545-494A-8710-7BC41D330FA1}"/>
                  </a:ext>
                </a:extLst>
              </p:cNvPr>
              <p:cNvGrpSpPr/>
              <p:nvPr/>
            </p:nvGrpSpPr>
            <p:grpSpPr>
              <a:xfrm>
                <a:off x="4096011" y="1935271"/>
                <a:ext cx="915233" cy="1002254"/>
                <a:chOff x="4096011" y="1935271"/>
                <a:chExt cx="915233" cy="1002254"/>
              </a:xfrm>
            </p:grpSpPr>
            <p:sp>
              <p:nvSpPr>
                <p:cNvPr id="94" name="Forme libre : forme 93">
                  <a:extLst>
                    <a:ext uri="{FF2B5EF4-FFF2-40B4-BE49-F238E27FC236}">
                      <a16:creationId xmlns:a16="http://schemas.microsoft.com/office/drawing/2014/main" id="{7129768A-B99B-4BAE-9309-4D508C176730}"/>
                    </a:ext>
                  </a:extLst>
                </p:cNvPr>
                <p:cNvSpPr/>
                <p:nvPr/>
              </p:nvSpPr>
              <p:spPr>
                <a:xfrm>
                  <a:off x="4153211" y="1966758"/>
                  <a:ext cx="858033" cy="970767"/>
                </a:xfrm>
                <a:custGeom>
                  <a:avLst/>
                  <a:gdLst>
                    <a:gd name="connsiteX0" fmla="*/ 0 w 858033"/>
                    <a:gd name="connsiteY0" fmla="*/ 970767 h 970767"/>
                    <a:gd name="connsiteX1" fmla="*/ 219206 w 858033"/>
                    <a:gd name="connsiteY1" fmla="*/ 695195 h 970767"/>
                    <a:gd name="connsiteX2" fmla="*/ 463463 w 858033"/>
                    <a:gd name="connsiteY2" fmla="*/ 569935 h 970767"/>
                    <a:gd name="connsiteX3" fmla="*/ 858033 w 858033"/>
                    <a:gd name="connsiteY3" fmla="*/ 0 h 970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8033" h="970767">
                      <a:moveTo>
                        <a:pt x="0" y="970767"/>
                      </a:moveTo>
                      <a:cubicBezTo>
                        <a:pt x="70981" y="866383"/>
                        <a:pt x="141962" y="762000"/>
                        <a:pt x="219206" y="695195"/>
                      </a:cubicBezTo>
                      <a:cubicBezTo>
                        <a:pt x="296450" y="628390"/>
                        <a:pt x="356992" y="685801"/>
                        <a:pt x="463463" y="569935"/>
                      </a:cubicBezTo>
                      <a:cubicBezTo>
                        <a:pt x="569934" y="454069"/>
                        <a:pt x="793315" y="87682"/>
                        <a:pt x="858033" y="0"/>
                      </a:cubicBezTo>
                    </a:path>
                  </a:pathLst>
                </a:cu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95" name="Forme libre : forme 94">
                  <a:extLst>
                    <a:ext uri="{FF2B5EF4-FFF2-40B4-BE49-F238E27FC236}">
                      <a16:creationId xmlns:a16="http://schemas.microsoft.com/office/drawing/2014/main" id="{BE1D22D8-54A8-469E-860A-4C42C58AF1D7}"/>
                    </a:ext>
                  </a:extLst>
                </p:cNvPr>
                <p:cNvSpPr/>
                <p:nvPr/>
              </p:nvSpPr>
              <p:spPr>
                <a:xfrm>
                  <a:off x="4096011" y="1935271"/>
                  <a:ext cx="782877" cy="977030"/>
                </a:xfrm>
                <a:custGeom>
                  <a:avLst/>
                  <a:gdLst>
                    <a:gd name="connsiteX0" fmla="*/ 0 w 782877"/>
                    <a:gd name="connsiteY0" fmla="*/ 977030 h 977030"/>
                    <a:gd name="connsiteX1" fmla="*/ 181627 w 782877"/>
                    <a:gd name="connsiteY1" fmla="*/ 713984 h 977030"/>
                    <a:gd name="connsiteX2" fmla="*/ 513567 w 782877"/>
                    <a:gd name="connsiteY2" fmla="*/ 400833 h 977030"/>
                    <a:gd name="connsiteX3" fmla="*/ 782877 w 782877"/>
                    <a:gd name="connsiteY3" fmla="*/ 0 h 977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2877" h="977030">
                      <a:moveTo>
                        <a:pt x="0" y="977030"/>
                      </a:moveTo>
                      <a:cubicBezTo>
                        <a:pt x="48016" y="893523"/>
                        <a:pt x="96033" y="810017"/>
                        <a:pt x="181627" y="713984"/>
                      </a:cubicBezTo>
                      <a:cubicBezTo>
                        <a:pt x="267221" y="617951"/>
                        <a:pt x="413359" y="519830"/>
                        <a:pt x="513567" y="400833"/>
                      </a:cubicBezTo>
                      <a:cubicBezTo>
                        <a:pt x="613775" y="281836"/>
                        <a:pt x="712940" y="96033"/>
                        <a:pt x="782877" y="0"/>
                      </a:cubicBezTo>
                    </a:path>
                  </a:pathLst>
                </a:cu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grpSp>
            <p:nvGrpSpPr>
              <p:cNvPr id="91" name="Groupe 90">
                <a:extLst>
                  <a:ext uri="{FF2B5EF4-FFF2-40B4-BE49-F238E27FC236}">
                    <a16:creationId xmlns:a16="http://schemas.microsoft.com/office/drawing/2014/main" id="{1FA5BC5C-F1CD-4408-91A2-0CBDE49E390D}"/>
                  </a:ext>
                </a:extLst>
              </p:cNvPr>
              <p:cNvGrpSpPr/>
              <p:nvPr/>
            </p:nvGrpSpPr>
            <p:grpSpPr>
              <a:xfrm rot="3685418" flipH="1">
                <a:off x="4454595" y="2120989"/>
                <a:ext cx="894952" cy="1002254"/>
                <a:chOff x="4096011" y="1935271"/>
                <a:chExt cx="915233" cy="1002254"/>
              </a:xfrm>
            </p:grpSpPr>
            <p:sp>
              <p:nvSpPr>
                <p:cNvPr id="92" name="Forme libre : forme 91">
                  <a:extLst>
                    <a:ext uri="{FF2B5EF4-FFF2-40B4-BE49-F238E27FC236}">
                      <a16:creationId xmlns:a16="http://schemas.microsoft.com/office/drawing/2014/main" id="{96309E0D-B0E2-4FC4-872A-B78158DDA563}"/>
                    </a:ext>
                  </a:extLst>
                </p:cNvPr>
                <p:cNvSpPr/>
                <p:nvPr/>
              </p:nvSpPr>
              <p:spPr>
                <a:xfrm>
                  <a:off x="4153211" y="1966758"/>
                  <a:ext cx="858033" cy="970767"/>
                </a:xfrm>
                <a:custGeom>
                  <a:avLst/>
                  <a:gdLst>
                    <a:gd name="connsiteX0" fmla="*/ 0 w 858033"/>
                    <a:gd name="connsiteY0" fmla="*/ 970767 h 970767"/>
                    <a:gd name="connsiteX1" fmla="*/ 219206 w 858033"/>
                    <a:gd name="connsiteY1" fmla="*/ 695195 h 970767"/>
                    <a:gd name="connsiteX2" fmla="*/ 463463 w 858033"/>
                    <a:gd name="connsiteY2" fmla="*/ 569935 h 970767"/>
                    <a:gd name="connsiteX3" fmla="*/ 858033 w 858033"/>
                    <a:gd name="connsiteY3" fmla="*/ 0 h 970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8033" h="970767">
                      <a:moveTo>
                        <a:pt x="0" y="970767"/>
                      </a:moveTo>
                      <a:cubicBezTo>
                        <a:pt x="70981" y="866383"/>
                        <a:pt x="141962" y="762000"/>
                        <a:pt x="219206" y="695195"/>
                      </a:cubicBezTo>
                      <a:cubicBezTo>
                        <a:pt x="296450" y="628390"/>
                        <a:pt x="356992" y="685801"/>
                        <a:pt x="463463" y="569935"/>
                      </a:cubicBezTo>
                      <a:cubicBezTo>
                        <a:pt x="569934" y="454069"/>
                        <a:pt x="793315" y="87682"/>
                        <a:pt x="858033" y="0"/>
                      </a:cubicBezTo>
                    </a:path>
                  </a:pathLst>
                </a:cu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93" name="Forme libre : forme 92">
                  <a:extLst>
                    <a:ext uri="{FF2B5EF4-FFF2-40B4-BE49-F238E27FC236}">
                      <a16:creationId xmlns:a16="http://schemas.microsoft.com/office/drawing/2014/main" id="{57BAC419-E5AE-4895-BC1D-D166B5300403}"/>
                    </a:ext>
                  </a:extLst>
                </p:cNvPr>
                <p:cNvSpPr/>
                <p:nvPr/>
              </p:nvSpPr>
              <p:spPr>
                <a:xfrm>
                  <a:off x="4096011" y="1935271"/>
                  <a:ext cx="782877" cy="977030"/>
                </a:xfrm>
                <a:custGeom>
                  <a:avLst/>
                  <a:gdLst>
                    <a:gd name="connsiteX0" fmla="*/ 0 w 782877"/>
                    <a:gd name="connsiteY0" fmla="*/ 977030 h 977030"/>
                    <a:gd name="connsiteX1" fmla="*/ 181627 w 782877"/>
                    <a:gd name="connsiteY1" fmla="*/ 713984 h 977030"/>
                    <a:gd name="connsiteX2" fmla="*/ 513567 w 782877"/>
                    <a:gd name="connsiteY2" fmla="*/ 400833 h 977030"/>
                    <a:gd name="connsiteX3" fmla="*/ 782877 w 782877"/>
                    <a:gd name="connsiteY3" fmla="*/ 0 h 977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2877" h="977030">
                      <a:moveTo>
                        <a:pt x="0" y="977030"/>
                      </a:moveTo>
                      <a:cubicBezTo>
                        <a:pt x="48016" y="893523"/>
                        <a:pt x="96033" y="810017"/>
                        <a:pt x="181627" y="713984"/>
                      </a:cubicBezTo>
                      <a:cubicBezTo>
                        <a:pt x="267221" y="617951"/>
                        <a:pt x="413359" y="519830"/>
                        <a:pt x="513567" y="400833"/>
                      </a:cubicBezTo>
                      <a:cubicBezTo>
                        <a:pt x="613775" y="281836"/>
                        <a:pt x="712940" y="96033"/>
                        <a:pt x="782877" y="0"/>
                      </a:cubicBezTo>
                    </a:path>
                  </a:pathLst>
                </a:cu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</p:grp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51104612-961B-4032-8B9D-C138878516F6}"/>
                </a:ext>
              </a:extLst>
            </p:cNvPr>
            <p:cNvGrpSpPr/>
            <p:nvPr/>
          </p:nvGrpSpPr>
          <p:grpSpPr>
            <a:xfrm>
              <a:off x="1946164" y="2784685"/>
              <a:ext cx="939800" cy="885670"/>
              <a:chOff x="2343150" y="2751190"/>
              <a:chExt cx="939800" cy="885670"/>
            </a:xfrm>
          </p:grpSpPr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D643AF10-ABAC-42F1-AD1E-3418F18DA70A}"/>
                  </a:ext>
                </a:extLst>
              </p:cNvPr>
              <p:cNvSpPr/>
              <p:nvPr/>
            </p:nvSpPr>
            <p:spPr>
              <a:xfrm>
                <a:off x="2393950" y="2952061"/>
                <a:ext cx="857250" cy="267389"/>
              </a:xfrm>
              <a:custGeom>
                <a:avLst/>
                <a:gdLst>
                  <a:gd name="connsiteX0" fmla="*/ 857250 w 857250"/>
                  <a:gd name="connsiteY0" fmla="*/ 469957 h 469957"/>
                  <a:gd name="connsiteX1" fmla="*/ 247650 w 857250"/>
                  <a:gd name="connsiteY1" fmla="*/ 304857 h 469957"/>
                  <a:gd name="connsiteX2" fmla="*/ 0 w 857250"/>
                  <a:gd name="connsiteY2" fmla="*/ 57 h 46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0" h="469957">
                    <a:moveTo>
                      <a:pt x="857250" y="469957"/>
                    </a:moveTo>
                    <a:cubicBezTo>
                      <a:pt x="623887" y="426565"/>
                      <a:pt x="390525" y="383174"/>
                      <a:pt x="247650" y="304857"/>
                    </a:cubicBezTo>
                    <a:cubicBezTo>
                      <a:pt x="104775" y="226540"/>
                      <a:pt x="4233" y="-4176"/>
                      <a:pt x="0" y="57"/>
                    </a:cubicBezTo>
                  </a:path>
                </a:pathLst>
              </a:cu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F072189F-99D0-4C5A-BA17-D45ADB7536AF}"/>
                  </a:ext>
                </a:extLst>
              </p:cNvPr>
              <p:cNvSpPr/>
              <p:nvPr/>
            </p:nvSpPr>
            <p:spPr>
              <a:xfrm>
                <a:off x="2343150" y="2751190"/>
                <a:ext cx="895350" cy="379359"/>
              </a:xfrm>
              <a:custGeom>
                <a:avLst/>
                <a:gdLst>
                  <a:gd name="connsiteX0" fmla="*/ 895350 w 895350"/>
                  <a:gd name="connsiteY0" fmla="*/ 577850 h 577850"/>
                  <a:gd name="connsiteX1" fmla="*/ 374650 w 895350"/>
                  <a:gd name="connsiteY1" fmla="*/ 425450 h 577850"/>
                  <a:gd name="connsiteX2" fmla="*/ 0 w 895350"/>
                  <a:gd name="connsiteY2" fmla="*/ 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5350" h="577850">
                    <a:moveTo>
                      <a:pt x="895350" y="577850"/>
                    </a:moveTo>
                    <a:cubicBezTo>
                      <a:pt x="709612" y="549804"/>
                      <a:pt x="523875" y="521758"/>
                      <a:pt x="374650" y="425450"/>
                    </a:cubicBezTo>
                    <a:cubicBezTo>
                      <a:pt x="225425" y="329142"/>
                      <a:pt x="38100" y="55033"/>
                      <a:pt x="0" y="0"/>
                    </a:cubicBezTo>
                  </a:path>
                </a:pathLst>
              </a:cu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85" name="Groupe 84">
                <a:extLst>
                  <a:ext uri="{FF2B5EF4-FFF2-40B4-BE49-F238E27FC236}">
                    <a16:creationId xmlns:a16="http://schemas.microsoft.com/office/drawing/2014/main" id="{97A01696-722E-4D0E-B5BC-2AB7093F8843}"/>
                  </a:ext>
                </a:extLst>
              </p:cNvPr>
              <p:cNvGrpSpPr/>
              <p:nvPr/>
            </p:nvGrpSpPr>
            <p:grpSpPr>
              <a:xfrm flipV="1">
                <a:off x="2368550" y="3251152"/>
                <a:ext cx="914400" cy="385708"/>
                <a:chOff x="2495550" y="2705100"/>
                <a:chExt cx="914400" cy="677910"/>
              </a:xfrm>
            </p:grpSpPr>
            <p:sp>
              <p:nvSpPr>
                <p:cNvPr id="86" name="Forme libre : forme 85">
                  <a:extLst>
                    <a:ext uri="{FF2B5EF4-FFF2-40B4-BE49-F238E27FC236}">
                      <a16:creationId xmlns:a16="http://schemas.microsoft.com/office/drawing/2014/main" id="{DB257E40-56B5-4D20-BFA6-8FCEC673F5BF}"/>
                    </a:ext>
                  </a:extLst>
                </p:cNvPr>
                <p:cNvSpPr/>
                <p:nvPr/>
              </p:nvSpPr>
              <p:spPr>
                <a:xfrm>
                  <a:off x="2552700" y="2913054"/>
                  <a:ext cx="857250" cy="469956"/>
                </a:xfrm>
                <a:custGeom>
                  <a:avLst/>
                  <a:gdLst>
                    <a:gd name="connsiteX0" fmla="*/ 857250 w 857250"/>
                    <a:gd name="connsiteY0" fmla="*/ 469957 h 469957"/>
                    <a:gd name="connsiteX1" fmla="*/ 247650 w 857250"/>
                    <a:gd name="connsiteY1" fmla="*/ 304857 h 469957"/>
                    <a:gd name="connsiteX2" fmla="*/ 0 w 857250"/>
                    <a:gd name="connsiteY2" fmla="*/ 57 h 46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0" h="469957">
                      <a:moveTo>
                        <a:pt x="857250" y="469957"/>
                      </a:moveTo>
                      <a:cubicBezTo>
                        <a:pt x="623887" y="426565"/>
                        <a:pt x="390525" y="383174"/>
                        <a:pt x="247650" y="304857"/>
                      </a:cubicBezTo>
                      <a:cubicBezTo>
                        <a:pt x="104775" y="226540"/>
                        <a:pt x="4233" y="-4176"/>
                        <a:pt x="0" y="57"/>
                      </a:cubicBezTo>
                    </a:path>
                  </a:pathLst>
                </a:custGeom>
                <a:ln w="1905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87" name="Forme libre : forme 86">
                  <a:extLst>
                    <a:ext uri="{FF2B5EF4-FFF2-40B4-BE49-F238E27FC236}">
                      <a16:creationId xmlns:a16="http://schemas.microsoft.com/office/drawing/2014/main" id="{D853F83C-9845-48F0-9E28-21FDEED8601C}"/>
                    </a:ext>
                  </a:extLst>
                </p:cNvPr>
                <p:cNvSpPr/>
                <p:nvPr/>
              </p:nvSpPr>
              <p:spPr>
                <a:xfrm>
                  <a:off x="2495550" y="2705100"/>
                  <a:ext cx="895350" cy="577850"/>
                </a:xfrm>
                <a:custGeom>
                  <a:avLst/>
                  <a:gdLst>
                    <a:gd name="connsiteX0" fmla="*/ 895350 w 895350"/>
                    <a:gd name="connsiteY0" fmla="*/ 577850 h 577850"/>
                    <a:gd name="connsiteX1" fmla="*/ 374650 w 895350"/>
                    <a:gd name="connsiteY1" fmla="*/ 425450 h 577850"/>
                    <a:gd name="connsiteX2" fmla="*/ 0 w 895350"/>
                    <a:gd name="connsiteY2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5350" h="577850">
                      <a:moveTo>
                        <a:pt x="895350" y="577850"/>
                      </a:moveTo>
                      <a:cubicBezTo>
                        <a:pt x="709612" y="549804"/>
                        <a:pt x="523875" y="521758"/>
                        <a:pt x="374650" y="425450"/>
                      </a:cubicBezTo>
                      <a:cubicBezTo>
                        <a:pt x="225425" y="329142"/>
                        <a:pt x="38100" y="55033"/>
                        <a:pt x="0" y="0"/>
                      </a:cubicBezTo>
                    </a:path>
                  </a:pathLst>
                </a:custGeom>
                <a:ln w="1905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</p:grp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F2EBD281-D753-4291-85FD-1F329F45ED06}"/>
                </a:ext>
              </a:extLst>
            </p:cNvPr>
            <p:cNvSpPr txBox="1"/>
            <p:nvPr/>
          </p:nvSpPr>
          <p:spPr>
            <a:xfrm rot="19511957">
              <a:off x="4440856" y="1544617"/>
              <a:ext cx="800382" cy="40966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00B0F0"/>
                  </a:solidFill>
                </a:rPr>
                <a:t>SSW</a:t>
              </a:r>
              <a:endParaRPr lang="en-US" sz="1100" dirty="0">
                <a:solidFill>
                  <a:srgbClr val="00B0F0"/>
                </a:solidFill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622F11C3-03F8-4AFE-BDE9-CF61432E51D3}"/>
                </a:ext>
              </a:extLst>
            </p:cNvPr>
            <p:cNvSpPr txBox="1"/>
            <p:nvPr/>
          </p:nvSpPr>
          <p:spPr>
            <a:xfrm rot="16200000">
              <a:off x="2776656" y="2995841"/>
              <a:ext cx="641423" cy="40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FF8112"/>
                  </a:solidFill>
                </a:rPr>
                <a:t>CH</a:t>
              </a:r>
              <a:endParaRPr lang="en-US" sz="1100" dirty="0">
                <a:solidFill>
                  <a:srgbClr val="FF8112"/>
                </a:solidFill>
              </a:endParaRP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CD46697D-48B2-4A5F-AB94-FB92A6EC3AB5}"/>
                </a:ext>
              </a:extLst>
            </p:cNvPr>
            <p:cNvSpPr txBox="1"/>
            <p:nvPr/>
          </p:nvSpPr>
          <p:spPr>
            <a:xfrm rot="1823286">
              <a:off x="1938489" y="2684841"/>
              <a:ext cx="899753" cy="40966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FF7C08"/>
                  </a:solidFill>
                </a:rPr>
                <a:t>FSW</a:t>
              </a:r>
              <a:endParaRPr lang="en-US" sz="1100" dirty="0">
                <a:solidFill>
                  <a:srgbClr val="FF7C08"/>
                </a:solidFill>
              </a:endParaRPr>
            </a:p>
          </p:txBody>
        </p:sp>
        <p:cxnSp>
          <p:nvCxnSpPr>
            <p:cNvPr id="80" name="Connecteur droit avec flèche 79">
              <a:extLst>
                <a:ext uri="{FF2B5EF4-FFF2-40B4-BE49-F238E27FC236}">
                  <a16:creationId xmlns:a16="http://schemas.microsoft.com/office/drawing/2014/main" id="{55ACD29C-C0BF-4158-B108-09FC5EFBD9FE}"/>
                </a:ext>
              </a:extLst>
            </p:cNvPr>
            <p:cNvCxnSpPr/>
            <p:nvPr/>
          </p:nvCxnSpPr>
          <p:spPr>
            <a:xfrm flipV="1">
              <a:off x="4554814" y="1568450"/>
              <a:ext cx="988736" cy="927100"/>
            </a:xfrm>
            <a:prstGeom prst="straightConnector1">
              <a:avLst/>
            </a:prstGeom>
            <a:ln w="19050">
              <a:solidFill>
                <a:srgbClr val="68003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675860AD-78C2-44FC-91FE-8A392EE9C45F}"/>
                </a:ext>
              </a:extLst>
            </p:cNvPr>
            <p:cNvSpPr txBox="1"/>
            <p:nvPr/>
          </p:nvSpPr>
          <p:spPr>
            <a:xfrm rot="19511957">
              <a:off x="5425463" y="1237229"/>
              <a:ext cx="620421" cy="409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680032"/>
                  </a:solidFill>
                </a:rPr>
                <a:t>SEP</a:t>
              </a:r>
              <a:endParaRPr lang="en-US" sz="1100" dirty="0">
                <a:solidFill>
                  <a:srgbClr val="680032"/>
                </a:solidFill>
              </a:endParaRP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4F047C70-F17E-4FA6-9553-FB59038B8B76}"/>
                </a:ext>
              </a:extLst>
            </p:cNvPr>
            <p:cNvSpPr txBox="1"/>
            <p:nvPr/>
          </p:nvSpPr>
          <p:spPr>
            <a:xfrm rot="3010196">
              <a:off x="4029114" y="2440036"/>
              <a:ext cx="620421" cy="409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680032"/>
                  </a:solidFill>
                </a:rPr>
                <a:t>AR</a:t>
              </a:r>
              <a:endParaRPr lang="en-US" sz="1100" dirty="0">
                <a:solidFill>
                  <a:srgbClr val="680032"/>
                </a:solidFill>
              </a:endParaRPr>
            </a:p>
          </p:txBody>
        </p:sp>
      </p:grp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3DC84A4-3122-426F-BED2-89DD197F14A7}"/>
              </a:ext>
            </a:extLst>
          </p:cNvPr>
          <p:cNvCxnSpPr>
            <a:cxnSpLocks/>
          </p:cNvCxnSpPr>
          <p:nvPr/>
        </p:nvCxnSpPr>
        <p:spPr>
          <a:xfrm>
            <a:off x="5659059" y="1635215"/>
            <a:ext cx="3661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3FC58D-C6E4-47A2-A073-4E7169A2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C7CC-7FB8-4BC8-9F9A-B0758875DB25}" type="datetime1">
              <a:rPr lang="en-US" smtClean="0"/>
              <a:t>6/15/2026</a:t>
            </a:fld>
            <a:endParaRPr lang="en-US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DA6CE6C7-3831-4814-927B-51F0F1A72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E3417EB-020F-4BF7-A431-2C8A4C5169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3"/>
          <a:stretch/>
        </p:blipFill>
        <p:spPr>
          <a:xfrm>
            <a:off x="6392843" y="3474760"/>
            <a:ext cx="5785081" cy="301748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Morphology</a:t>
            </a: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F69D7E8B-0713-46F8-976A-821265EB03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969" t="24162" r="20450" b="17185"/>
          <a:stretch/>
        </p:blipFill>
        <p:spPr>
          <a:xfrm>
            <a:off x="7343683" y="-3668999"/>
            <a:ext cx="2991382" cy="2896101"/>
          </a:xfrm>
          <a:prstGeom prst="rect">
            <a:avLst/>
          </a:prstGeom>
        </p:spPr>
      </p:pic>
      <p:sp>
        <p:nvSpPr>
          <p:cNvPr id="21" name="Forme libre : forme 20" hidden="1">
            <a:extLst>
              <a:ext uri="{FF2B5EF4-FFF2-40B4-BE49-F238E27FC236}">
                <a16:creationId xmlns:a16="http://schemas.microsoft.com/office/drawing/2014/main" id="{C50DC409-9524-4858-9CC4-450F4B05C4D3}"/>
              </a:ext>
            </a:extLst>
          </p:cNvPr>
          <p:cNvSpPr/>
          <p:nvPr/>
        </p:nvSpPr>
        <p:spPr>
          <a:xfrm>
            <a:off x="8119659" y="2095168"/>
            <a:ext cx="1536842" cy="1445273"/>
          </a:xfrm>
          <a:custGeom>
            <a:avLst/>
            <a:gdLst>
              <a:gd name="connsiteX0" fmla="*/ 1475077 w 1536842"/>
              <a:gd name="connsiteY0" fmla="*/ 0 h 1445273"/>
              <a:gd name="connsiteX1" fmla="*/ 1536842 w 1536842"/>
              <a:gd name="connsiteY1" fmla="*/ 1379215 h 1445273"/>
              <a:gd name="connsiteX2" fmla="*/ 61765 w 1536842"/>
              <a:gd name="connsiteY2" fmla="*/ 1445273 h 1445273"/>
              <a:gd name="connsiteX3" fmla="*/ 0 w 1536842"/>
              <a:gd name="connsiteY3" fmla="*/ 66058 h 1445273"/>
              <a:gd name="connsiteX4" fmla="*/ 1475077 w 1536842"/>
              <a:gd name="connsiteY4" fmla="*/ 0 h 144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842" h="1445273">
                <a:moveTo>
                  <a:pt x="1475077" y="0"/>
                </a:moveTo>
                <a:lnTo>
                  <a:pt x="1536842" y="1379215"/>
                </a:lnTo>
                <a:lnTo>
                  <a:pt x="61765" y="1445273"/>
                </a:lnTo>
                <a:lnTo>
                  <a:pt x="0" y="66058"/>
                </a:lnTo>
                <a:lnTo>
                  <a:pt x="1475077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83F79981-6D15-4A81-B58A-551C3131041D}"/>
              </a:ext>
            </a:extLst>
          </p:cNvPr>
          <p:cNvSpPr/>
          <p:nvPr/>
        </p:nvSpPr>
        <p:spPr>
          <a:xfrm>
            <a:off x="7343682" y="-3668999"/>
            <a:ext cx="2991381" cy="2913972"/>
          </a:xfrm>
          <a:custGeom>
            <a:avLst/>
            <a:gdLst>
              <a:gd name="connsiteX0" fmla="*/ 0 w 2991381"/>
              <a:gd name="connsiteY0" fmla="*/ 0 h 2913972"/>
              <a:gd name="connsiteX1" fmla="*/ 2991381 w 2991381"/>
              <a:gd name="connsiteY1" fmla="*/ 0 h 2913972"/>
              <a:gd name="connsiteX2" fmla="*/ 2991381 w 2991381"/>
              <a:gd name="connsiteY2" fmla="*/ 2913972 h 2913972"/>
              <a:gd name="connsiteX3" fmla="*/ 837742 w 2991381"/>
              <a:gd name="connsiteY3" fmla="*/ 2913972 h 2913972"/>
              <a:gd name="connsiteX4" fmla="*/ 2312819 w 2991381"/>
              <a:gd name="connsiteY4" fmla="*/ 2847914 h 2913972"/>
              <a:gd name="connsiteX5" fmla="*/ 2251054 w 2991381"/>
              <a:gd name="connsiteY5" fmla="*/ 1468699 h 2913972"/>
              <a:gd name="connsiteX6" fmla="*/ 775977 w 2991381"/>
              <a:gd name="connsiteY6" fmla="*/ 1534757 h 2913972"/>
              <a:gd name="connsiteX7" fmla="*/ 837742 w 2991381"/>
              <a:gd name="connsiteY7" fmla="*/ 2913972 h 2913972"/>
              <a:gd name="connsiteX8" fmla="*/ 0 w 2991381"/>
              <a:gd name="connsiteY8" fmla="*/ 2913972 h 2913972"/>
              <a:gd name="connsiteX9" fmla="*/ 0 w 2991381"/>
              <a:gd name="connsiteY9" fmla="*/ 0 h 291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381" h="2913972">
                <a:moveTo>
                  <a:pt x="0" y="0"/>
                </a:moveTo>
                <a:lnTo>
                  <a:pt x="2991381" y="0"/>
                </a:lnTo>
                <a:lnTo>
                  <a:pt x="2991381" y="2913972"/>
                </a:lnTo>
                <a:lnTo>
                  <a:pt x="837742" y="2913972"/>
                </a:lnTo>
                <a:lnTo>
                  <a:pt x="2312819" y="2847914"/>
                </a:lnTo>
                <a:lnTo>
                  <a:pt x="2251054" y="1468699"/>
                </a:lnTo>
                <a:lnTo>
                  <a:pt x="775977" y="1534757"/>
                </a:lnTo>
                <a:lnTo>
                  <a:pt x="837742" y="2913972"/>
                </a:lnTo>
                <a:lnTo>
                  <a:pt x="0" y="2913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0CCF520-D135-41B0-944D-98DC46E2455E}"/>
                  </a:ext>
                </a:extLst>
              </p:cNvPr>
              <p:cNvSpPr txBox="1"/>
              <p:nvPr/>
            </p:nvSpPr>
            <p:spPr>
              <a:xfrm>
                <a:off x="401588" y="1762794"/>
                <a:ext cx="6081274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Form above mixed-polarity regions with small magnetic loops.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Composed of many small-scale features 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“</a:t>
                </a:r>
                <a:r>
                  <a:rPr lang="en-US" sz="2400" dirty="0" err="1"/>
                  <a:t>plumelets</a:t>
                </a:r>
                <a:r>
                  <a:rPr lang="en-US" sz="2400" dirty="0"/>
                  <a:t>.”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Sustained by recurrent magnetic reconnection at footpoints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“</a:t>
                </a:r>
                <a:r>
                  <a:rPr lang="en-US" sz="2400" dirty="0" err="1"/>
                  <a:t>jetlets</a:t>
                </a:r>
                <a:r>
                  <a:rPr lang="en-US" sz="2400" dirty="0"/>
                  <a:t>”.  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0CCF520-D135-41B0-944D-98DC46E24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8" y="1762794"/>
                <a:ext cx="6081274" cy="2677656"/>
              </a:xfrm>
              <a:prstGeom prst="rect">
                <a:avLst/>
              </a:prstGeom>
              <a:blipFill>
                <a:blip r:embed="rId8"/>
                <a:stretch>
                  <a:fillRect l="-1404" t="-1822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1BD435F1-A976-4185-926E-3378110294BD}"/>
              </a:ext>
            </a:extLst>
          </p:cNvPr>
          <p:cNvSpPr txBox="1"/>
          <p:nvPr/>
        </p:nvSpPr>
        <p:spPr>
          <a:xfrm>
            <a:off x="10141114" y="4049599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Inspired from Kumar et al. (2022)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EEF0DE0-D8F5-48F8-81B9-DD8896A11599}"/>
              </a:ext>
            </a:extLst>
          </p:cNvPr>
          <p:cNvGrpSpPr/>
          <p:nvPr/>
        </p:nvGrpSpPr>
        <p:grpSpPr>
          <a:xfrm>
            <a:off x="6891179" y="715446"/>
            <a:ext cx="4554424" cy="2759314"/>
            <a:chOff x="8065769" y="1355102"/>
            <a:chExt cx="2593782" cy="1571452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5B0F01D-7D2D-487D-A8DB-99124C9B9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0" r="49169" b="73052"/>
            <a:stretch/>
          </p:blipFill>
          <p:spPr>
            <a:xfrm>
              <a:off x="8065769" y="1355102"/>
              <a:ext cx="1296891" cy="1571452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AC7644D-0372-4A4C-9DF6-CA0BAF2FC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0" t="26544" r="49169" b="46508"/>
            <a:stretch/>
          </p:blipFill>
          <p:spPr>
            <a:xfrm>
              <a:off x="9362660" y="1355102"/>
              <a:ext cx="1296891" cy="1571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955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Observational context</a:t>
            </a:r>
            <a:endParaRPr lang="en-US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48CCBE2-2C76-4D31-96EC-DB011B5A32CF}"/>
              </a:ext>
            </a:extLst>
          </p:cNvPr>
          <p:cNvSpPr txBox="1"/>
          <p:nvPr/>
        </p:nvSpPr>
        <p:spPr>
          <a:xfrm>
            <a:off x="476250" y="1177111"/>
            <a:ext cx="652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Plume : Bright, elongated structures in coronal holes.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 to several solar radii.  </a:t>
            </a:r>
            <a:endParaRPr lang="en-GB" dirty="0"/>
          </a:p>
        </p:txBody>
      </p:sp>
      <p:pic>
        <p:nvPicPr>
          <p:cNvPr id="3" name="new" hidden="1">
            <a:hlinkClick r:id="" action="ppaction://media"/>
            <a:extLst>
              <a:ext uri="{FF2B5EF4-FFF2-40B4-BE49-F238E27FC236}">
                <a16:creationId xmlns:a16="http://schemas.microsoft.com/office/drawing/2014/main" id="{10EAE4AC-D395-470D-882A-9045DB277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9532" y="-78711"/>
            <a:ext cx="5334000" cy="5334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0E2B24-9C60-4652-8ABD-80A3ACB05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76560"/>
            <a:ext cx="12192000" cy="39659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E79681-7BBB-4F54-BA39-23EFE9C8C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4030" y="874523"/>
            <a:ext cx="3420691" cy="11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FIP bias in plumes</a:t>
            </a:r>
          </a:p>
        </p:txBody>
      </p:sp>
      <p:sp>
        <p:nvSpPr>
          <p:cNvPr id="21" name="Forme libre : forme 20" hidden="1">
            <a:extLst>
              <a:ext uri="{FF2B5EF4-FFF2-40B4-BE49-F238E27FC236}">
                <a16:creationId xmlns:a16="http://schemas.microsoft.com/office/drawing/2014/main" id="{C50DC409-9524-4858-9CC4-450F4B05C4D3}"/>
              </a:ext>
            </a:extLst>
          </p:cNvPr>
          <p:cNvSpPr/>
          <p:nvPr/>
        </p:nvSpPr>
        <p:spPr>
          <a:xfrm>
            <a:off x="8119659" y="2095168"/>
            <a:ext cx="1536842" cy="1445273"/>
          </a:xfrm>
          <a:custGeom>
            <a:avLst/>
            <a:gdLst>
              <a:gd name="connsiteX0" fmla="*/ 1475077 w 1536842"/>
              <a:gd name="connsiteY0" fmla="*/ 0 h 1445273"/>
              <a:gd name="connsiteX1" fmla="*/ 1536842 w 1536842"/>
              <a:gd name="connsiteY1" fmla="*/ 1379215 h 1445273"/>
              <a:gd name="connsiteX2" fmla="*/ 61765 w 1536842"/>
              <a:gd name="connsiteY2" fmla="*/ 1445273 h 1445273"/>
              <a:gd name="connsiteX3" fmla="*/ 0 w 1536842"/>
              <a:gd name="connsiteY3" fmla="*/ 66058 h 1445273"/>
              <a:gd name="connsiteX4" fmla="*/ 1475077 w 1536842"/>
              <a:gd name="connsiteY4" fmla="*/ 0 h 144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842" h="1445273">
                <a:moveTo>
                  <a:pt x="1475077" y="0"/>
                </a:moveTo>
                <a:lnTo>
                  <a:pt x="1536842" y="1379215"/>
                </a:lnTo>
                <a:lnTo>
                  <a:pt x="61765" y="1445273"/>
                </a:lnTo>
                <a:lnTo>
                  <a:pt x="0" y="66058"/>
                </a:lnTo>
                <a:lnTo>
                  <a:pt x="1475077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EEB506D-0921-495F-92E3-012DCD67D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"/>
          <a:stretch/>
        </p:blipFill>
        <p:spPr>
          <a:xfrm>
            <a:off x="7878545" y="600074"/>
            <a:ext cx="3557050" cy="5898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0CCF520-D135-41B0-944D-98DC46E2455E}"/>
                  </a:ext>
                </a:extLst>
              </p:cNvPr>
              <p:cNvSpPr txBox="1"/>
              <p:nvPr/>
            </p:nvSpPr>
            <p:spPr>
              <a:xfrm>
                <a:off x="401587" y="1371382"/>
                <a:ext cx="6446887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Plumes 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Presence of Alfvén waves.</a:t>
                </a:r>
                <a:br>
                  <a:rPr lang="en-US" sz="2400" dirty="0"/>
                </a:b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L</a:t>
                </a:r>
                <a:r>
                  <a:rPr lang="en-US" sz="2400" dirty="0" err="1"/>
                  <a:t>aming</a:t>
                </a:r>
                <a:r>
                  <a:rPr lang="en-US" sz="2400" dirty="0"/>
                  <a:t> 2019: 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Sulfur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low FIP element when Alfvén waves penetrate deeper in the chromosphere. </a:t>
                </a:r>
                <a:br>
                  <a:rPr lang="en-US" sz="2400" dirty="0"/>
                </a:b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Possible sources of Alfvén waves: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Torsional waves (interchange reconnection).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Chromosphere reconnections. 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Slow/fast mode conversion.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0CCF520-D135-41B0-944D-98DC46E24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7" y="1371382"/>
                <a:ext cx="6446887" cy="4154984"/>
              </a:xfrm>
              <a:prstGeom prst="rect">
                <a:avLst/>
              </a:prstGeom>
              <a:blipFill>
                <a:blip r:embed="rId5"/>
                <a:stretch>
                  <a:fillRect l="-1325" t="-1173" r="-1892" b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1BD435F1-A976-4185-926E-3378110294BD}"/>
              </a:ext>
            </a:extLst>
          </p:cNvPr>
          <p:cNvSpPr txBox="1"/>
          <p:nvPr/>
        </p:nvSpPr>
        <p:spPr>
          <a:xfrm>
            <a:off x="10141114" y="786607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Inspired from Kumar et al. (2022)</a:t>
            </a:r>
          </a:p>
        </p:txBody>
      </p:sp>
    </p:spTree>
    <p:extLst>
      <p:ext uri="{BB962C8B-B14F-4D97-AF65-F5344CB8AC3E}">
        <p14:creationId xmlns:p14="http://schemas.microsoft.com/office/powerpoint/2010/main" val="1309697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6FA5E0-EE24-4F65-B155-2FE99EDCCDF2}"/>
              </a:ext>
            </a:extLst>
          </p:cNvPr>
          <p:cNvSpPr/>
          <p:nvPr/>
        </p:nvSpPr>
        <p:spPr>
          <a:xfrm>
            <a:off x="2035084" y="0"/>
            <a:ext cx="10142840" cy="600075"/>
          </a:xfrm>
          <a:prstGeom prst="rect">
            <a:avLst/>
          </a:prstGeom>
          <a:solidFill>
            <a:srgbClr val="5B1F3B">
              <a:alpha val="50000"/>
            </a:srgb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www.esa.int/var/esa/storage/images/esa_multimedia/images/2019/10/solar_orbiter2/21087516-1-eng-GB/Solar_Orbiter_pillars.jpg">
            <a:extLst>
              <a:ext uri="{FF2B5EF4-FFF2-40B4-BE49-F238E27FC236}">
                <a16:creationId xmlns:a16="http://schemas.microsoft.com/office/drawing/2014/main" id="{CFCBB590-CAF4-46CC-B4FA-6BE025EF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52" b="72679"/>
          <a:stretch/>
        </p:blipFill>
        <p:spPr bwMode="auto">
          <a:xfrm>
            <a:off x="0" y="0"/>
            <a:ext cx="121920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2375F-6606-4EFD-9A38-1928E908DDB3}"/>
              </a:ext>
            </a:extLst>
          </p:cNvPr>
          <p:cNvSpPr/>
          <p:nvPr/>
        </p:nvSpPr>
        <p:spPr>
          <a:xfrm>
            <a:off x="6086749" y="0"/>
            <a:ext cx="2035084" cy="600075"/>
          </a:xfrm>
          <a:prstGeom prst="rect">
            <a:avLst/>
          </a:prstGeom>
          <a:solidFill>
            <a:srgbClr val="5B1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961E38-18D0-473B-AF0F-015985C81644}"/>
              </a:ext>
            </a:extLst>
          </p:cNvPr>
          <p:cNvSpPr txBox="1"/>
          <p:nvPr/>
        </p:nvSpPr>
        <p:spPr>
          <a:xfrm>
            <a:off x="292010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EEA1679-D572-4CA4-914C-511E98CC83D9}"/>
              </a:ext>
            </a:extLst>
          </p:cNvPr>
          <p:cNvSpPr txBox="1"/>
          <p:nvPr/>
        </p:nvSpPr>
        <p:spPr>
          <a:xfrm>
            <a:off x="2322878" y="115371"/>
            <a:ext cx="142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SAFFRON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6AB6F2-4CC7-4A57-83AF-52D8E454F1BF}"/>
              </a:ext>
            </a:extLst>
          </p:cNvPr>
          <p:cNvSpPr txBox="1"/>
          <p:nvPr/>
        </p:nvSpPr>
        <p:spPr>
          <a:xfrm>
            <a:off x="4152900" y="115371"/>
            <a:ext cx="19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Eruption Analysis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B5CAA-0A91-4796-B661-1A8A3E812ACE}"/>
              </a:ext>
            </a:extLst>
          </p:cNvPr>
          <p:cNvSpPr txBox="1"/>
          <p:nvPr/>
        </p:nvSpPr>
        <p:spPr>
          <a:xfrm>
            <a:off x="609427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Plume 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32D02C-D593-4BF8-BBFD-3A8448027DE9}"/>
              </a:ext>
            </a:extLst>
          </p:cNvPr>
          <p:cNvSpPr txBox="1"/>
          <p:nvPr/>
        </p:nvSpPr>
        <p:spPr>
          <a:xfrm>
            <a:off x="8149986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 Composition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21F0CA-85C9-4F0C-9CC7-D8B2259482CE}"/>
              </a:ext>
            </a:extLst>
          </p:cNvPr>
          <p:cNvSpPr txBox="1"/>
          <p:nvPr/>
        </p:nvSpPr>
        <p:spPr>
          <a:xfrm>
            <a:off x="10141114" y="115371"/>
            <a:ext cx="203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61" name="ZoneTexte 43">
            <a:extLst>
              <a:ext uri="{FF2B5EF4-FFF2-40B4-BE49-F238E27FC236}">
                <a16:creationId xmlns:a16="http://schemas.microsoft.com/office/drawing/2014/main" id="{093699B8-BE6E-4E72-9278-B13B5DA7DA72}"/>
              </a:ext>
            </a:extLst>
          </p:cNvPr>
          <p:cNvSpPr txBox="1"/>
          <p:nvPr/>
        </p:nvSpPr>
        <p:spPr>
          <a:xfrm>
            <a:off x="1470226" y="9276812"/>
            <a:ext cx="10105846" cy="895826"/>
          </a:xfrm>
          <a:prstGeom prst="roundRect">
            <a:avLst>
              <a:gd name="adj" fmla="val 306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A dedicated Python tool developed for </a:t>
            </a:r>
            <a:r>
              <a:rPr lang="en-US" sz="2400" b="1" dirty="0"/>
              <a:t>Solar Orbiter/SPICE</a:t>
            </a:r>
            <a:r>
              <a:rPr lang="en-US" sz="2400" dirty="0"/>
              <a:t> data.</a:t>
            </a:r>
            <a:br>
              <a:rPr lang="en-US" sz="2400" dirty="0"/>
            </a:br>
            <a:r>
              <a:rPr lang="en-US" sz="2400" dirty="0"/>
              <a:t>It performs </a:t>
            </a:r>
            <a:r>
              <a:rPr lang="en-US" sz="2400" b="1" dirty="0"/>
              <a:t>data preparation, spectral fitting, and plasma diagnostics</a:t>
            </a:r>
            <a:r>
              <a:rPr lang="en-US" sz="2400" dirty="0"/>
              <a:t>.</a:t>
            </a:r>
            <a:endParaRPr lang="en-US" sz="2400" b="1" dirty="0">
              <a:solidFill>
                <a:srgbClr val="5B1F3B"/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2E0D35D-60FF-439E-B025-40F51000C44B}"/>
              </a:ext>
            </a:extLst>
          </p:cNvPr>
          <p:cNvSpPr txBox="1"/>
          <p:nvPr/>
        </p:nvSpPr>
        <p:spPr>
          <a:xfrm>
            <a:off x="401588" y="715446"/>
            <a:ext cx="60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Summary</a:t>
            </a:r>
          </a:p>
        </p:txBody>
      </p:sp>
      <p:sp>
        <p:nvSpPr>
          <p:cNvPr id="21" name="Forme libre : forme 20" hidden="1">
            <a:extLst>
              <a:ext uri="{FF2B5EF4-FFF2-40B4-BE49-F238E27FC236}">
                <a16:creationId xmlns:a16="http://schemas.microsoft.com/office/drawing/2014/main" id="{C50DC409-9524-4858-9CC4-450F4B05C4D3}"/>
              </a:ext>
            </a:extLst>
          </p:cNvPr>
          <p:cNvSpPr/>
          <p:nvPr/>
        </p:nvSpPr>
        <p:spPr>
          <a:xfrm>
            <a:off x="8119659" y="2095168"/>
            <a:ext cx="1536842" cy="1445273"/>
          </a:xfrm>
          <a:custGeom>
            <a:avLst/>
            <a:gdLst>
              <a:gd name="connsiteX0" fmla="*/ 1475077 w 1536842"/>
              <a:gd name="connsiteY0" fmla="*/ 0 h 1445273"/>
              <a:gd name="connsiteX1" fmla="*/ 1536842 w 1536842"/>
              <a:gd name="connsiteY1" fmla="*/ 1379215 h 1445273"/>
              <a:gd name="connsiteX2" fmla="*/ 61765 w 1536842"/>
              <a:gd name="connsiteY2" fmla="*/ 1445273 h 1445273"/>
              <a:gd name="connsiteX3" fmla="*/ 0 w 1536842"/>
              <a:gd name="connsiteY3" fmla="*/ 66058 h 1445273"/>
              <a:gd name="connsiteX4" fmla="*/ 1475077 w 1536842"/>
              <a:gd name="connsiteY4" fmla="*/ 0 h 144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842" h="1445273">
                <a:moveTo>
                  <a:pt x="1475077" y="0"/>
                </a:moveTo>
                <a:lnTo>
                  <a:pt x="1536842" y="1379215"/>
                </a:lnTo>
                <a:lnTo>
                  <a:pt x="61765" y="1445273"/>
                </a:lnTo>
                <a:lnTo>
                  <a:pt x="0" y="66058"/>
                </a:lnTo>
                <a:lnTo>
                  <a:pt x="1475077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6EDFBD4-403C-415A-95D2-618CEDEBB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8" y="812214"/>
            <a:ext cx="3109604" cy="307537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9DF8FF5-DC04-4BCF-A4F0-85217C87F1EE}"/>
              </a:ext>
            </a:extLst>
          </p:cNvPr>
          <p:cNvSpPr txBox="1"/>
          <p:nvPr/>
        </p:nvSpPr>
        <p:spPr>
          <a:xfrm>
            <a:off x="401588" y="2179432"/>
            <a:ext cx="66278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Sulfur fractionation detected </a:t>
            </a:r>
            <a:r>
              <a:rPr lang="en-US" sz="2400" dirty="0"/>
              <a:t>in coronal plumes.</a:t>
            </a:r>
            <a:br>
              <a:rPr lang="en-US" sz="2400" dirty="0"/>
            </a:br>
            <a:r>
              <a:rPr lang="en-US" sz="24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Localized at footpoints</a:t>
            </a:r>
            <a:r>
              <a:rPr lang="en-US" sz="2400" dirty="0"/>
              <a:t>; appears after formation.  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 clear time variation</a:t>
            </a:r>
            <a:r>
              <a:rPr lang="en-US" sz="2400" dirty="0"/>
              <a:t> during plume lifetime.</a:t>
            </a:r>
            <a:br>
              <a:rPr lang="en-US" sz="2400" dirty="0"/>
            </a:br>
            <a:r>
              <a:rPr lang="en-US" sz="24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Consistency with </a:t>
            </a:r>
            <a:r>
              <a:rPr lang="en-US" sz="2400" b="1" dirty="0"/>
              <a:t>ponderomotive-force prediction</a:t>
            </a:r>
            <a:r>
              <a:rPr lang="en-US" sz="2400" dirty="0"/>
              <a:t> on sulfur behavior. 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886AF03-8239-453C-A6C6-A8ECD8020C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54"/>
          <a:stretch/>
        </p:blipFill>
        <p:spPr>
          <a:xfrm>
            <a:off x="6904468" y="3887592"/>
            <a:ext cx="4885944" cy="254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8EAB09-43CE-45E2-AE7E-2BEEC721B017}"/>
              </a:ext>
            </a:extLst>
          </p:cNvPr>
          <p:cNvSpPr/>
          <p:nvPr/>
        </p:nvSpPr>
        <p:spPr>
          <a:xfrm>
            <a:off x="10022455" y="2005729"/>
            <a:ext cx="1821180" cy="353192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F7BFD64-6753-48EC-8D0C-37B41EB7B777}"/>
              </a:ext>
            </a:extLst>
          </p:cNvPr>
          <p:cNvGrpSpPr/>
          <p:nvPr/>
        </p:nvGrpSpPr>
        <p:grpSpPr>
          <a:xfrm>
            <a:off x="10114643" y="4629606"/>
            <a:ext cx="1628888" cy="908050"/>
            <a:chOff x="8349989" y="3939540"/>
            <a:chExt cx="1628888" cy="90805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11CDEE3-784A-4E3B-A243-AEEFA92B3CFC}"/>
                </a:ext>
              </a:extLst>
            </p:cNvPr>
            <p:cNvSpPr/>
            <p:nvPr/>
          </p:nvSpPr>
          <p:spPr>
            <a:xfrm>
              <a:off x="8427720" y="393954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919DE1A-58CE-4A9C-A8B6-D505ADE75E43}"/>
                </a:ext>
              </a:extLst>
            </p:cNvPr>
            <p:cNvSpPr/>
            <p:nvPr/>
          </p:nvSpPr>
          <p:spPr>
            <a:xfrm>
              <a:off x="8519160" y="415544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67939E-157D-4739-9036-BA2943B49DEF}"/>
                </a:ext>
              </a:extLst>
            </p:cNvPr>
            <p:cNvSpPr/>
            <p:nvPr/>
          </p:nvSpPr>
          <p:spPr>
            <a:xfrm>
              <a:off x="8597639" y="401254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0764FE2-02D4-4A6D-9313-EBB420A46733}"/>
                </a:ext>
              </a:extLst>
            </p:cNvPr>
            <p:cNvSpPr/>
            <p:nvPr/>
          </p:nvSpPr>
          <p:spPr>
            <a:xfrm>
              <a:off x="8349989" y="432369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ECDF0E7-9F6A-4078-A513-A28D61CC0584}"/>
                </a:ext>
              </a:extLst>
            </p:cNvPr>
            <p:cNvSpPr/>
            <p:nvPr/>
          </p:nvSpPr>
          <p:spPr>
            <a:xfrm>
              <a:off x="8826239" y="424688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644A138-CE3D-424E-A413-BC3116054833}"/>
                </a:ext>
              </a:extLst>
            </p:cNvPr>
            <p:cNvSpPr/>
            <p:nvPr/>
          </p:nvSpPr>
          <p:spPr>
            <a:xfrm>
              <a:off x="8657068" y="441513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6C293196-F2EB-41CA-B31F-0AB0FEAD579B}"/>
                </a:ext>
              </a:extLst>
            </p:cNvPr>
            <p:cNvSpPr/>
            <p:nvPr/>
          </p:nvSpPr>
          <p:spPr>
            <a:xfrm>
              <a:off x="8826239" y="401828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7C0C4-38DC-459B-A3CB-BF7B5BF16D5E}"/>
                </a:ext>
              </a:extLst>
            </p:cNvPr>
            <p:cNvSpPr/>
            <p:nvPr/>
          </p:nvSpPr>
          <p:spPr>
            <a:xfrm>
              <a:off x="8657068" y="418653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058C8940-39CD-4293-A1B0-D62AD0227CAF}"/>
                </a:ext>
              </a:extLst>
            </p:cNvPr>
            <p:cNvSpPr/>
            <p:nvPr/>
          </p:nvSpPr>
          <p:spPr>
            <a:xfrm>
              <a:off x="8950438" y="444500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1349E7D8-73E6-42FE-AFCE-622479788289}"/>
                </a:ext>
              </a:extLst>
            </p:cNvPr>
            <p:cNvSpPr/>
            <p:nvPr/>
          </p:nvSpPr>
          <p:spPr>
            <a:xfrm>
              <a:off x="8702788" y="475615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E850ED74-7F9B-4718-BAF3-FADCC2F3F37E}"/>
                </a:ext>
              </a:extLst>
            </p:cNvPr>
            <p:cNvSpPr/>
            <p:nvPr/>
          </p:nvSpPr>
          <p:spPr>
            <a:xfrm>
              <a:off x="9179038" y="4450739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35CA9CA3-F4DF-47E6-A9F9-7CD08834C6A3}"/>
                </a:ext>
              </a:extLst>
            </p:cNvPr>
            <p:cNvSpPr/>
            <p:nvPr/>
          </p:nvSpPr>
          <p:spPr>
            <a:xfrm>
              <a:off x="9268442" y="431607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92BDEE93-6ED3-44B5-8766-0E51530CE4B5}"/>
                </a:ext>
              </a:extLst>
            </p:cNvPr>
            <p:cNvSpPr/>
            <p:nvPr/>
          </p:nvSpPr>
          <p:spPr>
            <a:xfrm>
              <a:off x="9020792" y="462722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B0FEC03A-4EDF-483C-AD67-69AF3AE6409E}"/>
                </a:ext>
              </a:extLst>
            </p:cNvPr>
            <p:cNvSpPr/>
            <p:nvPr/>
          </p:nvSpPr>
          <p:spPr>
            <a:xfrm>
              <a:off x="9497042" y="432181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12BC1D36-1273-4691-8195-6757E380ABBC}"/>
                </a:ext>
              </a:extLst>
            </p:cNvPr>
            <p:cNvSpPr/>
            <p:nvPr/>
          </p:nvSpPr>
          <p:spPr>
            <a:xfrm>
              <a:off x="9133318" y="417891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ED170544-93B9-45C3-B481-B9B4FF3DEB48}"/>
                </a:ext>
              </a:extLst>
            </p:cNvPr>
            <p:cNvSpPr/>
            <p:nvPr/>
          </p:nvSpPr>
          <p:spPr>
            <a:xfrm>
              <a:off x="8950177" y="429641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99C1E289-412A-4754-8996-502B3F9AB24B}"/>
                </a:ext>
              </a:extLst>
            </p:cNvPr>
            <p:cNvSpPr/>
            <p:nvPr/>
          </p:nvSpPr>
          <p:spPr>
            <a:xfrm>
              <a:off x="9426427" y="3990999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DD0D6BB0-5613-4BA5-8065-34A4B90D339B}"/>
                </a:ext>
              </a:extLst>
            </p:cNvPr>
            <p:cNvSpPr/>
            <p:nvPr/>
          </p:nvSpPr>
          <p:spPr>
            <a:xfrm>
              <a:off x="9064459" y="405826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07D7CF5-6B16-4AD9-A44C-C6E2B1EFA85C}"/>
                </a:ext>
              </a:extLst>
            </p:cNvPr>
            <p:cNvSpPr/>
            <p:nvPr/>
          </p:nvSpPr>
          <p:spPr>
            <a:xfrm>
              <a:off x="9349705" y="4490109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AFFDDB37-E69C-4A7C-A640-1DFECD786230}"/>
                </a:ext>
              </a:extLst>
            </p:cNvPr>
            <p:cNvSpPr/>
            <p:nvPr/>
          </p:nvSpPr>
          <p:spPr>
            <a:xfrm>
              <a:off x="9887437" y="425450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A88C69D1-54F6-4DCC-94A3-47429BD499BA}"/>
                </a:ext>
              </a:extLst>
            </p:cNvPr>
            <p:cNvSpPr/>
            <p:nvPr/>
          </p:nvSpPr>
          <p:spPr>
            <a:xfrm>
              <a:off x="9810715" y="475361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207B794-212B-4AFD-9FDA-0EA2F65730C6}"/>
                </a:ext>
              </a:extLst>
            </p:cNvPr>
            <p:cNvSpPr/>
            <p:nvPr/>
          </p:nvSpPr>
          <p:spPr>
            <a:xfrm>
              <a:off x="9702504" y="409509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D82C725E-E3C1-449A-9884-D684CB1B1AE9}"/>
                </a:ext>
              </a:extLst>
            </p:cNvPr>
            <p:cNvSpPr/>
            <p:nvPr/>
          </p:nvSpPr>
          <p:spPr>
            <a:xfrm>
              <a:off x="9625782" y="459420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6AA3FC2-C435-4024-8602-F259B09E7925}"/>
              </a:ext>
            </a:extLst>
          </p:cNvPr>
          <p:cNvGrpSpPr/>
          <p:nvPr/>
        </p:nvGrpSpPr>
        <p:grpSpPr>
          <a:xfrm>
            <a:off x="10174968" y="4455914"/>
            <a:ext cx="1628888" cy="1022905"/>
            <a:chOff x="8349989" y="3939540"/>
            <a:chExt cx="1628888" cy="1022905"/>
          </a:xfrm>
          <a:solidFill>
            <a:srgbClr val="1D76B3"/>
          </a:solidFill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A07CDDBB-59A8-499F-9B57-D4DF79DAB37C}"/>
                </a:ext>
              </a:extLst>
            </p:cNvPr>
            <p:cNvSpPr/>
            <p:nvPr/>
          </p:nvSpPr>
          <p:spPr>
            <a:xfrm>
              <a:off x="8427720" y="393954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84878905-1DC4-4F17-A6EB-4AB47608EDD8}"/>
                </a:ext>
              </a:extLst>
            </p:cNvPr>
            <p:cNvSpPr/>
            <p:nvPr/>
          </p:nvSpPr>
          <p:spPr>
            <a:xfrm>
              <a:off x="8918427" y="4155464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30AA439-5049-4848-8526-17C7D73BB6C5}"/>
                </a:ext>
              </a:extLst>
            </p:cNvPr>
            <p:cNvSpPr/>
            <p:nvPr/>
          </p:nvSpPr>
          <p:spPr>
            <a:xfrm>
              <a:off x="8597639" y="401254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EF8375B8-82E0-45D0-9753-5F977F332D00}"/>
                </a:ext>
              </a:extLst>
            </p:cNvPr>
            <p:cNvSpPr/>
            <p:nvPr/>
          </p:nvSpPr>
          <p:spPr>
            <a:xfrm>
              <a:off x="8349989" y="432369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0D0CB5D8-2841-4CC4-A505-1844DD728B87}"/>
                </a:ext>
              </a:extLst>
            </p:cNvPr>
            <p:cNvSpPr/>
            <p:nvPr/>
          </p:nvSpPr>
          <p:spPr>
            <a:xfrm>
              <a:off x="8844114" y="4304367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71FBCA79-60D2-4DEF-A7EB-D08C47FAE663}"/>
                </a:ext>
              </a:extLst>
            </p:cNvPr>
            <p:cNvSpPr/>
            <p:nvPr/>
          </p:nvSpPr>
          <p:spPr>
            <a:xfrm>
              <a:off x="8732959" y="4776452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826C5F86-9A09-4C56-8990-3123A0F0ECE4}"/>
                </a:ext>
              </a:extLst>
            </p:cNvPr>
            <p:cNvSpPr/>
            <p:nvPr/>
          </p:nvSpPr>
          <p:spPr>
            <a:xfrm>
              <a:off x="9175158" y="4743983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F636B561-230A-4E02-8444-5E292979CDAF}"/>
                </a:ext>
              </a:extLst>
            </p:cNvPr>
            <p:cNvSpPr/>
            <p:nvPr/>
          </p:nvSpPr>
          <p:spPr>
            <a:xfrm>
              <a:off x="8657068" y="418653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7B23CBBE-E8BD-4BB1-8B19-0288F7925F6D}"/>
                </a:ext>
              </a:extLst>
            </p:cNvPr>
            <p:cNvSpPr/>
            <p:nvPr/>
          </p:nvSpPr>
          <p:spPr>
            <a:xfrm>
              <a:off x="9064459" y="4484244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92D095E1-CB5C-4845-9D08-5487208DB133}"/>
                </a:ext>
              </a:extLst>
            </p:cNvPr>
            <p:cNvSpPr/>
            <p:nvPr/>
          </p:nvSpPr>
          <p:spPr>
            <a:xfrm>
              <a:off x="8413115" y="4692878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7C8B36E1-AA36-4DF5-9187-B28E219D464A}"/>
                </a:ext>
              </a:extLst>
            </p:cNvPr>
            <p:cNvSpPr/>
            <p:nvPr/>
          </p:nvSpPr>
          <p:spPr>
            <a:xfrm>
              <a:off x="9199115" y="4261163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94763AC1-5175-46E9-9FD7-DBB558EC1999}"/>
                </a:ext>
              </a:extLst>
            </p:cNvPr>
            <p:cNvSpPr/>
            <p:nvPr/>
          </p:nvSpPr>
          <p:spPr>
            <a:xfrm>
              <a:off x="9383117" y="3976096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E0BF72D2-0D25-4511-8D6F-F95696F0534B}"/>
                </a:ext>
              </a:extLst>
            </p:cNvPr>
            <p:cNvSpPr/>
            <p:nvPr/>
          </p:nvSpPr>
          <p:spPr>
            <a:xfrm>
              <a:off x="9020792" y="462722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539FA954-1086-4372-B352-ACC7A5A4F6C6}"/>
                </a:ext>
              </a:extLst>
            </p:cNvPr>
            <p:cNvSpPr/>
            <p:nvPr/>
          </p:nvSpPr>
          <p:spPr>
            <a:xfrm>
              <a:off x="9449383" y="462722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665BD1C-F5F0-4CAA-97A7-9E8BEA70CDB7}"/>
                </a:ext>
              </a:extLst>
            </p:cNvPr>
            <p:cNvSpPr/>
            <p:nvPr/>
          </p:nvSpPr>
          <p:spPr>
            <a:xfrm>
              <a:off x="8820459" y="3947834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0A6D2BCB-36DB-4C87-808F-A152CEB3EBA3}"/>
                </a:ext>
              </a:extLst>
            </p:cNvPr>
            <p:cNvSpPr/>
            <p:nvPr/>
          </p:nvSpPr>
          <p:spPr>
            <a:xfrm>
              <a:off x="8742410" y="4537075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C1F7AD1B-44ED-4DB8-8186-D006730AA671}"/>
                </a:ext>
              </a:extLst>
            </p:cNvPr>
            <p:cNvSpPr/>
            <p:nvPr/>
          </p:nvSpPr>
          <p:spPr>
            <a:xfrm>
              <a:off x="9457803" y="4347186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519DEBEF-9733-4958-B901-B3F6B525FD81}"/>
                </a:ext>
              </a:extLst>
            </p:cNvPr>
            <p:cNvSpPr/>
            <p:nvPr/>
          </p:nvSpPr>
          <p:spPr>
            <a:xfrm>
              <a:off x="9064459" y="405826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76131E33-2F4A-4C9D-A470-90592F426A62}"/>
                </a:ext>
              </a:extLst>
            </p:cNvPr>
            <p:cNvSpPr/>
            <p:nvPr/>
          </p:nvSpPr>
          <p:spPr>
            <a:xfrm>
              <a:off x="9350766" y="4871005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5E481CD4-BD61-4832-B69E-90383150D4B4}"/>
                </a:ext>
              </a:extLst>
            </p:cNvPr>
            <p:cNvSpPr/>
            <p:nvPr/>
          </p:nvSpPr>
          <p:spPr>
            <a:xfrm>
              <a:off x="9887437" y="425450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E762864A-2D44-4A82-9064-81CE2FC192CA}"/>
                </a:ext>
              </a:extLst>
            </p:cNvPr>
            <p:cNvSpPr/>
            <p:nvPr/>
          </p:nvSpPr>
          <p:spPr>
            <a:xfrm>
              <a:off x="9810715" y="475361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75C1E186-1A19-4397-B38C-9F3564E2DC19}"/>
                </a:ext>
              </a:extLst>
            </p:cNvPr>
            <p:cNvSpPr/>
            <p:nvPr/>
          </p:nvSpPr>
          <p:spPr>
            <a:xfrm>
              <a:off x="9702504" y="409509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E14D0EEA-74E6-4670-9535-6D000905C670}"/>
                </a:ext>
              </a:extLst>
            </p:cNvPr>
            <p:cNvSpPr/>
            <p:nvPr/>
          </p:nvSpPr>
          <p:spPr>
            <a:xfrm>
              <a:off x="9645806" y="4473253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96" name="Ellipse 95">
            <a:extLst>
              <a:ext uri="{FF2B5EF4-FFF2-40B4-BE49-F238E27FC236}">
                <a16:creationId xmlns:a16="http://schemas.microsoft.com/office/drawing/2014/main" id="{1E4A7EB1-D30A-47A2-B385-F2F11A64D442}"/>
              </a:ext>
            </a:extLst>
          </p:cNvPr>
          <p:cNvSpPr/>
          <p:nvPr/>
        </p:nvSpPr>
        <p:spPr>
          <a:xfrm>
            <a:off x="10408013" y="1488668"/>
            <a:ext cx="91440" cy="914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D0FDE6-F05A-4338-B7E1-0F0C1B5A7894}"/>
              </a:ext>
            </a:extLst>
          </p:cNvPr>
          <p:cNvSpPr/>
          <p:nvPr/>
        </p:nvSpPr>
        <p:spPr>
          <a:xfrm>
            <a:off x="10465754" y="1351252"/>
            <a:ext cx="93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Low-FIP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E43F37A6-1632-4C5F-8360-9AD7E74241B6}"/>
              </a:ext>
            </a:extLst>
          </p:cNvPr>
          <p:cNvSpPr/>
          <p:nvPr/>
        </p:nvSpPr>
        <p:spPr>
          <a:xfrm>
            <a:off x="10405586" y="1776067"/>
            <a:ext cx="91440" cy="91440"/>
          </a:xfrm>
          <a:prstGeom prst="ellipse">
            <a:avLst/>
          </a:prstGeom>
          <a:solidFill>
            <a:srgbClr val="1D7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76B3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59B4976-CF2F-452B-AF1B-5AF9504AA043}"/>
              </a:ext>
            </a:extLst>
          </p:cNvPr>
          <p:cNvSpPr/>
          <p:nvPr/>
        </p:nvSpPr>
        <p:spPr>
          <a:xfrm>
            <a:off x="10465754" y="1637179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High-FIP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12043A-D800-4BFE-BD14-BE4D7A4367A7}"/>
              </a:ext>
            </a:extLst>
          </p:cNvPr>
          <p:cNvSpPr txBox="1"/>
          <p:nvPr/>
        </p:nvSpPr>
        <p:spPr>
          <a:xfrm rot="5400000">
            <a:off x="11164839" y="4684311"/>
            <a:ext cx="163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Chromosphere</a:t>
            </a:r>
            <a:endParaRPr lang="en-US" dirty="0"/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FD829DF3-CF08-4736-8AE0-E20CE98AA7F7}"/>
              </a:ext>
            </a:extLst>
          </p:cNvPr>
          <p:cNvSpPr txBox="1"/>
          <p:nvPr/>
        </p:nvSpPr>
        <p:spPr>
          <a:xfrm rot="5400000">
            <a:off x="11556935" y="2257387"/>
            <a:ext cx="87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Corona</a:t>
            </a:r>
            <a:endParaRPr lang="en-US" dirty="0"/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C5842270-E925-4FE4-BBD7-C188799E1262}"/>
              </a:ext>
            </a:extLst>
          </p:cNvPr>
          <p:cNvSpPr txBox="1"/>
          <p:nvPr/>
        </p:nvSpPr>
        <p:spPr>
          <a:xfrm>
            <a:off x="8283268" y="5168325"/>
            <a:ext cx="173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Weakly ionized</a:t>
            </a:r>
          </a:p>
          <a:p>
            <a:r>
              <a:rPr lang="en-GB" dirty="0"/>
              <a:t>Mostly neutral</a:t>
            </a:r>
            <a:endParaRPr lang="en-US" dirty="0"/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F34404AE-FCD2-413F-B632-AB970DCE60EE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55C85C2-4552-4225-B3A7-AC4EB795B2F3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ADA7201C-276F-4E12-A997-C49B277AF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046F7A61-0993-4629-9F2E-A6A8357C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D8F2D729-7368-4BFF-8513-D40903741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860D41AA-60D3-499F-BDE6-120E76FB6793}"/>
              </a:ext>
            </a:extLst>
          </p:cNvPr>
          <p:cNvSpPr/>
          <p:nvPr/>
        </p:nvSpPr>
        <p:spPr>
          <a:xfrm>
            <a:off x="277586" y="554547"/>
            <a:ext cx="9837058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What drives the fractionation? (The Ponderomotive Force Model)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1DFCB8-A753-4F89-A5EB-34FC55124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C5097-02BD-471A-AD06-091F80EFE149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06EF6B-59F4-4A63-B262-6438DE99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84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49D9797-7E02-4A2D-BC4F-72F9742C3799}"/>
                  </a:ext>
                </a:extLst>
              </p:cNvPr>
              <p:cNvSpPr txBox="1"/>
              <p:nvPr/>
            </p:nvSpPr>
            <p:spPr>
              <a:xfrm>
                <a:off x="476250" y="1552541"/>
                <a:ext cx="6448425" cy="2259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Plasma evaporation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more ionization.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Ponderomotive force on 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Acceleration:</a:t>
                </a:r>
                <a:endParaRPr lang="en-GB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Low-FIP elements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more ionized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more affected.</a:t>
                </a:r>
                <a:r>
                  <a:rPr lang="en-GB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49D9797-7E02-4A2D-BC4F-72F9742C3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552541"/>
                <a:ext cx="6448425" cy="2259208"/>
              </a:xfrm>
              <a:prstGeom prst="rect">
                <a:avLst/>
              </a:prstGeom>
              <a:blipFill>
                <a:blip r:embed="rId4"/>
                <a:stretch>
                  <a:fillRect l="-567"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50595F5F-509E-40E4-9EAE-4F20477DF2C7}"/>
              </a:ext>
            </a:extLst>
          </p:cNvPr>
          <p:cNvSpPr/>
          <p:nvPr/>
        </p:nvSpPr>
        <p:spPr>
          <a:xfrm>
            <a:off x="10022455" y="2005729"/>
            <a:ext cx="1821180" cy="353192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313983C8-A262-4B48-AB31-4296426A49DD}"/>
              </a:ext>
            </a:extLst>
          </p:cNvPr>
          <p:cNvGrpSpPr/>
          <p:nvPr/>
        </p:nvGrpSpPr>
        <p:grpSpPr>
          <a:xfrm>
            <a:off x="10114643" y="3914843"/>
            <a:ext cx="1628888" cy="908050"/>
            <a:chOff x="8349989" y="3939540"/>
            <a:chExt cx="1628888" cy="908050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704D4165-9792-4C55-98A1-DAA1621D20D9}"/>
                </a:ext>
              </a:extLst>
            </p:cNvPr>
            <p:cNvSpPr/>
            <p:nvPr/>
          </p:nvSpPr>
          <p:spPr>
            <a:xfrm>
              <a:off x="8597639" y="401254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4A4FF664-AC37-4E0D-9C50-3EC3D89E48A3}"/>
                </a:ext>
              </a:extLst>
            </p:cNvPr>
            <p:cNvSpPr/>
            <p:nvPr/>
          </p:nvSpPr>
          <p:spPr>
            <a:xfrm>
              <a:off x="8657068" y="441513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A38EBE8D-3053-4643-A292-5A41E500C3A0}"/>
                </a:ext>
              </a:extLst>
            </p:cNvPr>
            <p:cNvSpPr/>
            <p:nvPr/>
          </p:nvSpPr>
          <p:spPr>
            <a:xfrm>
              <a:off x="8826239" y="401828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89758F19-9098-40F0-9607-0D931CB36004}"/>
                </a:ext>
              </a:extLst>
            </p:cNvPr>
            <p:cNvSpPr/>
            <p:nvPr/>
          </p:nvSpPr>
          <p:spPr>
            <a:xfrm>
              <a:off x="8702788" y="475615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93B8152B-CDD6-4BEC-B97E-7E54EC52E0D6}"/>
                </a:ext>
              </a:extLst>
            </p:cNvPr>
            <p:cNvSpPr/>
            <p:nvPr/>
          </p:nvSpPr>
          <p:spPr>
            <a:xfrm>
              <a:off x="9179038" y="4450739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F10C704C-A88F-4578-BED2-07E0B2493F5E}"/>
                </a:ext>
              </a:extLst>
            </p:cNvPr>
            <p:cNvSpPr/>
            <p:nvPr/>
          </p:nvSpPr>
          <p:spPr>
            <a:xfrm>
              <a:off x="9020792" y="462722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CFDCBD05-14BE-401A-9207-AB8CE481D9D1}"/>
                </a:ext>
              </a:extLst>
            </p:cNvPr>
            <p:cNvSpPr/>
            <p:nvPr/>
          </p:nvSpPr>
          <p:spPr>
            <a:xfrm>
              <a:off x="9497042" y="432181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130B5D25-E44F-4203-87C0-9CC63FE26F02}"/>
                </a:ext>
              </a:extLst>
            </p:cNvPr>
            <p:cNvSpPr/>
            <p:nvPr/>
          </p:nvSpPr>
          <p:spPr>
            <a:xfrm>
              <a:off x="8950177" y="429641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CCC31362-AB72-4C50-9C6C-BF82852E1200}"/>
                </a:ext>
              </a:extLst>
            </p:cNvPr>
            <p:cNvSpPr/>
            <p:nvPr/>
          </p:nvSpPr>
          <p:spPr>
            <a:xfrm>
              <a:off x="9887437" y="425450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E688BA4A-5712-4697-BA1C-EDDD5F265400}"/>
                </a:ext>
              </a:extLst>
            </p:cNvPr>
            <p:cNvSpPr/>
            <p:nvPr/>
          </p:nvSpPr>
          <p:spPr>
            <a:xfrm>
              <a:off x="9702504" y="409509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71202B80-F9BF-4A3D-9BA2-8D3F4B89A0F5}"/>
                </a:ext>
              </a:extLst>
            </p:cNvPr>
            <p:cNvSpPr/>
            <p:nvPr/>
          </p:nvSpPr>
          <p:spPr>
            <a:xfrm>
              <a:off x="8427720" y="393954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C1B1232E-F2F5-4051-894A-CDC3B78658FF}"/>
                </a:ext>
              </a:extLst>
            </p:cNvPr>
            <p:cNvSpPr/>
            <p:nvPr/>
          </p:nvSpPr>
          <p:spPr>
            <a:xfrm>
              <a:off x="8519160" y="415544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2AEC924D-E5D1-4F91-B254-CBDB93129D0A}"/>
                </a:ext>
              </a:extLst>
            </p:cNvPr>
            <p:cNvSpPr/>
            <p:nvPr/>
          </p:nvSpPr>
          <p:spPr>
            <a:xfrm>
              <a:off x="8349989" y="432369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908FABB7-048A-41AF-A64B-8B861393B471}"/>
                </a:ext>
              </a:extLst>
            </p:cNvPr>
            <p:cNvSpPr/>
            <p:nvPr/>
          </p:nvSpPr>
          <p:spPr>
            <a:xfrm>
              <a:off x="8826239" y="424688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9DBBFC34-31AB-48E5-8897-59CCDF35B509}"/>
                </a:ext>
              </a:extLst>
            </p:cNvPr>
            <p:cNvSpPr/>
            <p:nvPr/>
          </p:nvSpPr>
          <p:spPr>
            <a:xfrm>
              <a:off x="8657068" y="418653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431DBAE6-FBAC-46EF-806C-74A29912D0AD}"/>
                </a:ext>
              </a:extLst>
            </p:cNvPr>
            <p:cNvSpPr/>
            <p:nvPr/>
          </p:nvSpPr>
          <p:spPr>
            <a:xfrm>
              <a:off x="8950438" y="444500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52692D41-DAC2-4C14-A269-195981FF666C}"/>
                </a:ext>
              </a:extLst>
            </p:cNvPr>
            <p:cNvSpPr/>
            <p:nvPr/>
          </p:nvSpPr>
          <p:spPr>
            <a:xfrm>
              <a:off x="9268442" y="431607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B4074E94-7700-49F7-90DE-FD70F5E5371B}"/>
                </a:ext>
              </a:extLst>
            </p:cNvPr>
            <p:cNvSpPr/>
            <p:nvPr/>
          </p:nvSpPr>
          <p:spPr>
            <a:xfrm>
              <a:off x="9133318" y="417891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3C1685FD-2479-4090-82D7-05E0AABBE038}"/>
                </a:ext>
              </a:extLst>
            </p:cNvPr>
            <p:cNvSpPr/>
            <p:nvPr/>
          </p:nvSpPr>
          <p:spPr>
            <a:xfrm>
              <a:off x="9426427" y="3990999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7D40BADB-4D35-4B84-B5CF-7A11B0BEA549}"/>
                </a:ext>
              </a:extLst>
            </p:cNvPr>
            <p:cNvSpPr/>
            <p:nvPr/>
          </p:nvSpPr>
          <p:spPr>
            <a:xfrm>
              <a:off x="9064459" y="405826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CF8E7145-707D-4D51-ABAC-73817C1002ED}"/>
                </a:ext>
              </a:extLst>
            </p:cNvPr>
            <p:cNvSpPr/>
            <p:nvPr/>
          </p:nvSpPr>
          <p:spPr>
            <a:xfrm>
              <a:off x="9349705" y="4490109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C03F5060-5031-4B0B-9D89-892A5AA33607}"/>
                </a:ext>
              </a:extLst>
            </p:cNvPr>
            <p:cNvSpPr/>
            <p:nvPr/>
          </p:nvSpPr>
          <p:spPr>
            <a:xfrm>
              <a:off x="9810715" y="475361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CAFC89CD-B6E9-4D9C-9FA0-A6C08713EC02}"/>
                </a:ext>
              </a:extLst>
            </p:cNvPr>
            <p:cNvSpPr/>
            <p:nvPr/>
          </p:nvSpPr>
          <p:spPr>
            <a:xfrm>
              <a:off x="9625782" y="459420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E1C217DE-3B47-4729-AD02-B89689C87808}"/>
              </a:ext>
            </a:extLst>
          </p:cNvPr>
          <p:cNvGrpSpPr/>
          <p:nvPr/>
        </p:nvGrpSpPr>
        <p:grpSpPr>
          <a:xfrm>
            <a:off x="10174968" y="3741151"/>
            <a:ext cx="1628888" cy="1022905"/>
            <a:chOff x="8349989" y="3939540"/>
            <a:chExt cx="1628888" cy="1022905"/>
          </a:xfrm>
          <a:solidFill>
            <a:srgbClr val="1D76B3"/>
          </a:solidFill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46BEA430-4380-4BB7-9810-804FA435885C}"/>
                </a:ext>
              </a:extLst>
            </p:cNvPr>
            <p:cNvSpPr/>
            <p:nvPr/>
          </p:nvSpPr>
          <p:spPr>
            <a:xfrm>
              <a:off x="8427720" y="393954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B5A2DC86-5562-47EC-A030-7BE556587AD4}"/>
                </a:ext>
              </a:extLst>
            </p:cNvPr>
            <p:cNvSpPr/>
            <p:nvPr/>
          </p:nvSpPr>
          <p:spPr>
            <a:xfrm>
              <a:off x="8918427" y="4155464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6B77437A-AAD9-45FD-8EC2-F0B761A17DDD}"/>
                </a:ext>
              </a:extLst>
            </p:cNvPr>
            <p:cNvSpPr/>
            <p:nvPr/>
          </p:nvSpPr>
          <p:spPr>
            <a:xfrm>
              <a:off x="8597639" y="401254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D203112B-5BD6-46DA-B530-24C0E26DF75C}"/>
                </a:ext>
              </a:extLst>
            </p:cNvPr>
            <p:cNvSpPr/>
            <p:nvPr/>
          </p:nvSpPr>
          <p:spPr>
            <a:xfrm>
              <a:off x="8349989" y="432369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A50BCA39-3A9C-47D9-9677-58075EAE9E5B}"/>
                </a:ext>
              </a:extLst>
            </p:cNvPr>
            <p:cNvSpPr/>
            <p:nvPr/>
          </p:nvSpPr>
          <p:spPr>
            <a:xfrm>
              <a:off x="8732959" y="4776452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51181CF4-9A66-4A9D-B45E-844A06FF446A}"/>
                </a:ext>
              </a:extLst>
            </p:cNvPr>
            <p:cNvSpPr/>
            <p:nvPr/>
          </p:nvSpPr>
          <p:spPr>
            <a:xfrm>
              <a:off x="9175158" y="4743983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F33BE342-9AD7-4598-B612-D4005D77A2D5}"/>
                </a:ext>
              </a:extLst>
            </p:cNvPr>
            <p:cNvSpPr/>
            <p:nvPr/>
          </p:nvSpPr>
          <p:spPr>
            <a:xfrm>
              <a:off x="9064459" y="4484244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E57275B5-CEA2-4B86-8BAC-4A9E3589FF08}"/>
                </a:ext>
              </a:extLst>
            </p:cNvPr>
            <p:cNvSpPr/>
            <p:nvPr/>
          </p:nvSpPr>
          <p:spPr>
            <a:xfrm>
              <a:off x="9199115" y="4261163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08FFC280-92DF-435B-8614-084C099DD0D7}"/>
                </a:ext>
              </a:extLst>
            </p:cNvPr>
            <p:cNvSpPr/>
            <p:nvPr/>
          </p:nvSpPr>
          <p:spPr>
            <a:xfrm>
              <a:off x="9020792" y="462722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BBA2CAE4-27EC-4095-A290-74ADEC633588}"/>
                </a:ext>
              </a:extLst>
            </p:cNvPr>
            <p:cNvSpPr/>
            <p:nvPr/>
          </p:nvSpPr>
          <p:spPr>
            <a:xfrm>
              <a:off x="9449383" y="462722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38BF340B-7636-4045-BEEA-A62DA98776EB}"/>
                </a:ext>
              </a:extLst>
            </p:cNvPr>
            <p:cNvSpPr/>
            <p:nvPr/>
          </p:nvSpPr>
          <p:spPr>
            <a:xfrm>
              <a:off x="8820459" y="3947834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F834C397-013A-4503-9606-FD7DDE1DBB1D}"/>
                </a:ext>
              </a:extLst>
            </p:cNvPr>
            <p:cNvSpPr/>
            <p:nvPr/>
          </p:nvSpPr>
          <p:spPr>
            <a:xfrm>
              <a:off x="9457803" y="4347186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A4DCB43C-3C79-44AA-9A1E-1520A6F3D320}"/>
                </a:ext>
              </a:extLst>
            </p:cNvPr>
            <p:cNvSpPr/>
            <p:nvPr/>
          </p:nvSpPr>
          <p:spPr>
            <a:xfrm>
              <a:off x="9064459" y="405826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40601D93-DE58-4E0D-BE72-B251127DE88E}"/>
                </a:ext>
              </a:extLst>
            </p:cNvPr>
            <p:cNvSpPr/>
            <p:nvPr/>
          </p:nvSpPr>
          <p:spPr>
            <a:xfrm>
              <a:off x="9350766" y="4871005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F85C5FE7-90A6-4B7A-98D8-3F23F2CDCB87}"/>
                </a:ext>
              </a:extLst>
            </p:cNvPr>
            <p:cNvSpPr/>
            <p:nvPr/>
          </p:nvSpPr>
          <p:spPr>
            <a:xfrm>
              <a:off x="9810715" y="475361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DBD2B42F-5B63-4A8B-9671-17D91E84C150}"/>
                </a:ext>
              </a:extLst>
            </p:cNvPr>
            <p:cNvSpPr/>
            <p:nvPr/>
          </p:nvSpPr>
          <p:spPr>
            <a:xfrm>
              <a:off x="9702504" y="409509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DE81CF30-69EA-4451-A83E-DA0BA4A622EC}"/>
                </a:ext>
              </a:extLst>
            </p:cNvPr>
            <p:cNvSpPr/>
            <p:nvPr/>
          </p:nvSpPr>
          <p:spPr>
            <a:xfrm>
              <a:off x="9645806" y="4473253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A07DB60-1602-4154-B77E-B479F3F8F2A7}"/>
                </a:ext>
              </a:extLst>
            </p:cNvPr>
            <p:cNvSpPr/>
            <p:nvPr/>
          </p:nvSpPr>
          <p:spPr>
            <a:xfrm>
              <a:off x="8844114" y="4304367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47DDD497-7080-4651-879B-3054CFDDFA42}"/>
                </a:ext>
              </a:extLst>
            </p:cNvPr>
            <p:cNvSpPr/>
            <p:nvPr/>
          </p:nvSpPr>
          <p:spPr>
            <a:xfrm>
              <a:off x="8657068" y="4186531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D989F2B8-BA48-49E6-BB23-92E40C149ABD}"/>
                </a:ext>
              </a:extLst>
            </p:cNvPr>
            <p:cNvSpPr/>
            <p:nvPr/>
          </p:nvSpPr>
          <p:spPr>
            <a:xfrm>
              <a:off x="8413115" y="4692878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F4D70A6C-2063-4183-A42C-79417E028D62}"/>
                </a:ext>
              </a:extLst>
            </p:cNvPr>
            <p:cNvSpPr/>
            <p:nvPr/>
          </p:nvSpPr>
          <p:spPr>
            <a:xfrm>
              <a:off x="9383117" y="3976096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8D8B7DEC-7DD9-42E9-80C9-76F47E3B3B9F}"/>
                </a:ext>
              </a:extLst>
            </p:cNvPr>
            <p:cNvSpPr/>
            <p:nvPr/>
          </p:nvSpPr>
          <p:spPr>
            <a:xfrm>
              <a:off x="8742410" y="4537075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9646239D-5B09-412A-A65C-46195860B63C}"/>
                </a:ext>
              </a:extLst>
            </p:cNvPr>
            <p:cNvSpPr/>
            <p:nvPr/>
          </p:nvSpPr>
          <p:spPr>
            <a:xfrm>
              <a:off x="9887437" y="4254500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125" name="Ellipse 124">
            <a:extLst>
              <a:ext uri="{FF2B5EF4-FFF2-40B4-BE49-F238E27FC236}">
                <a16:creationId xmlns:a16="http://schemas.microsoft.com/office/drawing/2014/main" id="{9FAB60A3-0C62-4CCD-878E-14AC357B6773}"/>
              </a:ext>
            </a:extLst>
          </p:cNvPr>
          <p:cNvSpPr/>
          <p:nvPr/>
        </p:nvSpPr>
        <p:spPr>
          <a:xfrm>
            <a:off x="10408013" y="1488668"/>
            <a:ext cx="91440" cy="914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8FC8E54-4658-4904-A46E-A75E01ADB3D4}"/>
              </a:ext>
            </a:extLst>
          </p:cNvPr>
          <p:cNvSpPr/>
          <p:nvPr/>
        </p:nvSpPr>
        <p:spPr>
          <a:xfrm>
            <a:off x="10465754" y="1351252"/>
            <a:ext cx="93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Low-FIP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DA42D50A-3386-4A1C-B5B1-2D116ACED4CD}"/>
              </a:ext>
            </a:extLst>
          </p:cNvPr>
          <p:cNvSpPr/>
          <p:nvPr/>
        </p:nvSpPr>
        <p:spPr>
          <a:xfrm>
            <a:off x="10405586" y="1776067"/>
            <a:ext cx="91440" cy="91440"/>
          </a:xfrm>
          <a:prstGeom prst="ellipse">
            <a:avLst/>
          </a:prstGeom>
          <a:solidFill>
            <a:srgbClr val="1D7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76B3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364B7E-732A-43E1-A7E0-DEDC37D773D3}"/>
              </a:ext>
            </a:extLst>
          </p:cNvPr>
          <p:cNvSpPr/>
          <p:nvPr/>
        </p:nvSpPr>
        <p:spPr>
          <a:xfrm>
            <a:off x="10465754" y="1637179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High-FIP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A9C3A278-235E-41EB-8A5C-D2F8CDCA2749}"/>
              </a:ext>
            </a:extLst>
          </p:cNvPr>
          <p:cNvSpPr txBox="1"/>
          <p:nvPr/>
        </p:nvSpPr>
        <p:spPr>
          <a:xfrm rot="5400000">
            <a:off x="11164839" y="4684311"/>
            <a:ext cx="163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Chromosphere</a:t>
            </a:r>
            <a:endParaRPr lang="en-US" dirty="0"/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05A2A7A4-25A7-4180-A1D7-A418033B385D}"/>
              </a:ext>
            </a:extLst>
          </p:cNvPr>
          <p:cNvSpPr txBox="1"/>
          <p:nvPr/>
        </p:nvSpPr>
        <p:spPr>
          <a:xfrm rot="5400000">
            <a:off x="11556935" y="2257387"/>
            <a:ext cx="87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Corona</a:t>
            </a:r>
            <a:endParaRPr lang="en-US" dirty="0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632D5313-CEFE-444D-BCA0-E95BF5EE1BA2}"/>
              </a:ext>
            </a:extLst>
          </p:cNvPr>
          <p:cNvSpPr/>
          <p:nvPr/>
        </p:nvSpPr>
        <p:spPr>
          <a:xfrm>
            <a:off x="10408013" y="1214127"/>
            <a:ext cx="91440" cy="91440"/>
          </a:xfrm>
          <a:prstGeom prst="ellipse">
            <a:avLst/>
          </a:prstGeom>
          <a:noFill/>
          <a:ln>
            <a:solidFill>
              <a:srgbClr val="8C4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F1B294D-D58D-416E-A5F8-BF32B6A841A5}"/>
              </a:ext>
            </a:extLst>
          </p:cNvPr>
          <p:cNvSpPr/>
          <p:nvPr/>
        </p:nvSpPr>
        <p:spPr>
          <a:xfrm>
            <a:off x="10465754" y="1076711"/>
            <a:ext cx="57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ions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EA12B62C-181E-4FCE-9AB0-27E558E52919}"/>
              </a:ext>
            </a:extLst>
          </p:cNvPr>
          <p:cNvSpPr txBox="1"/>
          <p:nvPr/>
        </p:nvSpPr>
        <p:spPr>
          <a:xfrm>
            <a:off x="8283268" y="3864801"/>
            <a:ext cx="173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Partially ionized</a:t>
            </a:r>
            <a:endParaRPr lang="en-US" dirty="0"/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F5E20829-4F8F-456A-94F3-21FC1BD76DDB}"/>
              </a:ext>
            </a:extLst>
          </p:cNvPr>
          <p:cNvSpPr txBox="1"/>
          <p:nvPr/>
        </p:nvSpPr>
        <p:spPr>
          <a:xfrm>
            <a:off x="8283268" y="5168325"/>
            <a:ext cx="173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Weakly ionized</a:t>
            </a:r>
          </a:p>
          <a:p>
            <a:r>
              <a:rPr lang="en-GB" dirty="0"/>
              <a:t>Mostly neutral</a:t>
            </a:r>
            <a:endParaRPr lang="en-US" dirty="0"/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AAF69B03-674E-493C-8AE6-E6D60DE3D019}"/>
              </a:ext>
            </a:extLst>
          </p:cNvPr>
          <p:cNvSpPr txBox="1"/>
          <p:nvPr/>
        </p:nvSpPr>
        <p:spPr>
          <a:xfrm>
            <a:off x="8379590" y="4808199"/>
            <a:ext cx="136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Evaporation</a:t>
            </a:r>
            <a:endParaRPr lang="en-US" dirty="0"/>
          </a:p>
        </p:txBody>
      </p: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E3C656D0-7CEE-448D-89BC-93F4E1E867E7}"/>
              </a:ext>
            </a:extLst>
          </p:cNvPr>
          <p:cNvCxnSpPr>
            <a:cxnSpLocks/>
            <a:stCxn id="140" idx="0"/>
          </p:cNvCxnSpPr>
          <p:nvPr/>
        </p:nvCxnSpPr>
        <p:spPr>
          <a:xfrm flipV="1">
            <a:off x="9062765" y="4286111"/>
            <a:ext cx="0" cy="52208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9A01A8-890A-4774-80CB-E592AB30F5C8}"/>
              </a:ext>
            </a:extLst>
          </p:cNvPr>
          <p:cNvGrpSpPr/>
          <p:nvPr/>
        </p:nvGrpSpPr>
        <p:grpSpPr>
          <a:xfrm>
            <a:off x="4754880" y="2674620"/>
            <a:ext cx="7003134" cy="2054210"/>
            <a:chOff x="4754880" y="2674620"/>
            <a:chExt cx="7003134" cy="2054210"/>
          </a:xfrm>
        </p:grpSpPr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D88300F2-367B-4785-9864-F35C2F59F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4880" y="2674620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avec flèche 96">
              <a:extLst>
                <a:ext uri="{FF2B5EF4-FFF2-40B4-BE49-F238E27FC236}">
                  <a16:creationId xmlns:a16="http://schemas.microsoft.com/office/drawing/2014/main" id="{78BD4FFB-5456-434C-B9EE-45BFDEADF7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8094" y="3701836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avec flèche 98">
              <a:extLst>
                <a:ext uri="{FF2B5EF4-FFF2-40B4-BE49-F238E27FC236}">
                  <a16:creationId xmlns:a16="http://schemas.microsoft.com/office/drawing/2014/main" id="{E10E1E06-73DB-43D7-8CA8-A05DDC029A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1696" y="3573951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>
              <a:extLst>
                <a:ext uri="{FF2B5EF4-FFF2-40B4-BE49-F238E27FC236}">
                  <a16:creationId xmlns:a16="http://schemas.microsoft.com/office/drawing/2014/main" id="{BFC7DD0B-C482-4117-8E72-89008B68FD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45792" y="3767269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avec flèche 131">
              <a:extLst>
                <a:ext uri="{FF2B5EF4-FFF2-40B4-BE49-F238E27FC236}">
                  <a16:creationId xmlns:a16="http://schemas.microsoft.com/office/drawing/2014/main" id="{5EC17CFF-FA6F-46E7-9C9A-36003FC3F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6886" y="3837461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avec flèche 132">
              <a:extLst>
                <a:ext uri="{FF2B5EF4-FFF2-40B4-BE49-F238E27FC236}">
                  <a16:creationId xmlns:a16="http://schemas.microsoft.com/office/drawing/2014/main" id="{60BA1A79-9A32-47C7-9F9C-7EFC0C4769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4831" y="3905592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avec flèche 133">
              <a:extLst>
                <a:ext uri="{FF2B5EF4-FFF2-40B4-BE49-F238E27FC236}">
                  <a16:creationId xmlns:a16="http://schemas.microsoft.com/office/drawing/2014/main" id="{123BB42C-2872-4E4F-ACAB-CD52FD50A3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9289" y="3785299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avec flèche 134">
              <a:extLst>
                <a:ext uri="{FF2B5EF4-FFF2-40B4-BE49-F238E27FC236}">
                  <a16:creationId xmlns:a16="http://schemas.microsoft.com/office/drawing/2014/main" id="{F69E4DDE-DCB3-4520-8D5B-CEC5372358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2439" y="3931349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avec flèche 141">
              <a:extLst>
                <a:ext uri="{FF2B5EF4-FFF2-40B4-BE49-F238E27FC236}">
                  <a16:creationId xmlns:a16="http://schemas.microsoft.com/office/drawing/2014/main" id="{5A9B15C0-C91D-409A-BCC5-0163FA59A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8964" y="3966274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avec flèche 142">
              <a:extLst>
                <a:ext uri="{FF2B5EF4-FFF2-40B4-BE49-F238E27FC236}">
                  <a16:creationId xmlns:a16="http://schemas.microsoft.com/office/drawing/2014/main" id="{76FCEF83-608C-4BC9-AF77-311713A386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6764" y="4026599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>
              <a:extLst>
                <a:ext uri="{FF2B5EF4-FFF2-40B4-BE49-F238E27FC236}">
                  <a16:creationId xmlns:a16="http://schemas.microsoft.com/office/drawing/2014/main" id="{4CD14E17-F8E5-41BD-9CE2-A413FF17E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5214" y="3953574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avec flèche 144">
              <a:extLst>
                <a:ext uri="{FF2B5EF4-FFF2-40B4-BE49-F238E27FC236}">
                  <a16:creationId xmlns:a16="http://schemas.microsoft.com/office/drawing/2014/main" id="{8D1CCDEC-B3FC-4EB3-A930-65B33FDFB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1739" y="4096449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>
              <a:extLst>
                <a:ext uri="{FF2B5EF4-FFF2-40B4-BE49-F238E27FC236}">
                  <a16:creationId xmlns:a16="http://schemas.microsoft.com/office/drawing/2014/main" id="{308CB3D4-537F-4E1B-BD9F-389B64B26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1114" y="4261549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avec flèche 146">
              <a:extLst>
                <a:ext uri="{FF2B5EF4-FFF2-40B4-BE49-F238E27FC236}">
                  <a16:creationId xmlns:a16="http://schemas.microsoft.com/office/drawing/2014/main" id="{9D0ACAC7-ADEC-4EBB-ABFC-A5EDF54A61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37339" y="4366324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avec flèche 147">
              <a:extLst>
                <a:ext uri="{FF2B5EF4-FFF2-40B4-BE49-F238E27FC236}">
                  <a16:creationId xmlns:a16="http://schemas.microsoft.com/office/drawing/2014/main" id="{287E5A37-0437-45D3-B253-8125619F6F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58014" y="3858324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avec flèche 148">
              <a:extLst>
                <a:ext uri="{FF2B5EF4-FFF2-40B4-BE49-F238E27FC236}">
                  <a16:creationId xmlns:a16="http://schemas.microsoft.com/office/drawing/2014/main" id="{38D1A8A9-2F7A-44FC-9502-89525C530E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4664" y="4525074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avec flèche 149">
              <a:extLst>
                <a:ext uri="{FF2B5EF4-FFF2-40B4-BE49-F238E27FC236}">
                  <a16:creationId xmlns:a16="http://schemas.microsoft.com/office/drawing/2014/main" id="{1660347E-868E-43A4-AD33-176FA32FBE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15014" y="4144074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avec flèche 150">
              <a:extLst>
                <a:ext uri="{FF2B5EF4-FFF2-40B4-BE49-F238E27FC236}">
                  <a16:creationId xmlns:a16="http://schemas.microsoft.com/office/drawing/2014/main" id="{6CEB4BAB-8911-445C-B620-B3F35EE0A5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64239" y="4223449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avec flèche 151">
              <a:extLst>
                <a:ext uri="{FF2B5EF4-FFF2-40B4-BE49-F238E27FC236}">
                  <a16:creationId xmlns:a16="http://schemas.microsoft.com/office/drawing/2014/main" id="{1E8AFBAD-C05F-49D5-ADDC-41A1A2B5D2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4164" y="4099624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>
              <a:extLst>
                <a:ext uri="{FF2B5EF4-FFF2-40B4-BE49-F238E27FC236}">
                  <a16:creationId xmlns:a16="http://schemas.microsoft.com/office/drawing/2014/main" id="{11E8968C-A187-4D80-A3F0-58C529FD6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7989" y="4293299"/>
              <a:ext cx="0" cy="20375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e 154">
            <a:extLst>
              <a:ext uri="{FF2B5EF4-FFF2-40B4-BE49-F238E27FC236}">
                <a16:creationId xmlns:a16="http://schemas.microsoft.com/office/drawing/2014/main" id="{CE6DEE38-89E6-466E-B29F-FC3A2BE1FDF9}"/>
              </a:ext>
            </a:extLst>
          </p:cNvPr>
          <p:cNvGrpSpPr/>
          <p:nvPr/>
        </p:nvGrpSpPr>
        <p:grpSpPr>
          <a:xfrm>
            <a:off x="5031396" y="1262645"/>
            <a:ext cx="4053233" cy="1988749"/>
            <a:chOff x="5031396" y="1262645"/>
            <a:chExt cx="4053233" cy="1988749"/>
          </a:xfrm>
        </p:grpSpPr>
        <p:pic>
          <p:nvPicPr>
            <p:cNvPr id="156" name="Picture 6">
              <a:extLst>
                <a:ext uri="{FF2B5EF4-FFF2-40B4-BE49-F238E27FC236}">
                  <a16:creationId xmlns:a16="http://schemas.microsoft.com/office/drawing/2014/main" id="{28E6E3B4-2931-41BE-9A36-4FB96F7FD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58" t="11058" b="18407"/>
            <a:stretch/>
          </p:blipFill>
          <p:spPr>
            <a:xfrm>
              <a:off x="5031396" y="1262645"/>
              <a:ext cx="3723773" cy="1988749"/>
            </a:xfrm>
            <a:prstGeom prst="rect">
              <a:avLst/>
            </a:prstGeom>
          </p:spPr>
        </p:pic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0F09E495-A883-4B44-B99C-BD88F6C171DB}"/>
                </a:ext>
              </a:extLst>
            </p:cNvPr>
            <p:cNvSpPr txBox="1"/>
            <p:nvPr/>
          </p:nvSpPr>
          <p:spPr>
            <a:xfrm>
              <a:off x="7667625" y="1351252"/>
              <a:ext cx="1417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Laming 2015</a:t>
              </a:r>
              <a:endParaRPr lang="en-US" sz="1400" dirty="0"/>
            </a:p>
          </p:txBody>
        </p:sp>
      </p:grp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838F7404-AF74-4418-89D5-FF015DFA138E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4F10EFF-1FA5-4579-B132-9D4F3EF8A168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9" name="Image 158">
              <a:extLst>
                <a:ext uri="{FF2B5EF4-FFF2-40B4-BE49-F238E27FC236}">
                  <a16:creationId xmlns:a16="http://schemas.microsoft.com/office/drawing/2014/main" id="{3C6A33AD-4CD2-449F-B058-EF3F58299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60" name="Image 159">
              <a:extLst>
                <a:ext uri="{FF2B5EF4-FFF2-40B4-BE49-F238E27FC236}">
                  <a16:creationId xmlns:a16="http://schemas.microsoft.com/office/drawing/2014/main" id="{97DFF585-7DA7-4D65-BF00-E824F7349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61" name="Image 160">
              <a:extLst>
                <a:ext uri="{FF2B5EF4-FFF2-40B4-BE49-F238E27FC236}">
                  <a16:creationId xmlns:a16="http://schemas.microsoft.com/office/drawing/2014/main" id="{9614B776-6BA6-4C38-A3E5-8841D11B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62" name="Rectangle : coins arrondis 161">
            <a:extLst>
              <a:ext uri="{FF2B5EF4-FFF2-40B4-BE49-F238E27FC236}">
                <a16:creationId xmlns:a16="http://schemas.microsoft.com/office/drawing/2014/main" id="{4EEED497-DB70-4A57-BC4F-2AFC814C98C6}"/>
              </a:ext>
            </a:extLst>
          </p:cNvPr>
          <p:cNvSpPr/>
          <p:nvPr/>
        </p:nvSpPr>
        <p:spPr>
          <a:xfrm>
            <a:off x="277586" y="554547"/>
            <a:ext cx="9837058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What drives the fractionation? (The Ponderomotive Force Model)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7C692D-2340-485F-8AD8-AB79674B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0C8-FD25-4467-9FC3-12333678F493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B361E2-5662-4DC6-814A-D7389B0FA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99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49D9797-7E02-4A2D-BC4F-72F9742C3799}"/>
                  </a:ext>
                </a:extLst>
              </p:cNvPr>
              <p:cNvSpPr txBox="1"/>
              <p:nvPr/>
            </p:nvSpPr>
            <p:spPr>
              <a:xfrm>
                <a:off x="476250" y="1552541"/>
                <a:ext cx="6448425" cy="2413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Plasma evaporation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more ionization.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Ponderomotive force on 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Acceleration:</a:t>
                </a:r>
                <a:endParaRPr lang="en-GB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Low-FIP elements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more ionized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more affected.</a:t>
                </a:r>
                <a:r>
                  <a:rPr lang="en-GB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GB" sz="10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49D9797-7E02-4A2D-BC4F-72F9742C3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552541"/>
                <a:ext cx="6448425" cy="2413096"/>
              </a:xfrm>
              <a:prstGeom prst="rect">
                <a:avLst/>
              </a:prstGeom>
              <a:blipFill>
                <a:blip r:embed="rId4"/>
                <a:stretch>
                  <a:fillRect l="-567"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50595F5F-509E-40E4-9EAE-4F20477DF2C7}"/>
              </a:ext>
            </a:extLst>
          </p:cNvPr>
          <p:cNvSpPr/>
          <p:nvPr/>
        </p:nvSpPr>
        <p:spPr>
          <a:xfrm>
            <a:off x="10022455" y="2005729"/>
            <a:ext cx="1821180" cy="353192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313983C8-A262-4B48-AB31-4296426A49DD}"/>
              </a:ext>
            </a:extLst>
          </p:cNvPr>
          <p:cNvGrpSpPr/>
          <p:nvPr/>
        </p:nvGrpSpPr>
        <p:grpSpPr>
          <a:xfrm>
            <a:off x="10114643" y="2386810"/>
            <a:ext cx="1628888" cy="1269019"/>
            <a:chOff x="8349989" y="2670757"/>
            <a:chExt cx="1628888" cy="1269019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704D4165-9792-4C55-98A1-DAA1621D20D9}"/>
                </a:ext>
              </a:extLst>
            </p:cNvPr>
            <p:cNvSpPr/>
            <p:nvPr/>
          </p:nvSpPr>
          <p:spPr>
            <a:xfrm>
              <a:off x="8597639" y="310472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4A4FF664-AC37-4E0D-9C50-3EC3D89E48A3}"/>
                </a:ext>
              </a:extLst>
            </p:cNvPr>
            <p:cNvSpPr/>
            <p:nvPr/>
          </p:nvSpPr>
          <p:spPr>
            <a:xfrm>
              <a:off x="8657068" y="350731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A38EBE8D-3053-4643-A292-5A41E500C3A0}"/>
                </a:ext>
              </a:extLst>
            </p:cNvPr>
            <p:cNvSpPr/>
            <p:nvPr/>
          </p:nvSpPr>
          <p:spPr>
            <a:xfrm>
              <a:off x="8826239" y="311046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89758F19-9098-40F0-9607-0D931CB36004}"/>
                </a:ext>
              </a:extLst>
            </p:cNvPr>
            <p:cNvSpPr/>
            <p:nvPr/>
          </p:nvSpPr>
          <p:spPr>
            <a:xfrm>
              <a:off x="8702788" y="384833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93B8152B-CDD6-4BEC-B97E-7E54EC52E0D6}"/>
                </a:ext>
              </a:extLst>
            </p:cNvPr>
            <p:cNvSpPr/>
            <p:nvPr/>
          </p:nvSpPr>
          <p:spPr>
            <a:xfrm>
              <a:off x="9179038" y="3542925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F10C704C-A88F-4578-BED2-07E0B2493F5E}"/>
                </a:ext>
              </a:extLst>
            </p:cNvPr>
            <p:cNvSpPr/>
            <p:nvPr/>
          </p:nvSpPr>
          <p:spPr>
            <a:xfrm>
              <a:off x="9020792" y="371940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CFDCBD05-14BE-401A-9207-AB8CE481D9D1}"/>
                </a:ext>
              </a:extLst>
            </p:cNvPr>
            <p:cNvSpPr/>
            <p:nvPr/>
          </p:nvSpPr>
          <p:spPr>
            <a:xfrm>
              <a:off x="9497042" y="341399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130B5D25-E44F-4203-87C0-9CC63FE26F02}"/>
                </a:ext>
              </a:extLst>
            </p:cNvPr>
            <p:cNvSpPr/>
            <p:nvPr/>
          </p:nvSpPr>
          <p:spPr>
            <a:xfrm>
              <a:off x="8950177" y="338859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CCC31362-AB72-4C50-9C6C-BF82852E1200}"/>
                </a:ext>
              </a:extLst>
            </p:cNvPr>
            <p:cNvSpPr/>
            <p:nvPr/>
          </p:nvSpPr>
          <p:spPr>
            <a:xfrm>
              <a:off x="9887437" y="334668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E688BA4A-5712-4697-BA1C-EDDD5F265400}"/>
                </a:ext>
              </a:extLst>
            </p:cNvPr>
            <p:cNvSpPr/>
            <p:nvPr/>
          </p:nvSpPr>
          <p:spPr>
            <a:xfrm>
              <a:off x="9702504" y="318727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71202B80-F9BF-4A3D-9BA2-8D3F4B89A0F5}"/>
                </a:ext>
              </a:extLst>
            </p:cNvPr>
            <p:cNvSpPr/>
            <p:nvPr/>
          </p:nvSpPr>
          <p:spPr>
            <a:xfrm>
              <a:off x="8427720" y="267075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C1B1232E-F2F5-4051-894A-CDC3B78658FF}"/>
                </a:ext>
              </a:extLst>
            </p:cNvPr>
            <p:cNvSpPr/>
            <p:nvPr/>
          </p:nvSpPr>
          <p:spPr>
            <a:xfrm>
              <a:off x="8519160" y="288665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2AEC924D-E5D1-4F91-B254-CBDB93129D0A}"/>
                </a:ext>
              </a:extLst>
            </p:cNvPr>
            <p:cNvSpPr/>
            <p:nvPr/>
          </p:nvSpPr>
          <p:spPr>
            <a:xfrm>
              <a:off x="8349989" y="305490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908FABB7-048A-41AF-A64B-8B861393B471}"/>
                </a:ext>
              </a:extLst>
            </p:cNvPr>
            <p:cNvSpPr/>
            <p:nvPr/>
          </p:nvSpPr>
          <p:spPr>
            <a:xfrm>
              <a:off x="8826239" y="297809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9DBBFC34-31AB-48E5-8897-59CCDF35B509}"/>
                </a:ext>
              </a:extLst>
            </p:cNvPr>
            <p:cNvSpPr/>
            <p:nvPr/>
          </p:nvSpPr>
          <p:spPr>
            <a:xfrm>
              <a:off x="8657068" y="291774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431DBAE6-FBAC-46EF-806C-74A29912D0AD}"/>
                </a:ext>
              </a:extLst>
            </p:cNvPr>
            <p:cNvSpPr/>
            <p:nvPr/>
          </p:nvSpPr>
          <p:spPr>
            <a:xfrm>
              <a:off x="9046251" y="3149499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52692D41-DAC2-4C14-A269-195981FF666C}"/>
                </a:ext>
              </a:extLst>
            </p:cNvPr>
            <p:cNvSpPr/>
            <p:nvPr/>
          </p:nvSpPr>
          <p:spPr>
            <a:xfrm>
              <a:off x="9268442" y="304728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B4074E94-7700-49F7-90DE-FD70F5E5371B}"/>
                </a:ext>
              </a:extLst>
            </p:cNvPr>
            <p:cNvSpPr/>
            <p:nvPr/>
          </p:nvSpPr>
          <p:spPr>
            <a:xfrm>
              <a:off x="9133318" y="291012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3C1685FD-2479-4090-82D7-05E0AABBE038}"/>
                </a:ext>
              </a:extLst>
            </p:cNvPr>
            <p:cNvSpPr/>
            <p:nvPr/>
          </p:nvSpPr>
          <p:spPr>
            <a:xfrm>
              <a:off x="9426427" y="272221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7D40BADB-4D35-4B84-B5CF-7A11B0BEA549}"/>
                </a:ext>
              </a:extLst>
            </p:cNvPr>
            <p:cNvSpPr/>
            <p:nvPr/>
          </p:nvSpPr>
          <p:spPr>
            <a:xfrm>
              <a:off x="9064459" y="278947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CF8E7145-707D-4D51-ABAC-73817C1002ED}"/>
                </a:ext>
              </a:extLst>
            </p:cNvPr>
            <p:cNvSpPr/>
            <p:nvPr/>
          </p:nvSpPr>
          <p:spPr>
            <a:xfrm>
              <a:off x="9349705" y="322132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C03F5060-5031-4B0B-9D89-892A5AA33607}"/>
                </a:ext>
              </a:extLst>
            </p:cNvPr>
            <p:cNvSpPr/>
            <p:nvPr/>
          </p:nvSpPr>
          <p:spPr>
            <a:xfrm>
              <a:off x="9810715" y="348482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CAFC89CD-B6E9-4D9C-9FA0-A6C08713EC02}"/>
                </a:ext>
              </a:extLst>
            </p:cNvPr>
            <p:cNvSpPr/>
            <p:nvPr/>
          </p:nvSpPr>
          <p:spPr>
            <a:xfrm>
              <a:off x="9625782" y="332541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E1C217DE-3B47-4729-AD02-B89689C87808}"/>
              </a:ext>
            </a:extLst>
          </p:cNvPr>
          <p:cNvGrpSpPr/>
          <p:nvPr/>
        </p:nvGrpSpPr>
        <p:grpSpPr>
          <a:xfrm>
            <a:off x="10174968" y="2821018"/>
            <a:ext cx="1628888" cy="1479676"/>
            <a:chOff x="8349989" y="3019407"/>
            <a:chExt cx="1628888" cy="1479676"/>
          </a:xfrm>
          <a:solidFill>
            <a:srgbClr val="1D76B3"/>
          </a:solidFill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46BEA430-4380-4BB7-9810-804FA435885C}"/>
                </a:ext>
              </a:extLst>
            </p:cNvPr>
            <p:cNvSpPr/>
            <p:nvPr/>
          </p:nvSpPr>
          <p:spPr>
            <a:xfrm>
              <a:off x="8427720" y="3476178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B5A2DC86-5562-47EC-A030-7BE556587AD4}"/>
                </a:ext>
              </a:extLst>
            </p:cNvPr>
            <p:cNvSpPr/>
            <p:nvPr/>
          </p:nvSpPr>
          <p:spPr>
            <a:xfrm>
              <a:off x="8918427" y="3692102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6B77437A-AAD9-45FD-8EC2-F0B761A17DDD}"/>
                </a:ext>
              </a:extLst>
            </p:cNvPr>
            <p:cNvSpPr/>
            <p:nvPr/>
          </p:nvSpPr>
          <p:spPr>
            <a:xfrm>
              <a:off x="8597639" y="3549179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D203112B-5BD6-46DA-B530-24C0E26DF75C}"/>
                </a:ext>
              </a:extLst>
            </p:cNvPr>
            <p:cNvSpPr/>
            <p:nvPr/>
          </p:nvSpPr>
          <p:spPr>
            <a:xfrm>
              <a:off x="8349989" y="3860329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A50BCA39-3A9C-47D9-9677-58075EAE9E5B}"/>
                </a:ext>
              </a:extLst>
            </p:cNvPr>
            <p:cNvSpPr/>
            <p:nvPr/>
          </p:nvSpPr>
          <p:spPr>
            <a:xfrm>
              <a:off x="8732959" y="431309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51181CF4-9A66-4A9D-B45E-844A06FF446A}"/>
                </a:ext>
              </a:extLst>
            </p:cNvPr>
            <p:cNvSpPr/>
            <p:nvPr/>
          </p:nvSpPr>
          <p:spPr>
            <a:xfrm>
              <a:off x="9175158" y="428062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F33BE342-9AD7-4598-B612-D4005D77A2D5}"/>
                </a:ext>
              </a:extLst>
            </p:cNvPr>
            <p:cNvSpPr/>
            <p:nvPr/>
          </p:nvSpPr>
          <p:spPr>
            <a:xfrm>
              <a:off x="9064459" y="4020882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E57275B5-CEA2-4B86-8BAC-4A9E3589FF08}"/>
                </a:ext>
              </a:extLst>
            </p:cNvPr>
            <p:cNvSpPr/>
            <p:nvPr/>
          </p:nvSpPr>
          <p:spPr>
            <a:xfrm>
              <a:off x="9199115" y="379780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08FFC280-92DF-435B-8614-084C099DD0D7}"/>
                </a:ext>
              </a:extLst>
            </p:cNvPr>
            <p:cNvSpPr/>
            <p:nvPr/>
          </p:nvSpPr>
          <p:spPr>
            <a:xfrm>
              <a:off x="9020792" y="4163859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BBA2CAE4-27EC-4095-A290-74ADEC633588}"/>
                </a:ext>
              </a:extLst>
            </p:cNvPr>
            <p:cNvSpPr/>
            <p:nvPr/>
          </p:nvSpPr>
          <p:spPr>
            <a:xfrm>
              <a:off x="9449383" y="4163859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38BF340B-7636-4045-BEEA-A62DA98776EB}"/>
                </a:ext>
              </a:extLst>
            </p:cNvPr>
            <p:cNvSpPr/>
            <p:nvPr/>
          </p:nvSpPr>
          <p:spPr>
            <a:xfrm>
              <a:off x="8820459" y="3484472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F834C397-013A-4503-9606-FD7DDE1DBB1D}"/>
                </a:ext>
              </a:extLst>
            </p:cNvPr>
            <p:cNvSpPr/>
            <p:nvPr/>
          </p:nvSpPr>
          <p:spPr>
            <a:xfrm>
              <a:off x="9457803" y="3883824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A4DCB43C-3C79-44AA-9A1E-1520A6F3D320}"/>
                </a:ext>
              </a:extLst>
            </p:cNvPr>
            <p:cNvSpPr/>
            <p:nvPr/>
          </p:nvSpPr>
          <p:spPr>
            <a:xfrm>
              <a:off x="9064459" y="3594899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40601D93-DE58-4E0D-BE72-B251127DE88E}"/>
                </a:ext>
              </a:extLst>
            </p:cNvPr>
            <p:cNvSpPr/>
            <p:nvPr/>
          </p:nvSpPr>
          <p:spPr>
            <a:xfrm>
              <a:off x="9350766" y="4407643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F85C5FE7-90A6-4B7A-98D8-3F23F2CDCB87}"/>
                </a:ext>
              </a:extLst>
            </p:cNvPr>
            <p:cNvSpPr/>
            <p:nvPr/>
          </p:nvSpPr>
          <p:spPr>
            <a:xfrm>
              <a:off x="9810715" y="4290248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DBD2B42F-5B63-4A8B-9671-17D91E84C150}"/>
                </a:ext>
              </a:extLst>
            </p:cNvPr>
            <p:cNvSpPr/>
            <p:nvPr/>
          </p:nvSpPr>
          <p:spPr>
            <a:xfrm>
              <a:off x="9581773" y="3736189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DE81CF30-69EA-4451-A83E-DA0BA4A622EC}"/>
                </a:ext>
              </a:extLst>
            </p:cNvPr>
            <p:cNvSpPr/>
            <p:nvPr/>
          </p:nvSpPr>
          <p:spPr>
            <a:xfrm>
              <a:off x="9645806" y="4009891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A07DB60-1602-4154-B77E-B479F3F8F2A7}"/>
                </a:ext>
              </a:extLst>
            </p:cNvPr>
            <p:cNvSpPr/>
            <p:nvPr/>
          </p:nvSpPr>
          <p:spPr>
            <a:xfrm>
              <a:off x="8844114" y="3347678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47DDD497-7080-4651-879B-3054CFDDFA42}"/>
                </a:ext>
              </a:extLst>
            </p:cNvPr>
            <p:cNvSpPr/>
            <p:nvPr/>
          </p:nvSpPr>
          <p:spPr>
            <a:xfrm>
              <a:off x="8657068" y="3229842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D989F2B8-BA48-49E6-BB23-92E40C149ABD}"/>
                </a:ext>
              </a:extLst>
            </p:cNvPr>
            <p:cNvSpPr/>
            <p:nvPr/>
          </p:nvSpPr>
          <p:spPr>
            <a:xfrm>
              <a:off x="8413115" y="3736189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F4D70A6C-2063-4183-A42C-79417E028D62}"/>
                </a:ext>
              </a:extLst>
            </p:cNvPr>
            <p:cNvSpPr/>
            <p:nvPr/>
          </p:nvSpPr>
          <p:spPr>
            <a:xfrm>
              <a:off x="9383117" y="3019407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8D8B7DEC-7DD9-42E9-80C9-76F47E3B3B9F}"/>
                </a:ext>
              </a:extLst>
            </p:cNvPr>
            <p:cNvSpPr/>
            <p:nvPr/>
          </p:nvSpPr>
          <p:spPr>
            <a:xfrm>
              <a:off x="8742410" y="3580386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9646239D-5B09-412A-A65C-46195860B63C}"/>
                </a:ext>
              </a:extLst>
            </p:cNvPr>
            <p:cNvSpPr/>
            <p:nvPr/>
          </p:nvSpPr>
          <p:spPr>
            <a:xfrm>
              <a:off x="9887437" y="3297811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125" name="Ellipse 124">
            <a:extLst>
              <a:ext uri="{FF2B5EF4-FFF2-40B4-BE49-F238E27FC236}">
                <a16:creationId xmlns:a16="http://schemas.microsoft.com/office/drawing/2014/main" id="{9FAB60A3-0C62-4CCD-878E-14AC357B6773}"/>
              </a:ext>
            </a:extLst>
          </p:cNvPr>
          <p:cNvSpPr/>
          <p:nvPr/>
        </p:nvSpPr>
        <p:spPr>
          <a:xfrm>
            <a:off x="10408013" y="1488668"/>
            <a:ext cx="91440" cy="914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8FC8E54-4658-4904-A46E-A75E01ADB3D4}"/>
              </a:ext>
            </a:extLst>
          </p:cNvPr>
          <p:cNvSpPr/>
          <p:nvPr/>
        </p:nvSpPr>
        <p:spPr>
          <a:xfrm>
            <a:off x="10465754" y="1351252"/>
            <a:ext cx="93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Low-FIP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DA42D50A-3386-4A1C-B5B1-2D116ACED4CD}"/>
              </a:ext>
            </a:extLst>
          </p:cNvPr>
          <p:cNvSpPr/>
          <p:nvPr/>
        </p:nvSpPr>
        <p:spPr>
          <a:xfrm>
            <a:off x="10405586" y="1776067"/>
            <a:ext cx="91440" cy="91440"/>
          </a:xfrm>
          <a:prstGeom prst="ellipse">
            <a:avLst/>
          </a:prstGeom>
          <a:solidFill>
            <a:srgbClr val="1D7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76B3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364B7E-732A-43E1-A7E0-DEDC37D773D3}"/>
              </a:ext>
            </a:extLst>
          </p:cNvPr>
          <p:cNvSpPr/>
          <p:nvPr/>
        </p:nvSpPr>
        <p:spPr>
          <a:xfrm>
            <a:off x="10465754" y="1637179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High-FIP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A9C3A278-235E-41EB-8A5C-D2F8CDCA2749}"/>
              </a:ext>
            </a:extLst>
          </p:cNvPr>
          <p:cNvSpPr txBox="1"/>
          <p:nvPr/>
        </p:nvSpPr>
        <p:spPr>
          <a:xfrm rot="5400000">
            <a:off x="11164839" y="4684311"/>
            <a:ext cx="163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Chromosphere</a:t>
            </a:r>
            <a:endParaRPr lang="en-US" dirty="0"/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05A2A7A4-25A7-4180-A1D7-A418033B385D}"/>
              </a:ext>
            </a:extLst>
          </p:cNvPr>
          <p:cNvSpPr txBox="1"/>
          <p:nvPr/>
        </p:nvSpPr>
        <p:spPr>
          <a:xfrm rot="5400000">
            <a:off x="11556935" y="2257387"/>
            <a:ext cx="87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Corona</a:t>
            </a:r>
            <a:endParaRPr lang="en-US" dirty="0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632D5313-CEFE-444D-BCA0-E95BF5EE1BA2}"/>
              </a:ext>
            </a:extLst>
          </p:cNvPr>
          <p:cNvSpPr/>
          <p:nvPr/>
        </p:nvSpPr>
        <p:spPr>
          <a:xfrm>
            <a:off x="10408013" y="1214127"/>
            <a:ext cx="91440" cy="91440"/>
          </a:xfrm>
          <a:prstGeom prst="ellipse">
            <a:avLst/>
          </a:prstGeom>
          <a:noFill/>
          <a:ln>
            <a:solidFill>
              <a:srgbClr val="8C4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F1B294D-D58D-416E-A5F8-BF32B6A841A5}"/>
              </a:ext>
            </a:extLst>
          </p:cNvPr>
          <p:cNvSpPr/>
          <p:nvPr/>
        </p:nvSpPr>
        <p:spPr>
          <a:xfrm>
            <a:off x="10465754" y="1076711"/>
            <a:ext cx="57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ions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C6D4358A-2D29-4408-8899-EC2B5165005E}"/>
              </a:ext>
            </a:extLst>
          </p:cNvPr>
          <p:cNvSpPr txBox="1"/>
          <p:nvPr/>
        </p:nvSpPr>
        <p:spPr>
          <a:xfrm>
            <a:off x="8283268" y="3864801"/>
            <a:ext cx="173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Partially ionized</a:t>
            </a:r>
            <a:endParaRPr lang="en-US" dirty="0"/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988450E7-C5B6-40CF-A7D7-8DA6B16B13BA}"/>
              </a:ext>
            </a:extLst>
          </p:cNvPr>
          <p:cNvSpPr txBox="1"/>
          <p:nvPr/>
        </p:nvSpPr>
        <p:spPr>
          <a:xfrm>
            <a:off x="8283268" y="5168325"/>
            <a:ext cx="173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Weakly ionized</a:t>
            </a:r>
          </a:p>
          <a:p>
            <a:r>
              <a:rPr lang="en-GB" dirty="0"/>
              <a:t>Mostly neutral</a:t>
            </a:r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5686B2E-22B9-42AB-AEC9-488FAB966E5A}"/>
              </a:ext>
            </a:extLst>
          </p:cNvPr>
          <p:cNvGrpSpPr/>
          <p:nvPr/>
        </p:nvGrpSpPr>
        <p:grpSpPr>
          <a:xfrm>
            <a:off x="5031396" y="1262645"/>
            <a:ext cx="4053233" cy="1988749"/>
            <a:chOff x="5031396" y="1262645"/>
            <a:chExt cx="4053233" cy="1988749"/>
          </a:xfrm>
        </p:grpSpPr>
        <p:pic>
          <p:nvPicPr>
            <p:cNvPr id="97" name="Picture 6">
              <a:extLst>
                <a:ext uri="{FF2B5EF4-FFF2-40B4-BE49-F238E27FC236}">
                  <a16:creationId xmlns:a16="http://schemas.microsoft.com/office/drawing/2014/main" id="{C632E247-581C-4F68-9464-8EFDD6E38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58" t="11058" b="18407"/>
            <a:stretch/>
          </p:blipFill>
          <p:spPr>
            <a:xfrm>
              <a:off x="5031396" y="1262645"/>
              <a:ext cx="3723773" cy="1988749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1F09ED4-C443-4260-894E-F6CFDA718861}"/>
                </a:ext>
              </a:extLst>
            </p:cNvPr>
            <p:cNvSpPr txBox="1"/>
            <p:nvPr/>
          </p:nvSpPr>
          <p:spPr>
            <a:xfrm>
              <a:off x="7667625" y="1351252"/>
              <a:ext cx="1417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Laming 2015</a:t>
              </a:r>
              <a:endParaRPr lang="en-US" sz="1400" dirty="0"/>
            </a:p>
          </p:txBody>
        </p: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C3568CAA-6791-4CF5-9E8F-61476AA2343F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916A20B-8FCF-40EB-9E8C-4DA0BC5994FD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5E734D87-D54B-4B52-950C-16AF2C6DA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1C3A4A78-208C-4328-90B9-BEC74C453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E65F7368-D68F-4FD4-AD83-9C742E2B3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39" name="Rectangle : coins arrondis 138">
            <a:extLst>
              <a:ext uri="{FF2B5EF4-FFF2-40B4-BE49-F238E27FC236}">
                <a16:creationId xmlns:a16="http://schemas.microsoft.com/office/drawing/2014/main" id="{3AC55516-C8C4-405F-ADFB-242E8B6E7D30}"/>
              </a:ext>
            </a:extLst>
          </p:cNvPr>
          <p:cNvSpPr/>
          <p:nvPr/>
        </p:nvSpPr>
        <p:spPr>
          <a:xfrm>
            <a:off x="277586" y="554547"/>
            <a:ext cx="9837058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What drives the fractionation? (The Ponderomotive Force Model) 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57E1DFB-7FF3-4FB7-875D-529D1D09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DEE5-72F5-426E-935E-D1E442D8DE8C}" type="datetime1">
              <a:rPr lang="en-US" smtClean="0"/>
              <a:t>6/15/2026</a:t>
            </a:fld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66F12C-2282-44E5-894C-4BE74128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3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49D9797-7E02-4A2D-BC4F-72F9742C3799}"/>
                  </a:ext>
                </a:extLst>
              </p:cNvPr>
              <p:cNvSpPr txBox="1"/>
              <p:nvPr/>
            </p:nvSpPr>
            <p:spPr>
              <a:xfrm>
                <a:off x="476250" y="1552541"/>
                <a:ext cx="6448425" cy="4305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Plasma evaporation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more ionization.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Ponderomotive force on 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Acceleration: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Low-FIP elements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more ionized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more affected.</a:t>
                </a:r>
                <a:endParaRPr lang="en-GB" b="1" dirty="0"/>
              </a:p>
              <a:p>
                <a:endParaRPr lang="en-GB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Corona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No fractionation.</a:t>
                </a:r>
                <a:br>
                  <a:rPr lang="en-GB" dirty="0"/>
                </a:b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Deeper in the chromosphere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Alfvén waves strongly supressed </a:t>
                </a:r>
                <a:br>
                  <a:rPr lang="en-GB" b="1" dirty="0"/>
                </a:br>
                <a:r>
                  <a:rPr lang="en-GB" b="1" dirty="0"/>
                  <a:t>+ Ion-Neutral coupling domination.</a:t>
                </a:r>
                <a:endParaRPr lang="en-GB" dirty="0"/>
              </a:p>
              <a:p>
                <a:endParaRPr lang="en-GB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5B1F3B"/>
                    </a:solidFill>
                  </a:rPr>
                  <a:t>Efficient fractionation around 20kK.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49D9797-7E02-4A2D-BC4F-72F9742C3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552541"/>
                <a:ext cx="6448425" cy="4305922"/>
              </a:xfrm>
              <a:prstGeom prst="rect">
                <a:avLst/>
              </a:prstGeom>
              <a:blipFill>
                <a:blip r:embed="rId4"/>
                <a:stretch>
                  <a:fillRect l="-567" t="-850" b="-1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50595F5F-509E-40E4-9EAE-4F20477DF2C7}"/>
              </a:ext>
            </a:extLst>
          </p:cNvPr>
          <p:cNvSpPr/>
          <p:nvPr/>
        </p:nvSpPr>
        <p:spPr>
          <a:xfrm>
            <a:off x="10022455" y="922021"/>
            <a:ext cx="1821180" cy="461563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313983C8-A262-4B48-AB31-4296426A49DD}"/>
              </a:ext>
            </a:extLst>
          </p:cNvPr>
          <p:cNvGrpSpPr/>
          <p:nvPr/>
        </p:nvGrpSpPr>
        <p:grpSpPr>
          <a:xfrm>
            <a:off x="10114643" y="1021266"/>
            <a:ext cx="1628888" cy="1269019"/>
            <a:chOff x="8349989" y="2670757"/>
            <a:chExt cx="1628888" cy="1269019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704D4165-9792-4C55-98A1-DAA1621D20D9}"/>
                </a:ext>
              </a:extLst>
            </p:cNvPr>
            <p:cNvSpPr/>
            <p:nvPr/>
          </p:nvSpPr>
          <p:spPr>
            <a:xfrm>
              <a:off x="8597639" y="310472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4A4FF664-AC37-4E0D-9C50-3EC3D89E48A3}"/>
                </a:ext>
              </a:extLst>
            </p:cNvPr>
            <p:cNvSpPr/>
            <p:nvPr/>
          </p:nvSpPr>
          <p:spPr>
            <a:xfrm>
              <a:off x="8657068" y="350731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A38EBE8D-3053-4643-A292-5A41E500C3A0}"/>
                </a:ext>
              </a:extLst>
            </p:cNvPr>
            <p:cNvSpPr/>
            <p:nvPr/>
          </p:nvSpPr>
          <p:spPr>
            <a:xfrm>
              <a:off x="8826239" y="311046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89758F19-9098-40F0-9607-0D931CB36004}"/>
                </a:ext>
              </a:extLst>
            </p:cNvPr>
            <p:cNvSpPr/>
            <p:nvPr/>
          </p:nvSpPr>
          <p:spPr>
            <a:xfrm>
              <a:off x="8702788" y="384833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93B8152B-CDD6-4BEC-B97E-7E54EC52E0D6}"/>
                </a:ext>
              </a:extLst>
            </p:cNvPr>
            <p:cNvSpPr/>
            <p:nvPr/>
          </p:nvSpPr>
          <p:spPr>
            <a:xfrm>
              <a:off x="9179038" y="3542925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F10C704C-A88F-4578-BED2-07E0B2493F5E}"/>
                </a:ext>
              </a:extLst>
            </p:cNvPr>
            <p:cNvSpPr/>
            <p:nvPr/>
          </p:nvSpPr>
          <p:spPr>
            <a:xfrm>
              <a:off x="9020792" y="371940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CFDCBD05-14BE-401A-9207-AB8CE481D9D1}"/>
                </a:ext>
              </a:extLst>
            </p:cNvPr>
            <p:cNvSpPr/>
            <p:nvPr/>
          </p:nvSpPr>
          <p:spPr>
            <a:xfrm>
              <a:off x="9497042" y="341399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130B5D25-E44F-4203-87C0-9CC63FE26F02}"/>
                </a:ext>
              </a:extLst>
            </p:cNvPr>
            <p:cNvSpPr/>
            <p:nvPr/>
          </p:nvSpPr>
          <p:spPr>
            <a:xfrm>
              <a:off x="8950177" y="338859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CCC31362-AB72-4C50-9C6C-BF82852E1200}"/>
                </a:ext>
              </a:extLst>
            </p:cNvPr>
            <p:cNvSpPr/>
            <p:nvPr/>
          </p:nvSpPr>
          <p:spPr>
            <a:xfrm>
              <a:off x="9887437" y="334668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E688BA4A-5712-4697-BA1C-EDDD5F265400}"/>
                </a:ext>
              </a:extLst>
            </p:cNvPr>
            <p:cNvSpPr/>
            <p:nvPr/>
          </p:nvSpPr>
          <p:spPr>
            <a:xfrm>
              <a:off x="9702504" y="318727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71202B80-F9BF-4A3D-9BA2-8D3F4B89A0F5}"/>
                </a:ext>
              </a:extLst>
            </p:cNvPr>
            <p:cNvSpPr/>
            <p:nvPr/>
          </p:nvSpPr>
          <p:spPr>
            <a:xfrm>
              <a:off x="8427720" y="267075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C1B1232E-F2F5-4051-894A-CDC3B78658FF}"/>
                </a:ext>
              </a:extLst>
            </p:cNvPr>
            <p:cNvSpPr/>
            <p:nvPr/>
          </p:nvSpPr>
          <p:spPr>
            <a:xfrm>
              <a:off x="8519160" y="288665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2AEC924D-E5D1-4F91-B254-CBDB93129D0A}"/>
                </a:ext>
              </a:extLst>
            </p:cNvPr>
            <p:cNvSpPr/>
            <p:nvPr/>
          </p:nvSpPr>
          <p:spPr>
            <a:xfrm>
              <a:off x="8349989" y="305490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908FABB7-048A-41AF-A64B-8B861393B471}"/>
                </a:ext>
              </a:extLst>
            </p:cNvPr>
            <p:cNvSpPr/>
            <p:nvPr/>
          </p:nvSpPr>
          <p:spPr>
            <a:xfrm>
              <a:off x="8826239" y="297809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9DBBFC34-31AB-48E5-8897-59CCDF35B509}"/>
                </a:ext>
              </a:extLst>
            </p:cNvPr>
            <p:cNvSpPr/>
            <p:nvPr/>
          </p:nvSpPr>
          <p:spPr>
            <a:xfrm>
              <a:off x="8657068" y="291774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431DBAE6-FBAC-46EF-806C-74A29912D0AD}"/>
                </a:ext>
              </a:extLst>
            </p:cNvPr>
            <p:cNvSpPr/>
            <p:nvPr/>
          </p:nvSpPr>
          <p:spPr>
            <a:xfrm>
              <a:off x="9046251" y="3149499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52692D41-DAC2-4C14-A269-195981FF666C}"/>
                </a:ext>
              </a:extLst>
            </p:cNvPr>
            <p:cNvSpPr/>
            <p:nvPr/>
          </p:nvSpPr>
          <p:spPr>
            <a:xfrm>
              <a:off x="9268442" y="304728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B4074E94-7700-49F7-90DE-FD70F5E5371B}"/>
                </a:ext>
              </a:extLst>
            </p:cNvPr>
            <p:cNvSpPr/>
            <p:nvPr/>
          </p:nvSpPr>
          <p:spPr>
            <a:xfrm>
              <a:off x="9133318" y="291012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3C1685FD-2479-4090-82D7-05E0AABBE038}"/>
                </a:ext>
              </a:extLst>
            </p:cNvPr>
            <p:cNvSpPr/>
            <p:nvPr/>
          </p:nvSpPr>
          <p:spPr>
            <a:xfrm>
              <a:off x="9426427" y="272221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7D40BADB-4D35-4B84-B5CF-7A11B0BEA549}"/>
                </a:ext>
              </a:extLst>
            </p:cNvPr>
            <p:cNvSpPr/>
            <p:nvPr/>
          </p:nvSpPr>
          <p:spPr>
            <a:xfrm>
              <a:off x="9064459" y="278947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CF8E7145-707D-4D51-ABAC-73817C1002ED}"/>
                </a:ext>
              </a:extLst>
            </p:cNvPr>
            <p:cNvSpPr/>
            <p:nvPr/>
          </p:nvSpPr>
          <p:spPr>
            <a:xfrm>
              <a:off x="9349705" y="322132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C03F5060-5031-4B0B-9D89-892A5AA33607}"/>
                </a:ext>
              </a:extLst>
            </p:cNvPr>
            <p:cNvSpPr/>
            <p:nvPr/>
          </p:nvSpPr>
          <p:spPr>
            <a:xfrm>
              <a:off x="9810715" y="3484827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CAFC89CD-B6E9-4D9C-9FA0-A6C08713EC02}"/>
                </a:ext>
              </a:extLst>
            </p:cNvPr>
            <p:cNvSpPr/>
            <p:nvPr/>
          </p:nvSpPr>
          <p:spPr>
            <a:xfrm>
              <a:off x="9625782" y="332541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E1C217DE-3B47-4729-AD02-B89689C87808}"/>
              </a:ext>
            </a:extLst>
          </p:cNvPr>
          <p:cNvGrpSpPr/>
          <p:nvPr/>
        </p:nvGrpSpPr>
        <p:grpSpPr>
          <a:xfrm>
            <a:off x="10174968" y="1455474"/>
            <a:ext cx="1628888" cy="1479676"/>
            <a:chOff x="8349989" y="3019407"/>
            <a:chExt cx="1628888" cy="1479676"/>
          </a:xfrm>
          <a:solidFill>
            <a:srgbClr val="1D76B3"/>
          </a:solidFill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46BEA430-4380-4BB7-9810-804FA435885C}"/>
                </a:ext>
              </a:extLst>
            </p:cNvPr>
            <p:cNvSpPr/>
            <p:nvPr/>
          </p:nvSpPr>
          <p:spPr>
            <a:xfrm>
              <a:off x="8427720" y="3476178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B5A2DC86-5562-47EC-A030-7BE556587AD4}"/>
                </a:ext>
              </a:extLst>
            </p:cNvPr>
            <p:cNvSpPr/>
            <p:nvPr/>
          </p:nvSpPr>
          <p:spPr>
            <a:xfrm>
              <a:off x="8918427" y="3692102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6B77437A-AAD9-45FD-8EC2-F0B761A17DDD}"/>
                </a:ext>
              </a:extLst>
            </p:cNvPr>
            <p:cNvSpPr/>
            <p:nvPr/>
          </p:nvSpPr>
          <p:spPr>
            <a:xfrm>
              <a:off x="8597639" y="3549179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D203112B-5BD6-46DA-B530-24C0E26DF75C}"/>
                </a:ext>
              </a:extLst>
            </p:cNvPr>
            <p:cNvSpPr/>
            <p:nvPr/>
          </p:nvSpPr>
          <p:spPr>
            <a:xfrm>
              <a:off x="8349989" y="3860329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A50BCA39-3A9C-47D9-9677-58075EAE9E5B}"/>
                </a:ext>
              </a:extLst>
            </p:cNvPr>
            <p:cNvSpPr/>
            <p:nvPr/>
          </p:nvSpPr>
          <p:spPr>
            <a:xfrm>
              <a:off x="8732959" y="4313090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51181CF4-9A66-4A9D-B45E-844A06FF446A}"/>
                </a:ext>
              </a:extLst>
            </p:cNvPr>
            <p:cNvSpPr/>
            <p:nvPr/>
          </p:nvSpPr>
          <p:spPr>
            <a:xfrm>
              <a:off x="9175158" y="4280621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F33BE342-9AD7-4598-B612-D4005D77A2D5}"/>
                </a:ext>
              </a:extLst>
            </p:cNvPr>
            <p:cNvSpPr/>
            <p:nvPr/>
          </p:nvSpPr>
          <p:spPr>
            <a:xfrm>
              <a:off x="9064459" y="4020882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E57275B5-CEA2-4B86-8BAC-4A9E3589FF08}"/>
                </a:ext>
              </a:extLst>
            </p:cNvPr>
            <p:cNvSpPr/>
            <p:nvPr/>
          </p:nvSpPr>
          <p:spPr>
            <a:xfrm>
              <a:off x="9199115" y="3797801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08FFC280-92DF-435B-8614-084C099DD0D7}"/>
                </a:ext>
              </a:extLst>
            </p:cNvPr>
            <p:cNvSpPr/>
            <p:nvPr/>
          </p:nvSpPr>
          <p:spPr>
            <a:xfrm>
              <a:off x="9020792" y="4163859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BBA2CAE4-27EC-4095-A290-74ADEC633588}"/>
                </a:ext>
              </a:extLst>
            </p:cNvPr>
            <p:cNvSpPr/>
            <p:nvPr/>
          </p:nvSpPr>
          <p:spPr>
            <a:xfrm>
              <a:off x="9449383" y="4163859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38BF340B-7636-4045-BEEA-A62DA98776EB}"/>
                </a:ext>
              </a:extLst>
            </p:cNvPr>
            <p:cNvSpPr/>
            <p:nvPr/>
          </p:nvSpPr>
          <p:spPr>
            <a:xfrm>
              <a:off x="8820459" y="3484472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F834C397-013A-4503-9606-FD7DDE1DBB1D}"/>
                </a:ext>
              </a:extLst>
            </p:cNvPr>
            <p:cNvSpPr/>
            <p:nvPr/>
          </p:nvSpPr>
          <p:spPr>
            <a:xfrm>
              <a:off x="9457803" y="3883824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A4DCB43C-3C79-44AA-9A1E-1520A6F3D320}"/>
                </a:ext>
              </a:extLst>
            </p:cNvPr>
            <p:cNvSpPr/>
            <p:nvPr/>
          </p:nvSpPr>
          <p:spPr>
            <a:xfrm>
              <a:off x="9064459" y="3594899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40601D93-DE58-4E0D-BE72-B251127DE88E}"/>
                </a:ext>
              </a:extLst>
            </p:cNvPr>
            <p:cNvSpPr/>
            <p:nvPr/>
          </p:nvSpPr>
          <p:spPr>
            <a:xfrm>
              <a:off x="9350766" y="4407643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F85C5FE7-90A6-4B7A-98D8-3F23F2CDCB87}"/>
                </a:ext>
              </a:extLst>
            </p:cNvPr>
            <p:cNvSpPr/>
            <p:nvPr/>
          </p:nvSpPr>
          <p:spPr>
            <a:xfrm>
              <a:off x="9810715" y="4290248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DBD2B42F-5B63-4A8B-9671-17D91E84C150}"/>
                </a:ext>
              </a:extLst>
            </p:cNvPr>
            <p:cNvSpPr/>
            <p:nvPr/>
          </p:nvSpPr>
          <p:spPr>
            <a:xfrm>
              <a:off x="9581773" y="3736189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DE81CF30-69EA-4451-A83E-DA0BA4A622EC}"/>
                </a:ext>
              </a:extLst>
            </p:cNvPr>
            <p:cNvSpPr/>
            <p:nvPr/>
          </p:nvSpPr>
          <p:spPr>
            <a:xfrm>
              <a:off x="9645806" y="4009891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A07DB60-1602-4154-B77E-B479F3F8F2A7}"/>
                </a:ext>
              </a:extLst>
            </p:cNvPr>
            <p:cNvSpPr/>
            <p:nvPr/>
          </p:nvSpPr>
          <p:spPr>
            <a:xfrm>
              <a:off x="8844114" y="3347678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47DDD497-7080-4651-879B-3054CFDDFA42}"/>
                </a:ext>
              </a:extLst>
            </p:cNvPr>
            <p:cNvSpPr/>
            <p:nvPr/>
          </p:nvSpPr>
          <p:spPr>
            <a:xfrm>
              <a:off x="8657068" y="3229842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D989F2B8-BA48-49E6-BB23-92E40C149ABD}"/>
                </a:ext>
              </a:extLst>
            </p:cNvPr>
            <p:cNvSpPr/>
            <p:nvPr/>
          </p:nvSpPr>
          <p:spPr>
            <a:xfrm>
              <a:off x="8413115" y="3736189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F4D70A6C-2063-4183-A42C-79417E028D62}"/>
                </a:ext>
              </a:extLst>
            </p:cNvPr>
            <p:cNvSpPr/>
            <p:nvPr/>
          </p:nvSpPr>
          <p:spPr>
            <a:xfrm>
              <a:off x="9383117" y="3019407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8D8B7DEC-7DD9-42E9-80C9-76F47E3B3B9F}"/>
                </a:ext>
              </a:extLst>
            </p:cNvPr>
            <p:cNvSpPr/>
            <p:nvPr/>
          </p:nvSpPr>
          <p:spPr>
            <a:xfrm>
              <a:off x="8742410" y="3580386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9646239D-5B09-412A-A65C-46195860B63C}"/>
                </a:ext>
              </a:extLst>
            </p:cNvPr>
            <p:cNvSpPr/>
            <p:nvPr/>
          </p:nvSpPr>
          <p:spPr>
            <a:xfrm>
              <a:off x="9887437" y="3297811"/>
              <a:ext cx="91440" cy="91440"/>
            </a:xfrm>
            <a:prstGeom prst="ellipse">
              <a:avLst/>
            </a:prstGeom>
            <a:grpFill/>
            <a:ln>
              <a:solidFill>
                <a:srgbClr val="8C4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129" name="ZoneTexte 128">
            <a:extLst>
              <a:ext uri="{FF2B5EF4-FFF2-40B4-BE49-F238E27FC236}">
                <a16:creationId xmlns:a16="http://schemas.microsoft.com/office/drawing/2014/main" id="{A9C3A278-235E-41EB-8A5C-D2F8CDCA2749}"/>
              </a:ext>
            </a:extLst>
          </p:cNvPr>
          <p:cNvSpPr txBox="1"/>
          <p:nvPr/>
        </p:nvSpPr>
        <p:spPr>
          <a:xfrm rot="5400000">
            <a:off x="11164839" y="4684311"/>
            <a:ext cx="163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Chromosphere</a:t>
            </a:r>
            <a:endParaRPr lang="en-US" dirty="0"/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05A2A7A4-25A7-4180-A1D7-A418033B385D}"/>
              </a:ext>
            </a:extLst>
          </p:cNvPr>
          <p:cNvSpPr txBox="1"/>
          <p:nvPr/>
        </p:nvSpPr>
        <p:spPr>
          <a:xfrm rot="5400000">
            <a:off x="11556935" y="2257387"/>
            <a:ext cx="87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Corona</a:t>
            </a:r>
            <a:endParaRPr lang="en-US" dirty="0"/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F419B884-C764-4E83-807A-62AB975597C4}"/>
              </a:ext>
            </a:extLst>
          </p:cNvPr>
          <p:cNvSpPr txBox="1"/>
          <p:nvPr/>
        </p:nvSpPr>
        <p:spPr>
          <a:xfrm>
            <a:off x="8283268" y="3864801"/>
            <a:ext cx="173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Partially ionized</a:t>
            </a:r>
            <a:endParaRPr lang="en-US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D21D8CAF-E363-4167-9571-5450065450B8}"/>
              </a:ext>
            </a:extLst>
          </p:cNvPr>
          <p:cNvSpPr txBox="1"/>
          <p:nvPr/>
        </p:nvSpPr>
        <p:spPr>
          <a:xfrm>
            <a:off x="8283268" y="5168325"/>
            <a:ext cx="173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Weakly ionized</a:t>
            </a:r>
          </a:p>
          <a:p>
            <a:r>
              <a:rPr lang="en-GB" dirty="0"/>
              <a:t>Mostly neutral</a:t>
            </a:r>
            <a:endParaRPr lang="en-US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4F6FCCFC-5006-4814-B5B9-F739737C070B}"/>
              </a:ext>
            </a:extLst>
          </p:cNvPr>
          <p:cNvSpPr txBox="1"/>
          <p:nvPr/>
        </p:nvSpPr>
        <p:spPr>
          <a:xfrm>
            <a:off x="8283268" y="1476075"/>
            <a:ext cx="173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Totally ionized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875543-C315-40C6-BB25-155CB5E5F846}"/>
              </a:ext>
            </a:extLst>
          </p:cNvPr>
          <p:cNvSpPr/>
          <p:nvPr/>
        </p:nvSpPr>
        <p:spPr>
          <a:xfrm>
            <a:off x="840807" y="3895759"/>
            <a:ext cx="2657475" cy="3201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EC29D1F-E62A-4F14-AF49-9300B0496458}"/>
              </a:ext>
            </a:extLst>
          </p:cNvPr>
          <p:cNvSpPr/>
          <p:nvPr/>
        </p:nvSpPr>
        <p:spPr>
          <a:xfrm>
            <a:off x="8305800" y="1486168"/>
            <a:ext cx="1431618" cy="3201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F992114-6AB9-4273-B801-2F5CC0D87A20}"/>
              </a:ext>
            </a:extLst>
          </p:cNvPr>
          <p:cNvSpPr/>
          <p:nvPr/>
        </p:nvSpPr>
        <p:spPr>
          <a:xfrm>
            <a:off x="842478" y="4448243"/>
            <a:ext cx="3424722" cy="85721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E7EAAC2-D2F6-424E-9121-B824DF72CB19}"/>
              </a:ext>
            </a:extLst>
          </p:cNvPr>
          <p:cNvSpPr/>
          <p:nvPr/>
        </p:nvSpPr>
        <p:spPr>
          <a:xfrm>
            <a:off x="10020784" y="4389103"/>
            <a:ext cx="1806220" cy="115542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chemeClr val="bg1"/>
                </a:solidFill>
              </a:rPr>
              <a:t>Alfvén waves strongly supressed </a:t>
            </a:r>
            <a:br>
              <a:rPr lang="en-GB" sz="1400" b="1" dirty="0">
                <a:solidFill>
                  <a:schemeClr val="bg1"/>
                </a:solidFill>
              </a:rPr>
            </a:br>
            <a:r>
              <a:rPr lang="en-GB" sz="1400" b="1" dirty="0">
                <a:solidFill>
                  <a:schemeClr val="bg1"/>
                </a:solidFill>
              </a:rPr>
              <a:t>+ Ion-Neutral coupling domination.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7BE2310B-DBA1-4A47-840F-0CA58382E3C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9A0339A-AA48-49F3-92A5-D0568A2482E0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id="{91D71859-DCE7-4265-8CE3-BF0990D5D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B3B6D4A8-5F7C-4077-8E5D-EAE664A0A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D17130D8-9C5B-4B3F-A0C3-D4F72E0E8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34" name="Rectangle : coins arrondis 133">
            <a:extLst>
              <a:ext uri="{FF2B5EF4-FFF2-40B4-BE49-F238E27FC236}">
                <a16:creationId xmlns:a16="http://schemas.microsoft.com/office/drawing/2014/main" id="{89728FCE-F661-4E08-9DDA-2EE3FCECB092}"/>
              </a:ext>
            </a:extLst>
          </p:cNvPr>
          <p:cNvSpPr/>
          <p:nvPr/>
        </p:nvSpPr>
        <p:spPr>
          <a:xfrm>
            <a:off x="277586" y="554547"/>
            <a:ext cx="9743198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What drives the fractionation? (The Ponderomotive Force Model)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B82C7E-7E1F-4926-AFAD-659F7E2C4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D9D-04D7-4BAE-A6A5-939B2DB8ECEC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AC28A4-7EDE-43A3-8C4B-AEF82729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7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CA37EF-ADF6-4D8A-BBF2-3FED6376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EE3217-BEC1-48E6-90D8-C69520F0D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7E168-95E8-4C28-ADB6-9C10D59813BE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0C338D-0931-46E1-8DDE-2012CD20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38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08A26E-78B8-4104-BE0B-815DD28CE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10" t="49723" b="33417"/>
          <a:stretch/>
        </p:blipFill>
        <p:spPr>
          <a:xfrm>
            <a:off x="1426887" y="81544"/>
            <a:ext cx="9338226" cy="33474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A8EF57-FFA2-44FA-AAA8-C9846D7DC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10" t="82220" b="920"/>
          <a:stretch/>
        </p:blipFill>
        <p:spPr>
          <a:xfrm>
            <a:off x="1345864" y="3191456"/>
            <a:ext cx="9338226" cy="334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6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1206741-6050-4442-8F7B-008DAC1B5C82}"/>
              </a:ext>
            </a:extLst>
          </p:cNvPr>
          <p:cNvGrpSpPr/>
          <p:nvPr/>
        </p:nvGrpSpPr>
        <p:grpSpPr>
          <a:xfrm>
            <a:off x="5196115" y="2489562"/>
            <a:ext cx="6768327" cy="3320930"/>
            <a:chOff x="5031396" y="1262645"/>
            <a:chExt cx="4053233" cy="1988749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5AA67797-F046-4148-BA0B-A75B61849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8" t="11058" b="18407"/>
            <a:stretch/>
          </p:blipFill>
          <p:spPr>
            <a:xfrm>
              <a:off x="5031396" y="1262645"/>
              <a:ext cx="3723773" cy="198874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66047BE-5EAA-4D8D-B5E9-CCB884B86DD3}"/>
                </a:ext>
              </a:extLst>
            </p:cNvPr>
            <p:cNvSpPr txBox="1"/>
            <p:nvPr/>
          </p:nvSpPr>
          <p:spPr>
            <a:xfrm>
              <a:off x="7667625" y="1351252"/>
              <a:ext cx="1417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Laming 2015</a:t>
              </a:r>
              <a:endParaRPr lang="en-US" sz="1400" dirty="0"/>
            </a:p>
          </p:txBody>
        </p:sp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C31F596-7C7F-4D8B-AB2F-14764F5E8861}"/>
              </a:ext>
            </a:extLst>
          </p:cNvPr>
          <p:cNvSpPr/>
          <p:nvPr/>
        </p:nvSpPr>
        <p:spPr>
          <a:xfrm>
            <a:off x="277586" y="554547"/>
            <a:ext cx="9837058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What drives the fractionation? (The Ponderomotive Force Model)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6CAF02C-3861-4240-A025-C27EC2278CED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F90B49-2DC8-4EF1-AE24-0C588A9C829A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647B1F9-481B-4B55-830D-4E59F1BB8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52701FE-30FB-4D49-859C-1B58912D8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DBA2A4-A433-4789-A5A3-8471C142B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91BA074-5D95-48AA-B7BF-E99A837E945D}"/>
              </a:ext>
            </a:extLst>
          </p:cNvPr>
          <p:cNvSpPr/>
          <p:nvPr/>
        </p:nvSpPr>
        <p:spPr>
          <a:xfrm>
            <a:off x="5385013" y="5301205"/>
            <a:ext cx="6029277" cy="309999"/>
          </a:xfrm>
          <a:prstGeom prst="roundRect">
            <a:avLst>
              <a:gd name="adj" fmla="val 42897"/>
            </a:avLst>
          </a:prstGeom>
          <a:solidFill>
            <a:srgbClr val="6BBC68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B777D98-161B-44DF-9AA5-EA5C98A06BE7}"/>
                  </a:ext>
                </a:extLst>
              </p:cNvPr>
              <p:cNvSpPr txBox="1"/>
              <p:nvPr/>
            </p:nvSpPr>
            <p:spPr>
              <a:xfrm>
                <a:off x="454199" y="1753565"/>
                <a:ext cx="6448425" cy="4305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Ponderomotive force on 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Acceleration: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Low-FIP elements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more ionized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more affected.</a:t>
                </a:r>
                <a:endParaRPr lang="en-GB" b="1" dirty="0"/>
              </a:p>
              <a:p>
                <a:endParaRPr lang="en-GB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Corona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No fractionation.</a:t>
                </a:r>
                <a:br>
                  <a:rPr lang="en-GB" dirty="0"/>
                </a:b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Deeper in the chromosphere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Alfvén waves strongly supressed </a:t>
                </a:r>
                <a:br>
                  <a:rPr lang="en-GB" b="1" dirty="0"/>
                </a:br>
                <a:r>
                  <a:rPr lang="en-GB" b="1" dirty="0"/>
                  <a:t>+ Ion-Neutral coupling domination.</a:t>
                </a:r>
                <a:endParaRPr lang="en-GB" dirty="0"/>
              </a:p>
              <a:p>
                <a:endParaRPr lang="en-GB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5B1F3B"/>
                    </a:solidFill>
                  </a:rPr>
                  <a:t>Efficient fractionation around 20kK.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B777D98-161B-44DF-9AA5-EA5C98A06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99" y="1753565"/>
                <a:ext cx="6448425" cy="4305922"/>
              </a:xfrm>
              <a:prstGeom prst="rect">
                <a:avLst/>
              </a:prstGeom>
              <a:blipFill>
                <a:blip r:embed="rId6"/>
                <a:stretch>
                  <a:fillRect l="-662" b="-1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20F85E8-26BA-4FD9-88B7-D593EE4E585E}"/>
              </a:ext>
            </a:extLst>
          </p:cNvPr>
          <p:cNvSpPr/>
          <p:nvPr/>
        </p:nvSpPr>
        <p:spPr>
          <a:xfrm>
            <a:off x="454199" y="1993898"/>
            <a:ext cx="5472039" cy="1941494"/>
          </a:xfrm>
          <a:prstGeom prst="roundRect">
            <a:avLst>
              <a:gd name="adj" fmla="val 7723"/>
            </a:avLst>
          </a:prstGeom>
          <a:solidFill>
            <a:srgbClr val="6BBC68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C49822F-CE03-4814-8B83-56C1D86FACF3}"/>
              </a:ext>
            </a:extLst>
          </p:cNvPr>
          <p:cNvSpPr/>
          <p:nvPr/>
        </p:nvSpPr>
        <p:spPr>
          <a:xfrm>
            <a:off x="454198" y="3993496"/>
            <a:ext cx="4059929" cy="510064"/>
          </a:xfrm>
          <a:prstGeom prst="roundRect">
            <a:avLst>
              <a:gd name="adj" fmla="val 7723"/>
            </a:avLst>
          </a:prstGeom>
          <a:solidFill>
            <a:schemeClr val="accent1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E480479-22C9-452C-A7C8-ACE4B2EEC1A5}"/>
              </a:ext>
            </a:extLst>
          </p:cNvPr>
          <p:cNvSpPr/>
          <p:nvPr/>
        </p:nvSpPr>
        <p:spPr>
          <a:xfrm>
            <a:off x="5385013" y="4307567"/>
            <a:ext cx="6029277" cy="931462"/>
          </a:xfrm>
          <a:prstGeom prst="roundRect">
            <a:avLst>
              <a:gd name="adj" fmla="val 7723"/>
            </a:avLst>
          </a:prstGeom>
          <a:solidFill>
            <a:schemeClr val="accent1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8B29220-4500-43C4-99BB-CECCA86642F8}"/>
              </a:ext>
            </a:extLst>
          </p:cNvPr>
          <p:cNvSpPr/>
          <p:nvPr/>
        </p:nvSpPr>
        <p:spPr>
          <a:xfrm>
            <a:off x="454197" y="4660595"/>
            <a:ext cx="4059929" cy="950609"/>
          </a:xfrm>
          <a:prstGeom prst="roundRect">
            <a:avLst>
              <a:gd name="adj" fmla="val 7723"/>
            </a:avLst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BE0BCE8-ECA4-4B83-8894-6F8135C08C98}"/>
              </a:ext>
            </a:extLst>
          </p:cNvPr>
          <p:cNvSpPr/>
          <p:nvPr/>
        </p:nvSpPr>
        <p:spPr>
          <a:xfrm>
            <a:off x="5385013" y="5658142"/>
            <a:ext cx="6029277" cy="364812"/>
          </a:xfrm>
          <a:prstGeom prst="roundRect">
            <a:avLst>
              <a:gd name="adj" fmla="val 20414"/>
            </a:avLst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D28A6FD9-F0D0-43A5-A0FF-54779F57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8B32-50CC-4A2F-B218-C393BE9A2726}" type="datetime1">
              <a:rPr lang="en-US" smtClean="0"/>
              <a:t>6/15/2026</a:t>
            </a:fld>
            <a:endParaRPr lang="en-US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639CC656-8654-45D5-8AE6-B64317F5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B627A9-4C43-487F-8DC0-802DAC6BFC58}"/>
              </a:ext>
            </a:extLst>
          </p:cNvPr>
          <p:cNvSpPr/>
          <p:nvPr/>
        </p:nvSpPr>
        <p:spPr>
          <a:xfrm>
            <a:off x="714465" y="554546"/>
            <a:ext cx="3491775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Intermediate FIP case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1D8ACE5-121A-4D2F-95E3-F95BE014D105}"/>
              </a:ext>
            </a:extLst>
          </p:cNvPr>
          <p:cNvGrpSpPr/>
          <p:nvPr/>
        </p:nvGrpSpPr>
        <p:grpSpPr>
          <a:xfrm>
            <a:off x="6228044" y="1441253"/>
            <a:ext cx="2356924" cy="2355865"/>
            <a:chOff x="7035800" y="600074"/>
            <a:chExt cx="5132966" cy="586624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A35B804-B81D-48DB-84A1-EEB4631DE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5800" y="600074"/>
              <a:ext cx="5132966" cy="58662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1C10AD24-7542-46F1-8CFE-D220B176CB18}"/>
                    </a:ext>
                  </a:extLst>
                </p:cNvPr>
                <p:cNvSpPr txBox="1"/>
                <p:nvPr/>
              </p:nvSpPr>
              <p:spPr>
                <a:xfrm rot="16200000">
                  <a:off x="6948431" y="4924852"/>
                  <a:ext cx="685478" cy="396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  <m:r>
                          <a:rPr lang="en-US" sz="140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69E96B42-86CD-404A-AB5C-F73C9835F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948431" y="4924852"/>
                  <a:ext cx="685478" cy="396419"/>
                </a:xfrm>
                <a:prstGeom prst="rect">
                  <a:avLst/>
                </a:prstGeom>
                <a:blipFill>
                  <a:blip r:embed="rId6"/>
                  <a:stretch>
                    <a:fillRect r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9" name="ZoneTexte 98">
            <a:extLst>
              <a:ext uri="{FF2B5EF4-FFF2-40B4-BE49-F238E27FC236}">
                <a16:creationId xmlns:a16="http://schemas.microsoft.com/office/drawing/2014/main" id="{8AFBA899-1864-4940-B781-B795BE1D7FF5}"/>
              </a:ext>
            </a:extLst>
          </p:cNvPr>
          <p:cNvSpPr txBox="1"/>
          <p:nvPr/>
        </p:nvSpPr>
        <p:spPr>
          <a:xfrm>
            <a:off x="476251" y="1787817"/>
            <a:ext cx="453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difference in the fractionation behaviour</a:t>
            </a:r>
            <a:endParaRPr lang="en-US" dirty="0"/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779ED2E7-F6D7-4582-A103-BE908B3CF9CB}"/>
              </a:ext>
            </a:extLst>
          </p:cNvPr>
          <p:cNvSpPr txBox="1"/>
          <p:nvPr/>
        </p:nvSpPr>
        <p:spPr>
          <a:xfrm>
            <a:off x="476251" y="2133766"/>
            <a:ext cx="4644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Laming 2018: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Intermediate FIP elements are more fractionated in open like structures  (long loops, fan loops, boundary regions)</a:t>
            </a:r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AA22EEF-1AFF-4817-B5A7-120E4ABB1D73}"/>
              </a:ext>
            </a:extLst>
          </p:cNvPr>
          <p:cNvGrpSpPr/>
          <p:nvPr/>
        </p:nvGrpSpPr>
        <p:grpSpPr>
          <a:xfrm>
            <a:off x="308928" y="3797118"/>
            <a:ext cx="5004253" cy="2345910"/>
            <a:chOff x="-289560" y="3644720"/>
            <a:chExt cx="5647962" cy="2647670"/>
          </a:xfrm>
        </p:grpSpPr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A3990141-3C1A-419D-9FD9-B09D29BDE6AB}"/>
                </a:ext>
              </a:extLst>
            </p:cNvPr>
            <p:cNvGrpSpPr/>
            <p:nvPr/>
          </p:nvGrpSpPr>
          <p:grpSpPr>
            <a:xfrm>
              <a:off x="926399" y="4303641"/>
              <a:ext cx="4432003" cy="1988749"/>
              <a:chOff x="5049396" y="1164201"/>
              <a:chExt cx="4432003" cy="1988749"/>
            </a:xfrm>
          </p:grpSpPr>
          <p:pic>
            <p:nvPicPr>
              <p:cNvPr id="102" name="Picture 6">
                <a:extLst>
                  <a:ext uri="{FF2B5EF4-FFF2-40B4-BE49-F238E27FC236}">
                    <a16:creationId xmlns:a16="http://schemas.microsoft.com/office/drawing/2014/main" id="{ED768F86-E045-4476-B12C-FE41B11FA5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558" t="11058" b="18407"/>
              <a:stretch/>
            </p:blipFill>
            <p:spPr>
              <a:xfrm>
                <a:off x="5049396" y="1164201"/>
                <a:ext cx="3723773" cy="1988749"/>
              </a:xfrm>
              <a:prstGeom prst="rect">
                <a:avLst/>
              </a:prstGeom>
            </p:spPr>
          </p:pic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AE21B8B7-0910-425C-AEB8-695CF06BD305}"/>
                  </a:ext>
                </a:extLst>
              </p:cNvPr>
              <p:cNvSpPr txBox="1"/>
              <p:nvPr/>
            </p:nvSpPr>
            <p:spPr>
              <a:xfrm>
                <a:off x="7667625" y="1351252"/>
                <a:ext cx="1813774" cy="347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Laming 2015</a:t>
                </a:r>
                <a:endParaRPr lang="en-US" sz="1400" dirty="0"/>
              </a:p>
            </p:txBody>
          </p:sp>
        </p:grpSp>
        <p:pic>
          <p:nvPicPr>
            <p:cNvPr id="1026" name="Picture 2" descr="https://content.cld.iop.org/journals/0004-637X/879/2/124/revision1/apjab23f1f2_hr.jpg">
              <a:extLst>
                <a:ext uri="{FF2B5EF4-FFF2-40B4-BE49-F238E27FC236}">
                  <a16:creationId xmlns:a16="http://schemas.microsoft.com/office/drawing/2014/main" id="{EDC6F00C-DEF3-4F67-8D2C-C3045A36DC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39"/>
            <a:stretch/>
          </p:blipFill>
          <p:spPr bwMode="auto">
            <a:xfrm>
              <a:off x="-289560" y="3644720"/>
              <a:ext cx="1813774" cy="2331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Rectangle : coins arrondis 103">
            <a:extLst>
              <a:ext uri="{FF2B5EF4-FFF2-40B4-BE49-F238E27FC236}">
                <a16:creationId xmlns:a16="http://schemas.microsoft.com/office/drawing/2014/main" id="{6EBA7C2D-973F-40E0-8CD1-87CF8538983F}"/>
              </a:ext>
            </a:extLst>
          </p:cNvPr>
          <p:cNvSpPr/>
          <p:nvPr/>
        </p:nvSpPr>
        <p:spPr>
          <a:xfrm>
            <a:off x="7002671" y="535685"/>
            <a:ext cx="3491775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RS observations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F89D757-F03B-460F-8B43-C301C1D2C1F2}"/>
              </a:ext>
            </a:extLst>
          </p:cNvPr>
          <p:cNvGrpSpPr/>
          <p:nvPr/>
        </p:nvGrpSpPr>
        <p:grpSpPr>
          <a:xfrm>
            <a:off x="5964648" y="1233819"/>
            <a:ext cx="2957502" cy="2578782"/>
            <a:chOff x="6987540" y="1105942"/>
            <a:chExt cx="2957502" cy="2578782"/>
          </a:xfrm>
        </p:grpSpPr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D72229E2-A25A-45E0-81A0-B9650ECBA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" r="70785" b="74934"/>
            <a:stretch/>
          </p:blipFill>
          <p:spPr>
            <a:xfrm>
              <a:off x="6987540" y="1105942"/>
              <a:ext cx="1474433" cy="1477329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57CF7DE4-5868-416E-B97B-01348B856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6" r="8132" b="74934"/>
            <a:stretch/>
          </p:blipFill>
          <p:spPr>
            <a:xfrm>
              <a:off x="8461973" y="1105942"/>
              <a:ext cx="1146048" cy="1477329"/>
            </a:xfrm>
            <a:prstGeom prst="rect">
              <a:avLst/>
            </a:prstGeom>
          </p:spPr>
        </p:pic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75AA211D-B0CB-4F75-AEEE-2DBA4350F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8" t="3750" r="48992" b="75414"/>
            <a:stretch/>
          </p:blipFill>
          <p:spPr>
            <a:xfrm>
              <a:off x="7326085" y="2540967"/>
              <a:ext cx="1114425" cy="1143757"/>
            </a:xfrm>
            <a:prstGeom prst="rect">
              <a:avLst/>
            </a:prstGeom>
          </p:spPr>
        </p:pic>
        <p:pic>
          <p:nvPicPr>
            <p:cNvPr id="112" name="Image 111">
              <a:extLst>
                <a:ext uri="{FF2B5EF4-FFF2-40B4-BE49-F238E27FC236}">
                  <a16:creationId xmlns:a16="http://schemas.microsoft.com/office/drawing/2014/main" id="{37A20310-1251-46E3-8880-891FB30BD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8" t="30333" r="48992" b="48831"/>
            <a:stretch/>
          </p:blipFill>
          <p:spPr>
            <a:xfrm>
              <a:off x="8505661" y="2540967"/>
              <a:ext cx="1114425" cy="1143757"/>
            </a:xfrm>
            <a:prstGeom prst="rect">
              <a:avLst/>
            </a:prstGeom>
          </p:spPr>
        </p:pic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7C125A84-F4F2-49A9-93EA-B339948E2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84" r="1184" b="74934"/>
            <a:stretch/>
          </p:blipFill>
          <p:spPr>
            <a:xfrm>
              <a:off x="9597861" y="1108520"/>
              <a:ext cx="347181" cy="1477329"/>
            </a:xfrm>
            <a:prstGeom prst="rect">
              <a:avLst/>
            </a:prstGeom>
          </p:spPr>
        </p:pic>
      </p:grpSp>
      <p:pic>
        <p:nvPicPr>
          <p:cNvPr id="114" name="Image 113">
            <a:extLst>
              <a:ext uri="{FF2B5EF4-FFF2-40B4-BE49-F238E27FC236}">
                <a16:creationId xmlns:a16="http://schemas.microsoft.com/office/drawing/2014/main" id="{F34063FE-7D63-48D0-A3AB-832C6997D0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50" y="1199473"/>
            <a:ext cx="3269850" cy="32338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788863-0BF3-4E86-9F65-9A8FDE0A3968}"/>
              </a:ext>
            </a:extLst>
          </p:cNvPr>
          <p:cNvSpPr txBox="1"/>
          <p:nvPr/>
        </p:nvSpPr>
        <p:spPr>
          <a:xfrm>
            <a:off x="6380702" y="4221357"/>
            <a:ext cx="5606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CH: </a:t>
            </a:r>
            <a:r>
              <a:rPr lang="en-GB" dirty="0" err="1"/>
              <a:t>photospheri</a:t>
            </a:r>
            <a:r>
              <a:rPr lang="en-US" dirty="0"/>
              <a:t>c composition.</a:t>
            </a:r>
          </a:p>
          <a:p>
            <a:r>
              <a:rPr lang="en-GB" dirty="0"/>
              <a:t>P</a:t>
            </a:r>
            <a:r>
              <a:rPr lang="en-US" dirty="0" err="1"/>
              <a:t>lumes</a:t>
            </a:r>
            <a:r>
              <a:rPr lang="en-US" dirty="0"/>
              <a:t>: moderate fractionation during their lifetime, no observations of variation over time.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1BA4900-9731-4E5B-9616-E2ED83F2E42E}"/>
              </a:ext>
            </a:extLst>
          </p:cNvPr>
          <p:cNvSpPr/>
          <p:nvPr/>
        </p:nvSpPr>
        <p:spPr>
          <a:xfrm>
            <a:off x="6491230" y="5553443"/>
            <a:ext cx="5476956" cy="786456"/>
          </a:xfrm>
          <a:prstGeom prst="roundRect">
            <a:avLst>
              <a:gd name="adj" fmla="val 308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Reconnections maintain the plumes and cause the fractionation of </a:t>
            </a:r>
            <a:r>
              <a:rPr lang="en-GB" sz="2000" b="1" dirty="0" err="1">
                <a:solidFill>
                  <a:schemeClr val="tx1"/>
                </a:solidFill>
              </a:rPr>
              <a:t>sulfur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E1598804-5EAF-49F9-93E2-EB288DECB7E2}"/>
              </a:ext>
            </a:extLst>
          </p:cNvPr>
          <p:cNvSpPr txBox="1"/>
          <p:nvPr/>
        </p:nvSpPr>
        <p:spPr>
          <a:xfrm>
            <a:off x="476251" y="1311240"/>
            <a:ext cx="453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S, C, P.</a:t>
            </a:r>
            <a:endParaRPr lang="en-US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D0F79ED-A9F6-4ECA-8F9E-B07CFD9B9BCB}"/>
              </a:ext>
            </a:extLst>
          </p:cNvPr>
          <p:cNvGrpSpPr/>
          <p:nvPr/>
        </p:nvGrpSpPr>
        <p:grpSpPr>
          <a:xfrm>
            <a:off x="3403864" y="1305937"/>
            <a:ext cx="2466324" cy="1405211"/>
            <a:chOff x="3403864" y="1305937"/>
            <a:chExt cx="2466324" cy="14052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 : coins arrondis 5">
                  <a:extLst>
                    <a:ext uri="{FF2B5EF4-FFF2-40B4-BE49-F238E27FC236}">
                      <a16:creationId xmlns:a16="http://schemas.microsoft.com/office/drawing/2014/main" id="{D81B87C7-1C6E-4CB2-A78A-063CBE5EB260}"/>
                    </a:ext>
                  </a:extLst>
                </p:cNvPr>
                <p:cNvSpPr/>
                <p:nvPr/>
              </p:nvSpPr>
              <p:spPr>
                <a:xfrm>
                  <a:off x="3403864" y="1305937"/>
                  <a:ext cx="2466324" cy="1405211"/>
                </a:xfrm>
                <a:prstGeom prst="roundRect">
                  <a:avLst>
                    <a:gd name="adj" fmla="val 16095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𝑭𝑰</m:t>
                      </m:r>
                      <m:sSup>
                        <m:sSupPr>
                          <m:ctrlPr>
                            <a:rPr lang="en-GB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en-GB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𝑹𝑺</m:t>
                          </m:r>
                        </m:sup>
                      </m:sSup>
                      <m:r>
                        <a:rPr lang="en-GB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GB" sz="24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4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sSubSup>
                                    <m:sSubSupPr>
                                      <m:ctrlPr>
                                        <a:rPr lang="en-GB" sz="24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4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n-GB" sz="2400" b="1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sub>
                                    <m:sup>
                                      <m:r>
                                        <a:rPr lang="en-GB" sz="24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𝑪𝒐𝒓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GB" sz="24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sSubSup>
                                    <m:sSubSupPr>
                                      <m:ctrlPr>
                                        <a:rPr lang="en-GB" sz="2400" b="1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400" b="1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n-GB" sz="2400" b="1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𝑵</m:t>
                                      </m:r>
                                    </m:sub>
                                    <m:sup>
                                      <m:r>
                                        <a:rPr lang="en-GB" sz="2400" b="1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𝑪𝒐𝒓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GB" sz="24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4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sSubSup>
                                    <m:sSubSupPr>
                                      <m:ctrlPr>
                                        <a:rPr lang="en-GB" sz="24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4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n-GB" sz="24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sub>
                                    <m:sup>
                                      <m:r>
                                        <a:rPr lang="en-GB" sz="2400" b="1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𝑷𝒉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GB" sz="24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sSubSup>
                                    <m:sSubSupPr>
                                      <m:ctrlPr>
                                        <a:rPr lang="en-GB" sz="24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4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n-GB" sz="2400" b="1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𝑵</m:t>
                                      </m:r>
                                    </m:sub>
                                    <m:sup>
                                      <m:r>
                                        <a:rPr lang="en-GB" sz="2400" b="1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𝑷𝒉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den>
                      </m:f>
                    </m:oMath>
                  </a14:m>
                  <a:r>
                    <a:rPr lang="en-GB" sz="2400" b="1" dirty="0">
                      <a:solidFill>
                        <a:schemeClr val="tx1"/>
                      </a:solidFill>
                    </a:rPr>
                    <a:t>  </a:t>
                  </a:r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 : coins arrondis 5">
                  <a:extLst>
                    <a:ext uri="{FF2B5EF4-FFF2-40B4-BE49-F238E27FC236}">
                      <a16:creationId xmlns:a16="http://schemas.microsoft.com/office/drawing/2014/main" id="{D81B87C7-1C6E-4CB2-A78A-063CBE5EB2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3864" y="1305937"/>
                  <a:ext cx="2466324" cy="1405211"/>
                </a:xfrm>
                <a:prstGeom prst="roundRect">
                  <a:avLst>
                    <a:gd name="adj" fmla="val 16095"/>
                  </a:avLst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A96C83DD-2307-4A1C-84F0-F8AFF971FA4F}"/>
                </a:ext>
              </a:extLst>
            </p:cNvPr>
            <p:cNvCxnSpPr/>
            <p:nvPr/>
          </p:nvCxnSpPr>
          <p:spPr>
            <a:xfrm>
              <a:off x="4720755" y="1680572"/>
              <a:ext cx="960908" cy="3196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0A53B6E3-57F1-4F25-A4EB-EAB314D88D42}"/>
                </a:ext>
              </a:extLst>
            </p:cNvPr>
            <p:cNvCxnSpPr/>
            <p:nvPr/>
          </p:nvCxnSpPr>
          <p:spPr>
            <a:xfrm>
              <a:off x="4720755" y="2305321"/>
              <a:ext cx="960908" cy="3196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070384D-9FD9-47C9-BAFA-A38A3BB8801C}"/>
              </a:ext>
            </a:extLst>
          </p:cNvPr>
          <p:cNvGrpSpPr/>
          <p:nvPr/>
        </p:nvGrpSpPr>
        <p:grpSpPr>
          <a:xfrm>
            <a:off x="232109" y="6028837"/>
            <a:ext cx="4888532" cy="864216"/>
            <a:chOff x="269852" y="5059736"/>
            <a:chExt cx="6635259" cy="117301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C6D4957-150C-408B-AAC7-3CFC4F5D9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9852" y="5320585"/>
              <a:ext cx="6635259" cy="503591"/>
            </a:xfrm>
            <a:prstGeom prst="rect">
              <a:avLst/>
            </a:prstGeom>
          </p:spPr>
        </p:pic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AE6DD7EE-04D9-49F3-B739-344ADEBD642A}"/>
                </a:ext>
              </a:extLst>
            </p:cNvPr>
            <p:cNvCxnSpPr>
              <a:cxnSpLocks/>
            </p:cNvCxnSpPr>
            <p:nvPr/>
          </p:nvCxnSpPr>
          <p:spPr>
            <a:xfrm>
              <a:off x="2867914" y="5059738"/>
              <a:ext cx="0" cy="1082816"/>
            </a:xfrm>
            <a:prstGeom prst="line">
              <a:avLst/>
            </a:prstGeom>
            <a:ln w="76200" cap="rnd">
              <a:solidFill>
                <a:srgbClr val="5B1F3B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92B049A-949C-4401-BE57-F1F4E24A39AC}"/>
                </a:ext>
              </a:extLst>
            </p:cNvPr>
            <p:cNvSpPr txBox="1"/>
            <p:nvPr/>
          </p:nvSpPr>
          <p:spPr>
            <a:xfrm>
              <a:off x="1359444" y="5757333"/>
              <a:ext cx="1351281" cy="459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Low FIP</a:t>
              </a:r>
              <a:endParaRPr lang="en-US" sz="1600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D37F298-45BE-4352-A923-66BC47D07781}"/>
                </a:ext>
              </a:extLst>
            </p:cNvPr>
            <p:cNvSpPr txBox="1"/>
            <p:nvPr/>
          </p:nvSpPr>
          <p:spPr>
            <a:xfrm>
              <a:off x="2578333" y="5773223"/>
              <a:ext cx="1566207" cy="459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Mid-FIP</a:t>
              </a:r>
              <a:endParaRPr lang="en-US" sz="1600" dirty="0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FB67219-AD3E-4022-98E6-FA94066BC10F}"/>
                </a:ext>
              </a:extLst>
            </p:cNvPr>
            <p:cNvSpPr txBox="1"/>
            <p:nvPr/>
          </p:nvSpPr>
          <p:spPr>
            <a:xfrm>
              <a:off x="4678680" y="5757982"/>
              <a:ext cx="1351281" cy="459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High FIP</a:t>
              </a:r>
              <a:endParaRPr lang="en-US" sz="1600" dirty="0"/>
            </a:p>
          </p:txBody>
        </p: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0040D536-DEAB-430E-ABB9-8370FDDDE156}"/>
                </a:ext>
              </a:extLst>
            </p:cNvPr>
            <p:cNvCxnSpPr>
              <a:cxnSpLocks/>
            </p:cNvCxnSpPr>
            <p:nvPr/>
          </p:nvCxnSpPr>
          <p:spPr>
            <a:xfrm>
              <a:off x="3854958" y="5059738"/>
              <a:ext cx="0" cy="1082816"/>
            </a:xfrm>
            <a:prstGeom prst="line">
              <a:avLst/>
            </a:prstGeom>
            <a:ln w="76200" cap="rnd">
              <a:solidFill>
                <a:srgbClr val="5B1F3B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F03FA95-C667-4584-B99F-EF4C1D2D9399}"/>
                </a:ext>
              </a:extLst>
            </p:cNvPr>
            <p:cNvSpPr/>
            <p:nvPr/>
          </p:nvSpPr>
          <p:spPr>
            <a:xfrm>
              <a:off x="2891149" y="5059736"/>
              <a:ext cx="461649" cy="1082817"/>
            </a:xfrm>
            <a:prstGeom prst="rect">
              <a:avLst/>
            </a:prstGeom>
            <a:solidFill>
              <a:srgbClr val="5B1F3B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11F8B4-2EE4-48C5-B409-D12DCEC04014}"/>
                </a:ext>
              </a:extLst>
            </p:cNvPr>
            <p:cNvSpPr/>
            <p:nvPr/>
          </p:nvSpPr>
          <p:spPr>
            <a:xfrm>
              <a:off x="4856425" y="5059736"/>
              <a:ext cx="461649" cy="1082817"/>
            </a:xfrm>
            <a:prstGeom prst="rect">
              <a:avLst/>
            </a:prstGeom>
            <a:solidFill>
              <a:srgbClr val="5B1F3B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EE43F0F8-44AD-492F-8E63-0E2570BE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14CE-B7EC-4B55-9A73-7714FF1AE05B}" type="datetime1">
              <a:rPr lang="en-US" smtClean="0"/>
              <a:t>6/15/2026</a:t>
            </a:fld>
            <a:endParaRPr lang="en-US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3CA87DF2-1D3C-40F5-B13B-C6070E7F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B627A9-4C43-487F-8DC0-802DAC6BFC58}"/>
              </a:ext>
            </a:extLst>
          </p:cNvPr>
          <p:cNvSpPr/>
          <p:nvPr/>
        </p:nvSpPr>
        <p:spPr>
          <a:xfrm>
            <a:off x="277585" y="808547"/>
            <a:ext cx="1822520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Question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EEBD9F-CBDC-47C0-85F2-4BAD8E273268}"/>
              </a:ext>
            </a:extLst>
          </p:cNvPr>
          <p:cNvSpPr txBox="1"/>
          <p:nvPr/>
        </p:nvSpPr>
        <p:spPr>
          <a:xfrm>
            <a:off x="1938303" y="1884290"/>
            <a:ext cx="8338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Is the </a:t>
            </a:r>
            <a:r>
              <a:rPr lang="en-GB" sz="3600" b="1" dirty="0" err="1"/>
              <a:t>sulfur</a:t>
            </a:r>
            <a:r>
              <a:rPr lang="en-GB" sz="3600" b="1" dirty="0"/>
              <a:t> predicted behaviour a global characteristic across the sun?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E59E21B-0804-4051-B116-A9DC09D4C22D}"/>
              </a:ext>
            </a:extLst>
          </p:cNvPr>
          <p:cNvSpPr txBox="1"/>
          <p:nvPr/>
        </p:nvSpPr>
        <p:spPr>
          <a:xfrm>
            <a:off x="512466" y="4566909"/>
            <a:ext cx="11190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 survey of multiple targets on the Sun in various solar environment to study their </a:t>
            </a:r>
            <a:r>
              <a:rPr lang="en-GB" sz="2800" dirty="0" err="1"/>
              <a:t>sulfur</a:t>
            </a:r>
            <a:r>
              <a:rPr lang="en-GB" sz="2800" dirty="0"/>
              <a:t> composition in relation to their magnetic geometry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5D931D8-07A2-4523-9922-22764284C4AD}"/>
              </a:ext>
            </a:extLst>
          </p:cNvPr>
          <p:cNvSpPr/>
          <p:nvPr/>
        </p:nvSpPr>
        <p:spPr>
          <a:xfrm>
            <a:off x="277584" y="3796966"/>
            <a:ext cx="1822519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Task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58492E-8AB1-4630-9356-5920AC41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E893-EE6C-4E23-BC30-DF4FAF96BA0A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D33CB7-391E-474D-B9E3-39542A6F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4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B627A9-4C43-487F-8DC0-802DAC6BFC58}"/>
              </a:ext>
            </a:extLst>
          </p:cNvPr>
          <p:cNvSpPr/>
          <p:nvPr/>
        </p:nvSpPr>
        <p:spPr>
          <a:xfrm>
            <a:off x="277584" y="517145"/>
            <a:ext cx="5389685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Observations/methods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CB5456-01A8-4A38-A455-670E33953DEB}"/>
              </a:ext>
            </a:extLst>
          </p:cNvPr>
          <p:cNvSpPr txBox="1"/>
          <p:nvPr/>
        </p:nvSpPr>
        <p:spPr>
          <a:xfrm>
            <a:off x="277585" y="1436913"/>
            <a:ext cx="538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1- Targeted 179 </a:t>
            </a:r>
            <a:r>
              <a:rPr lang="en-GB" b="1" dirty="0">
                <a:solidFill>
                  <a:srgbClr val="6BBC68"/>
                </a:solidFill>
              </a:rPr>
              <a:t>SPICE</a:t>
            </a:r>
            <a:r>
              <a:rPr lang="en-GB" dirty="0"/>
              <a:t> observations</a:t>
            </a:r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8B972AB-75AA-4A25-8BAE-522B5FBDAFE0}"/>
              </a:ext>
            </a:extLst>
          </p:cNvPr>
          <p:cNvSpPr txBox="1"/>
          <p:nvPr/>
        </p:nvSpPr>
        <p:spPr>
          <a:xfrm>
            <a:off x="277585" y="1836389"/>
            <a:ext cx="5389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2- Criteria: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Raster scan (not an S&amp;S)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Contain composition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Good selection of spectral intervals (including background)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Decent exposure time (90 to 120s)</a:t>
            </a:r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476F685-0ADD-4E6D-A20D-7D6063369C84}"/>
              </a:ext>
            </a:extLst>
          </p:cNvPr>
          <p:cNvSpPr txBox="1"/>
          <p:nvPr/>
        </p:nvSpPr>
        <p:spPr>
          <a:xfrm>
            <a:off x="277585" y="3559916"/>
            <a:ext cx="538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3- Data preparation using SAFFRON tool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0606609-E972-40A9-BA2D-3A7D413AD986}"/>
              </a:ext>
            </a:extLst>
          </p:cNvPr>
          <p:cNvSpPr txBox="1"/>
          <p:nvPr/>
        </p:nvSpPr>
        <p:spPr>
          <a:xfrm>
            <a:off x="277585" y="4004047"/>
            <a:ext cx="5389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4- Composition diagnostics: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LCR Method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 and N spectral lines for FIP bias reconstruction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147288F-F16C-4359-A87B-B756338F24F2}"/>
              </a:ext>
            </a:extLst>
          </p:cNvPr>
          <p:cNvSpPr txBox="1"/>
          <p:nvPr/>
        </p:nvSpPr>
        <p:spPr>
          <a:xfrm>
            <a:off x="277585" y="5010908"/>
            <a:ext cx="538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5- SPICE Pointing correction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26C081A-243D-47CD-9AF8-2707EAA34047}"/>
              </a:ext>
            </a:extLst>
          </p:cNvPr>
          <p:cNvSpPr txBox="1"/>
          <p:nvPr/>
        </p:nvSpPr>
        <p:spPr>
          <a:xfrm>
            <a:off x="277585" y="5421087"/>
            <a:ext cx="5259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6- PFSS extrapolations: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GONG hourly Synoptic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Retain only the raster with good PFSS extrapolation (106 </a:t>
            </a:r>
            <a:r>
              <a:rPr lang="en-GB" dirty="0" err="1"/>
              <a:t>rasters</a:t>
            </a:r>
            <a:r>
              <a:rPr lang="en-GB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EC6F2E-4805-4CF4-9860-9A515EE90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52" y="201001"/>
            <a:ext cx="3711049" cy="66367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7C235E-25B4-423E-BBB8-3AF767AB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05"/>
          <a:stretch/>
        </p:blipFill>
        <p:spPr>
          <a:xfrm>
            <a:off x="5753683" y="763675"/>
            <a:ext cx="6438317" cy="3646300"/>
          </a:xfrm>
          <a:prstGeom prst="rect">
            <a:avLst/>
          </a:prstGeom>
        </p:spPr>
      </p:pic>
      <p:grpSp>
        <p:nvGrpSpPr>
          <p:cNvPr id="518" name="Groupe 517">
            <a:extLst>
              <a:ext uri="{FF2B5EF4-FFF2-40B4-BE49-F238E27FC236}">
                <a16:creationId xmlns:a16="http://schemas.microsoft.com/office/drawing/2014/main" id="{10E745EE-4430-40D4-9F54-768EF63C8D22}"/>
              </a:ext>
            </a:extLst>
          </p:cNvPr>
          <p:cNvGrpSpPr/>
          <p:nvPr/>
        </p:nvGrpSpPr>
        <p:grpSpPr>
          <a:xfrm>
            <a:off x="5536642" y="1510087"/>
            <a:ext cx="6469582" cy="4606679"/>
            <a:chOff x="5536642" y="1510087"/>
            <a:chExt cx="6469582" cy="4606679"/>
          </a:xfrm>
        </p:grpSpPr>
        <p:pic>
          <p:nvPicPr>
            <p:cNvPr id="515" name="Image 514">
              <a:extLst>
                <a:ext uri="{FF2B5EF4-FFF2-40B4-BE49-F238E27FC236}">
                  <a16:creationId xmlns:a16="http://schemas.microsoft.com/office/drawing/2014/main" id="{960BF174-1005-4B72-8AB7-87C5C8F4B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3" b="68205"/>
            <a:stretch/>
          </p:blipFill>
          <p:spPr>
            <a:xfrm>
              <a:off x="5536642" y="1510087"/>
              <a:ext cx="6469582" cy="1868992"/>
            </a:xfrm>
            <a:prstGeom prst="rect">
              <a:avLst/>
            </a:prstGeom>
          </p:spPr>
        </p:pic>
        <p:pic>
          <p:nvPicPr>
            <p:cNvPr id="517" name="Image 516">
              <a:extLst>
                <a:ext uri="{FF2B5EF4-FFF2-40B4-BE49-F238E27FC236}">
                  <a16:creationId xmlns:a16="http://schemas.microsoft.com/office/drawing/2014/main" id="{7D3FF3CE-9A4F-4666-A3FA-6CD907BBE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803" y="3382710"/>
              <a:ext cx="5180076" cy="2734056"/>
            </a:xfrm>
            <a:prstGeom prst="rect">
              <a:avLst/>
            </a:prstGeom>
          </p:spPr>
        </p:pic>
      </p:grpSp>
      <p:grpSp>
        <p:nvGrpSpPr>
          <p:cNvPr id="522" name="Groupe 521">
            <a:extLst>
              <a:ext uri="{FF2B5EF4-FFF2-40B4-BE49-F238E27FC236}">
                <a16:creationId xmlns:a16="http://schemas.microsoft.com/office/drawing/2014/main" id="{32C94A4E-1374-4919-BB85-85223832DC32}"/>
              </a:ext>
            </a:extLst>
          </p:cNvPr>
          <p:cNvGrpSpPr/>
          <p:nvPr/>
        </p:nvGrpSpPr>
        <p:grpSpPr>
          <a:xfrm>
            <a:off x="7293274" y="74025"/>
            <a:ext cx="3284121" cy="6767379"/>
            <a:chOff x="7511107" y="266700"/>
            <a:chExt cx="3066288" cy="6318504"/>
          </a:xfrm>
        </p:grpSpPr>
        <p:pic>
          <p:nvPicPr>
            <p:cNvPr id="520" name="Image 519">
              <a:extLst>
                <a:ext uri="{FF2B5EF4-FFF2-40B4-BE49-F238E27FC236}">
                  <a16:creationId xmlns:a16="http://schemas.microsoft.com/office/drawing/2014/main" id="{BF0FC27F-B0F6-468C-9F69-82C90721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1107" y="272796"/>
              <a:ext cx="3066288" cy="6312408"/>
            </a:xfrm>
            <a:prstGeom prst="rect">
              <a:avLst/>
            </a:prstGeom>
          </p:spPr>
        </p:pic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6D5D4E4D-BF03-43A8-99AC-316A88A1CAC9}"/>
                </a:ext>
              </a:extLst>
            </p:cNvPr>
            <p:cNvSpPr/>
            <p:nvPr/>
          </p:nvSpPr>
          <p:spPr>
            <a:xfrm>
              <a:off x="9108440" y="266700"/>
              <a:ext cx="1460500" cy="194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SPICE on Solar Orbiter - RoCS – Rosseland Centre for Solar Physics">
            <a:extLst>
              <a:ext uri="{FF2B5EF4-FFF2-40B4-BE49-F238E27FC236}">
                <a16:creationId xmlns:a16="http://schemas.microsoft.com/office/drawing/2014/main" id="{14520D35-3A46-43BB-8816-AD1D2DD94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72" y="475713"/>
            <a:ext cx="1707073" cy="170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69B0E11-136C-4DC1-B6C3-40D4713149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r="48751" b="87086"/>
          <a:stretch/>
        </p:blipFill>
        <p:spPr>
          <a:xfrm>
            <a:off x="10242905" y="1233629"/>
            <a:ext cx="1683085" cy="278144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BDE929-366A-40DA-B0D4-525F6CEB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12CF-863D-4FEC-891E-9BE07FEC3C7C}" type="datetime1">
              <a:rPr lang="en-US" smtClean="0"/>
              <a:t>6/15/2026</a:t>
            </a:fld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174640-459A-468C-8287-53C70993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B627A9-4C43-487F-8DC0-802DAC6BFC58}"/>
              </a:ext>
            </a:extLst>
          </p:cNvPr>
          <p:cNvSpPr/>
          <p:nvPr/>
        </p:nvSpPr>
        <p:spPr>
          <a:xfrm>
            <a:off x="277585" y="808547"/>
            <a:ext cx="5198655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FIP bias islands classification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FBA97F-36BA-4B03-A56F-BD4FF5BF4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4" y="1722195"/>
            <a:ext cx="8204080" cy="43272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4E857F0-2BFF-4873-A2A2-B4931D55A2BC}"/>
              </a:ext>
            </a:extLst>
          </p:cNvPr>
          <p:cNvSpPr txBox="1"/>
          <p:nvPr/>
        </p:nvSpPr>
        <p:spPr>
          <a:xfrm>
            <a:off x="8074200" y="2048256"/>
            <a:ext cx="30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03381"/>
                </a:solidFill>
              </a:rPr>
              <a:t>2</a:t>
            </a:r>
            <a:endParaRPr lang="en-US" sz="1200" b="1" dirty="0">
              <a:solidFill>
                <a:srgbClr val="30338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DBBAE6-DD26-4C1A-828A-2DBEAFCFC88A}"/>
              </a:ext>
            </a:extLst>
          </p:cNvPr>
          <p:cNvSpPr txBox="1"/>
          <p:nvPr/>
        </p:nvSpPr>
        <p:spPr>
          <a:xfrm>
            <a:off x="7162268" y="2029968"/>
            <a:ext cx="30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303381"/>
                </a:solidFill>
              </a:rPr>
              <a:t>3</a:t>
            </a:r>
            <a:endParaRPr lang="en-US" sz="1000" b="1" dirty="0">
              <a:solidFill>
                <a:srgbClr val="30338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334431D-0517-4C31-A2E5-B1B822197EF8}"/>
              </a:ext>
            </a:extLst>
          </p:cNvPr>
          <p:cNvSpPr txBox="1"/>
          <p:nvPr/>
        </p:nvSpPr>
        <p:spPr>
          <a:xfrm>
            <a:off x="6698972" y="2566416"/>
            <a:ext cx="30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871E14"/>
                </a:solidFill>
              </a:rPr>
              <a:t>1</a:t>
            </a:r>
            <a:endParaRPr lang="en-US" sz="1400" b="1" dirty="0">
              <a:solidFill>
                <a:srgbClr val="871E14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4E5C694-3CB5-429E-A970-C4DD4FFD56B6}"/>
              </a:ext>
            </a:extLst>
          </p:cNvPr>
          <p:cNvSpPr txBox="1"/>
          <p:nvPr/>
        </p:nvSpPr>
        <p:spPr>
          <a:xfrm>
            <a:off x="8074200" y="3305889"/>
            <a:ext cx="30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871E14"/>
                </a:solidFill>
              </a:rPr>
              <a:t>2</a:t>
            </a:r>
            <a:endParaRPr lang="en-US" sz="1000" b="1" dirty="0">
              <a:solidFill>
                <a:srgbClr val="871E14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E09FCA-441A-44BE-B895-1E725C768EAC}"/>
              </a:ext>
            </a:extLst>
          </p:cNvPr>
          <p:cNvSpPr txBox="1"/>
          <p:nvPr/>
        </p:nvSpPr>
        <p:spPr>
          <a:xfrm>
            <a:off x="7618234" y="2199245"/>
            <a:ext cx="30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03381"/>
                </a:solidFill>
              </a:rPr>
              <a:t>1</a:t>
            </a:r>
            <a:endParaRPr lang="en-US" sz="1200" b="1" dirty="0">
              <a:solidFill>
                <a:srgbClr val="30338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4A4CA4-3624-46C4-A15E-C9E9835834E9}"/>
              </a:ext>
            </a:extLst>
          </p:cNvPr>
          <p:cNvSpPr txBox="1"/>
          <p:nvPr/>
        </p:nvSpPr>
        <p:spPr>
          <a:xfrm>
            <a:off x="7162268" y="3325778"/>
            <a:ext cx="30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871E14"/>
                </a:solidFill>
              </a:rPr>
              <a:t>3</a:t>
            </a:r>
            <a:endParaRPr lang="en-US" sz="1000" b="1" dirty="0">
              <a:solidFill>
                <a:srgbClr val="871E14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5E2D7F3-C422-409D-B384-F32771799130}"/>
              </a:ext>
            </a:extLst>
          </p:cNvPr>
          <p:cNvSpPr txBox="1"/>
          <p:nvPr/>
        </p:nvSpPr>
        <p:spPr>
          <a:xfrm>
            <a:off x="6601436" y="4287008"/>
            <a:ext cx="30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303381"/>
                </a:solidFill>
              </a:rPr>
              <a:t>1</a:t>
            </a:r>
            <a:endParaRPr lang="en-US" sz="1000" b="1" dirty="0">
              <a:solidFill>
                <a:srgbClr val="30338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99886EC-7564-4CD3-BC18-E8402BAF7618}"/>
              </a:ext>
            </a:extLst>
          </p:cNvPr>
          <p:cNvSpPr txBox="1"/>
          <p:nvPr/>
        </p:nvSpPr>
        <p:spPr>
          <a:xfrm>
            <a:off x="7713424" y="4101407"/>
            <a:ext cx="30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871E14"/>
                </a:solidFill>
              </a:rPr>
              <a:t>1</a:t>
            </a:r>
            <a:endParaRPr lang="en-US" sz="1000" b="1" dirty="0">
              <a:solidFill>
                <a:srgbClr val="871E14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78C16C3-1952-442F-8052-AF3E4B3FEDE8}"/>
              </a:ext>
            </a:extLst>
          </p:cNvPr>
          <p:cNvSpPr txBox="1"/>
          <p:nvPr/>
        </p:nvSpPr>
        <p:spPr>
          <a:xfrm>
            <a:off x="6448020" y="4520507"/>
            <a:ext cx="30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871E14"/>
                </a:solidFill>
              </a:rPr>
              <a:t>2</a:t>
            </a:r>
            <a:endParaRPr lang="en-US" sz="1000" b="1" dirty="0">
              <a:solidFill>
                <a:srgbClr val="871E14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713E6E6-25D1-418B-912E-A8B016F13E5A}"/>
              </a:ext>
            </a:extLst>
          </p:cNvPr>
          <p:cNvSpPr txBox="1"/>
          <p:nvPr/>
        </p:nvSpPr>
        <p:spPr>
          <a:xfrm>
            <a:off x="6521946" y="4977203"/>
            <a:ext cx="30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871E14"/>
                </a:solidFill>
              </a:rPr>
              <a:t>2</a:t>
            </a:r>
            <a:endParaRPr lang="en-US" sz="1000" b="1" dirty="0">
              <a:solidFill>
                <a:srgbClr val="871E14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EE01BD0-5E17-4C21-BC5D-0F0EB39F281E}"/>
              </a:ext>
            </a:extLst>
          </p:cNvPr>
          <p:cNvCxnSpPr>
            <a:cxnSpLocks/>
          </p:cNvCxnSpPr>
          <p:nvPr/>
        </p:nvCxnSpPr>
        <p:spPr>
          <a:xfrm flipH="1">
            <a:off x="7771650" y="2509836"/>
            <a:ext cx="609382" cy="0"/>
          </a:xfrm>
          <a:prstGeom prst="straightConnector1">
            <a:avLst/>
          </a:prstGeom>
          <a:ln w="57150">
            <a:solidFill>
              <a:srgbClr val="852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59A1A1B-2BC7-4D60-AE7A-F37B87F1D73C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6859461" y="1688603"/>
            <a:ext cx="0" cy="510642"/>
          </a:xfrm>
          <a:prstGeom prst="straightConnector1">
            <a:avLst/>
          </a:prstGeom>
          <a:ln w="57150">
            <a:solidFill>
              <a:srgbClr val="252B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8D37AA7-0D25-44DA-9D59-6B310C5CB72D}"/>
              </a:ext>
            </a:extLst>
          </p:cNvPr>
          <p:cNvSpPr/>
          <p:nvPr/>
        </p:nvSpPr>
        <p:spPr>
          <a:xfrm>
            <a:off x="5745353" y="1041935"/>
            <a:ext cx="2228215" cy="646668"/>
          </a:xfrm>
          <a:prstGeom prst="roundRect">
            <a:avLst>
              <a:gd name="adj" fmla="val 33762"/>
            </a:avLst>
          </a:prstGeom>
          <a:solidFill>
            <a:srgbClr val="252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Photospheric composition (PHC) </a:t>
            </a:r>
            <a:endParaRPr lang="en-US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6C676778-9E39-4F25-9FE3-C5BA3AACD98D}"/>
              </a:ext>
            </a:extLst>
          </p:cNvPr>
          <p:cNvSpPr/>
          <p:nvPr/>
        </p:nvSpPr>
        <p:spPr>
          <a:xfrm>
            <a:off x="8381032" y="1552673"/>
            <a:ext cx="2228215" cy="1321505"/>
          </a:xfrm>
          <a:prstGeom prst="roundRect">
            <a:avLst>
              <a:gd name="adj" fmla="val 13075"/>
            </a:avLst>
          </a:prstGeom>
          <a:solidFill>
            <a:srgbClr val="85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Over-abundant composition (OAC) Islands</a:t>
            </a:r>
            <a:endParaRPr lang="en-US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DB0DD93-FD1D-4E42-B723-185E40033852}"/>
              </a:ext>
            </a:extLst>
          </p:cNvPr>
          <p:cNvSpPr/>
          <p:nvPr/>
        </p:nvSpPr>
        <p:spPr>
          <a:xfrm>
            <a:off x="8381032" y="2944025"/>
            <a:ext cx="3651669" cy="571628"/>
          </a:xfrm>
          <a:prstGeom prst="roundRect">
            <a:avLst>
              <a:gd name="adj" fmla="val 33762"/>
            </a:avLst>
          </a:prstGeom>
          <a:solidFill>
            <a:srgbClr val="6B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Rejected (&lt;20 macro pixels islands)</a:t>
            </a:r>
            <a:endParaRPr lang="en-US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08E75D1-01E9-4FD4-BF99-04F1E2F25D7B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8074200" y="3225410"/>
            <a:ext cx="306832" cy="4429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227F7B79-F270-41E7-B34E-C1CFDB26D29C}"/>
              </a:ext>
            </a:extLst>
          </p:cNvPr>
          <p:cNvSpPr/>
          <p:nvPr/>
        </p:nvSpPr>
        <p:spPr>
          <a:xfrm>
            <a:off x="8444799" y="4907005"/>
            <a:ext cx="3587902" cy="472944"/>
          </a:xfrm>
          <a:prstGeom prst="roundRect">
            <a:avLst>
              <a:gd name="adj" fmla="val 3376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Rejected (High uncertainty)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C16AA3B1-90BF-4460-97C3-1E631E921E1A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7973569" y="5143477"/>
            <a:ext cx="471230" cy="0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B4BFBC8C-2E4A-4813-81CD-E1194E0B0488}"/>
                  </a:ext>
                </a:extLst>
              </p:cNvPr>
              <p:cNvSpPr/>
              <p:nvPr/>
            </p:nvSpPr>
            <p:spPr>
              <a:xfrm>
                <a:off x="277584" y="6085888"/>
                <a:ext cx="10331663" cy="437198"/>
              </a:xfrm>
              <a:prstGeom prst="roundRect">
                <a:avLst>
                  <a:gd name="adj" fmla="val 26767"/>
                </a:avLst>
              </a:prstGeom>
              <a:solidFill>
                <a:srgbClr val="5B1F3B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Each island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Statistical parameters (median bias, loop height, expansion factor)</a:t>
                </a:r>
              </a:p>
            </p:txBody>
          </p:sp>
        </mc:Choice>
        <mc:Fallback xmlns=""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B4BFBC8C-2E4A-4813-81CD-E1194E0B04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4" y="6085888"/>
                <a:ext cx="10331663" cy="437198"/>
              </a:xfrm>
              <a:prstGeom prst="roundRect">
                <a:avLst>
                  <a:gd name="adj" fmla="val 26767"/>
                </a:avLst>
              </a:prstGeom>
              <a:blipFill>
                <a:blip r:embed="rId6"/>
                <a:stretch>
                  <a:fillRect l="-590" t="-12500" b="-347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FC9E98-D4A7-4FDD-BB87-CCDB8FD2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61D9-00FF-40D2-9C78-A04B65D90083}" type="datetime1">
              <a:rPr lang="en-US" smtClean="0"/>
              <a:t>6/15/2026</a:t>
            </a:fld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367E87-FC58-407A-B1E6-6BAC51770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8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AACD-DE7A-414E-8158-C5BD5664E691}"/>
              </a:ext>
            </a:extLst>
          </p:cNvPr>
          <p:cNvGrpSpPr/>
          <p:nvPr/>
        </p:nvGrpSpPr>
        <p:grpSpPr>
          <a:xfrm>
            <a:off x="0" y="1"/>
            <a:ext cx="12192000" cy="402000"/>
            <a:chOff x="1" y="-1268"/>
            <a:chExt cx="17203470" cy="567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50C819-AFB4-4CB3-9330-3724C3FBEE02}"/>
                </a:ext>
              </a:extLst>
            </p:cNvPr>
            <p:cNvSpPr/>
            <p:nvPr/>
          </p:nvSpPr>
          <p:spPr>
            <a:xfrm>
              <a:off x="1" y="637"/>
              <a:ext cx="17203470" cy="565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31829E-FC3A-4F4C-86D1-F15A316A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2"/>
            <a:stretch/>
          </p:blipFill>
          <p:spPr>
            <a:xfrm>
              <a:off x="1" y="-1268"/>
              <a:ext cx="1281792" cy="567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9BE252-1E0A-4E72-AE6F-66B682A0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602"/>
              <a:ext cx="794842" cy="5653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3D2ED7-EE1C-4C0D-9025-6EE11B9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46" y="13335"/>
              <a:ext cx="541290" cy="541290"/>
            </a:xfrm>
            <a:prstGeom prst="rect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B627A9-4C43-487F-8DC0-802DAC6BFC58}"/>
              </a:ext>
            </a:extLst>
          </p:cNvPr>
          <p:cNvSpPr/>
          <p:nvPr/>
        </p:nvSpPr>
        <p:spPr>
          <a:xfrm>
            <a:off x="277586" y="542329"/>
            <a:ext cx="1458618" cy="510064"/>
          </a:xfrm>
          <a:prstGeom prst="roundRect">
            <a:avLst>
              <a:gd name="adj" fmla="val 26767"/>
            </a:avLst>
          </a:prstGeom>
          <a:solidFill>
            <a:srgbClr val="5B1F3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E1E4F842-4AA4-40AE-A75F-FC352EB91F1D}"/>
                  </a:ext>
                </a:extLst>
              </p:cNvPr>
              <p:cNvSpPr txBox="1"/>
              <p:nvPr/>
            </p:nvSpPr>
            <p:spPr>
              <a:xfrm>
                <a:off x="343698" y="1951789"/>
                <a:ext cx="5621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Higher population of </a:t>
                </a:r>
                <a:r>
                  <a:rPr lang="en-GB" dirty="0">
                    <a:solidFill>
                      <a:srgbClr val="303381"/>
                    </a:solidFill>
                  </a:rPr>
                  <a:t>PHC</a:t>
                </a:r>
                <a:r>
                  <a:rPr lang="en-GB" dirty="0"/>
                  <a:t> than </a:t>
                </a:r>
                <a:r>
                  <a:rPr lang="en-GB" dirty="0">
                    <a:solidFill>
                      <a:srgbClr val="852E2D"/>
                    </a:solidFill>
                  </a:rPr>
                  <a:t>OAC</a:t>
                </a:r>
                <a:endParaRPr lang="en-GB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	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852E2D"/>
                    </a:solidFill>
                  </a:rPr>
                  <a:t> Sulfur </a:t>
                </a:r>
                <a:r>
                  <a:rPr lang="en-US" dirty="0"/>
                  <a:t>in corona is mostly photospheric</a:t>
                </a:r>
                <a:endParaRPr lang="en-US" dirty="0">
                  <a:solidFill>
                    <a:srgbClr val="852E2D"/>
                  </a:solidFill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E1E4F842-4AA4-40AE-A75F-FC352EB91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98" y="1951789"/>
                <a:ext cx="5621974" cy="646331"/>
              </a:xfrm>
              <a:prstGeom prst="rect">
                <a:avLst/>
              </a:prstGeom>
              <a:blipFill>
                <a:blip r:embed="rId5"/>
                <a:stretch>
                  <a:fillRect l="-86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AA2C18F-B684-448D-8916-5E590BBE49FE}"/>
                  </a:ext>
                </a:extLst>
              </p:cNvPr>
              <p:cNvSpPr txBox="1"/>
              <p:nvPr/>
            </p:nvSpPr>
            <p:spPr>
              <a:xfrm>
                <a:off x="343698" y="3347062"/>
                <a:ext cx="62095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852E2D"/>
                    </a:solidFill>
                  </a:rPr>
                  <a:t>OAC </a:t>
                </a:r>
                <a:r>
                  <a:rPr lang="en-GB" dirty="0"/>
                  <a:t>in low expansion factors &lt;10 is nearly non excitant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	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852E2D"/>
                    </a:solidFill>
                  </a:rPr>
                  <a:t> </a:t>
                </a:r>
                <a:r>
                  <a:rPr lang="en-US" dirty="0"/>
                  <a:t>CH plasma is photospheric </a:t>
                </a: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AA2C18F-B684-448D-8916-5E590BBE4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98" y="3347062"/>
                <a:ext cx="6209502" cy="646331"/>
              </a:xfrm>
              <a:prstGeom prst="rect">
                <a:avLst/>
              </a:prstGeom>
              <a:blipFill>
                <a:blip r:embed="rId6"/>
                <a:stretch>
                  <a:fillRect l="-78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C9F51CAE-1CEC-4812-93C0-CA2A95FF86E4}"/>
                  </a:ext>
                </a:extLst>
              </p:cNvPr>
              <p:cNvSpPr txBox="1"/>
              <p:nvPr/>
            </p:nvSpPr>
            <p:spPr>
              <a:xfrm>
                <a:off x="343698" y="4742336"/>
                <a:ext cx="62095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852E2D"/>
                    </a:solidFill>
                  </a:rPr>
                  <a:t>OAC </a:t>
                </a:r>
                <a:r>
                  <a:rPr lang="en-GB" dirty="0"/>
                  <a:t>islands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higher loops structures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indication of plasma fractionation </a:t>
                </a: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C9F51CAE-1CEC-4812-93C0-CA2A95FF8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98" y="4742336"/>
                <a:ext cx="6209502" cy="646331"/>
              </a:xfrm>
              <a:prstGeom prst="rect">
                <a:avLst/>
              </a:prstGeom>
              <a:blipFill>
                <a:blip r:embed="rId7"/>
                <a:stretch>
                  <a:fillRect l="-78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e 43">
            <a:extLst>
              <a:ext uri="{FF2B5EF4-FFF2-40B4-BE49-F238E27FC236}">
                <a16:creationId xmlns:a16="http://schemas.microsoft.com/office/drawing/2014/main" id="{C7972E6F-8779-4A76-BA28-2443929AA998}"/>
              </a:ext>
            </a:extLst>
          </p:cNvPr>
          <p:cNvGrpSpPr/>
          <p:nvPr/>
        </p:nvGrpSpPr>
        <p:grpSpPr>
          <a:xfrm>
            <a:off x="4916055" y="47256"/>
            <a:ext cx="7275944" cy="6499660"/>
            <a:chOff x="573787" y="682750"/>
            <a:chExt cx="5568703" cy="4981957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3A2CA3A-CA1D-4A5A-B814-229E18CC9D5D}"/>
                </a:ext>
              </a:extLst>
            </p:cNvPr>
            <p:cNvGrpSpPr/>
            <p:nvPr/>
          </p:nvGrpSpPr>
          <p:grpSpPr>
            <a:xfrm>
              <a:off x="2795928" y="1245437"/>
              <a:ext cx="1584961" cy="4212081"/>
              <a:chOff x="2031999" y="899366"/>
              <a:chExt cx="1584961" cy="4212081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F342DBFF-8B4C-4BB8-860A-75EF026373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0759" t="4053" r="64406" b="54884"/>
              <a:stretch/>
            </p:blipFill>
            <p:spPr>
              <a:xfrm>
                <a:off x="2031999" y="899366"/>
                <a:ext cx="1584961" cy="1955594"/>
              </a:xfrm>
              <a:prstGeom prst="rect">
                <a:avLst/>
              </a:prstGeom>
            </p:spPr>
          </p:pic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EF1018AB-DEAB-4978-81C7-DB16F3B7E0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0759" t="3618" r="64405" b="54884"/>
              <a:stretch/>
            </p:blipFill>
            <p:spPr>
              <a:xfrm>
                <a:off x="2031999" y="3027296"/>
                <a:ext cx="1584961" cy="1976302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81F66800-390C-4A99-8E24-2E75475D8F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0759" t="88748" r="64405" b="6243"/>
              <a:stretch/>
            </p:blipFill>
            <p:spPr>
              <a:xfrm>
                <a:off x="2031999" y="4872889"/>
                <a:ext cx="1584961" cy="238558"/>
              </a:xfrm>
              <a:prstGeom prst="rect">
                <a:avLst/>
              </a:prstGeom>
            </p:spPr>
          </p:pic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2498508-C53E-4508-B72E-7E49C90493E7}"/>
                </a:ext>
              </a:extLst>
            </p:cNvPr>
            <p:cNvSpPr txBox="1"/>
            <p:nvPr/>
          </p:nvSpPr>
          <p:spPr>
            <a:xfrm rot="16200000">
              <a:off x="1488511" y="1803547"/>
              <a:ext cx="1955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Median </a:t>
              </a:r>
              <a:br>
                <a:rPr lang="en-GB" dirty="0"/>
              </a:br>
              <a:r>
                <a:rPr lang="en-GB" dirty="0"/>
                <a:t>expansion factor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A80A44A-F011-4A43-A8C3-D6CC3CCDFE6B}"/>
                    </a:ext>
                  </a:extLst>
                </p:cNvPr>
                <p:cNvSpPr txBox="1"/>
                <p:nvPr/>
              </p:nvSpPr>
              <p:spPr>
                <a:xfrm rot="16200000">
                  <a:off x="1532151" y="3929231"/>
                  <a:ext cx="2144310" cy="6922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Median </a:t>
                  </a:r>
                </a:p>
                <a:p>
                  <a:pPr algn="ctr"/>
                  <a:r>
                    <a:rPr lang="en-GB" dirty="0"/>
                    <a:t>loop heights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𝑃h</m:t>
                          </m:r>
                        </m:sup>
                      </m:sSub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A80A44A-F011-4A43-A8C3-D6CC3CCDFE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532151" y="3929231"/>
                  <a:ext cx="2144310" cy="692241"/>
                </a:xfrm>
                <a:prstGeom prst="rect">
                  <a:avLst/>
                </a:prstGeom>
                <a:blipFill>
                  <a:blip r:embed="rId10"/>
                  <a:stretch>
                    <a:fillRect l="-33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Connecteur : en angle 14">
              <a:extLst>
                <a:ext uri="{FF2B5EF4-FFF2-40B4-BE49-F238E27FC236}">
                  <a16:creationId xmlns:a16="http://schemas.microsoft.com/office/drawing/2014/main" id="{AEF84445-430C-499F-AACE-A2C9E1869ED3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rot="5400000" flipH="1" flipV="1">
              <a:off x="3817341" y="1263363"/>
              <a:ext cx="1192780" cy="655740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852E2D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 : en angle 19">
              <a:extLst>
                <a:ext uri="{FF2B5EF4-FFF2-40B4-BE49-F238E27FC236}">
                  <a16:creationId xmlns:a16="http://schemas.microsoft.com/office/drawing/2014/main" id="{4C526EB7-1206-4734-A6B3-ABA97E43493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358211" y="1437461"/>
              <a:ext cx="1187873" cy="312440"/>
            </a:xfrm>
            <a:prstGeom prst="bentConnector3">
              <a:avLst>
                <a:gd name="adj1" fmla="val 1247"/>
              </a:avLst>
            </a:prstGeom>
            <a:ln w="57150">
              <a:solidFill>
                <a:srgbClr val="30338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75AA19B1-FF9B-4FBC-91CD-622F961EEC2D}"/>
                </a:ext>
              </a:extLst>
            </p:cNvPr>
            <p:cNvSpPr/>
            <p:nvPr/>
          </p:nvSpPr>
          <p:spPr>
            <a:xfrm>
              <a:off x="573787" y="689190"/>
              <a:ext cx="2593550" cy="312093"/>
            </a:xfrm>
            <a:prstGeom prst="roundRect">
              <a:avLst>
                <a:gd name="adj" fmla="val 40106"/>
              </a:avLst>
            </a:prstGeom>
            <a:solidFill>
              <a:srgbClr val="303381"/>
            </a:solidFill>
            <a:ln>
              <a:solidFill>
                <a:srgbClr val="3033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Photospheric composition (PHC)</a:t>
              </a:r>
              <a:endParaRPr lang="en-US" dirty="0"/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973B6E7-03FA-4312-81D2-BCE6EFEFEA59}"/>
                </a:ext>
              </a:extLst>
            </p:cNvPr>
            <p:cNvSpPr/>
            <p:nvPr/>
          </p:nvSpPr>
          <p:spPr>
            <a:xfrm>
              <a:off x="3340712" y="682750"/>
              <a:ext cx="2801778" cy="312093"/>
            </a:xfrm>
            <a:prstGeom prst="roundRect">
              <a:avLst>
                <a:gd name="adj" fmla="val 40106"/>
              </a:avLst>
            </a:prstGeom>
            <a:solidFill>
              <a:srgbClr val="852E2D"/>
            </a:solidFill>
            <a:ln>
              <a:solidFill>
                <a:srgbClr val="852E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Over-abundant composition (OAC)</a:t>
              </a:r>
              <a:endParaRPr lang="en-US" dirty="0"/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9B805965-4747-4C20-8534-CEBCA63B7DE9}"/>
                </a:ext>
              </a:extLst>
            </p:cNvPr>
            <p:cNvCxnSpPr>
              <a:cxnSpLocks/>
            </p:cNvCxnSpPr>
            <p:nvPr/>
          </p:nvCxnSpPr>
          <p:spPr>
            <a:xfrm>
              <a:off x="4241056" y="4725603"/>
              <a:ext cx="61559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E9DE8498-4A9D-4677-B723-83C93DA2EAF5}"/>
                </a:ext>
              </a:extLst>
            </p:cNvPr>
            <p:cNvSpPr/>
            <p:nvPr/>
          </p:nvSpPr>
          <p:spPr>
            <a:xfrm>
              <a:off x="4856649" y="4418433"/>
              <a:ext cx="1170771" cy="614339"/>
            </a:xfrm>
            <a:prstGeom prst="roundRect">
              <a:avLst>
                <a:gd name="adj" fmla="val 22600"/>
              </a:avLst>
            </a:prstGeom>
            <a:solidFill>
              <a:srgbClr val="F8D33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X Median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O mean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613121A-422F-4313-9AD4-5DE6D14C7C8B}"/>
                </a:ext>
              </a:extLst>
            </p:cNvPr>
            <p:cNvSpPr txBox="1"/>
            <p:nvPr/>
          </p:nvSpPr>
          <p:spPr>
            <a:xfrm>
              <a:off x="2639784" y="5381616"/>
              <a:ext cx="2144310" cy="28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Median S/N FIP bias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FC6A5721-5B6A-4C2F-8A09-5218F92963DF}"/>
                  </a:ext>
                </a:extLst>
              </p:cNvPr>
              <p:cNvSpPr/>
              <p:nvPr/>
            </p:nvSpPr>
            <p:spPr>
              <a:xfrm>
                <a:off x="4534293" y="693742"/>
                <a:ext cx="2423813" cy="914400"/>
              </a:xfrm>
              <a:prstGeom prst="roundRect">
                <a:avLst>
                  <a:gd name="adj" fmla="val 17933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GB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𝑝h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GB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𝑠𝑠</m:t>
                                  </m:r>
                                </m:sub>
                              </m:sSub>
                            </m:e>
                          </m:d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GB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FC6A5721-5B6A-4C2F-8A09-5218F92963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293" y="693742"/>
                <a:ext cx="2423813" cy="914400"/>
              </a:xfrm>
              <a:prstGeom prst="roundRect">
                <a:avLst>
                  <a:gd name="adj" fmla="val 17933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Espace réservé de la date 45">
            <a:extLst>
              <a:ext uri="{FF2B5EF4-FFF2-40B4-BE49-F238E27FC236}">
                <a16:creationId xmlns:a16="http://schemas.microsoft.com/office/drawing/2014/main" id="{0E1F7382-5643-45CE-977D-4FB4D2EE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4F13-19D0-44D3-909E-4B0EDB682155}" type="datetime1">
              <a:rPr lang="en-US" smtClean="0"/>
              <a:t>6/15/2026</a:t>
            </a:fld>
            <a:endParaRPr lang="en-US"/>
          </a:p>
        </p:txBody>
      </p:sp>
      <p:sp>
        <p:nvSpPr>
          <p:cNvPr id="47" name="Espace réservé du numéro de diapositive 46">
            <a:extLst>
              <a:ext uri="{FF2B5EF4-FFF2-40B4-BE49-F238E27FC236}">
                <a16:creationId xmlns:a16="http://schemas.microsoft.com/office/drawing/2014/main" id="{7F940BDB-7EAE-418F-B7B9-21A9DAE9B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E291-B60A-492F-9F51-551AB1E92F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4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5070</TotalTime>
  <Words>2382</Words>
  <Application>Microsoft Office PowerPoint</Application>
  <PresentationFormat>Grand écran</PresentationFormat>
  <Paragraphs>494</Paragraphs>
  <Slides>38</Slides>
  <Notes>0</Notes>
  <HiddenSlides>4</HiddenSlides>
  <MMClips>5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Franklin Gothic Demi</vt:lpstr>
      <vt:lpstr>Thème Office</vt:lpstr>
      <vt:lpstr>Présentation PowerPoint</vt:lpstr>
      <vt:lpstr>Where Does Sulfur Fractionation Occur in the Corona?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Backup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</dc:title>
  <dc:creator>smzergua</dc:creator>
  <cp:lastModifiedBy>smzergua</cp:lastModifiedBy>
  <cp:revision>296</cp:revision>
  <cp:lastPrinted>2026-05-29T17:11:24Z</cp:lastPrinted>
  <dcterms:created xsi:type="dcterms:W3CDTF">2026-05-28T07:34:58Z</dcterms:created>
  <dcterms:modified xsi:type="dcterms:W3CDTF">2026-06-15T09:21:30Z</dcterms:modified>
</cp:coreProperties>
</file>