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359" r:id="rId3"/>
    <p:sldId id="316" r:id="rId4"/>
    <p:sldId id="365" r:id="rId5"/>
    <p:sldId id="319" r:id="rId6"/>
    <p:sldId id="285" r:id="rId7"/>
    <p:sldId id="367" r:id="rId8"/>
    <p:sldId id="321" r:id="rId9"/>
    <p:sldId id="324" r:id="rId10"/>
    <p:sldId id="369" r:id="rId11"/>
    <p:sldId id="329" r:id="rId12"/>
    <p:sldId id="337" r:id="rId13"/>
    <p:sldId id="335" r:id="rId14"/>
    <p:sldId id="330" r:id="rId15"/>
    <p:sldId id="347" r:id="rId16"/>
    <p:sldId id="348" r:id="rId17"/>
    <p:sldId id="354" r:id="rId18"/>
    <p:sldId id="356" r:id="rId19"/>
    <p:sldId id="355" r:id="rId20"/>
    <p:sldId id="350" r:id="rId21"/>
    <p:sldId id="351" r:id="rId22"/>
    <p:sldId id="353" r:id="rId23"/>
    <p:sldId id="26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8FC"/>
    <a:srgbClr val="56B4E9"/>
    <a:srgbClr val="0AA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6"/>
    <p:restoredTop sz="94762"/>
  </p:normalViewPr>
  <p:slideViewPr>
    <p:cSldViewPr snapToGrid="0">
      <p:cViewPr varScale="1">
        <p:scale>
          <a:sx n="107" d="100"/>
          <a:sy n="107" d="100"/>
        </p:scale>
        <p:origin x="18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C1F88-AFA4-E24E-812E-CA2A23962306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5E4B9-3191-804E-80AF-4EA86746A8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50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59845-629C-B5FB-3315-8FFDA3983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6CD48B-AE20-D298-5703-5FB31DF92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47B64D-220B-E4BA-1926-444371F8B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93E5AC-BE8B-E120-FED3-96509EFA7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E4B9-3191-804E-80AF-4EA86746A82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1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09160-C3AE-AF69-CA6A-2FC100FCC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E79AC4-58D3-B257-6F9F-F98723C68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F3A56C-C3C2-6098-9B5A-452570C03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884C15-3734-D672-FE23-31EFB861C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E4B9-3191-804E-80AF-4EA86746A82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58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62BA3-69FF-5453-C6EB-AD510E8E1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3A0FD8-F50C-0268-BE9A-ABB5055D4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9DFF98-B2DB-908C-63C9-44FA566F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5F56B6-C25C-7807-DA67-859D6849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75D6FF-12E0-06CE-FDB6-FD28B14A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49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6C81C-B95B-1CF4-85B9-F694D224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38C18D-8A5F-21C1-A1E5-858A20ED0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B714B1-5880-EDA8-4784-7432B4B3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676393-EA54-562A-9398-80A4E7AF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8E8A5E-DD9C-BF2F-CC36-F95AA082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19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6A734F8-C385-7EDC-8219-A5CA8069C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8CF60A-C9F6-C993-5CE3-F9C7B825C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960AA7-AAD8-BAD1-E8C5-D404A303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B942FA-8FB3-DC79-6830-F2EC3B7C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1F35A9-FEA2-8EC7-9863-4252F474D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99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32B997-0D59-AF2B-F218-C0D71F72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666B27-80B2-9501-3FCA-9465645E9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5B4D0A-5F1F-2BB0-AF95-759811355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110842-64E1-A6A5-C8CD-317061E0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C9F11C-807F-5D42-4389-E076C35F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77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97EFD-7462-EED0-1BC3-414C525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BD40F9-0781-C541-49DA-9B834161E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C2D735-ACE2-8284-6850-A2184ADC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D74A0A-5363-1642-372B-9A9681F5D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CFDF11-37BE-5160-8100-BFA303103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12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D6B76-988C-FA61-2C30-C3F31CD4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0BA628-42D2-2CC7-CFEF-276267347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0E90C7-FF12-42A8-75BB-A574726F2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5B06EC-DCF8-611F-E24A-8762A75E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795134-FBB2-B339-BB04-413424D2F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A493D3-08E8-DC4F-30E3-F38952DA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40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EEC8A-7BB4-ADBF-4800-72EBF64A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E1A0B2-2613-DD7E-F026-E36E35ABE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3966CF-2E8C-70AA-195B-C573442A9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62A8C5-8E30-A649-BB24-3F7A06048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452BF2-B158-9773-D2D0-726427900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A3B637-6ABF-AB56-026C-E5BBC715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A699667-EE22-A571-6BE5-A35B072C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4A5B539-3BA5-35F7-556B-19C48628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05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9C89A-1C1D-05A3-4593-1DE39C45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57AB53-932B-DB82-7B0E-5B7461FB1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7BDB43-6FB1-8166-3214-48BBEAF7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F4E46E-5BEC-370A-A8CC-CC710B9C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93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608BCF8-2AF4-9904-902C-9429A7FDD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3B9CB7-7A9F-D00A-9EB4-3176EC500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60AB58-DC8D-55B4-AD8E-8C6FFC3E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62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26BF8-920E-FF52-84C8-DB1AA62A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AFAC99-A491-205B-D386-66BBD6CAF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9CE3DF-87C6-32FF-EC16-30DAF16C9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480260-96C1-183F-8E9B-402EE4993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9E7925-1D22-C92C-F391-F64DA4B1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8AB1BB-3365-6C01-BC37-E703FB03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03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EE78D1-004A-BA59-4C9E-B1D9D859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2C2B7A-2FFE-6A6F-89A0-F315D9053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299F48-CA3A-FEB2-3825-8F73D7E4A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1295FB-DC6B-7F8B-30AF-8018B6D5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B39C8A-5239-DBFF-0FFC-803E4107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883698-4DC2-DFB5-B2E9-E08480AA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14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F3F36EF-A930-6700-5223-8502C92A6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9F5D5C-2ECF-1D2C-0AB0-9C2B9AD8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2F7B18-92F8-B63B-F551-0DD52A50A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760F4-F9AF-294D-9181-345BAAED8637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9E0EFB-46C6-5B32-2F08-0C9A982A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D52E30-4CE6-D495-2F30-627B199A9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7898D-D896-3C4B-8124-35F272881A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34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22.sv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sv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sv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sv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24.svg"/><Relationship Id="rId12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5.png"/><Relationship Id="rId5" Type="http://schemas.openxmlformats.org/officeDocument/2006/relationships/image" Target="../media/image40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4.sv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24.svg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6560824" h="10287000">
                <a:moveTo>
                  <a:pt x="0" y="0"/>
                </a:moveTo>
                <a:lnTo>
                  <a:pt x="26560824" y="0"/>
                </a:lnTo>
                <a:lnTo>
                  <a:pt x="265608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90" r="-35047"/>
            </a:stretch>
          </a:blipFill>
        </p:spPr>
        <p:txBody>
          <a:bodyPr/>
          <a:lstStyle/>
          <a:p>
            <a:endParaRPr lang="fr-FR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5721" y="2582130"/>
            <a:ext cx="1177432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-1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Hybrid Modeling of Callisto’s Environment Interaction with the Jovian Magnetosphere</a:t>
            </a:r>
          </a:p>
        </p:txBody>
      </p:sp>
      <p:sp>
        <p:nvSpPr>
          <p:cNvPr id="10" name="Freeform 10"/>
          <p:cNvSpPr/>
          <p:nvPr/>
        </p:nvSpPr>
        <p:spPr>
          <a:xfrm>
            <a:off x="5004039" y="722818"/>
            <a:ext cx="6502161" cy="1105367"/>
          </a:xfrm>
          <a:custGeom>
            <a:avLst/>
            <a:gdLst/>
            <a:ahLst/>
            <a:cxnLst/>
            <a:rect l="l" t="t" r="r" b="b"/>
            <a:pathLst>
              <a:path w="8091682" h="1375586">
                <a:moveTo>
                  <a:pt x="0" y="0"/>
                </a:moveTo>
                <a:lnTo>
                  <a:pt x="8091682" y="0"/>
                </a:lnTo>
                <a:lnTo>
                  <a:pt x="8091682" y="1375586"/>
                </a:lnTo>
                <a:lnTo>
                  <a:pt x="0" y="137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1" name="TextBox 11"/>
          <p:cNvSpPr txBox="1"/>
          <p:nvPr/>
        </p:nvSpPr>
        <p:spPr>
          <a:xfrm>
            <a:off x="464712" y="4645243"/>
            <a:ext cx="1127634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Thomas LE LIBOUX, Ronan MODOLO, Nicolas ANDRÉ, François LEBLANC, et al.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8362" y="5264533"/>
            <a:ext cx="1107527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fr-FR" sz="2000" i="1" noProof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Institut de Recherche en Astrophysique et Planétologie (IRAP), CNES-CNRS-UT3</a:t>
            </a:r>
          </a:p>
          <a:p>
            <a:pPr algn="ctr">
              <a:lnSpc>
                <a:spcPts val="2320"/>
              </a:lnSpc>
            </a:pPr>
            <a:r>
              <a:rPr lang="fr-FR" sz="2000" i="1" noProof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Laboratoire Atmosphères, Observations Spatiales (LATMOS), Sorbonne Université, UVSQ, CNRS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32634" y="6400520"/>
            <a:ext cx="5757413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2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Biarritz, 1-5 June 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6741" y="6400520"/>
            <a:ext cx="818855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2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ATST : Colloque Scientifique</a:t>
            </a:r>
          </a:p>
        </p:txBody>
      </p:sp>
      <p:sp>
        <p:nvSpPr>
          <p:cNvPr id="15" name="Freeform 15"/>
          <p:cNvSpPr/>
          <p:nvPr/>
        </p:nvSpPr>
        <p:spPr>
          <a:xfrm>
            <a:off x="685800" y="563205"/>
            <a:ext cx="3267856" cy="1222940"/>
          </a:xfrm>
          <a:custGeom>
            <a:avLst/>
            <a:gdLst/>
            <a:ahLst/>
            <a:cxnLst/>
            <a:rect l="l" t="t" r="r" b="b"/>
            <a:pathLst>
              <a:path w="3854174" h="1442360">
                <a:moveTo>
                  <a:pt x="0" y="0"/>
                </a:moveTo>
                <a:lnTo>
                  <a:pt x="3854174" y="0"/>
                </a:lnTo>
                <a:lnTo>
                  <a:pt x="3854174" y="1442359"/>
                </a:lnTo>
                <a:lnTo>
                  <a:pt x="0" y="14423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CBA17-D748-88F0-4BDC-63A2502C6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8291C1F-7DD2-1EA7-F1CF-D10DE346D529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B850216-F0A5-C8C3-8BAA-F010DE6D1DDC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AC06E14-CB55-78CA-8B77-DB9BAF9ACEC8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4873C19-C1FF-730A-13B5-FAD9E60DB047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371DBB9-9F0B-7B28-DEB1-C7681F40394E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68359B2-661A-47BC-748A-7B902218AC0B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12FDFA7-DF0B-AFAD-7F74-1CDA1E0754E5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: Hybrid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CD65F3-83B4-DF06-ACFD-6B4330687282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FCE7B3F2-7693-83DB-7357-75DCDEF84159}"/>
                  </a:ext>
                </a:extLst>
              </p:cNvPr>
              <p:cNvSpPr txBox="1"/>
              <p:nvPr/>
            </p:nvSpPr>
            <p:spPr>
              <a:xfrm>
                <a:off x="5149197" y="1570847"/>
                <a:ext cx="395752" cy="598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933" i="1" kern="0">
                              <a:solidFill>
                                <a:srgbClr val="05AA0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933" i="1" kern="0">
                              <a:solidFill>
                                <a:srgbClr val="05AA0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933" kern="0" dirty="0">
                  <a:solidFill>
                    <a:srgbClr val="05AA0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B1CA3D5-6498-11EF-332A-0AE1210FF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197" y="1570847"/>
                <a:ext cx="395752" cy="598497"/>
              </a:xfrm>
              <a:prstGeom prst="rect">
                <a:avLst/>
              </a:prstGeom>
              <a:blipFill>
                <a:blip r:embed="rId2"/>
                <a:stretch>
                  <a:fillRect l="-9375" r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3D13D438-14FD-FD6E-3C77-59E98070320E}"/>
              </a:ext>
            </a:extLst>
          </p:cNvPr>
          <p:cNvCxnSpPr>
            <a:cxnSpLocks/>
          </p:cNvCxnSpPr>
          <p:nvPr/>
        </p:nvCxnSpPr>
        <p:spPr>
          <a:xfrm>
            <a:off x="62667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57C1DFC5-9799-1AF6-858B-4358B1C7AA9E}"/>
              </a:ext>
            </a:extLst>
          </p:cNvPr>
          <p:cNvSpPr txBox="1"/>
          <p:nvPr/>
        </p:nvSpPr>
        <p:spPr>
          <a:xfrm>
            <a:off x="2695990" y="5514618"/>
            <a:ext cx="2448873" cy="78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1867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Jovian plasma</a:t>
            </a:r>
          </a:p>
          <a:p>
            <a:pPr algn="ctr" defTabSz="609630">
              <a:defRPr/>
            </a:pPr>
            <a:r>
              <a:rPr lang="en-US" sz="1333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33" i="1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composition, density,</a:t>
            </a:r>
          </a:p>
          <a:p>
            <a:pPr algn="ctr" defTabSz="609630">
              <a:defRPr/>
            </a:pPr>
            <a:r>
              <a:rPr lang="en-US" sz="1333" i="1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velocity, plasma </a:t>
            </a:r>
            <a:r>
              <a:rPr lang="en-US" sz="1333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𝛽)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7C3B5C3-F0C9-DE94-AC59-DADFFB556C62}"/>
              </a:ext>
            </a:extLst>
          </p:cNvPr>
          <p:cNvCxnSpPr>
            <a:cxnSpLocks/>
          </p:cNvCxnSpPr>
          <p:nvPr/>
        </p:nvCxnSpPr>
        <p:spPr>
          <a:xfrm>
            <a:off x="1346287" y="56642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A1E61173-51C4-1249-66D1-92CEFF244ED5}"/>
              </a:ext>
            </a:extLst>
          </p:cNvPr>
          <p:cNvSpPr/>
          <p:nvPr/>
        </p:nvSpPr>
        <p:spPr>
          <a:xfrm>
            <a:off x="2624600" y="2640723"/>
            <a:ext cx="2591654" cy="2530099"/>
          </a:xfrm>
          <a:prstGeom prst="ellipse">
            <a:avLst/>
          </a:prstGeom>
          <a:solidFill>
            <a:srgbClr val="0070C0">
              <a:alpha val="19511"/>
            </a:srgbClr>
          </a:solidFill>
          <a:ln w="25400" cap="flat" cmpd="sng" algn="ctr">
            <a:solidFill>
              <a:srgbClr val="0070C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5F50A90-F64F-0123-64DA-44CA3B47911E}"/>
              </a:ext>
            </a:extLst>
          </p:cNvPr>
          <p:cNvSpPr txBox="1"/>
          <p:nvPr/>
        </p:nvSpPr>
        <p:spPr>
          <a:xfrm>
            <a:off x="2877471" y="2966774"/>
            <a:ext cx="2115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467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</a:p>
          <a:p>
            <a:pPr algn="ctr" defTabSz="609630">
              <a:defRPr/>
            </a:pPr>
            <a:r>
              <a:rPr lang="en-GB" sz="1333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333" i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333" i="1" kern="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333" i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GB" sz="1333" i="1" kern="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333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333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47D1D3B-10D0-02A1-3D24-2CF8DAC6269D}"/>
              </a:ext>
            </a:extLst>
          </p:cNvPr>
          <p:cNvSpPr txBox="1"/>
          <p:nvPr/>
        </p:nvSpPr>
        <p:spPr>
          <a:xfrm>
            <a:off x="3030118" y="4351286"/>
            <a:ext cx="181003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467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Spherical obstacle </a:t>
            </a:r>
            <a:endParaRPr lang="fr-FR" sz="1467" kern="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CD024BF-15AC-2D48-522D-6A3B5BEBBE9A}"/>
              </a:ext>
            </a:extLst>
          </p:cNvPr>
          <p:cNvSpPr txBox="1"/>
          <p:nvPr/>
        </p:nvSpPr>
        <p:spPr>
          <a:xfrm>
            <a:off x="1440325" y="1394760"/>
            <a:ext cx="2754420" cy="119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ts val="2240"/>
              </a:lnSpc>
              <a:defRPr/>
            </a:pPr>
            <a:r>
              <a:rPr lang="en-GB" sz="18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processes</a:t>
            </a:r>
          </a:p>
          <a:p>
            <a:pPr defTabSz="609630">
              <a:lnSpc>
                <a:spcPts val="2240"/>
              </a:lnSpc>
              <a:defRPr/>
            </a:pPr>
            <a:r>
              <a:rPr lang="en-GB" sz="16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Photoionization</a:t>
            </a:r>
          </a:p>
          <a:p>
            <a:pPr defTabSz="609630">
              <a:lnSpc>
                <a:spcPts val="2240"/>
              </a:lnSpc>
              <a:defRPr/>
            </a:pPr>
            <a:r>
              <a:rPr lang="en-GB" sz="16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Electron impact</a:t>
            </a:r>
          </a:p>
          <a:p>
            <a:pPr defTabSz="609630">
              <a:lnSpc>
                <a:spcPts val="2240"/>
              </a:lnSpc>
              <a:defRPr/>
            </a:pPr>
            <a:r>
              <a:rPr lang="en-GB" sz="16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Charge exchange</a:t>
            </a:r>
            <a:endParaRPr lang="fr-FR" sz="1600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9378648A-8ECC-698E-263F-66D6439BBB45}"/>
              </a:ext>
            </a:extLst>
          </p:cNvPr>
          <p:cNvSpPr txBox="1"/>
          <p:nvPr/>
        </p:nvSpPr>
        <p:spPr>
          <a:xfrm>
            <a:off x="1515198" y="3572725"/>
            <a:ext cx="918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Sun</a:t>
            </a:r>
            <a:endParaRPr lang="fr-FR" sz="1600" b="1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460137-FFE8-6BD7-2151-A06F92D3065A}"/>
              </a:ext>
            </a:extLst>
          </p:cNvPr>
          <p:cNvSpPr/>
          <p:nvPr/>
        </p:nvSpPr>
        <p:spPr>
          <a:xfrm>
            <a:off x="3935134" y="3559950"/>
            <a:ext cx="2573085" cy="693894"/>
          </a:xfrm>
          <a:prstGeom prst="rect">
            <a:avLst/>
          </a:prstGeom>
          <a:solidFill>
            <a:srgbClr val="002060">
              <a:alpha val="50000"/>
            </a:srgbClr>
          </a:solidFill>
          <a:ln w="19050" cap="flat" cmpd="sng" algn="ctr">
            <a:solidFill>
              <a:srgbClr val="002060">
                <a:alpha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872E8C8E-6E81-6969-78BE-6549F07C394C}"/>
              </a:ext>
            </a:extLst>
          </p:cNvPr>
          <p:cNvSpPr/>
          <p:nvPr/>
        </p:nvSpPr>
        <p:spPr>
          <a:xfrm>
            <a:off x="3573153" y="3559951"/>
            <a:ext cx="710776" cy="69389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Secteurs 62">
            <a:extLst>
              <a:ext uri="{FF2B5EF4-FFF2-40B4-BE49-F238E27FC236}">
                <a16:creationId xmlns:a16="http://schemas.microsoft.com/office/drawing/2014/main" id="{E9C0920E-44E0-CACA-7669-C1021E6B5386}"/>
              </a:ext>
            </a:extLst>
          </p:cNvPr>
          <p:cNvSpPr/>
          <p:nvPr/>
        </p:nvSpPr>
        <p:spPr>
          <a:xfrm rot="10800000">
            <a:off x="3572062" y="3559951"/>
            <a:ext cx="710777" cy="693895"/>
          </a:xfrm>
          <a:prstGeom prst="pie">
            <a:avLst>
              <a:gd name="adj1" fmla="val 5401232"/>
              <a:gd name="adj2" fmla="val 16200000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F1C0909-1CED-B472-6BF3-D4346B3F8915}"/>
              </a:ext>
            </a:extLst>
          </p:cNvPr>
          <p:cNvSpPr/>
          <p:nvPr/>
        </p:nvSpPr>
        <p:spPr>
          <a:xfrm>
            <a:off x="508000" y="1295401"/>
            <a:ext cx="838287" cy="50424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CE671AA3-62DF-648A-3168-0C1DA249F00C}"/>
              </a:ext>
            </a:extLst>
          </p:cNvPr>
          <p:cNvSpPr txBox="1"/>
          <p:nvPr/>
        </p:nvSpPr>
        <p:spPr>
          <a:xfrm rot="16200000">
            <a:off x="-1590693" y="3498537"/>
            <a:ext cx="5042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fr-FR" sz="3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BOX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6CE40F1-5D52-AC11-B695-7BBAAC60F16D}"/>
              </a:ext>
            </a:extLst>
          </p:cNvPr>
          <p:cNvCxnSpPr>
            <a:cxnSpLocks/>
          </p:cNvCxnSpPr>
          <p:nvPr/>
        </p:nvCxnSpPr>
        <p:spPr>
          <a:xfrm>
            <a:off x="61143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B611F01C-FEA0-9CCC-A142-454EBC2463F2}"/>
              </a:ext>
            </a:extLst>
          </p:cNvPr>
          <p:cNvCxnSpPr>
            <a:cxnSpLocks/>
          </p:cNvCxnSpPr>
          <p:nvPr/>
        </p:nvCxnSpPr>
        <p:spPr>
          <a:xfrm>
            <a:off x="59619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B035399D-DA4A-104C-B235-C5BE1E59E5A3}"/>
              </a:ext>
            </a:extLst>
          </p:cNvPr>
          <p:cNvCxnSpPr>
            <a:cxnSpLocks/>
          </p:cNvCxnSpPr>
          <p:nvPr/>
        </p:nvCxnSpPr>
        <p:spPr>
          <a:xfrm>
            <a:off x="58095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0BB3DCE4-0689-E09A-46CC-600A0A41BF67}"/>
              </a:ext>
            </a:extLst>
          </p:cNvPr>
          <p:cNvCxnSpPr>
            <a:cxnSpLocks/>
          </p:cNvCxnSpPr>
          <p:nvPr/>
        </p:nvCxnSpPr>
        <p:spPr>
          <a:xfrm>
            <a:off x="56571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697979B9-C133-6FD7-A0BB-6AE68CEA0140}"/>
              </a:ext>
            </a:extLst>
          </p:cNvPr>
          <p:cNvCxnSpPr>
            <a:cxnSpLocks/>
          </p:cNvCxnSpPr>
          <p:nvPr/>
        </p:nvCxnSpPr>
        <p:spPr>
          <a:xfrm flipH="1">
            <a:off x="1584973" y="3931963"/>
            <a:ext cx="719424" cy="0"/>
          </a:xfrm>
          <a:prstGeom prst="straightConnector1">
            <a:avLst/>
          </a:prstGeom>
          <a:noFill/>
          <a:ln w="50800" cap="flat" cmpd="sng" algn="ctr">
            <a:solidFill>
              <a:srgbClr val="002060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4D19FDAC-8748-2751-478F-650742F00D66}"/>
              </a:ext>
            </a:extLst>
          </p:cNvPr>
          <p:cNvCxnSpPr>
            <a:cxnSpLocks/>
          </p:cNvCxnSpPr>
          <p:nvPr/>
        </p:nvCxnSpPr>
        <p:spPr>
          <a:xfrm>
            <a:off x="1346287" y="57658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4E907E28-597D-7B89-A36E-27C86BB13E2A}"/>
              </a:ext>
            </a:extLst>
          </p:cNvPr>
          <p:cNvCxnSpPr>
            <a:cxnSpLocks/>
          </p:cNvCxnSpPr>
          <p:nvPr/>
        </p:nvCxnSpPr>
        <p:spPr>
          <a:xfrm>
            <a:off x="1346287" y="58674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8250390B-ACC4-979C-BD56-05D71376EEB5}"/>
              </a:ext>
            </a:extLst>
          </p:cNvPr>
          <p:cNvCxnSpPr>
            <a:cxnSpLocks/>
          </p:cNvCxnSpPr>
          <p:nvPr/>
        </p:nvCxnSpPr>
        <p:spPr>
          <a:xfrm>
            <a:off x="1346287" y="59690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E8D06A1A-2D47-B83C-77CF-A0E404DB5D55}"/>
              </a:ext>
            </a:extLst>
          </p:cNvPr>
          <p:cNvCxnSpPr>
            <a:cxnSpLocks/>
          </p:cNvCxnSpPr>
          <p:nvPr/>
        </p:nvCxnSpPr>
        <p:spPr>
          <a:xfrm>
            <a:off x="1346287" y="60706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3E285A8F-DC09-C5D5-773B-C3773E246A4C}"/>
              </a:ext>
            </a:extLst>
          </p:cNvPr>
          <p:cNvCxnSpPr>
            <a:cxnSpLocks/>
          </p:cNvCxnSpPr>
          <p:nvPr/>
        </p:nvCxnSpPr>
        <p:spPr>
          <a:xfrm>
            <a:off x="1346286" y="61722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605967C8-567D-CA04-CD8F-EDB3F176A5A8}"/>
              </a:ext>
            </a:extLst>
          </p:cNvPr>
          <p:cNvSpPr/>
          <p:nvPr/>
        </p:nvSpPr>
        <p:spPr>
          <a:xfrm>
            <a:off x="1346682" y="1295401"/>
            <a:ext cx="5163719" cy="5042443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6EDAFEA8-325A-5E6D-FD87-4B72BC5F3F79}"/>
              </a:ext>
            </a:extLst>
          </p:cNvPr>
          <p:cNvCxnSpPr>
            <a:cxnSpLocks/>
          </p:cNvCxnSpPr>
          <p:nvPr/>
        </p:nvCxnSpPr>
        <p:spPr>
          <a:xfrm>
            <a:off x="5149199" y="56642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D743EE05-4B1D-5567-FC63-F49C2C179E36}"/>
              </a:ext>
            </a:extLst>
          </p:cNvPr>
          <p:cNvCxnSpPr>
            <a:cxnSpLocks/>
          </p:cNvCxnSpPr>
          <p:nvPr/>
        </p:nvCxnSpPr>
        <p:spPr>
          <a:xfrm>
            <a:off x="5149198" y="57658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48B30F2C-A5CC-FEF9-DF1F-AF933A846939}"/>
              </a:ext>
            </a:extLst>
          </p:cNvPr>
          <p:cNvCxnSpPr>
            <a:cxnSpLocks/>
          </p:cNvCxnSpPr>
          <p:nvPr/>
        </p:nvCxnSpPr>
        <p:spPr>
          <a:xfrm>
            <a:off x="5149199" y="58674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0C164A96-20DA-252B-712E-02F5D3E33B2D}"/>
              </a:ext>
            </a:extLst>
          </p:cNvPr>
          <p:cNvCxnSpPr>
            <a:cxnSpLocks/>
          </p:cNvCxnSpPr>
          <p:nvPr/>
        </p:nvCxnSpPr>
        <p:spPr>
          <a:xfrm>
            <a:off x="5149198" y="59690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CD2F6FE3-EA2E-6A20-C2EC-3ADCCFE1948E}"/>
              </a:ext>
            </a:extLst>
          </p:cNvPr>
          <p:cNvCxnSpPr>
            <a:cxnSpLocks/>
          </p:cNvCxnSpPr>
          <p:nvPr/>
        </p:nvCxnSpPr>
        <p:spPr>
          <a:xfrm>
            <a:off x="5149198" y="60706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5D646E54-F856-4D99-181B-D9FB01D07360}"/>
              </a:ext>
            </a:extLst>
          </p:cNvPr>
          <p:cNvCxnSpPr>
            <a:cxnSpLocks/>
          </p:cNvCxnSpPr>
          <p:nvPr/>
        </p:nvCxnSpPr>
        <p:spPr>
          <a:xfrm>
            <a:off x="5149197" y="61722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1B5078B4-FB31-0816-BFB7-C9923812CA63}"/>
              </a:ext>
            </a:extLst>
          </p:cNvPr>
          <p:cNvSpPr txBox="1"/>
          <p:nvPr/>
        </p:nvSpPr>
        <p:spPr>
          <a:xfrm>
            <a:off x="7579928" y="3379033"/>
            <a:ext cx="3332532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933" i="1" kern="0" dirty="0">
                <a:latin typeface="Arial" panose="020B0604020202020204" pitchFamily="34" charset="0"/>
                <a:cs typeface="Arial" panose="020B0604020202020204" pitchFamily="34" charset="0"/>
              </a:rPr>
              <a:t>What is in the</a:t>
            </a:r>
          </a:p>
          <a:p>
            <a:pPr algn="ctr" defTabSz="609630">
              <a:defRPr/>
            </a:pPr>
            <a:r>
              <a:rPr lang="en-GB" sz="2933" i="1" kern="0" dirty="0">
                <a:latin typeface="Arial" panose="020B0604020202020204" pitchFamily="34" charset="0"/>
                <a:cs typeface="Arial" panose="020B0604020202020204" pitchFamily="34" charset="0"/>
              </a:rPr>
              <a:t>simulation box ?</a:t>
            </a:r>
            <a:endParaRPr lang="fr-FR" sz="2933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26A1EA75-E8AB-7D09-459F-C9799871588F}"/>
              </a:ext>
            </a:extLst>
          </p:cNvPr>
          <p:cNvSpPr txBox="1"/>
          <p:nvPr/>
        </p:nvSpPr>
        <p:spPr>
          <a:xfrm>
            <a:off x="4714103" y="3751883"/>
            <a:ext cx="2262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Umbra</a:t>
            </a:r>
            <a:endParaRPr lang="fr-FR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0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6" grpId="0" animBg="1"/>
      <p:bldP spid="57" grpId="0"/>
      <p:bldP spid="58" grpId="0"/>
      <p:bldP spid="59" grpId="0"/>
      <p:bldP spid="60" grpId="0"/>
      <p:bldP spid="61" grpId="0" animBg="1"/>
      <p:bldP spid="62" grpId="0" animBg="1"/>
      <p:bldP spid="63" grpId="0" animBg="1"/>
      <p:bldP spid="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4434-0212-D8D5-33C3-EBB563D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E7A0A26-A408-D601-6813-F90F10C352BC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D24AA65-AB38-3132-79A2-FCB9D7D32C5E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E9B8BCB-517B-7B53-DD81-02CB69A22AED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F347896-246B-BC47-528E-AD96352E6931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823E32-3354-F6F9-8715-8AE03B8668A0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4A9A44A-4B3D-08C8-E539-DF226B119097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9ED82C83-79FB-1824-F6B0-40246B8DBA28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: Hybrid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50DDA17-E062-264D-DA64-A2B615C17FBC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601E20C-A941-46CC-C353-C91068AC23C3}"/>
                  </a:ext>
                </a:extLst>
              </p:cNvPr>
              <p:cNvSpPr txBox="1"/>
              <p:nvPr/>
            </p:nvSpPr>
            <p:spPr>
              <a:xfrm>
                <a:off x="5149197" y="1570847"/>
                <a:ext cx="395752" cy="598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933" i="1" kern="0">
                              <a:solidFill>
                                <a:srgbClr val="05AA0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933" i="1" kern="0">
                              <a:solidFill>
                                <a:srgbClr val="05AA0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933" kern="0" dirty="0">
                  <a:solidFill>
                    <a:srgbClr val="05AA0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601E20C-A941-46CC-C353-C91068AC2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197" y="1570847"/>
                <a:ext cx="395752" cy="598497"/>
              </a:xfrm>
              <a:prstGeom prst="rect">
                <a:avLst/>
              </a:prstGeom>
              <a:blipFill>
                <a:blip r:embed="rId2"/>
                <a:stretch>
                  <a:fillRect l="-9375" r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F2ECF96A-2C9B-459A-D658-38DC379D07D0}"/>
              </a:ext>
            </a:extLst>
          </p:cNvPr>
          <p:cNvCxnSpPr>
            <a:cxnSpLocks/>
          </p:cNvCxnSpPr>
          <p:nvPr/>
        </p:nvCxnSpPr>
        <p:spPr>
          <a:xfrm>
            <a:off x="62667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0A6F09D2-8538-7488-D7D0-A46FDA0A428A}"/>
              </a:ext>
            </a:extLst>
          </p:cNvPr>
          <p:cNvSpPr txBox="1"/>
          <p:nvPr/>
        </p:nvSpPr>
        <p:spPr>
          <a:xfrm>
            <a:off x="2695990" y="5514618"/>
            <a:ext cx="2448873" cy="78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1867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Jovian plasma</a:t>
            </a:r>
          </a:p>
          <a:p>
            <a:pPr algn="ctr" defTabSz="609630">
              <a:defRPr/>
            </a:pPr>
            <a:r>
              <a:rPr lang="en-US" sz="1333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33" i="1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composition, density,</a:t>
            </a:r>
          </a:p>
          <a:p>
            <a:pPr algn="ctr" defTabSz="609630">
              <a:defRPr/>
            </a:pPr>
            <a:r>
              <a:rPr lang="en-US" sz="1333" i="1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velocity, plasma </a:t>
            </a:r>
            <a:r>
              <a:rPr lang="en-US" sz="1333" kern="0" dirty="0">
                <a:solidFill>
                  <a:srgbClr val="FFC1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𝛽)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E366F8AF-31AE-4987-9C59-24060BA4B579}"/>
              </a:ext>
            </a:extLst>
          </p:cNvPr>
          <p:cNvCxnSpPr>
            <a:cxnSpLocks/>
          </p:cNvCxnSpPr>
          <p:nvPr/>
        </p:nvCxnSpPr>
        <p:spPr>
          <a:xfrm>
            <a:off x="1346287" y="56642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05D68EF8-C557-5262-4628-FB0FA94D01C1}"/>
              </a:ext>
            </a:extLst>
          </p:cNvPr>
          <p:cNvSpPr/>
          <p:nvPr/>
        </p:nvSpPr>
        <p:spPr>
          <a:xfrm>
            <a:off x="2624600" y="2640723"/>
            <a:ext cx="2591654" cy="2530099"/>
          </a:xfrm>
          <a:prstGeom prst="ellipse">
            <a:avLst/>
          </a:prstGeom>
          <a:solidFill>
            <a:srgbClr val="0070C0">
              <a:alpha val="19511"/>
            </a:srgbClr>
          </a:solidFill>
          <a:ln w="25400" cap="flat" cmpd="sng" algn="ctr">
            <a:solidFill>
              <a:srgbClr val="0070C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912343A-6887-669B-2C00-4407705866E1}"/>
              </a:ext>
            </a:extLst>
          </p:cNvPr>
          <p:cNvSpPr txBox="1"/>
          <p:nvPr/>
        </p:nvSpPr>
        <p:spPr>
          <a:xfrm>
            <a:off x="2877471" y="2966774"/>
            <a:ext cx="2115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467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</a:p>
          <a:p>
            <a:pPr algn="ctr" defTabSz="609630">
              <a:defRPr/>
            </a:pPr>
            <a:r>
              <a:rPr lang="en-GB" sz="1333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333" i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333" i="1" kern="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333" i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GB" sz="1333" i="1" kern="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333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333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9D15ABD-6DB5-FF9E-A182-22D1076C1C91}"/>
              </a:ext>
            </a:extLst>
          </p:cNvPr>
          <p:cNvSpPr txBox="1"/>
          <p:nvPr/>
        </p:nvSpPr>
        <p:spPr>
          <a:xfrm>
            <a:off x="3030118" y="4351286"/>
            <a:ext cx="181003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467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Spherical obstacle </a:t>
            </a:r>
            <a:endParaRPr lang="fr-FR" sz="1467" kern="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62ACB158-E86C-C131-49D7-139D6B31A845}"/>
              </a:ext>
            </a:extLst>
          </p:cNvPr>
          <p:cNvSpPr txBox="1"/>
          <p:nvPr/>
        </p:nvSpPr>
        <p:spPr>
          <a:xfrm>
            <a:off x="1440325" y="1394760"/>
            <a:ext cx="2754420" cy="119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ts val="2240"/>
              </a:lnSpc>
              <a:defRPr/>
            </a:pPr>
            <a:r>
              <a:rPr lang="en-GB" sz="18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processes</a:t>
            </a:r>
          </a:p>
          <a:p>
            <a:pPr defTabSz="609630">
              <a:lnSpc>
                <a:spcPts val="2240"/>
              </a:lnSpc>
              <a:defRPr/>
            </a:pPr>
            <a:r>
              <a:rPr lang="en-GB" sz="16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Photoionization</a:t>
            </a:r>
          </a:p>
          <a:p>
            <a:pPr defTabSz="609630">
              <a:lnSpc>
                <a:spcPts val="2240"/>
              </a:lnSpc>
              <a:defRPr/>
            </a:pPr>
            <a:r>
              <a:rPr lang="en-GB" sz="16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Electron impact</a:t>
            </a:r>
          </a:p>
          <a:p>
            <a:pPr defTabSz="609630">
              <a:lnSpc>
                <a:spcPts val="2240"/>
              </a:lnSpc>
              <a:defRPr/>
            </a:pPr>
            <a:r>
              <a:rPr lang="en-GB" sz="16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Charge exchange</a:t>
            </a:r>
            <a:endParaRPr lang="fr-FR" sz="1600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6A3D6419-7FA2-547D-A8D9-FCCA92166090}"/>
              </a:ext>
            </a:extLst>
          </p:cNvPr>
          <p:cNvSpPr txBox="1"/>
          <p:nvPr/>
        </p:nvSpPr>
        <p:spPr>
          <a:xfrm>
            <a:off x="1515198" y="3572725"/>
            <a:ext cx="918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Sun</a:t>
            </a:r>
            <a:endParaRPr lang="fr-FR" sz="1600" b="1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D7E368-9A25-934A-1742-2D6200070DE1}"/>
              </a:ext>
            </a:extLst>
          </p:cNvPr>
          <p:cNvSpPr/>
          <p:nvPr/>
        </p:nvSpPr>
        <p:spPr>
          <a:xfrm>
            <a:off x="3935134" y="3559950"/>
            <a:ext cx="2573085" cy="693894"/>
          </a:xfrm>
          <a:prstGeom prst="rect">
            <a:avLst/>
          </a:prstGeom>
          <a:solidFill>
            <a:srgbClr val="002060">
              <a:alpha val="50000"/>
            </a:srgbClr>
          </a:solidFill>
          <a:ln w="19050" cap="flat" cmpd="sng" algn="ctr">
            <a:solidFill>
              <a:srgbClr val="002060">
                <a:alpha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ECCB636-31FE-A67F-590B-409670CBADEC}"/>
              </a:ext>
            </a:extLst>
          </p:cNvPr>
          <p:cNvSpPr/>
          <p:nvPr/>
        </p:nvSpPr>
        <p:spPr>
          <a:xfrm>
            <a:off x="3573153" y="3559951"/>
            <a:ext cx="710776" cy="69389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Secteurs 62">
            <a:extLst>
              <a:ext uri="{FF2B5EF4-FFF2-40B4-BE49-F238E27FC236}">
                <a16:creationId xmlns:a16="http://schemas.microsoft.com/office/drawing/2014/main" id="{6AB30B0E-DB21-F927-6B1F-EC6828C584A3}"/>
              </a:ext>
            </a:extLst>
          </p:cNvPr>
          <p:cNvSpPr/>
          <p:nvPr/>
        </p:nvSpPr>
        <p:spPr>
          <a:xfrm rot="10800000">
            <a:off x="3572062" y="3559951"/>
            <a:ext cx="710777" cy="693895"/>
          </a:xfrm>
          <a:prstGeom prst="pie">
            <a:avLst>
              <a:gd name="adj1" fmla="val 5401232"/>
              <a:gd name="adj2" fmla="val 16200000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6FECA5C-54CA-B64F-1F6D-2F1E0A3294C8}"/>
              </a:ext>
            </a:extLst>
          </p:cNvPr>
          <p:cNvSpPr/>
          <p:nvPr/>
        </p:nvSpPr>
        <p:spPr>
          <a:xfrm>
            <a:off x="508000" y="1295401"/>
            <a:ext cx="838287" cy="50424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162C492-6F81-080B-CF90-50C0EB2163CD}"/>
              </a:ext>
            </a:extLst>
          </p:cNvPr>
          <p:cNvSpPr txBox="1"/>
          <p:nvPr/>
        </p:nvSpPr>
        <p:spPr>
          <a:xfrm rot="16200000">
            <a:off x="-1590693" y="3498537"/>
            <a:ext cx="5042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fr-FR" sz="3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BOX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00875C83-39D6-2F48-8377-F98A11BD5D7C}"/>
              </a:ext>
            </a:extLst>
          </p:cNvPr>
          <p:cNvCxnSpPr>
            <a:cxnSpLocks/>
          </p:cNvCxnSpPr>
          <p:nvPr/>
        </p:nvCxnSpPr>
        <p:spPr>
          <a:xfrm>
            <a:off x="61143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3CC27A37-6ACF-815E-CA6D-1EFEB03A1D79}"/>
              </a:ext>
            </a:extLst>
          </p:cNvPr>
          <p:cNvCxnSpPr>
            <a:cxnSpLocks/>
          </p:cNvCxnSpPr>
          <p:nvPr/>
        </p:nvCxnSpPr>
        <p:spPr>
          <a:xfrm>
            <a:off x="59619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4CBB624E-4173-C6AD-738D-FAF4E9B2A3E9}"/>
              </a:ext>
            </a:extLst>
          </p:cNvPr>
          <p:cNvCxnSpPr>
            <a:cxnSpLocks/>
          </p:cNvCxnSpPr>
          <p:nvPr/>
        </p:nvCxnSpPr>
        <p:spPr>
          <a:xfrm>
            <a:off x="58095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E62A4F7F-C1E5-C46A-0BBE-EE0A7B991E5D}"/>
              </a:ext>
            </a:extLst>
          </p:cNvPr>
          <p:cNvCxnSpPr>
            <a:cxnSpLocks/>
          </p:cNvCxnSpPr>
          <p:nvPr/>
        </p:nvCxnSpPr>
        <p:spPr>
          <a:xfrm>
            <a:off x="5657197" y="1515125"/>
            <a:ext cx="0" cy="773112"/>
          </a:xfrm>
          <a:prstGeom prst="straightConnector1">
            <a:avLst/>
          </a:prstGeom>
          <a:noFill/>
          <a:ln w="50800" cap="flat" cmpd="sng" algn="ctr">
            <a:solidFill>
              <a:srgbClr val="05AA02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322CAEB4-1F7B-B5AA-8C00-18BA8C80B3CD}"/>
              </a:ext>
            </a:extLst>
          </p:cNvPr>
          <p:cNvCxnSpPr>
            <a:cxnSpLocks/>
          </p:cNvCxnSpPr>
          <p:nvPr/>
        </p:nvCxnSpPr>
        <p:spPr>
          <a:xfrm flipH="1">
            <a:off x="1584973" y="3931963"/>
            <a:ext cx="719424" cy="0"/>
          </a:xfrm>
          <a:prstGeom prst="straightConnector1">
            <a:avLst/>
          </a:prstGeom>
          <a:noFill/>
          <a:ln w="50800" cap="flat" cmpd="sng" algn="ctr">
            <a:solidFill>
              <a:srgbClr val="002060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5FC9A4A0-A713-1E69-499F-AFB846AE0C9A}"/>
              </a:ext>
            </a:extLst>
          </p:cNvPr>
          <p:cNvCxnSpPr>
            <a:cxnSpLocks/>
          </p:cNvCxnSpPr>
          <p:nvPr/>
        </p:nvCxnSpPr>
        <p:spPr>
          <a:xfrm>
            <a:off x="1346287" y="57658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5487F593-6660-56EF-899A-961725E06153}"/>
              </a:ext>
            </a:extLst>
          </p:cNvPr>
          <p:cNvCxnSpPr>
            <a:cxnSpLocks/>
          </p:cNvCxnSpPr>
          <p:nvPr/>
        </p:nvCxnSpPr>
        <p:spPr>
          <a:xfrm>
            <a:off x="1346287" y="58674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BB8B6CC8-6AF8-59AD-201E-AE120F2DEC3A}"/>
              </a:ext>
            </a:extLst>
          </p:cNvPr>
          <p:cNvCxnSpPr>
            <a:cxnSpLocks/>
          </p:cNvCxnSpPr>
          <p:nvPr/>
        </p:nvCxnSpPr>
        <p:spPr>
          <a:xfrm>
            <a:off x="1346287" y="59690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0E64BD43-E453-009F-2067-24BF14D8FB01}"/>
              </a:ext>
            </a:extLst>
          </p:cNvPr>
          <p:cNvCxnSpPr>
            <a:cxnSpLocks/>
          </p:cNvCxnSpPr>
          <p:nvPr/>
        </p:nvCxnSpPr>
        <p:spPr>
          <a:xfrm>
            <a:off x="1346287" y="60706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4FB443F8-61C3-CCBF-E174-B7BCB334C4AA}"/>
              </a:ext>
            </a:extLst>
          </p:cNvPr>
          <p:cNvCxnSpPr>
            <a:cxnSpLocks/>
          </p:cNvCxnSpPr>
          <p:nvPr/>
        </p:nvCxnSpPr>
        <p:spPr>
          <a:xfrm>
            <a:off x="1346286" y="61722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F571AFD7-8559-8474-7F9E-72AA44B0A7F1}"/>
              </a:ext>
            </a:extLst>
          </p:cNvPr>
          <p:cNvSpPr/>
          <p:nvPr/>
        </p:nvSpPr>
        <p:spPr>
          <a:xfrm>
            <a:off x="1346682" y="1295401"/>
            <a:ext cx="5163719" cy="5042443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6B3D1533-7FD7-1841-347B-EAEB0957E54D}"/>
              </a:ext>
            </a:extLst>
          </p:cNvPr>
          <p:cNvCxnSpPr>
            <a:cxnSpLocks/>
          </p:cNvCxnSpPr>
          <p:nvPr/>
        </p:nvCxnSpPr>
        <p:spPr>
          <a:xfrm>
            <a:off x="5149199" y="56642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17BC039C-CA90-506C-F394-38BB47796523}"/>
              </a:ext>
            </a:extLst>
          </p:cNvPr>
          <p:cNvCxnSpPr>
            <a:cxnSpLocks/>
          </p:cNvCxnSpPr>
          <p:nvPr/>
        </p:nvCxnSpPr>
        <p:spPr>
          <a:xfrm>
            <a:off x="5149198" y="57658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44E94D49-4B72-429F-2E3C-DB4E68C7FF66}"/>
              </a:ext>
            </a:extLst>
          </p:cNvPr>
          <p:cNvCxnSpPr>
            <a:cxnSpLocks/>
          </p:cNvCxnSpPr>
          <p:nvPr/>
        </p:nvCxnSpPr>
        <p:spPr>
          <a:xfrm>
            <a:off x="5149199" y="58674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8A260337-A4D7-81F3-3B61-51539EB2BC2E}"/>
              </a:ext>
            </a:extLst>
          </p:cNvPr>
          <p:cNvCxnSpPr>
            <a:cxnSpLocks/>
          </p:cNvCxnSpPr>
          <p:nvPr/>
        </p:nvCxnSpPr>
        <p:spPr>
          <a:xfrm>
            <a:off x="5149198" y="59690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EA67755C-CE5F-E441-55CA-7336B43F8F89}"/>
              </a:ext>
            </a:extLst>
          </p:cNvPr>
          <p:cNvCxnSpPr>
            <a:cxnSpLocks/>
          </p:cNvCxnSpPr>
          <p:nvPr/>
        </p:nvCxnSpPr>
        <p:spPr>
          <a:xfrm>
            <a:off x="5149198" y="60706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E3808581-3CCA-867D-8817-910CCCF4ABCD}"/>
              </a:ext>
            </a:extLst>
          </p:cNvPr>
          <p:cNvCxnSpPr>
            <a:cxnSpLocks/>
          </p:cNvCxnSpPr>
          <p:nvPr/>
        </p:nvCxnSpPr>
        <p:spPr>
          <a:xfrm>
            <a:off x="5149197" y="6172200"/>
            <a:ext cx="1349703" cy="0"/>
          </a:xfrm>
          <a:prstGeom prst="straightConnector1">
            <a:avLst/>
          </a:prstGeom>
          <a:noFill/>
          <a:ln w="38100" cap="flat" cmpd="sng" algn="ctr">
            <a:solidFill>
              <a:srgbClr val="FFC108"/>
            </a:solidFill>
            <a:prstDash val="solid"/>
            <a:miter lim="800000"/>
            <a:tailEnd type="stealth" w="med" len="med"/>
          </a:ln>
          <a:effectLst/>
        </p:spPr>
      </p:cxnSp>
      <p:sp>
        <p:nvSpPr>
          <p:cNvPr id="85" name="ZoneTexte 84">
            <a:extLst>
              <a:ext uri="{FF2B5EF4-FFF2-40B4-BE49-F238E27FC236}">
                <a16:creationId xmlns:a16="http://schemas.microsoft.com/office/drawing/2014/main" id="{EB3288F6-1667-511C-7F17-E1ED4D959CE6}"/>
              </a:ext>
            </a:extLst>
          </p:cNvPr>
          <p:cNvSpPr txBox="1"/>
          <p:nvPr/>
        </p:nvSpPr>
        <p:spPr>
          <a:xfrm>
            <a:off x="4714103" y="3751883"/>
            <a:ext cx="2262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Umbra</a:t>
            </a:r>
            <a:endParaRPr lang="fr-FR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E9FB00-055B-5121-08BF-0ED26E67E642}"/>
              </a:ext>
            </a:extLst>
          </p:cNvPr>
          <p:cNvSpPr/>
          <p:nvPr/>
        </p:nvSpPr>
        <p:spPr>
          <a:xfrm>
            <a:off x="6940837" y="482600"/>
            <a:ext cx="4718244" cy="5848993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2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reeform 76">
            <a:extLst>
              <a:ext uri="{FF2B5EF4-FFF2-40B4-BE49-F238E27FC236}">
                <a16:creationId xmlns:a16="http://schemas.microsoft.com/office/drawing/2014/main" id="{8F06C5BC-676E-FE89-055B-CC58FD813B7D}"/>
              </a:ext>
            </a:extLst>
          </p:cNvPr>
          <p:cNvSpPr/>
          <p:nvPr/>
        </p:nvSpPr>
        <p:spPr>
          <a:xfrm>
            <a:off x="7079034" y="612902"/>
            <a:ext cx="435753" cy="435753"/>
          </a:xfrm>
          <a:custGeom>
            <a:avLst/>
            <a:gdLst/>
            <a:ahLst/>
            <a:cxnLst/>
            <a:rect l="l" t="t" r="r" b="b"/>
            <a:pathLst>
              <a:path w="440433" h="440433">
                <a:moveTo>
                  <a:pt x="0" y="0"/>
                </a:moveTo>
                <a:lnTo>
                  <a:pt x="440434" y="0"/>
                </a:lnTo>
                <a:lnTo>
                  <a:pt x="440434" y="440433"/>
                </a:lnTo>
                <a:lnTo>
                  <a:pt x="0" y="4404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AA98E8-DC51-247A-25DC-4779765E76B1}"/>
              </a:ext>
            </a:extLst>
          </p:cNvPr>
          <p:cNvSpPr txBox="1"/>
          <p:nvPr/>
        </p:nvSpPr>
        <p:spPr>
          <a:xfrm>
            <a:off x="7575996" y="562522"/>
            <a:ext cx="3007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GB" sz="2400" u="sng" kern="0" dirty="0">
                <a:solidFill>
                  <a:srgbClr val="071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 model</a:t>
            </a:r>
            <a:endParaRPr lang="fr-FR" sz="2400" u="sng" kern="0" dirty="0">
              <a:solidFill>
                <a:srgbClr val="0717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4F84921-2F5B-C15C-B6A0-CA9CF0889B9B}"/>
                  </a:ext>
                </a:extLst>
              </p:cNvPr>
              <p:cNvSpPr txBox="1"/>
              <p:nvPr/>
            </p:nvSpPr>
            <p:spPr>
              <a:xfrm>
                <a:off x="7919278" y="1792567"/>
                <a:ext cx="2680927" cy="5859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67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867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sz="18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67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186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67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1867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fr-FR" sz="1867" i="1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67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867" i="1">
                                  <a:latin typeface="Cambria Math" panose="02040503050406030204" pitchFamily="18" charset="0"/>
                                </a:rPr>
                                <m:t>rel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fr-FR" sz="1867" i="1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fr-FR" sz="18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86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67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867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fr-FR" sz="1867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867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67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sz="1867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67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867" i="1">
                                      <a:latin typeface="Cambria Math" panose="02040503050406030204" pitchFamily="18" charset="0"/>
                                    </a:rPr>
                                    <m:t>rel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1867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4F84921-2F5B-C15C-B6A0-CA9CF0889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278" y="1792567"/>
                <a:ext cx="2680927" cy="585930"/>
              </a:xfrm>
              <a:prstGeom prst="rect">
                <a:avLst/>
              </a:prstGeom>
              <a:blipFill>
                <a:blip r:embed="rId4"/>
                <a:stretch>
                  <a:fillRect l="-472" t="-2128" b="-85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8BB8521-2AB9-5FF9-AE22-191D179E7E68}"/>
                  </a:ext>
                </a:extLst>
              </p:cNvPr>
              <p:cNvSpPr txBox="1"/>
              <p:nvPr/>
            </p:nvSpPr>
            <p:spPr>
              <a:xfrm>
                <a:off x="7385309" y="2452607"/>
                <a:ext cx="2769861" cy="5328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13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1333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  <m:r>
                                <a:rPr lang="fr-FR" sz="1333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1.10</m:t>
                                  </m:r>
                                </m:e>
                                <m:sup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  <m:r>
                                <a:rPr lang="fr-FR" sz="1333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333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fr-FR" sz="13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3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b>
                                <m:sSubPr>
                                  <m:ctrlP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fr-FR" sz="1333" i="1">
                                  <a:latin typeface="Cambria Math" panose="02040503050406030204" pitchFamily="18" charset="0"/>
                                </a:rPr>
                                <m:t>=23 </m:t>
                              </m:r>
                              <m:r>
                                <m:rPr>
                                  <m:sty m:val="p"/>
                                </m:rPr>
                                <a:rPr lang="fr-FR" sz="1333" i="1"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  <m:t>𝐶𝑂</m:t>
                                      </m:r>
                                    </m:e>
                                    <m:sub>
                                      <m: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  <m:r>
                                <a:rPr lang="fr-FR" sz="1333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1.10</m:t>
                                  </m:r>
                                </m:e>
                                <m:sup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fr-FR" sz="1333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333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fr-FR" sz="1333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333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b>
                                <m:sSubPr>
                                  <m:ctrlP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333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  <m:t>𝐶𝑂</m:t>
                                      </m:r>
                                    </m:e>
                                    <m:sub>
                                      <m:r>
                                        <a:rPr lang="fr-FR" sz="1333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fr-FR" sz="1333" i="1">
                                  <a:latin typeface="Cambria Math" panose="02040503050406030204" pitchFamily="18" charset="0"/>
                                </a:rPr>
                                <m:t>=23 </m:t>
                              </m:r>
                              <m:r>
                                <m:rPr>
                                  <m:sty m:val="p"/>
                                </m:rPr>
                                <a:rPr lang="fr-FR" sz="1333" i="1"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1333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8BB8521-2AB9-5FF9-AE22-191D179E7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309" y="2452607"/>
                <a:ext cx="2769861" cy="532838"/>
              </a:xfrm>
              <a:prstGeom prst="rect">
                <a:avLst/>
              </a:prstGeom>
              <a:blipFill>
                <a:blip r:embed="rId5"/>
                <a:stretch>
                  <a:fillRect l="-34703" t="-213636" r="-1370" b="-311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C003363-9D3D-DB5C-2B0C-6D20EC51482A}"/>
                  </a:ext>
                </a:extLst>
              </p:cNvPr>
              <p:cNvSpPr txBox="1"/>
              <p:nvPr/>
            </p:nvSpPr>
            <p:spPr>
              <a:xfrm>
                <a:off x="10394372" y="2614957"/>
                <a:ext cx="741485" cy="2051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3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333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333" i="1">
                              <a:latin typeface="Cambria Math" panose="02040503050406030204" pitchFamily="18" charset="0"/>
                            </a:rPr>
                            <m:t>rel</m:t>
                          </m:r>
                        </m:sub>
                      </m:sSub>
                      <m:r>
                        <a:rPr lang="fr-FR" sz="1333" i="1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fr-FR" sz="1333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C003363-9D3D-DB5C-2B0C-6D20EC514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4372" y="2614957"/>
                <a:ext cx="741485" cy="205121"/>
              </a:xfrm>
              <a:prstGeom prst="rect">
                <a:avLst/>
              </a:prstGeom>
              <a:blipFill>
                <a:blip r:embed="rId6"/>
                <a:stretch>
                  <a:fillRect l="-5085" r="-5085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A6613523-676C-D800-C703-B0C1494E2F25}"/>
              </a:ext>
            </a:extLst>
          </p:cNvPr>
          <p:cNvSpPr txBox="1"/>
          <p:nvPr/>
        </p:nvSpPr>
        <p:spPr>
          <a:xfrm>
            <a:off x="7056357" y="1179833"/>
            <a:ext cx="44368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3D spherically symmetric</a:t>
            </a:r>
          </a:p>
          <a:p>
            <a:pPr algn="ctr" defTabSz="609630">
              <a:defRPr/>
            </a:pPr>
            <a:r>
              <a:rPr lang="en-GB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barometric profile</a:t>
            </a:r>
            <a:endParaRPr lang="fr-FR" sz="1600" b="1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B2064B6-8249-3370-AA4D-F8D4FF916226}"/>
              </a:ext>
            </a:extLst>
          </p:cNvPr>
          <p:cNvSpPr txBox="1"/>
          <p:nvPr/>
        </p:nvSpPr>
        <p:spPr>
          <a:xfrm>
            <a:off x="7593407" y="3031153"/>
            <a:ext cx="348702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333" kern="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333" i="1" kern="0" dirty="0">
                <a:latin typeface="Arial" panose="020B0604020202020204" pitchFamily="34" charset="0"/>
                <a:cs typeface="Arial" panose="020B0604020202020204" pitchFamily="34" charset="0"/>
              </a:rPr>
              <a:t>Carlson, 1999; Kliore et al., 2002</a:t>
            </a:r>
            <a:r>
              <a:rPr lang="en-GB" sz="1333" kern="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fr-FR" sz="1333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8DC0D4-51F6-C234-D9DE-0A107E1FA426}"/>
              </a:ext>
            </a:extLst>
          </p:cNvPr>
          <p:cNvSpPr/>
          <p:nvPr/>
        </p:nvSpPr>
        <p:spPr>
          <a:xfrm>
            <a:off x="7213600" y="1143000"/>
            <a:ext cx="4139748" cy="2286000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28411-C150-6CB8-629D-09E281D5292E}"/>
              </a:ext>
            </a:extLst>
          </p:cNvPr>
          <p:cNvSpPr/>
          <p:nvPr/>
        </p:nvSpPr>
        <p:spPr>
          <a:xfrm>
            <a:off x="7213600" y="3637734"/>
            <a:ext cx="4139748" cy="243286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3DBEC0-1945-CAC1-CA4D-43C7404AF565}"/>
              </a:ext>
            </a:extLst>
          </p:cNvPr>
          <p:cNvSpPr txBox="1"/>
          <p:nvPr/>
        </p:nvSpPr>
        <p:spPr>
          <a:xfrm>
            <a:off x="7213600" y="3680443"/>
            <a:ext cx="41397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Exospheric model output</a:t>
            </a:r>
            <a:endParaRPr lang="fr-FR" sz="1600" b="1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D3EA8A9-B694-776F-5700-7720127EF9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2133" y="4072797"/>
            <a:ext cx="2002756" cy="18962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5D3C5D9-35EB-0508-BB9A-F9BA2CEB41A0}"/>
              </a:ext>
            </a:extLst>
          </p:cNvPr>
          <p:cNvSpPr txBox="1"/>
          <p:nvPr/>
        </p:nvSpPr>
        <p:spPr>
          <a:xfrm>
            <a:off x="9316828" y="4215797"/>
            <a:ext cx="192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kern="0" dirty="0">
                <a:latin typeface="Arial" panose="020B0604020202020204" pitchFamily="34" charset="0"/>
                <a:cs typeface="Arial" panose="020B0604020202020204" pitchFamily="34" charset="0"/>
              </a:rPr>
              <a:t>EGM = Exospheric Global Model</a:t>
            </a:r>
            <a:endParaRPr lang="fr-FR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02CF58-F18C-9BC4-EEF1-6E561261001A}"/>
              </a:ext>
            </a:extLst>
          </p:cNvPr>
          <p:cNvSpPr txBox="1"/>
          <p:nvPr/>
        </p:nvSpPr>
        <p:spPr>
          <a:xfrm>
            <a:off x="9278769" y="5223942"/>
            <a:ext cx="192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/!\ </a:t>
            </a:r>
            <a:r>
              <a:rPr lang="en-GB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be adapted</a:t>
            </a: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/!\</a:t>
            </a:r>
            <a:endParaRPr lang="fr-FR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D746BAA-9621-9A88-0320-56775CC45230}"/>
              </a:ext>
            </a:extLst>
          </p:cNvPr>
          <p:cNvSpPr txBox="1"/>
          <p:nvPr/>
        </p:nvSpPr>
        <p:spPr>
          <a:xfrm>
            <a:off x="8497560" y="4766301"/>
            <a:ext cx="348702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333" kern="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333" i="1" kern="0" dirty="0">
                <a:latin typeface="Arial" panose="020B0604020202020204" pitchFamily="34" charset="0"/>
                <a:cs typeface="Arial" panose="020B0604020202020204" pitchFamily="34" charset="0"/>
              </a:rPr>
              <a:t>Leblanc, 2017</a:t>
            </a:r>
            <a:r>
              <a:rPr lang="en-GB" sz="1333" kern="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fr-FR" sz="1333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1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73C7A-27B8-43E8-BAA5-BAF7289C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C2B1DBB5-28BB-76B7-B59D-BF806DADE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465" y="4556053"/>
            <a:ext cx="1759508" cy="165365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BB084BD-F7FA-940C-44B3-753C9B7A82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387" t="15730" r="21428" b="71569"/>
          <a:stretch>
            <a:fillRect/>
          </a:stretch>
        </p:blipFill>
        <p:spPr>
          <a:xfrm>
            <a:off x="8839214" y="4098455"/>
            <a:ext cx="2170476" cy="2568845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71F2406-6580-EAEC-424C-0404B06CBD27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BA4B839-0EB5-09A4-9A83-ADA01ECF0729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587C02B-D77A-2071-D51E-AF52857305C4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181776E-9D45-8C85-5461-A7A0C4ED3248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CE7B276-1E18-95B2-8885-8CEA57FF0471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06D7064-E5FB-062B-693F-2DFB8403CD66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2968766-5250-A0BB-D70C-B2C8F07C96B5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EC64D5D-BD52-1E1A-FA44-C16C7EFA256C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6/10</a:t>
            </a:r>
          </a:p>
        </p:txBody>
      </p:sp>
      <p:sp>
        <p:nvSpPr>
          <p:cNvPr id="16" name="Parallélogramme 15">
            <a:extLst>
              <a:ext uri="{FF2B5EF4-FFF2-40B4-BE49-F238E27FC236}">
                <a16:creationId xmlns:a16="http://schemas.microsoft.com/office/drawing/2014/main" id="{5E1D4C59-F2DA-3A0A-457C-9EAFF944B8AD}"/>
              </a:ext>
            </a:extLst>
          </p:cNvPr>
          <p:cNvSpPr/>
          <p:nvPr/>
        </p:nvSpPr>
        <p:spPr>
          <a:xfrm>
            <a:off x="1774092" y="2685970"/>
            <a:ext cx="5586763" cy="1159729"/>
          </a:xfrm>
          <a:prstGeom prst="parallelogram">
            <a:avLst>
              <a:gd name="adj" fmla="val 116346"/>
            </a:avLst>
          </a:prstGeom>
          <a:solidFill>
            <a:srgbClr val="00206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7E38A5-2DEC-49F5-A0B0-65601F602F0D}"/>
              </a:ext>
            </a:extLst>
          </p:cNvPr>
          <p:cNvSpPr/>
          <p:nvPr/>
        </p:nvSpPr>
        <p:spPr>
          <a:xfrm>
            <a:off x="1774092" y="1745984"/>
            <a:ext cx="4237464" cy="4237464"/>
          </a:xfrm>
          <a:prstGeom prst="rect">
            <a:avLst/>
          </a:prstGeom>
          <a:solidFill>
            <a:srgbClr val="00206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ADACA40-324F-7F34-34E4-10FA511713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1093" y="3265834"/>
            <a:ext cx="1159728" cy="1159728"/>
          </a:xfrm>
          <a:prstGeom prst="rect">
            <a:avLst/>
          </a:prstGeom>
        </p:spPr>
      </p:pic>
      <p:sp>
        <p:nvSpPr>
          <p:cNvPr id="19" name="Parallélogramme 18">
            <a:extLst>
              <a:ext uri="{FF2B5EF4-FFF2-40B4-BE49-F238E27FC236}">
                <a16:creationId xmlns:a16="http://schemas.microsoft.com/office/drawing/2014/main" id="{B90D8B01-F42B-3D74-D299-B33E6A94A316}"/>
              </a:ext>
            </a:extLst>
          </p:cNvPr>
          <p:cNvSpPr/>
          <p:nvPr/>
        </p:nvSpPr>
        <p:spPr>
          <a:xfrm>
            <a:off x="424793" y="3845697"/>
            <a:ext cx="5586763" cy="1159729"/>
          </a:xfrm>
          <a:prstGeom prst="parallelogram">
            <a:avLst>
              <a:gd name="adj" fmla="val 116346"/>
            </a:avLst>
          </a:prstGeom>
          <a:solidFill>
            <a:srgbClr val="00206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FD26410-0C44-9401-4734-0944AB596222}"/>
              </a:ext>
            </a:extLst>
          </p:cNvPr>
          <p:cNvCxnSpPr>
            <a:cxnSpLocks/>
          </p:cNvCxnSpPr>
          <p:nvPr/>
        </p:nvCxnSpPr>
        <p:spPr>
          <a:xfrm flipV="1">
            <a:off x="3858181" y="2347141"/>
            <a:ext cx="0" cy="15175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325E9E7-7E32-ECB8-AE8E-A55BF694BA2D}"/>
              </a:ext>
            </a:extLst>
          </p:cNvPr>
          <p:cNvCxnSpPr>
            <a:cxnSpLocks/>
          </p:cNvCxnSpPr>
          <p:nvPr/>
        </p:nvCxnSpPr>
        <p:spPr>
          <a:xfrm rot="5400000" flipV="1">
            <a:off x="4616969" y="3086910"/>
            <a:ext cx="0" cy="15175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A094FDB-E378-2311-CDA2-4737F7AECD29}"/>
              </a:ext>
            </a:extLst>
          </p:cNvPr>
          <p:cNvCxnSpPr>
            <a:cxnSpLocks/>
          </p:cNvCxnSpPr>
          <p:nvPr/>
        </p:nvCxnSpPr>
        <p:spPr>
          <a:xfrm flipV="1">
            <a:off x="3858181" y="2942030"/>
            <a:ext cx="1057003" cy="903664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556B1843-BF9B-A684-B50F-2EC8516368D9}"/>
              </a:ext>
            </a:extLst>
          </p:cNvPr>
          <p:cNvSpPr txBox="1"/>
          <p:nvPr/>
        </p:nvSpPr>
        <p:spPr>
          <a:xfrm>
            <a:off x="1865103" y="4057750"/>
            <a:ext cx="1813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CphiO</a:t>
            </a:r>
          </a:p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864EE8D-88AE-735D-24C4-F0E40487A164}"/>
              </a:ext>
            </a:extLst>
          </p:cNvPr>
          <p:cNvSpPr txBox="1"/>
          <p:nvPr/>
        </p:nvSpPr>
        <p:spPr>
          <a:xfrm>
            <a:off x="4821944" y="3840144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996E171-80B2-0F78-1B70-8CE856205809}"/>
              </a:ext>
            </a:extLst>
          </p:cNvPr>
          <p:cNvSpPr txBox="1"/>
          <p:nvPr/>
        </p:nvSpPr>
        <p:spPr>
          <a:xfrm>
            <a:off x="4709056" y="3088547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EC4D3D0-FA6E-5769-C855-F81FA9E5CD1B}"/>
              </a:ext>
            </a:extLst>
          </p:cNvPr>
          <p:cNvSpPr txBox="1"/>
          <p:nvPr/>
        </p:nvSpPr>
        <p:spPr>
          <a:xfrm>
            <a:off x="3935696" y="2248158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BF4C403-DF03-DA21-D1AB-51AD272533A8}"/>
              </a:ext>
            </a:extLst>
          </p:cNvPr>
          <p:cNvSpPr txBox="1"/>
          <p:nvPr/>
        </p:nvSpPr>
        <p:spPr>
          <a:xfrm>
            <a:off x="5035716" y="2355880"/>
            <a:ext cx="1951682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000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pointed toward Jupiter</a:t>
            </a:r>
            <a:endParaRPr lang="fr-FR" sz="20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C245321-65A5-FC4E-5278-CBE46A9E3060}"/>
              </a:ext>
            </a:extLst>
          </p:cNvPr>
          <p:cNvSpPr txBox="1"/>
          <p:nvPr/>
        </p:nvSpPr>
        <p:spPr>
          <a:xfrm>
            <a:off x="4470821" y="4361338"/>
            <a:ext cx="2059103" cy="101566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000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aligned with corotational flow direction</a:t>
            </a:r>
            <a:endParaRPr lang="fr-FR" sz="20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1A5BC66-F22D-CF7B-8619-8B15C010E792}"/>
              </a:ext>
            </a:extLst>
          </p:cNvPr>
          <p:cNvSpPr txBox="1"/>
          <p:nvPr/>
        </p:nvSpPr>
        <p:spPr>
          <a:xfrm>
            <a:off x="1503960" y="2213310"/>
            <a:ext cx="2059103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000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aligned with Jovian spin axis</a:t>
            </a:r>
            <a:endParaRPr lang="fr-FR" sz="20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7F560D6-DC5E-5DB0-5777-1CD8C857002C}"/>
              </a:ext>
            </a:extLst>
          </p:cNvPr>
          <p:cNvSpPr/>
          <p:nvPr/>
        </p:nvSpPr>
        <p:spPr>
          <a:xfrm>
            <a:off x="7755244" y="3983520"/>
            <a:ext cx="3509699" cy="239854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19CA2DC-082B-7E05-3A5E-396C8D52F09F}"/>
              </a:ext>
            </a:extLst>
          </p:cNvPr>
          <p:cNvSpPr/>
          <p:nvPr/>
        </p:nvSpPr>
        <p:spPr>
          <a:xfrm>
            <a:off x="7755244" y="438730"/>
            <a:ext cx="3509699" cy="326379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Freeform 76">
            <a:extLst>
              <a:ext uri="{FF2B5EF4-FFF2-40B4-BE49-F238E27FC236}">
                <a16:creationId xmlns:a16="http://schemas.microsoft.com/office/drawing/2014/main" id="{62A5B7BC-A9E9-B0E2-5AB0-59D3618A14C1}"/>
              </a:ext>
            </a:extLst>
          </p:cNvPr>
          <p:cNvSpPr/>
          <p:nvPr/>
        </p:nvSpPr>
        <p:spPr>
          <a:xfrm>
            <a:off x="7849707" y="537463"/>
            <a:ext cx="376245" cy="376245"/>
          </a:xfrm>
          <a:custGeom>
            <a:avLst/>
            <a:gdLst/>
            <a:ahLst/>
            <a:cxnLst/>
            <a:rect l="l" t="t" r="r" b="b"/>
            <a:pathLst>
              <a:path w="440433" h="440433">
                <a:moveTo>
                  <a:pt x="0" y="0"/>
                </a:moveTo>
                <a:lnTo>
                  <a:pt x="440434" y="0"/>
                </a:lnTo>
                <a:lnTo>
                  <a:pt x="440434" y="440433"/>
                </a:lnTo>
                <a:lnTo>
                  <a:pt x="0" y="4404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C495DAD0-FD5C-6CBE-1821-901E513637AD}"/>
              </a:ext>
            </a:extLst>
          </p:cNvPr>
          <p:cNvSpPr txBox="1"/>
          <p:nvPr/>
        </p:nvSpPr>
        <p:spPr>
          <a:xfrm>
            <a:off x="8234265" y="448186"/>
            <a:ext cx="1385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GB" sz="2400" u="sng" kern="0" dirty="0">
                <a:solidFill>
                  <a:srgbClr val="071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XY-plan</a:t>
            </a:r>
            <a:endParaRPr lang="fr-FR" sz="2400" u="sng" kern="0" dirty="0">
              <a:solidFill>
                <a:srgbClr val="0717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Freeform 76">
            <a:extLst>
              <a:ext uri="{FF2B5EF4-FFF2-40B4-BE49-F238E27FC236}">
                <a16:creationId xmlns:a16="http://schemas.microsoft.com/office/drawing/2014/main" id="{46AB6149-1832-AA28-8C1C-F81125D5AA8E}"/>
              </a:ext>
            </a:extLst>
          </p:cNvPr>
          <p:cNvSpPr/>
          <p:nvPr/>
        </p:nvSpPr>
        <p:spPr>
          <a:xfrm>
            <a:off x="7849707" y="4072797"/>
            <a:ext cx="376245" cy="376245"/>
          </a:xfrm>
          <a:custGeom>
            <a:avLst/>
            <a:gdLst/>
            <a:ahLst/>
            <a:cxnLst/>
            <a:rect l="l" t="t" r="r" b="b"/>
            <a:pathLst>
              <a:path w="440433" h="440433">
                <a:moveTo>
                  <a:pt x="0" y="0"/>
                </a:moveTo>
                <a:lnTo>
                  <a:pt x="440434" y="0"/>
                </a:lnTo>
                <a:lnTo>
                  <a:pt x="440434" y="440433"/>
                </a:lnTo>
                <a:lnTo>
                  <a:pt x="0" y="4404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6EBDF67F-6776-0E36-B19C-421AEA96D9AC}"/>
              </a:ext>
            </a:extLst>
          </p:cNvPr>
          <p:cNvSpPr txBox="1"/>
          <p:nvPr/>
        </p:nvSpPr>
        <p:spPr>
          <a:xfrm>
            <a:off x="8234265" y="3983520"/>
            <a:ext cx="1385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GB" sz="2400" u="sng" kern="0" dirty="0">
                <a:solidFill>
                  <a:srgbClr val="071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XZ-plan</a:t>
            </a:r>
            <a:endParaRPr lang="fr-FR" sz="2400" u="sng" kern="0" dirty="0">
              <a:solidFill>
                <a:srgbClr val="0717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218D9C95-AA19-D928-FC0C-9C8935970E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306" t="18938" r="36720" b="49675"/>
          <a:stretch>
            <a:fillRect/>
          </a:stretch>
        </p:blipFill>
        <p:spPr>
          <a:xfrm>
            <a:off x="8782574" y="1618641"/>
            <a:ext cx="1455038" cy="2152572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5F964B6C-18A7-AAD6-A3FE-B610B74043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722" t="65572" r="39883" b="19618"/>
          <a:stretch>
            <a:fillRect/>
          </a:stretch>
        </p:blipFill>
        <p:spPr>
          <a:xfrm>
            <a:off x="9004476" y="4854900"/>
            <a:ext cx="1087120" cy="1015664"/>
          </a:xfrm>
          <a:prstGeom prst="rect">
            <a:avLst/>
          </a:prstGeom>
        </p:spPr>
      </p:pic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0FDC3383-04DB-CE03-2350-26BD46456004}"/>
              </a:ext>
            </a:extLst>
          </p:cNvPr>
          <p:cNvCxnSpPr>
            <a:cxnSpLocks/>
          </p:cNvCxnSpPr>
          <p:nvPr/>
        </p:nvCxnSpPr>
        <p:spPr>
          <a:xfrm flipV="1">
            <a:off x="9526702" y="2654579"/>
            <a:ext cx="0" cy="7317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9C858256-025A-FB1F-50F0-29FDEEA2730B}"/>
              </a:ext>
            </a:extLst>
          </p:cNvPr>
          <p:cNvCxnSpPr>
            <a:cxnSpLocks/>
          </p:cNvCxnSpPr>
          <p:nvPr/>
        </p:nvCxnSpPr>
        <p:spPr>
          <a:xfrm>
            <a:off x="9510093" y="3386297"/>
            <a:ext cx="802648" cy="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ZoneTexte 99">
            <a:extLst>
              <a:ext uri="{FF2B5EF4-FFF2-40B4-BE49-F238E27FC236}">
                <a16:creationId xmlns:a16="http://schemas.microsoft.com/office/drawing/2014/main" id="{0E2F7831-57BD-73E9-C786-C48B3C6604E3}"/>
              </a:ext>
            </a:extLst>
          </p:cNvPr>
          <p:cNvSpPr txBox="1"/>
          <p:nvPr/>
        </p:nvSpPr>
        <p:spPr>
          <a:xfrm>
            <a:off x="10303390" y="3055841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5B559FE5-9943-ED41-497B-776CAC7EF7F1}"/>
              </a:ext>
            </a:extLst>
          </p:cNvPr>
          <p:cNvSpPr txBox="1"/>
          <p:nvPr/>
        </p:nvSpPr>
        <p:spPr>
          <a:xfrm>
            <a:off x="9133683" y="2512009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E22D028E-6754-C2B8-EB1F-DA8C3B3B68A1}"/>
              </a:ext>
            </a:extLst>
          </p:cNvPr>
          <p:cNvCxnSpPr>
            <a:cxnSpLocks/>
          </p:cNvCxnSpPr>
          <p:nvPr/>
        </p:nvCxnSpPr>
        <p:spPr>
          <a:xfrm flipV="1">
            <a:off x="9542009" y="4654496"/>
            <a:ext cx="0" cy="7317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42DE2090-CE70-089F-1314-5D27361DBE9E}"/>
              </a:ext>
            </a:extLst>
          </p:cNvPr>
          <p:cNvCxnSpPr>
            <a:cxnSpLocks/>
          </p:cNvCxnSpPr>
          <p:nvPr/>
        </p:nvCxnSpPr>
        <p:spPr>
          <a:xfrm>
            <a:off x="9525400" y="5386214"/>
            <a:ext cx="802648" cy="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C3412206-D3A9-6099-0266-84E3E5EC063E}"/>
              </a:ext>
            </a:extLst>
          </p:cNvPr>
          <p:cNvSpPr txBox="1"/>
          <p:nvPr/>
        </p:nvSpPr>
        <p:spPr>
          <a:xfrm>
            <a:off x="9855067" y="5396173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C5E281CA-8D8B-47F7-857A-93ACDCAA0BAC}"/>
              </a:ext>
            </a:extLst>
          </p:cNvPr>
          <p:cNvSpPr txBox="1"/>
          <p:nvPr/>
        </p:nvSpPr>
        <p:spPr>
          <a:xfrm>
            <a:off x="9592277" y="4567133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7C86270-8300-DB3F-F646-944DD0F5D454}"/>
              </a:ext>
            </a:extLst>
          </p:cNvPr>
          <p:cNvCxnSpPr>
            <a:cxnSpLocks/>
          </p:cNvCxnSpPr>
          <p:nvPr/>
        </p:nvCxnSpPr>
        <p:spPr>
          <a:xfrm>
            <a:off x="8158313" y="2213310"/>
            <a:ext cx="624261" cy="0"/>
          </a:xfrm>
          <a:prstGeom prst="straightConnector1">
            <a:avLst/>
          </a:prstGeom>
          <a:ln w="31750">
            <a:solidFill>
              <a:srgbClr val="5A88F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CD8DEE5-8473-A7C2-FC07-62547FD44E0C}"/>
                  </a:ext>
                </a:extLst>
              </p:cNvPr>
              <p:cNvSpPr txBox="1"/>
              <p:nvPr/>
            </p:nvSpPr>
            <p:spPr>
              <a:xfrm>
                <a:off x="8202729" y="1817148"/>
                <a:ext cx="4512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5A88F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fr-FR" sz="2400" b="0" i="1" smtClean="0">
                          <a:solidFill>
                            <a:srgbClr val="5A88F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fr-FR" sz="2400" b="0" dirty="0">
                  <a:solidFill>
                    <a:srgbClr val="5A88FC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CD8DEE5-8473-A7C2-FC07-62547FD44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729" y="1817148"/>
                <a:ext cx="451297" cy="369332"/>
              </a:xfrm>
              <a:prstGeom prst="rect">
                <a:avLst/>
              </a:prstGeom>
              <a:blipFill>
                <a:blip r:embed="rId8"/>
                <a:stretch>
                  <a:fillRect l="-11111" r="-8333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953FCCA-8B5C-104E-E8F7-A26B9C207A0C}"/>
              </a:ext>
            </a:extLst>
          </p:cNvPr>
          <p:cNvCxnSpPr>
            <a:cxnSpLocks/>
          </p:cNvCxnSpPr>
          <p:nvPr/>
        </p:nvCxnSpPr>
        <p:spPr>
          <a:xfrm>
            <a:off x="7888248" y="5398288"/>
            <a:ext cx="624261" cy="0"/>
          </a:xfrm>
          <a:prstGeom prst="straightConnector1">
            <a:avLst/>
          </a:prstGeom>
          <a:ln w="31750">
            <a:solidFill>
              <a:srgbClr val="5A88F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F1ED0BE-D0B8-862E-C369-1DD7ED02D385}"/>
                  </a:ext>
                </a:extLst>
              </p:cNvPr>
              <p:cNvSpPr txBox="1"/>
              <p:nvPr/>
            </p:nvSpPr>
            <p:spPr>
              <a:xfrm>
                <a:off x="7932664" y="5002126"/>
                <a:ext cx="4512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5A88F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fr-FR" sz="2400" b="0" i="1" smtClean="0">
                          <a:solidFill>
                            <a:srgbClr val="5A88FC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fr-FR" sz="2400" b="0" dirty="0">
                  <a:solidFill>
                    <a:srgbClr val="5A88FC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F1ED0BE-D0B8-862E-C369-1DD7ED02D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664" y="5002126"/>
                <a:ext cx="451297" cy="369332"/>
              </a:xfrm>
              <a:prstGeom prst="rect">
                <a:avLst/>
              </a:prstGeom>
              <a:blipFill>
                <a:blip r:embed="rId9"/>
                <a:stretch>
                  <a:fillRect l="-8333" r="-11111" b="-103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688E5CA0-527E-B7E9-0055-8674EFF40568}"/>
              </a:ext>
            </a:extLst>
          </p:cNvPr>
          <p:cNvSpPr txBox="1"/>
          <p:nvPr/>
        </p:nvSpPr>
        <p:spPr>
          <a:xfrm>
            <a:off x="8428377" y="1170311"/>
            <a:ext cx="1201041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5A88FC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000" kern="0" dirty="0">
                <a:solidFill>
                  <a:srgbClr val="5A88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LT-18:00</a:t>
            </a:r>
            <a:endParaRPr lang="fr-FR" sz="2000" kern="0" dirty="0">
              <a:solidFill>
                <a:srgbClr val="5A88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84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B18B2-3A11-6ED2-543A-64A481259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2C62FE38-CD3F-A365-7E61-73A64A105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465" y="4556053"/>
            <a:ext cx="1759508" cy="165365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6718C0F-8B4C-BAFC-0F77-E12719E0F9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387" t="15730" r="21428" b="71569"/>
          <a:stretch>
            <a:fillRect/>
          </a:stretch>
        </p:blipFill>
        <p:spPr>
          <a:xfrm>
            <a:off x="8839214" y="4098455"/>
            <a:ext cx="2170476" cy="2568845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147F24F-D805-04EA-A3CA-457E4D01C418}"/>
              </a:ext>
            </a:extLst>
          </p:cNvPr>
          <p:cNvCxnSpPr/>
          <p:nvPr/>
        </p:nvCxnSpPr>
        <p:spPr>
          <a:xfrm>
            <a:off x="8037627" y="5383229"/>
            <a:ext cx="2955472" cy="0"/>
          </a:xfrm>
          <a:prstGeom prst="line">
            <a:avLst/>
          </a:prstGeom>
          <a:ln w="317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A55D6AEF-6A58-662A-1BA4-B3024034AA65}"/>
              </a:ext>
            </a:extLst>
          </p:cNvPr>
          <p:cNvSpPr/>
          <p:nvPr/>
        </p:nvSpPr>
        <p:spPr>
          <a:xfrm>
            <a:off x="8352761" y="1048931"/>
            <a:ext cx="2345277" cy="2345277"/>
          </a:xfrm>
          <a:prstGeom prst="ellipse">
            <a:avLst/>
          </a:prstGeom>
          <a:noFill/>
          <a:ln w="3175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5337219E-9B5C-532D-717D-C528C9D7DB86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A687DA3-47B5-9BD3-F97F-2460F2C084FA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AE236C4-BC07-C733-DA3F-7D64B322BBB8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8FF9ED1-9316-DF6B-1E7B-1220A3710EF5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3B649E5-5998-F3D6-6CEC-70D82D74B53F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73D86AC-D4CF-0651-4477-10BE45EB60E4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9BA8168-3223-4F4E-9852-5CDB2F0F5282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A67EB2A-C43D-4973-B416-1875FF1F5806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6/10</a:t>
            </a:r>
          </a:p>
        </p:txBody>
      </p:sp>
      <p:sp>
        <p:nvSpPr>
          <p:cNvPr id="16" name="Parallélogramme 15">
            <a:extLst>
              <a:ext uri="{FF2B5EF4-FFF2-40B4-BE49-F238E27FC236}">
                <a16:creationId xmlns:a16="http://schemas.microsoft.com/office/drawing/2014/main" id="{C2F1920C-22D8-3BD3-4CD2-90E6FFC1638A}"/>
              </a:ext>
            </a:extLst>
          </p:cNvPr>
          <p:cNvSpPr/>
          <p:nvPr/>
        </p:nvSpPr>
        <p:spPr>
          <a:xfrm>
            <a:off x="1774092" y="2685970"/>
            <a:ext cx="5586763" cy="1159729"/>
          </a:xfrm>
          <a:prstGeom prst="parallelogram">
            <a:avLst>
              <a:gd name="adj" fmla="val 116346"/>
            </a:avLst>
          </a:prstGeom>
          <a:solidFill>
            <a:srgbClr val="00206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A8EF4B-28F7-8C73-EB1C-F819633E7290}"/>
              </a:ext>
            </a:extLst>
          </p:cNvPr>
          <p:cNvSpPr/>
          <p:nvPr/>
        </p:nvSpPr>
        <p:spPr>
          <a:xfrm>
            <a:off x="1774092" y="1745984"/>
            <a:ext cx="4237464" cy="4237464"/>
          </a:xfrm>
          <a:prstGeom prst="rect">
            <a:avLst/>
          </a:prstGeom>
          <a:solidFill>
            <a:srgbClr val="00206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F9639D36-EB56-0001-320A-EB7E057CFA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1093" y="3265834"/>
            <a:ext cx="1159728" cy="1159728"/>
          </a:xfrm>
          <a:prstGeom prst="rect">
            <a:avLst/>
          </a:prstGeom>
        </p:spPr>
      </p:pic>
      <p:sp>
        <p:nvSpPr>
          <p:cNvPr id="19" name="Parallélogramme 18">
            <a:extLst>
              <a:ext uri="{FF2B5EF4-FFF2-40B4-BE49-F238E27FC236}">
                <a16:creationId xmlns:a16="http://schemas.microsoft.com/office/drawing/2014/main" id="{523E5AA3-E5DC-111C-7E63-5340784E6AF5}"/>
              </a:ext>
            </a:extLst>
          </p:cNvPr>
          <p:cNvSpPr/>
          <p:nvPr/>
        </p:nvSpPr>
        <p:spPr>
          <a:xfrm>
            <a:off x="424793" y="3845697"/>
            <a:ext cx="5586763" cy="1159729"/>
          </a:xfrm>
          <a:prstGeom prst="parallelogram">
            <a:avLst>
              <a:gd name="adj" fmla="val 116346"/>
            </a:avLst>
          </a:prstGeom>
          <a:solidFill>
            <a:srgbClr val="00206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B6E5A35-B048-4332-92D5-F49DDC81D7F5}"/>
              </a:ext>
            </a:extLst>
          </p:cNvPr>
          <p:cNvCxnSpPr>
            <a:cxnSpLocks/>
          </p:cNvCxnSpPr>
          <p:nvPr/>
        </p:nvCxnSpPr>
        <p:spPr>
          <a:xfrm flipV="1">
            <a:off x="3858181" y="2347141"/>
            <a:ext cx="0" cy="15175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4EF4E34-D7A6-6C02-7E5D-332E4D9B6BB9}"/>
              </a:ext>
            </a:extLst>
          </p:cNvPr>
          <p:cNvCxnSpPr>
            <a:cxnSpLocks/>
          </p:cNvCxnSpPr>
          <p:nvPr/>
        </p:nvCxnSpPr>
        <p:spPr>
          <a:xfrm rot="5400000" flipV="1">
            <a:off x="4616969" y="3086910"/>
            <a:ext cx="0" cy="15175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20AE9CA-D05F-84A0-43D1-17455A700A62}"/>
              </a:ext>
            </a:extLst>
          </p:cNvPr>
          <p:cNvCxnSpPr>
            <a:cxnSpLocks/>
          </p:cNvCxnSpPr>
          <p:nvPr/>
        </p:nvCxnSpPr>
        <p:spPr>
          <a:xfrm flipV="1">
            <a:off x="3858181" y="2942030"/>
            <a:ext cx="1057003" cy="903664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721BFA6E-98FE-EA56-AC93-3571A54A80DF}"/>
              </a:ext>
            </a:extLst>
          </p:cNvPr>
          <p:cNvSpPr txBox="1"/>
          <p:nvPr/>
        </p:nvSpPr>
        <p:spPr>
          <a:xfrm>
            <a:off x="1865103" y="4057750"/>
            <a:ext cx="1813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CphiO</a:t>
            </a:r>
          </a:p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B724387-3453-518E-3ADD-C787EFC463F7}"/>
              </a:ext>
            </a:extLst>
          </p:cNvPr>
          <p:cNvSpPr txBox="1"/>
          <p:nvPr/>
        </p:nvSpPr>
        <p:spPr>
          <a:xfrm>
            <a:off x="4821944" y="3840144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2583A88-867C-82A5-0CDB-C056BDD2E698}"/>
              </a:ext>
            </a:extLst>
          </p:cNvPr>
          <p:cNvSpPr txBox="1"/>
          <p:nvPr/>
        </p:nvSpPr>
        <p:spPr>
          <a:xfrm>
            <a:off x="4709056" y="3088547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E99733F-4407-D59F-3A7B-5F9ECA2A5E34}"/>
              </a:ext>
            </a:extLst>
          </p:cNvPr>
          <p:cNvSpPr txBox="1"/>
          <p:nvPr/>
        </p:nvSpPr>
        <p:spPr>
          <a:xfrm>
            <a:off x="3935696" y="2248158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950E0D4-C45E-AED1-0E5A-5C3BF6ECFF2B}"/>
              </a:ext>
            </a:extLst>
          </p:cNvPr>
          <p:cNvSpPr txBox="1"/>
          <p:nvPr/>
        </p:nvSpPr>
        <p:spPr>
          <a:xfrm>
            <a:off x="5035716" y="2355880"/>
            <a:ext cx="1951682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000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pointed toward Jupiter</a:t>
            </a:r>
            <a:endParaRPr lang="fr-FR" sz="20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4935A7A-CFC1-ABC0-EA82-67219E9DDDF5}"/>
              </a:ext>
            </a:extLst>
          </p:cNvPr>
          <p:cNvSpPr txBox="1"/>
          <p:nvPr/>
        </p:nvSpPr>
        <p:spPr>
          <a:xfrm>
            <a:off x="4470821" y="4361338"/>
            <a:ext cx="2059103" cy="101566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000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aligned with corotational flow direction</a:t>
            </a:r>
            <a:endParaRPr lang="fr-FR" sz="20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9E4107E-B9B3-D787-CFEA-E182949D45DB}"/>
              </a:ext>
            </a:extLst>
          </p:cNvPr>
          <p:cNvSpPr txBox="1"/>
          <p:nvPr/>
        </p:nvSpPr>
        <p:spPr>
          <a:xfrm>
            <a:off x="1503960" y="2213310"/>
            <a:ext cx="2059103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000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aligned with Jovian spin axis</a:t>
            </a:r>
            <a:endParaRPr lang="fr-FR" sz="20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859D60D-43AE-AECD-7CDD-B3E0AA627A26}"/>
              </a:ext>
            </a:extLst>
          </p:cNvPr>
          <p:cNvSpPr/>
          <p:nvPr/>
        </p:nvSpPr>
        <p:spPr>
          <a:xfrm>
            <a:off x="7755244" y="3983520"/>
            <a:ext cx="3509699" cy="239854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9D129ED-844B-50DE-C4B7-C97E394C9BF9}"/>
              </a:ext>
            </a:extLst>
          </p:cNvPr>
          <p:cNvSpPr/>
          <p:nvPr/>
        </p:nvSpPr>
        <p:spPr>
          <a:xfrm>
            <a:off x="7755244" y="438730"/>
            <a:ext cx="3509699" cy="326379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Freeform 76">
            <a:extLst>
              <a:ext uri="{FF2B5EF4-FFF2-40B4-BE49-F238E27FC236}">
                <a16:creationId xmlns:a16="http://schemas.microsoft.com/office/drawing/2014/main" id="{EA577071-1FC3-8CCC-AF69-20F80D865CF0}"/>
              </a:ext>
            </a:extLst>
          </p:cNvPr>
          <p:cNvSpPr/>
          <p:nvPr/>
        </p:nvSpPr>
        <p:spPr>
          <a:xfrm>
            <a:off x="7849707" y="537463"/>
            <a:ext cx="376245" cy="376245"/>
          </a:xfrm>
          <a:custGeom>
            <a:avLst/>
            <a:gdLst/>
            <a:ahLst/>
            <a:cxnLst/>
            <a:rect l="l" t="t" r="r" b="b"/>
            <a:pathLst>
              <a:path w="440433" h="440433">
                <a:moveTo>
                  <a:pt x="0" y="0"/>
                </a:moveTo>
                <a:lnTo>
                  <a:pt x="440434" y="0"/>
                </a:lnTo>
                <a:lnTo>
                  <a:pt x="440434" y="440433"/>
                </a:lnTo>
                <a:lnTo>
                  <a:pt x="0" y="4404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E92C3DE3-6701-045F-69FA-E5280F2DFFA5}"/>
              </a:ext>
            </a:extLst>
          </p:cNvPr>
          <p:cNvSpPr txBox="1"/>
          <p:nvPr/>
        </p:nvSpPr>
        <p:spPr>
          <a:xfrm>
            <a:off x="8234265" y="448186"/>
            <a:ext cx="1385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GB" sz="2400" u="sng" kern="0" dirty="0">
                <a:solidFill>
                  <a:srgbClr val="071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XY-plan</a:t>
            </a:r>
            <a:endParaRPr lang="fr-FR" sz="2400" u="sng" kern="0" dirty="0">
              <a:solidFill>
                <a:srgbClr val="0717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Freeform 76">
            <a:extLst>
              <a:ext uri="{FF2B5EF4-FFF2-40B4-BE49-F238E27FC236}">
                <a16:creationId xmlns:a16="http://schemas.microsoft.com/office/drawing/2014/main" id="{8DDC18A7-B635-4EDF-773D-C871A613378B}"/>
              </a:ext>
            </a:extLst>
          </p:cNvPr>
          <p:cNvSpPr/>
          <p:nvPr/>
        </p:nvSpPr>
        <p:spPr>
          <a:xfrm>
            <a:off x="7849707" y="4072797"/>
            <a:ext cx="376245" cy="376245"/>
          </a:xfrm>
          <a:custGeom>
            <a:avLst/>
            <a:gdLst/>
            <a:ahLst/>
            <a:cxnLst/>
            <a:rect l="l" t="t" r="r" b="b"/>
            <a:pathLst>
              <a:path w="440433" h="440433">
                <a:moveTo>
                  <a:pt x="0" y="0"/>
                </a:moveTo>
                <a:lnTo>
                  <a:pt x="440434" y="0"/>
                </a:lnTo>
                <a:lnTo>
                  <a:pt x="440434" y="440433"/>
                </a:lnTo>
                <a:lnTo>
                  <a:pt x="0" y="4404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6820E168-47DF-A859-0001-BC4C39BDC543}"/>
              </a:ext>
            </a:extLst>
          </p:cNvPr>
          <p:cNvSpPr txBox="1"/>
          <p:nvPr/>
        </p:nvSpPr>
        <p:spPr>
          <a:xfrm>
            <a:off x="8234265" y="3983520"/>
            <a:ext cx="1385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GB" sz="2400" u="sng" kern="0" dirty="0">
                <a:solidFill>
                  <a:srgbClr val="0717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XZ-plan</a:t>
            </a:r>
            <a:endParaRPr lang="fr-FR" sz="2400" u="sng" kern="0" dirty="0">
              <a:solidFill>
                <a:srgbClr val="0717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89BB0697-09A3-5258-AE10-A2C973D7DA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306" t="18938" r="36720" b="49675"/>
          <a:stretch>
            <a:fillRect/>
          </a:stretch>
        </p:blipFill>
        <p:spPr>
          <a:xfrm>
            <a:off x="8782574" y="1618641"/>
            <a:ext cx="1455038" cy="2152572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E4DACFDA-54BA-1007-6FD0-9F3FD2C5D0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722" t="65572" r="39883" b="19618"/>
          <a:stretch>
            <a:fillRect/>
          </a:stretch>
        </p:blipFill>
        <p:spPr>
          <a:xfrm>
            <a:off x="9004476" y="4854900"/>
            <a:ext cx="1087120" cy="1015664"/>
          </a:xfrm>
          <a:prstGeom prst="rect">
            <a:avLst/>
          </a:prstGeom>
        </p:spPr>
      </p:pic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7ED4685F-DF56-C975-A048-A0046943D8C9}"/>
              </a:ext>
            </a:extLst>
          </p:cNvPr>
          <p:cNvCxnSpPr>
            <a:cxnSpLocks/>
          </p:cNvCxnSpPr>
          <p:nvPr/>
        </p:nvCxnSpPr>
        <p:spPr>
          <a:xfrm flipV="1">
            <a:off x="9526702" y="2654579"/>
            <a:ext cx="0" cy="7317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3B3AA6EE-557E-6D97-0A6F-3B2EE111D287}"/>
              </a:ext>
            </a:extLst>
          </p:cNvPr>
          <p:cNvCxnSpPr>
            <a:cxnSpLocks/>
          </p:cNvCxnSpPr>
          <p:nvPr/>
        </p:nvCxnSpPr>
        <p:spPr>
          <a:xfrm>
            <a:off x="9510093" y="3386297"/>
            <a:ext cx="802648" cy="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ZoneTexte 99">
            <a:extLst>
              <a:ext uri="{FF2B5EF4-FFF2-40B4-BE49-F238E27FC236}">
                <a16:creationId xmlns:a16="http://schemas.microsoft.com/office/drawing/2014/main" id="{55DC4429-4E97-D502-7556-B7ACB86F5FF4}"/>
              </a:ext>
            </a:extLst>
          </p:cNvPr>
          <p:cNvSpPr txBox="1"/>
          <p:nvPr/>
        </p:nvSpPr>
        <p:spPr>
          <a:xfrm>
            <a:off x="10303390" y="3055841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FBEB7941-CE46-1FCD-4A3B-6022D0A00C0B}"/>
              </a:ext>
            </a:extLst>
          </p:cNvPr>
          <p:cNvSpPr txBox="1"/>
          <p:nvPr/>
        </p:nvSpPr>
        <p:spPr>
          <a:xfrm>
            <a:off x="9133683" y="2512009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EAE4EC74-3821-848F-6B0C-8090548651B0}"/>
              </a:ext>
            </a:extLst>
          </p:cNvPr>
          <p:cNvCxnSpPr>
            <a:cxnSpLocks/>
          </p:cNvCxnSpPr>
          <p:nvPr/>
        </p:nvCxnSpPr>
        <p:spPr>
          <a:xfrm flipV="1">
            <a:off x="9542009" y="4654496"/>
            <a:ext cx="0" cy="7317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778EDA5D-374D-D0C2-27C2-C8F8C2E32746}"/>
              </a:ext>
            </a:extLst>
          </p:cNvPr>
          <p:cNvCxnSpPr>
            <a:cxnSpLocks/>
          </p:cNvCxnSpPr>
          <p:nvPr/>
        </p:nvCxnSpPr>
        <p:spPr>
          <a:xfrm>
            <a:off x="9525400" y="5386214"/>
            <a:ext cx="802648" cy="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990F97EA-5AB2-6CF0-4F9A-182732752178}"/>
              </a:ext>
            </a:extLst>
          </p:cNvPr>
          <p:cNvSpPr txBox="1"/>
          <p:nvPr/>
        </p:nvSpPr>
        <p:spPr>
          <a:xfrm>
            <a:off x="9855067" y="5396173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10824B60-77DD-E81C-DCC1-70D259773018}"/>
              </a:ext>
            </a:extLst>
          </p:cNvPr>
          <p:cNvSpPr txBox="1"/>
          <p:nvPr/>
        </p:nvSpPr>
        <p:spPr>
          <a:xfrm>
            <a:off x="9592277" y="4567133"/>
            <a:ext cx="354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0B6F73B-E58A-225C-1B2C-EC8AD9CE5B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52761" y="2228305"/>
            <a:ext cx="0" cy="57874"/>
          </a:xfrm>
          <a:prstGeom prst="straightConnector1">
            <a:avLst/>
          </a:prstGeom>
          <a:ln w="317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245A2D1-0A52-EAA1-2E24-C274FDFAEE7E}"/>
              </a:ext>
            </a:extLst>
          </p:cNvPr>
          <p:cNvCxnSpPr>
            <a:cxnSpLocks/>
          </p:cNvCxnSpPr>
          <p:nvPr/>
        </p:nvCxnSpPr>
        <p:spPr>
          <a:xfrm rot="5400000" flipV="1">
            <a:off x="10697239" y="5354292"/>
            <a:ext cx="0" cy="57874"/>
          </a:xfrm>
          <a:prstGeom prst="straightConnector1">
            <a:avLst/>
          </a:prstGeom>
          <a:ln w="317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5A4FF7B-09FC-C0F6-D28F-8A094F841806}"/>
              </a:ext>
            </a:extLst>
          </p:cNvPr>
          <p:cNvCxnSpPr>
            <a:cxnSpLocks/>
          </p:cNvCxnSpPr>
          <p:nvPr/>
        </p:nvCxnSpPr>
        <p:spPr>
          <a:xfrm rot="16200000" flipV="1">
            <a:off x="9428671" y="1019994"/>
            <a:ext cx="0" cy="57874"/>
          </a:xfrm>
          <a:prstGeom prst="straightConnector1">
            <a:avLst/>
          </a:prstGeom>
          <a:ln w="317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7A145FC-AE47-ECB2-A264-232CB05FCF9E}"/>
              </a:ext>
            </a:extLst>
          </p:cNvPr>
          <p:cNvCxnSpPr>
            <a:cxnSpLocks/>
          </p:cNvCxnSpPr>
          <p:nvPr/>
        </p:nvCxnSpPr>
        <p:spPr>
          <a:xfrm flipV="1">
            <a:off x="10698562" y="2154556"/>
            <a:ext cx="0" cy="57874"/>
          </a:xfrm>
          <a:prstGeom prst="straightConnector1">
            <a:avLst/>
          </a:prstGeom>
          <a:ln w="317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383BFA1-70A6-AA06-244A-6B144F5B5426}"/>
              </a:ext>
            </a:extLst>
          </p:cNvPr>
          <p:cNvCxnSpPr/>
          <p:nvPr/>
        </p:nvCxnSpPr>
        <p:spPr>
          <a:xfrm>
            <a:off x="10580271" y="4272024"/>
            <a:ext cx="0" cy="579864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37A2EC98-0B8A-F263-1586-BA4802D78C46}"/>
              </a:ext>
            </a:extLst>
          </p:cNvPr>
          <p:cNvSpPr/>
          <p:nvPr/>
        </p:nvSpPr>
        <p:spPr>
          <a:xfrm>
            <a:off x="7974525" y="3206478"/>
            <a:ext cx="315134" cy="315134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22C8B1B-DB6E-8F23-9EB5-D7A00A02D599}"/>
              </a:ext>
            </a:extLst>
          </p:cNvPr>
          <p:cNvCxnSpPr>
            <a:stCxn id="13" idx="3"/>
            <a:endCxn id="13" idx="7"/>
          </p:cNvCxnSpPr>
          <p:nvPr/>
        </p:nvCxnSpPr>
        <p:spPr>
          <a:xfrm flipV="1">
            <a:off x="8020675" y="3252628"/>
            <a:ext cx="222834" cy="22283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98332F2-EBCA-94BA-DB5B-1A1075286D9A}"/>
              </a:ext>
            </a:extLst>
          </p:cNvPr>
          <p:cNvCxnSpPr>
            <a:stCxn id="13" idx="1"/>
            <a:endCxn id="13" idx="5"/>
          </p:cNvCxnSpPr>
          <p:nvPr/>
        </p:nvCxnSpPr>
        <p:spPr>
          <a:xfrm>
            <a:off x="8020675" y="3252628"/>
            <a:ext cx="222834" cy="22283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D02D515-01BC-2510-A40B-ACE849F85583}"/>
                  </a:ext>
                </a:extLst>
              </p:cNvPr>
              <p:cNvSpPr txBox="1"/>
              <p:nvPr/>
            </p:nvSpPr>
            <p:spPr>
              <a:xfrm>
                <a:off x="8276059" y="3118803"/>
                <a:ext cx="395752" cy="598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933" i="1" kern="0">
                              <a:solidFill>
                                <a:srgbClr val="05AA0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933" i="1" kern="0">
                              <a:solidFill>
                                <a:srgbClr val="05AA0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933" kern="0" dirty="0">
                  <a:solidFill>
                    <a:srgbClr val="05AA0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D02D515-01BC-2510-A40B-ACE849F85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059" y="3118803"/>
                <a:ext cx="395752" cy="598497"/>
              </a:xfrm>
              <a:prstGeom prst="rect">
                <a:avLst/>
              </a:prstGeom>
              <a:blipFill>
                <a:blip r:embed="rId8"/>
                <a:stretch>
                  <a:fillRect l="-9091" r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EF06410-F29A-4963-B5B9-DA4E2272CD5A}"/>
                  </a:ext>
                </a:extLst>
              </p:cNvPr>
              <p:cNvSpPr txBox="1"/>
              <p:nvPr/>
            </p:nvSpPr>
            <p:spPr>
              <a:xfrm>
                <a:off x="10625982" y="4077418"/>
                <a:ext cx="395752" cy="598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933" i="1" kern="0">
                              <a:solidFill>
                                <a:srgbClr val="05AA0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933" i="1" kern="0">
                              <a:solidFill>
                                <a:srgbClr val="05AA0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933" kern="0" dirty="0">
                  <a:solidFill>
                    <a:srgbClr val="05AA0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EF06410-F29A-4963-B5B9-DA4E2272C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982" y="4077418"/>
                <a:ext cx="395752" cy="598497"/>
              </a:xfrm>
              <a:prstGeom prst="rect">
                <a:avLst/>
              </a:prstGeom>
              <a:blipFill>
                <a:blip r:embed="rId9"/>
                <a:stretch>
                  <a:fillRect l="-9375" r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55FC270-1B69-DDA6-830F-FDE0659025E0}"/>
              </a:ext>
            </a:extLst>
          </p:cNvPr>
          <p:cNvCxnSpPr>
            <a:cxnSpLocks/>
          </p:cNvCxnSpPr>
          <p:nvPr/>
        </p:nvCxnSpPr>
        <p:spPr>
          <a:xfrm rot="5400000" flipV="1">
            <a:off x="8420986" y="5354292"/>
            <a:ext cx="0" cy="57874"/>
          </a:xfrm>
          <a:prstGeom prst="straightConnector1">
            <a:avLst/>
          </a:prstGeom>
          <a:ln w="317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1850A9D-92CB-5695-2E11-0ADE4528CAC9}"/>
                  </a:ext>
                </a:extLst>
              </p:cNvPr>
              <p:cNvSpPr txBox="1"/>
              <p:nvPr/>
            </p:nvSpPr>
            <p:spPr>
              <a:xfrm>
                <a:off x="8422142" y="2120995"/>
                <a:ext cx="395752" cy="543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933" i="1" kern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933" b="0" i="1" kern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fr-FR" sz="2933" kern="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1850A9D-92CB-5695-2E11-0ADE4528C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142" y="2120995"/>
                <a:ext cx="395752" cy="5436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AE98E7F-32AC-3CD3-8025-CDD15F677560}"/>
                  </a:ext>
                </a:extLst>
              </p:cNvPr>
              <p:cNvSpPr txBox="1"/>
              <p:nvPr/>
            </p:nvSpPr>
            <p:spPr>
              <a:xfrm>
                <a:off x="7989648" y="4830395"/>
                <a:ext cx="395752" cy="543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933" i="1" kern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933" b="0" i="1" kern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fr-FR" sz="2933" kern="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AE98E7F-32AC-3CD3-8025-CDD15F677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648" y="4830395"/>
                <a:ext cx="395752" cy="5436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131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BFCED-F23B-4D2B-BF56-1B2ED48A0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69B2068-0BF4-A69A-DA2C-F91799F5B7DF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85DD123-5CE0-C2CB-5BA7-514FDDB44C3B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6225795-3BC9-BB08-C66D-CA10318C5817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46DEC81-6A38-BF5B-A418-A4E93C0F99FA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1662C0A-0A03-8A43-B02B-9942044FE155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72F5ECE-2F80-6DAC-27C6-99C4FD7C84B6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33DDAC1-4CFD-03C7-9685-F088A5D31307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61EB0A9-C85D-5F84-02B7-BBAFD665C47C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7/10</a:t>
            </a:r>
          </a:p>
        </p:txBody>
      </p:sp>
      <p:sp>
        <p:nvSpPr>
          <p:cNvPr id="50" name="Freeform 9">
            <a:extLst>
              <a:ext uri="{FF2B5EF4-FFF2-40B4-BE49-F238E27FC236}">
                <a16:creationId xmlns:a16="http://schemas.microsoft.com/office/drawing/2014/main" id="{2029F3B3-DCE9-90DB-6EC2-D489FB3DBEC0}"/>
              </a:ext>
            </a:extLst>
          </p:cNvPr>
          <p:cNvSpPr/>
          <p:nvPr/>
        </p:nvSpPr>
        <p:spPr>
          <a:xfrm>
            <a:off x="467435" y="1581212"/>
            <a:ext cx="3057437" cy="1662699"/>
          </a:xfrm>
          <a:custGeom>
            <a:avLst/>
            <a:gdLst/>
            <a:ahLst/>
            <a:cxnLst/>
            <a:rect l="l" t="t" r="r" b="b"/>
            <a:pathLst>
              <a:path w="6529594" h="3426819">
                <a:moveTo>
                  <a:pt x="0" y="0"/>
                </a:moveTo>
                <a:lnTo>
                  <a:pt x="6529594" y="0"/>
                </a:lnTo>
                <a:lnTo>
                  <a:pt x="6529594" y="3426819"/>
                </a:lnTo>
                <a:lnTo>
                  <a:pt x="0" y="342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813" t="-35526" b="-34336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EB69C2-F54C-EC26-8D88-77C931D259CB}"/>
              </a:ext>
            </a:extLst>
          </p:cNvPr>
          <p:cNvSpPr/>
          <p:nvPr/>
        </p:nvSpPr>
        <p:spPr>
          <a:xfrm>
            <a:off x="389803" y="1060689"/>
            <a:ext cx="3212701" cy="543493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Freeform 14">
            <a:extLst>
              <a:ext uri="{FF2B5EF4-FFF2-40B4-BE49-F238E27FC236}">
                <a16:creationId xmlns:a16="http://schemas.microsoft.com/office/drawing/2014/main" id="{9E146A16-6A20-0EF8-93E4-2150350A72C1}"/>
              </a:ext>
            </a:extLst>
          </p:cNvPr>
          <p:cNvSpPr/>
          <p:nvPr/>
        </p:nvSpPr>
        <p:spPr>
          <a:xfrm>
            <a:off x="499805" y="1172444"/>
            <a:ext cx="184854" cy="262713"/>
          </a:xfrm>
          <a:custGeom>
            <a:avLst/>
            <a:gdLst/>
            <a:ahLst/>
            <a:cxnLst/>
            <a:rect l="l" t="t" r="r" b="b"/>
            <a:pathLst>
              <a:path w="216978" h="308367">
                <a:moveTo>
                  <a:pt x="0" y="0"/>
                </a:moveTo>
                <a:lnTo>
                  <a:pt x="216979" y="0"/>
                </a:lnTo>
                <a:lnTo>
                  <a:pt x="216979" y="308368"/>
                </a:lnTo>
                <a:lnTo>
                  <a:pt x="0" y="30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7C21D8E7-DD21-DBF6-2E79-3F2CCF9CD0B3}"/>
              </a:ext>
            </a:extLst>
          </p:cNvPr>
          <p:cNvSpPr txBox="1"/>
          <p:nvPr/>
        </p:nvSpPr>
        <p:spPr>
          <a:xfrm>
            <a:off x="652513" y="111913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of the current sheet</a:t>
            </a:r>
            <a:endParaRPr kumimoji="0" lang="fr-FR" b="0" i="0" u="sng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8207D79B-728B-4560-7637-3D22068EFAD2}"/>
                  </a:ext>
                </a:extLst>
              </p:cNvPr>
              <p:cNvSpPr txBox="1"/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fr-FR" b="0" i="0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=316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=0.09 </m:t>
                      </m:r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8207D79B-728B-4560-7637-3D22068EF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blipFill>
                <a:blip r:embed="rId4"/>
                <a:stretch>
                  <a:fillRect t="-6667" r="-343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C5B764B5-50C3-A6DC-89DE-DFE980FA1AB6}"/>
                  </a:ext>
                </a:extLst>
              </p:cNvPr>
              <p:cNvSpPr txBox="1"/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 </m:t>
                      </m:r>
                      <m:sSup>
                        <m:sSup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b="0" i="0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fr-FR" b="0" i="1" kern="0" dirty="0" smtClean="0">
                              <a:solidFill>
                                <a:srgbClr val="071739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C5B764B5-50C3-A6DC-89DE-DFE980FA1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blipFill>
                <a:blip r:embed="rId5"/>
                <a:stretch>
                  <a:fillRect t="-10345" r="-3788" b="-31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26DA55BC-1F7E-D464-3298-DD4A159287CE}"/>
                  </a:ext>
                </a:extLst>
              </p:cNvPr>
              <p:cNvSpPr txBox="1"/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26DA55BC-1F7E-D464-3298-DD4A15928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blipFill>
                <a:blip r:embed="rId6"/>
                <a:stretch>
                  <a:fillRect t="-6667" r="-731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F7A3C5F3-E42B-FF22-0809-1788216C90C4}"/>
                  </a:ext>
                </a:extLst>
              </p:cNvPr>
              <p:cNvSpPr txBox="1"/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nT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F7A3C5F3-E42B-FF22-0809-1788216C9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blipFill>
                <a:blip r:embed="rId7"/>
                <a:stretch>
                  <a:fillRect t="-6667" r="-6186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559286EA-A440-71C2-3274-121479E5B181}"/>
                  </a:ext>
                </a:extLst>
              </p:cNvPr>
              <p:cNvSpPr txBox="1"/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=192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559286EA-A440-71C2-3274-121479E5B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blipFill>
                <a:blip r:embed="rId8"/>
                <a:stretch>
                  <a:fillRect t="-6667" r="-434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ZoneTexte 109">
            <a:extLst>
              <a:ext uri="{FF2B5EF4-FFF2-40B4-BE49-F238E27FC236}">
                <a16:creationId xmlns:a16="http://schemas.microsoft.com/office/drawing/2014/main" id="{5182009E-5CED-E71C-B0BB-955CE022DE81}"/>
              </a:ext>
            </a:extLst>
          </p:cNvPr>
          <p:cNvSpPr txBox="1"/>
          <p:nvPr/>
        </p:nvSpPr>
        <p:spPr>
          <a:xfrm>
            <a:off x="565907" y="329811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Numerical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172B1A28-7263-32B6-8494-EEB09CC6C6CF}"/>
              </a:ext>
            </a:extLst>
          </p:cNvPr>
          <p:cNvSpPr txBox="1"/>
          <p:nvPr/>
        </p:nvSpPr>
        <p:spPr>
          <a:xfrm>
            <a:off x="565907" y="416698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Physical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F9B58F33-6F7B-DC95-588A-EE22EFC1DC58}"/>
                  </a:ext>
                </a:extLst>
              </p:cNvPr>
              <p:cNvSpPr txBox="1"/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=0.13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F9B58F33-6F7B-DC95-588A-EE22EFC1D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B3D3508C-DBA0-03FD-8F94-5DE3DF1B631B}"/>
                  </a:ext>
                </a:extLst>
              </p:cNvPr>
              <p:cNvSpPr txBox="1"/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=2.77,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B3D3508C-DBA0-03FD-8F94-5DE3DF1B6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blipFill>
                <a:blip r:embed="rId10"/>
                <a:stretch>
                  <a:fillRect t="-6667" r="-808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5E697C87-BFC4-E8B7-5BCE-781A048DFBC8}"/>
                  </a:ext>
                </a:extLst>
              </p:cNvPr>
              <p:cNvSpPr txBox="1"/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𝑀𝑆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=0.835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5E697C87-BFC4-E8B7-5BCE-781A048DF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blipFill>
                <a:blip r:embed="rId11"/>
                <a:stretch>
                  <a:fillRect t="-6667" r="-5932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2347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049FB-BB1A-33E7-F31F-B70B600F2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341C65B-48E6-E352-42DC-36DD89B185DB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658F4BD-7899-7FF5-BB15-CF4892A41250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85AF558-01C4-3113-915D-0748F8F33810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5A37499-D9E3-A8C8-F13C-B8A83F29C1C9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C1DDC21-4795-AD32-5AF1-275E6D0E4969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5CA21CA-86C2-6B24-F8B7-FCD6F4350962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1D4C609-924A-2805-294A-EAA28A612E13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5A9447A-7F00-483C-FB9E-1D0AF5EDBD6B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7/10</a:t>
            </a:r>
          </a:p>
        </p:txBody>
      </p:sp>
      <p:sp>
        <p:nvSpPr>
          <p:cNvPr id="50" name="Freeform 9">
            <a:extLst>
              <a:ext uri="{FF2B5EF4-FFF2-40B4-BE49-F238E27FC236}">
                <a16:creationId xmlns:a16="http://schemas.microsoft.com/office/drawing/2014/main" id="{C00CE1E0-0613-8FC1-B36B-366726197FCF}"/>
              </a:ext>
            </a:extLst>
          </p:cNvPr>
          <p:cNvSpPr/>
          <p:nvPr/>
        </p:nvSpPr>
        <p:spPr>
          <a:xfrm>
            <a:off x="467435" y="1581212"/>
            <a:ext cx="3057437" cy="1662699"/>
          </a:xfrm>
          <a:custGeom>
            <a:avLst/>
            <a:gdLst/>
            <a:ahLst/>
            <a:cxnLst/>
            <a:rect l="l" t="t" r="r" b="b"/>
            <a:pathLst>
              <a:path w="6529594" h="3426819">
                <a:moveTo>
                  <a:pt x="0" y="0"/>
                </a:moveTo>
                <a:lnTo>
                  <a:pt x="6529594" y="0"/>
                </a:lnTo>
                <a:lnTo>
                  <a:pt x="6529594" y="3426819"/>
                </a:lnTo>
                <a:lnTo>
                  <a:pt x="0" y="342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813" t="-35526" b="-34336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DEDFA92-4098-017F-08B1-5105EB948913}"/>
              </a:ext>
            </a:extLst>
          </p:cNvPr>
          <p:cNvSpPr/>
          <p:nvPr/>
        </p:nvSpPr>
        <p:spPr>
          <a:xfrm>
            <a:off x="389803" y="1060689"/>
            <a:ext cx="3212701" cy="543493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Freeform 14">
            <a:extLst>
              <a:ext uri="{FF2B5EF4-FFF2-40B4-BE49-F238E27FC236}">
                <a16:creationId xmlns:a16="http://schemas.microsoft.com/office/drawing/2014/main" id="{DA9D77D7-6788-BCCA-402E-72DB6F81F97E}"/>
              </a:ext>
            </a:extLst>
          </p:cNvPr>
          <p:cNvSpPr/>
          <p:nvPr/>
        </p:nvSpPr>
        <p:spPr>
          <a:xfrm>
            <a:off x="499805" y="1172444"/>
            <a:ext cx="184854" cy="262713"/>
          </a:xfrm>
          <a:custGeom>
            <a:avLst/>
            <a:gdLst/>
            <a:ahLst/>
            <a:cxnLst/>
            <a:rect l="l" t="t" r="r" b="b"/>
            <a:pathLst>
              <a:path w="216978" h="308367">
                <a:moveTo>
                  <a:pt x="0" y="0"/>
                </a:moveTo>
                <a:lnTo>
                  <a:pt x="216979" y="0"/>
                </a:lnTo>
                <a:lnTo>
                  <a:pt x="216979" y="308368"/>
                </a:lnTo>
                <a:lnTo>
                  <a:pt x="0" y="30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6CDCE8BC-7C7B-E336-5363-BB352C7D4387}"/>
              </a:ext>
            </a:extLst>
          </p:cNvPr>
          <p:cNvSpPr txBox="1"/>
          <p:nvPr/>
        </p:nvSpPr>
        <p:spPr>
          <a:xfrm>
            <a:off x="652513" y="111913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of the current sheet</a:t>
            </a:r>
            <a:endParaRPr kumimoji="0" lang="fr-FR" b="0" i="0" u="sng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3E99876C-FE97-222A-5A2E-667A3F3611A4}"/>
                  </a:ext>
                </a:extLst>
              </p:cNvPr>
              <p:cNvSpPr txBox="1"/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fr-FR" b="0" i="0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=316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=0.09 </m:t>
                      </m:r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3E99876C-FE97-222A-5A2E-667A3F361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blipFill>
                <a:blip r:embed="rId4"/>
                <a:stretch>
                  <a:fillRect t="-6667" r="-343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CB000173-EE2B-D591-ED7A-11A714F688EC}"/>
                  </a:ext>
                </a:extLst>
              </p:cNvPr>
              <p:cNvSpPr txBox="1"/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 </m:t>
                      </m:r>
                      <m:sSup>
                        <m:sSup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b="0" i="0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fr-FR" b="0" i="1" kern="0" dirty="0" smtClean="0">
                              <a:solidFill>
                                <a:srgbClr val="071739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CB000173-EE2B-D591-ED7A-11A714F68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blipFill>
                <a:blip r:embed="rId5"/>
                <a:stretch>
                  <a:fillRect t="-10345" r="-3788" b="-31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3D285FD5-C593-5335-9A93-0F5BF3B206F0}"/>
                  </a:ext>
                </a:extLst>
              </p:cNvPr>
              <p:cNvSpPr txBox="1"/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3D285FD5-C593-5335-9A93-0F5BF3B20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blipFill>
                <a:blip r:embed="rId6"/>
                <a:stretch>
                  <a:fillRect t="-6667" r="-731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7FB8002C-7D7D-D7D9-C0F2-4C4C950E30BF}"/>
                  </a:ext>
                </a:extLst>
              </p:cNvPr>
              <p:cNvSpPr txBox="1"/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nT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7FB8002C-7D7D-D7D9-C0F2-4C4C950E3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blipFill>
                <a:blip r:embed="rId7"/>
                <a:stretch>
                  <a:fillRect t="-6667" r="-6186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38F62D4D-E329-2F70-26F8-1EB38F2DC373}"/>
                  </a:ext>
                </a:extLst>
              </p:cNvPr>
              <p:cNvSpPr txBox="1"/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=192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38F62D4D-E329-2F70-26F8-1EB38F2DC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blipFill>
                <a:blip r:embed="rId8"/>
                <a:stretch>
                  <a:fillRect t="-6667" r="-434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ZoneTexte 109">
            <a:extLst>
              <a:ext uri="{FF2B5EF4-FFF2-40B4-BE49-F238E27FC236}">
                <a16:creationId xmlns:a16="http://schemas.microsoft.com/office/drawing/2014/main" id="{65B596F3-62A2-3037-DE2F-E2844CEB45C2}"/>
              </a:ext>
            </a:extLst>
          </p:cNvPr>
          <p:cNvSpPr txBox="1"/>
          <p:nvPr/>
        </p:nvSpPr>
        <p:spPr>
          <a:xfrm>
            <a:off x="565907" y="329811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Numerical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202DBEC7-74E2-C9D6-4577-01D0EA75B911}"/>
              </a:ext>
            </a:extLst>
          </p:cNvPr>
          <p:cNvSpPr txBox="1"/>
          <p:nvPr/>
        </p:nvSpPr>
        <p:spPr>
          <a:xfrm>
            <a:off x="565907" y="416698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Physical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E7889471-7A2A-5DA8-987A-F1282F43C552}"/>
                  </a:ext>
                </a:extLst>
              </p:cNvPr>
              <p:cNvSpPr txBox="1"/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=0.13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E7889471-7A2A-5DA8-987A-F1282F43C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E1EDFDBD-596E-5576-286D-C88B3C1B9CF2}"/>
                  </a:ext>
                </a:extLst>
              </p:cNvPr>
              <p:cNvSpPr txBox="1"/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=2.77,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E1EDFDBD-596E-5576-286D-C88B3C1B9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blipFill>
                <a:blip r:embed="rId10"/>
                <a:stretch>
                  <a:fillRect t="-6667" r="-808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B89A9D17-EE7E-D82D-0496-F91628C13CFE}"/>
                  </a:ext>
                </a:extLst>
              </p:cNvPr>
              <p:cNvSpPr txBox="1"/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𝑀𝑆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=0.835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B89A9D17-EE7E-D82D-0496-F91628C13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blipFill>
                <a:blip r:embed="rId11"/>
                <a:stretch>
                  <a:fillRect t="-6667" r="-5932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D21403F-3219-EA7C-C2F7-85F2D1CE2CE0}"/>
              </a:ext>
            </a:extLst>
          </p:cNvPr>
          <p:cNvSpPr/>
          <p:nvPr/>
        </p:nvSpPr>
        <p:spPr>
          <a:xfrm>
            <a:off x="718615" y="5581064"/>
            <a:ext cx="121724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05AF66-E79F-8228-724E-9289C4797E77}"/>
              </a:ext>
            </a:extLst>
          </p:cNvPr>
          <p:cNvSpPr/>
          <p:nvPr/>
        </p:nvSpPr>
        <p:spPr>
          <a:xfrm>
            <a:off x="3981373" y="5581064"/>
            <a:ext cx="165652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super-alfvénic</a:t>
            </a:r>
          </a:p>
        </p:txBody>
      </p:sp>
    </p:spTree>
    <p:extLst>
      <p:ext uri="{BB962C8B-B14F-4D97-AF65-F5344CB8AC3E}">
        <p14:creationId xmlns:p14="http://schemas.microsoft.com/office/powerpoint/2010/main" val="718469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2F6A9-BAEA-9157-0573-A7C37BEAF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44DC7A-BECE-6C97-9823-E5D216CE41C2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DB1739E-61E7-5430-F6EA-CEBB2C3ED0B4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A0A14F3-9E39-F5C4-2AA0-9C94D6391CE2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28E94DB-5E1B-C14D-0F06-89A9D1A60830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0408B0A-5325-7933-5A66-D31847252BA5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3332F2F-A559-C250-A073-39E5F2BD3D9F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1899B54A-D6B4-9F78-4ABC-0A7B19CFEFD5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5696E5E-8B19-8B58-92A7-894479EFB149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7/10</a:t>
            </a:r>
          </a:p>
        </p:txBody>
      </p:sp>
      <p:sp>
        <p:nvSpPr>
          <p:cNvPr id="50" name="Freeform 9">
            <a:extLst>
              <a:ext uri="{FF2B5EF4-FFF2-40B4-BE49-F238E27FC236}">
                <a16:creationId xmlns:a16="http://schemas.microsoft.com/office/drawing/2014/main" id="{572CCA28-E209-563B-0538-A50B7FD2C9F7}"/>
              </a:ext>
            </a:extLst>
          </p:cNvPr>
          <p:cNvSpPr/>
          <p:nvPr/>
        </p:nvSpPr>
        <p:spPr>
          <a:xfrm>
            <a:off x="467435" y="1581212"/>
            <a:ext cx="3057437" cy="1662699"/>
          </a:xfrm>
          <a:custGeom>
            <a:avLst/>
            <a:gdLst/>
            <a:ahLst/>
            <a:cxnLst/>
            <a:rect l="l" t="t" r="r" b="b"/>
            <a:pathLst>
              <a:path w="6529594" h="3426819">
                <a:moveTo>
                  <a:pt x="0" y="0"/>
                </a:moveTo>
                <a:lnTo>
                  <a:pt x="6529594" y="0"/>
                </a:lnTo>
                <a:lnTo>
                  <a:pt x="6529594" y="3426819"/>
                </a:lnTo>
                <a:lnTo>
                  <a:pt x="0" y="342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813" t="-35526" b="-34336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EA827C5-A28C-F789-D267-3511168FBA76}"/>
              </a:ext>
            </a:extLst>
          </p:cNvPr>
          <p:cNvSpPr/>
          <p:nvPr/>
        </p:nvSpPr>
        <p:spPr>
          <a:xfrm>
            <a:off x="389803" y="1060689"/>
            <a:ext cx="3212701" cy="543493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Freeform 14">
            <a:extLst>
              <a:ext uri="{FF2B5EF4-FFF2-40B4-BE49-F238E27FC236}">
                <a16:creationId xmlns:a16="http://schemas.microsoft.com/office/drawing/2014/main" id="{D6ECF796-5C06-61DC-37D2-64808233267E}"/>
              </a:ext>
            </a:extLst>
          </p:cNvPr>
          <p:cNvSpPr/>
          <p:nvPr/>
        </p:nvSpPr>
        <p:spPr>
          <a:xfrm>
            <a:off x="499805" y="1172444"/>
            <a:ext cx="184854" cy="262713"/>
          </a:xfrm>
          <a:custGeom>
            <a:avLst/>
            <a:gdLst/>
            <a:ahLst/>
            <a:cxnLst/>
            <a:rect l="l" t="t" r="r" b="b"/>
            <a:pathLst>
              <a:path w="216978" h="308367">
                <a:moveTo>
                  <a:pt x="0" y="0"/>
                </a:moveTo>
                <a:lnTo>
                  <a:pt x="216979" y="0"/>
                </a:lnTo>
                <a:lnTo>
                  <a:pt x="216979" y="308368"/>
                </a:lnTo>
                <a:lnTo>
                  <a:pt x="0" y="30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95FFB0DB-1917-70C1-5625-FF4BC6F87553}"/>
              </a:ext>
            </a:extLst>
          </p:cNvPr>
          <p:cNvSpPr txBox="1"/>
          <p:nvPr/>
        </p:nvSpPr>
        <p:spPr>
          <a:xfrm>
            <a:off x="652513" y="111913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of the current sheet</a:t>
            </a:r>
            <a:endParaRPr kumimoji="0" lang="fr-FR" b="0" i="0" u="sng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98FA1C74-6C85-1F40-9349-8E00466B8257}"/>
                  </a:ext>
                </a:extLst>
              </p:cNvPr>
              <p:cNvSpPr txBox="1"/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fr-FR" b="0" i="0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=316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=0.09 </m:t>
                      </m:r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98FA1C74-6C85-1F40-9349-8E00466B8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blipFill>
                <a:blip r:embed="rId4"/>
                <a:stretch>
                  <a:fillRect t="-6667" r="-343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4A99E459-7344-0839-3E64-7A6275571366}"/>
                  </a:ext>
                </a:extLst>
              </p:cNvPr>
              <p:cNvSpPr txBox="1"/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 </m:t>
                      </m:r>
                      <m:sSup>
                        <m:sSup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b="0" i="0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fr-FR" b="0" i="1" kern="0" dirty="0" smtClean="0">
                              <a:solidFill>
                                <a:srgbClr val="071739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4A99E459-7344-0839-3E64-7A6275571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blipFill>
                <a:blip r:embed="rId5"/>
                <a:stretch>
                  <a:fillRect t="-10345" r="-3788" b="-31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AE4E43FF-84F6-764D-1E27-85622D4FA9EB}"/>
                  </a:ext>
                </a:extLst>
              </p:cNvPr>
              <p:cNvSpPr txBox="1"/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AE4E43FF-84F6-764D-1E27-85622D4FA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blipFill>
                <a:blip r:embed="rId6"/>
                <a:stretch>
                  <a:fillRect t="-6667" r="-731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530D1100-34B5-E3FC-EA91-4AEEFFBBDCC0}"/>
                  </a:ext>
                </a:extLst>
              </p:cNvPr>
              <p:cNvSpPr txBox="1"/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nT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530D1100-34B5-E3FC-EA91-4AEEFFBBD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blipFill>
                <a:blip r:embed="rId7"/>
                <a:stretch>
                  <a:fillRect t="-6667" r="-6186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7A04495D-A334-A1A7-5D8F-4D0E1799F775}"/>
                  </a:ext>
                </a:extLst>
              </p:cNvPr>
              <p:cNvSpPr txBox="1"/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=192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7A04495D-A334-A1A7-5D8F-4D0E1799F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blipFill>
                <a:blip r:embed="rId8"/>
                <a:stretch>
                  <a:fillRect t="-6667" r="-434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ZoneTexte 109">
            <a:extLst>
              <a:ext uri="{FF2B5EF4-FFF2-40B4-BE49-F238E27FC236}">
                <a16:creationId xmlns:a16="http://schemas.microsoft.com/office/drawing/2014/main" id="{92930BB9-A4F1-D896-D235-5E4C13E82CCA}"/>
              </a:ext>
            </a:extLst>
          </p:cNvPr>
          <p:cNvSpPr txBox="1"/>
          <p:nvPr/>
        </p:nvSpPr>
        <p:spPr>
          <a:xfrm>
            <a:off x="565907" y="329811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Numerical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619204A4-83BB-F92C-7060-6294DF99F422}"/>
              </a:ext>
            </a:extLst>
          </p:cNvPr>
          <p:cNvSpPr txBox="1"/>
          <p:nvPr/>
        </p:nvSpPr>
        <p:spPr>
          <a:xfrm>
            <a:off x="565907" y="416698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Physical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A9B7F9CE-C80B-5B77-6A93-B6E269B68FC6}"/>
                  </a:ext>
                </a:extLst>
              </p:cNvPr>
              <p:cNvSpPr txBox="1"/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=0.13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A9B7F9CE-C80B-5B77-6A93-B6E269B68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A914B786-5279-D869-F5EC-D7C99B8E57D7}"/>
                  </a:ext>
                </a:extLst>
              </p:cNvPr>
              <p:cNvSpPr txBox="1"/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=2.77,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A914B786-5279-D869-F5EC-D7C99B8E5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blipFill>
                <a:blip r:embed="rId10"/>
                <a:stretch>
                  <a:fillRect t="-6667" r="-808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0065AA74-676B-5DDD-7FAF-74624BC6F16F}"/>
                  </a:ext>
                </a:extLst>
              </p:cNvPr>
              <p:cNvSpPr txBox="1"/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𝑀𝑆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=0.835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0065AA74-676B-5DDD-7FAF-74624BC6F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blipFill>
                <a:blip r:embed="rId11"/>
                <a:stretch>
                  <a:fillRect t="-6667" r="-5932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CD2A159-C5DD-2193-DE2E-84F0CE5E9F19}"/>
              </a:ext>
            </a:extLst>
          </p:cNvPr>
          <p:cNvSpPr/>
          <p:nvPr/>
        </p:nvSpPr>
        <p:spPr>
          <a:xfrm>
            <a:off x="1952185" y="5581064"/>
            <a:ext cx="146963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E4687A-47A6-5E91-56EF-C4BF7C05BBA7}"/>
              </a:ext>
            </a:extLst>
          </p:cNvPr>
          <p:cNvSpPr/>
          <p:nvPr/>
        </p:nvSpPr>
        <p:spPr>
          <a:xfrm>
            <a:off x="3981372" y="5581064"/>
            <a:ext cx="211462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sub-magnetosonic </a:t>
            </a:r>
          </a:p>
        </p:txBody>
      </p:sp>
    </p:spTree>
    <p:extLst>
      <p:ext uri="{BB962C8B-B14F-4D97-AF65-F5344CB8AC3E}">
        <p14:creationId xmlns:p14="http://schemas.microsoft.com/office/powerpoint/2010/main" val="17179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5E9DE-91DF-247B-E052-68CF3DFD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51A7819-45D2-4C20-527F-F57AE86761BF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86E3C28-C05D-EF74-440C-761D4CF05F4F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855CBFF-DECC-B140-11C0-3FA8C64A5983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2F3C981-7481-C844-BA55-F5216554F41E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46A541-2E5C-5545-785E-0FDDD1119FD6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4AD0778-C02A-A3A1-562D-2F3A4DE3DDA9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1CB0DB9-9F94-458A-E013-FB26B3F87D70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CC102FE-00E2-C8A4-2315-A3855638019D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7/10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B5DBBDB9-B895-53A9-A3C0-123E1E117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20" y="1060689"/>
            <a:ext cx="3815846" cy="330604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D7041480-040F-4AFF-7014-CE571A28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59" y="1060689"/>
            <a:ext cx="3815846" cy="3306046"/>
          </a:xfrm>
          <a:prstGeom prst="rect">
            <a:avLst/>
          </a:prstGeom>
        </p:spPr>
      </p:pic>
      <p:sp>
        <p:nvSpPr>
          <p:cNvPr id="50" name="Freeform 9">
            <a:extLst>
              <a:ext uri="{FF2B5EF4-FFF2-40B4-BE49-F238E27FC236}">
                <a16:creationId xmlns:a16="http://schemas.microsoft.com/office/drawing/2014/main" id="{79A4E4BB-D812-3BD1-953F-9A534F600BE5}"/>
              </a:ext>
            </a:extLst>
          </p:cNvPr>
          <p:cNvSpPr/>
          <p:nvPr/>
        </p:nvSpPr>
        <p:spPr>
          <a:xfrm>
            <a:off x="467435" y="1581212"/>
            <a:ext cx="3057437" cy="1662699"/>
          </a:xfrm>
          <a:custGeom>
            <a:avLst/>
            <a:gdLst/>
            <a:ahLst/>
            <a:cxnLst/>
            <a:rect l="l" t="t" r="r" b="b"/>
            <a:pathLst>
              <a:path w="6529594" h="3426819">
                <a:moveTo>
                  <a:pt x="0" y="0"/>
                </a:moveTo>
                <a:lnTo>
                  <a:pt x="6529594" y="0"/>
                </a:lnTo>
                <a:lnTo>
                  <a:pt x="6529594" y="3426819"/>
                </a:lnTo>
                <a:lnTo>
                  <a:pt x="0" y="3426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813" t="-35526" b="-34336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D102531-6DEE-92CD-457F-8E15B311C4D2}"/>
              </a:ext>
            </a:extLst>
          </p:cNvPr>
          <p:cNvSpPr/>
          <p:nvPr/>
        </p:nvSpPr>
        <p:spPr>
          <a:xfrm>
            <a:off x="389803" y="1060689"/>
            <a:ext cx="3212701" cy="543493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713A9653-B96B-FE0D-87AF-EFC18ACD7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467" y="4608223"/>
            <a:ext cx="1919151" cy="1780794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83E25A69-67BF-D151-7E76-047C6D734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491" y="4554616"/>
            <a:ext cx="2503170" cy="1709176"/>
          </a:xfrm>
          <a:prstGeom prst="rect">
            <a:avLst/>
          </a:prstGeom>
        </p:spPr>
      </p:pic>
      <p:sp>
        <p:nvSpPr>
          <p:cNvPr id="101" name="Freeform 14">
            <a:extLst>
              <a:ext uri="{FF2B5EF4-FFF2-40B4-BE49-F238E27FC236}">
                <a16:creationId xmlns:a16="http://schemas.microsoft.com/office/drawing/2014/main" id="{E0EBFF42-A85B-4EE8-1850-0D1DE1F021E6}"/>
              </a:ext>
            </a:extLst>
          </p:cNvPr>
          <p:cNvSpPr/>
          <p:nvPr/>
        </p:nvSpPr>
        <p:spPr>
          <a:xfrm>
            <a:off x="499805" y="1172444"/>
            <a:ext cx="184854" cy="262713"/>
          </a:xfrm>
          <a:custGeom>
            <a:avLst/>
            <a:gdLst/>
            <a:ahLst/>
            <a:cxnLst/>
            <a:rect l="l" t="t" r="r" b="b"/>
            <a:pathLst>
              <a:path w="216978" h="308367">
                <a:moveTo>
                  <a:pt x="0" y="0"/>
                </a:moveTo>
                <a:lnTo>
                  <a:pt x="216979" y="0"/>
                </a:lnTo>
                <a:lnTo>
                  <a:pt x="216979" y="308368"/>
                </a:lnTo>
                <a:lnTo>
                  <a:pt x="0" y="30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84443303-3A26-6B0A-B593-ECBAD2E719FA}"/>
              </a:ext>
            </a:extLst>
          </p:cNvPr>
          <p:cNvSpPr txBox="1"/>
          <p:nvPr/>
        </p:nvSpPr>
        <p:spPr>
          <a:xfrm>
            <a:off x="652513" y="111913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of the current sheet</a:t>
            </a:r>
            <a:endParaRPr kumimoji="0" lang="fr-FR" b="0" i="0" u="sng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71431EBE-0547-5EE2-8DA1-9D020203BE77}"/>
                  </a:ext>
                </a:extLst>
              </p:cNvPr>
              <p:cNvSpPr txBox="1"/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fr-FR" b="0" i="0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=316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=0.09 </m:t>
                      </m:r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71431EBE-0547-5EE2-8DA1-9D020203B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blipFill>
                <a:blip r:embed="rId8"/>
                <a:stretch>
                  <a:fillRect t="-6667" r="-343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1C4748FB-315F-3E5B-26D9-F8DEED9BAF34}"/>
                  </a:ext>
                </a:extLst>
              </p:cNvPr>
              <p:cNvSpPr txBox="1"/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 </m:t>
                      </m:r>
                      <m:sSup>
                        <m:sSup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b="0" i="0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fr-FR" b="0" i="1" kern="0" dirty="0" smtClean="0">
                              <a:solidFill>
                                <a:srgbClr val="071739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1C4748FB-315F-3E5B-26D9-F8DEED9BA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blipFill>
                <a:blip r:embed="rId9"/>
                <a:stretch>
                  <a:fillRect t="-10345" r="-3788" b="-31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AEED1BAD-7FC7-9858-EC4C-F9BC4641E301}"/>
                  </a:ext>
                </a:extLst>
              </p:cNvPr>
              <p:cNvSpPr txBox="1"/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AEED1BAD-7FC7-9858-EC4C-F9BC4641E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blipFill>
                <a:blip r:embed="rId10"/>
                <a:stretch>
                  <a:fillRect t="-6667" r="-731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BB77AD23-475A-D11A-6DA6-0D10FB1702A8}"/>
                  </a:ext>
                </a:extLst>
              </p:cNvPr>
              <p:cNvSpPr txBox="1"/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nT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BB77AD23-475A-D11A-6DA6-0D10FB170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blipFill>
                <a:blip r:embed="rId11"/>
                <a:stretch>
                  <a:fillRect t="-6667" r="-6186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4F1A9041-F969-802E-01F8-B69C3087D588}"/>
                  </a:ext>
                </a:extLst>
              </p:cNvPr>
              <p:cNvSpPr txBox="1"/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=192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4F1A9041-F969-802E-01F8-B69C3087D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blipFill>
                <a:blip r:embed="rId12"/>
                <a:stretch>
                  <a:fillRect t="-6667" r="-434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ZoneTexte 109">
            <a:extLst>
              <a:ext uri="{FF2B5EF4-FFF2-40B4-BE49-F238E27FC236}">
                <a16:creationId xmlns:a16="http://schemas.microsoft.com/office/drawing/2014/main" id="{9DBBA7E8-1786-3658-E3EF-E41D3C62EFA1}"/>
              </a:ext>
            </a:extLst>
          </p:cNvPr>
          <p:cNvSpPr txBox="1"/>
          <p:nvPr/>
        </p:nvSpPr>
        <p:spPr>
          <a:xfrm>
            <a:off x="565907" y="329811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Numerical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87653E15-A3A9-51D3-0D8A-88247C965781}"/>
              </a:ext>
            </a:extLst>
          </p:cNvPr>
          <p:cNvSpPr txBox="1"/>
          <p:nvPr/>
        </p:nvSpPr>
        <p:spPr>
          <a:xfrm>
            <a:off x="565907" y="416698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Physical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19E209A5-D105-B076-E172-728F7CEBB29E}"/>
                  </a:ext>
                </a:extLst>
              </p:cNvPr>
              <p:cNvSpPr txBox="1"/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=0.13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19E209A5-D105-B076-E172-728F7CEB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ZoneTexte 113">
            <a:extLst>
              <a:ext uri="{FF2B5EF4-FFF2-40B4-BE49-F238E27FC236}">
                <a16:creationId xmlns:a16="http://schemas.microsoft.com/office/drawing/2014/main" id="{A931420C-1B9E-CD96-D77C-875505358D94}"/>
              </a:ext>
            </a:extLst>
          </p:cNvPr>
          <p:cNvSpPr txBox="1"/>
          <p:nvPr/>
        </p:nvSpPr>
        <p:spPr>
          <a:xfrm>
            <a:off x="4500574" y="1347875"/>
            <a:ext cx="159764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fr-FR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D94B83D6-3480-7393-71A7-3F3BE44B0F52}"/>
              </a:ext>
            </a:extLst>
          </p:cNvPr>
          <p:cNvSpPr txBox="1"/>
          <p:nvPr/>
        </p:nvSpPr>
        <p:spPr>
          <a:xfrm>
            <a:off x="8424956" y="1347875"/>
            <a:ext cx="159764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fr-FR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2879189-7170-08C0-4449-9BBCE471003E}"/>
                  </a:ext>
                </a:extLst>
              </p:cNvPr>
              <p:cNvSpPr txBox="1"/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=2.77,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2879189-7170-08C0-4449-9BBCE4710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blipFill>
                <a:blip r:embed="rId14"/>
                <a:stretch>
                  <a:fillRect t="-6667" r="-808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C232D5B-6941-05E6-EB97-9A37D767522C}"/>
                  </a:ext>
                </a:extLst>
              </p:cNvPr>
              <p:cNvSpPr txBox="1"/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𝑀𝑆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=0.835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C232D5B-6941-05E6-EB97-9A37D7675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blipFill>
                <a:blip r:embed="rId15"/>
                <a:stretch>
                  <a:fillRect t="-6667" r="-5932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CFE25937-0279-BF9B-58EF-566339F4D964}"/>
              </a:ext>
            </a:extLst>
          </p:cNvPr>
          <p:cNvSpPr txBox="1"/>
          <p:nvPr/>
        </p:nvSpPr>
        <p:spPr>
          <a:xfrm>
            <a:off x="5380163" y="3143190"/>
            <a:ext cx="1597645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ramside:</a:t>
            </a:r>
          </a:p>
          <a:p>
            <a:pPr algn="ctr" defTabSz="609630">
              <a:defRPr/>
            </a:pPr>
            <a:r>
              <a:rPr lang="en-GB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pileup region </a:t>
            </a:r>
            <a:endParaRPr lang="fr-FR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2E48F4-6B4C-BF66-7ADD-888600DDA639}"/>
              </a:ext>
            </a:extLst>
          </p:cNvPr>
          <p:cNvSpPr txBox="1"/>
          <p:nvPr/>
        </p:nvSpPr>
        <p:spPr>
          <a:xfrm>
            <a:off x="5187009" y="2302679"/>
            <a:ext cx="431594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fr-FR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defRPr/>
            </a:pPr>
            <a:endParaRPr lang="fr-FR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375C40-5659-E065-974F-63EBF3D18935}"/>
              </a:ext>
            </a:extLst>
          </p:cNvPr>
          <p:cNvSpPr txBox="1"/>
          <p:nvPr/>
        </p:nvSpPr>
        <p:spPr>
          <a:xfrm>
            <a:off x="9178489" y="2640423"/>
            <a:ext cx="625302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fr-FR" sz="24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1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48035-1ADA-6F83-D92C-673DD2222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287D2C0-8831-6BBE-74FC-A2E430FD5359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D999705-4BB5-B1BC-4248-9ABE483A442D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E929F1D-5A11-FF5C-5AF1-FB98E1D8BD55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AA4A876-FCA5-BA4C-11B4-1135F6B6D161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FA0DA2C-B7D8-D21B-07E0-D5400AD70663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38FF6BC-1546-B1B2-CC3B-9044FC9A4435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2D11C44-8BBD-2F07-E641-F4E183D71B3C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DA68145-71EC-3F4C-0ED9-28B8A3FC000B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7/10</a:t>
            </a:r>
          </a:p>
        </p:txBody>
      </p:sp>
      <p:sp>
        <p:nvSpPr>
          <p:cNvPr id="50" name="Freeform 9">
            <a:extLst>
              <a:ext uri="{FF2B5EF4-FFF2-40B4-BE49-F238E27FC236}">
                <a16:creationId xmlns:a16="http://schemas.microsoft.com/office/drawing/2014/main" id="{0A742B00-D30F-C1F0-12B3-85EF77B0A123}"/>
              </a:ext>
            </a:extLst>
          </p:cNvPr>
          <p:cNvSpPr/>
          <p:nvPr/>
        </p:nvSpPr>
        <p:spPr>
          <a:xfrm>
            <a:off x="467435" y="1581212"/>
            <a:ext cx="3057437" cy="1662699"/>
          </a:xfrm>
          <a:custGeom>
            <a:avLst/>
            <a:gdLst/>
            <a:ahLst/>
            <a:cxnLst/>
            <a:rect l="l" t="t" r="r" b="b"/>
            <a:pathLst>
              <a:path w="6529594" h="3426819">
                <a:moveTo>
                  <a:pt x="0" y="0"/>
                </a:moveTo>
                <a:lnTo>
                  <a:pt x="6529594" y="0"/>
                </a:lnTo>
                <a:lnTo>
                  <a:pt x="6529594" y="3426819"/>
                </a:lnTo>
                <a:lnTo>
                  <a:pt x="0" y="342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813" t="-35526" b="-34336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0F7C5EF-CDC0-0A2F-01C9-7CBD8DEF7689}"/>
              </a:ext>
            </a:extLst>
          </p:cNvPr>
          <p:cNvSpPr/>
          <p:nvPr/>
        </p:nvSpPr>
        <p:spPr>
          <a:xfrm>
            <a:off x="389803" y="1060689"/>
            <a:ext cx="3212701" cy="543493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86DD548A-149F-ACD2-ECB4-42E5A4CF6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67" y="4608223"/>
            <a:ext cx="1919151" cy="1780794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69003023-1548-D9BB-88A2-A514CF0AC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491" y="4554616"/>
            <a:ext cx="2503170" cy="1709176"/>
          </a:xfrm>
          <a:prstGeom prst="rect">
            <a:avLst/>
          </a:prstGeom>
        </p:spPr>
      </p:pic>
      <p:sp>
        <p:nvSpPr>
          <p:cNvPr id="101" name="Freeform 14">
            <a:extLst>
              <a:ext uri="{FF2B5EF4-FFF2-40B4-BE49-F238E27FC236}">
                <a16:creationId xmlns:a16="http://schemas.microsoft.com/office/drawing/2014/main" id="{D08A491C-A714-21C5-AA9D-363C92ADFA86}"/>
              </a:ext>
            </a:extLst>
          </p:cNvPr>
          <p:cNvSpPr/>
          <p:nvPr/>
        </p:nvSpPr>
        <p:spPr>
          <a:xfrm>
            <a:off x="499805" y="1172444"/>
            <a:ext cx="184854" cy="262713"/>
          </a:xfrm>
          <a:custGeom>
            <a:avLst/>
            <a:gdLst/>
            <a:ahLst/>
            <a:cxnLst/>
            <a:rect l="l" t="t" r="r" b="b"/>
            <a:pathLst>
              <a:path w="216978" h="308367">
                <a:moveTo>
                  <a:pt x="0" y="0"/>
                </a:moveTo>
                <a:lnTo>
                  <a:pt x="216979" y="0"/>
                </a:lnTo>
                <a:lnTo>
                  <a:pt x="216979" y="308368"/>
                </a:lnTo>
                <a:lnTo>
                  <a:pt x="0" y="30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F387EE2F-D2A5-0AD1-3357-309AF1669B05}"/>
              </a:ext>
            </a:extLst>
          </p:cNvPr>
          <p:cNvSpPr txBox="1"/>
          <p:nvPr/>
        </p:nvSpPr>
        <p:spPr>
          <a:xfrm>
            <a:off x="652513" y="111913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of the current sheet</a:t>
            </a:r>
            <a:endParaRPr kumimoji="0" lang="fr-FR" b="0" i="0" u="sng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BBC737AE-EA8D-00F4-98D0-ED50B9CEC35D}"/>
                  </a:ext>
                </a:extLst>
              </p:cNvPr>
              <p:cNvSpPr txBox="1"/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fr-FR" b="0" i="0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=316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=0.09 </m:t>
                      </m:r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BBC737AE-EA8D-00F4-98D0-ED50B9CE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blipFill>
                <a:blip r:embed="rId6"/>
                <a:stretch>
                  <a:fillRect t="-6667" r="-343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4A1606D3-B8A9-A303-ABE3-355CFC5792E6}"/>
                  </a:ext>
                </a:extLst>
              </p:cNvPr>
              <p:cNvSpPr txBox="1"/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 </m:t>
                      </m:r>
                      <m:sSup>
                        <m:sSup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b="0" i="0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fr-FR" b="0" i="1" kern="0" dirty="0" smtClean="0">
                              <a:solidFill>
                                <a:srgbClr val="071739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4A1606D3-B8A9-A303-ABE3-355CFC579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blipFill>
                <a:blip r:embed="rId7"/>
                <a:stretch>
                  <a:fillRect t="-10345" r="-3788" b="-31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801BA730-E01A-3160-E047-833B0F6EED84}"/>
                  </a:ext>
                </a:extLst>
              </p:cNvPr>
              <p:cNvSpPr txBox="1"/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801BA730-E01A-3160-E047-833B0F6EE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blipFill>
                <a:blip r:embed="rId8"/>
                <a:stretch>
                  <a:fillRect t="-6667" r="-731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80D95D95-77F7-AD77-F50A-47F463A4CBBF}"/>
                  </a:ext>
                </a:extLst>
              </p:cNvPr>
              <p:cNvSpPr txBox="1"/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nT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80D95D95-77F7-AD77-F50A-47F463A4C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blipFill>
                <a:blip r:embed="rId9"/>
                <a:stretch>
                  <a:fillRect t="-6667" r="-6186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792C5D57-5657-6A8B-3762-741042EC7607}"/>
                  </a:ext>
                </a:extLst>
              </p:cNvPr>
              <p:cNvSpPr txBox="1"/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=192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792C5D57-5657-6A8B-3762-741042EC7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blipFill>
                <a:blip r:embed="rId10"/>
                <a:stretch>
                  <a:fillRect t="-6667" r="-434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ZoneTexte 109">
            <a:extLst>
              <a:ext uri="{FF2B5EF4-FFF2-40B4-BE49-F238E27FC236}">
                <a16:creationId xmlns:a16="http://schemas.microsoft.com/office/drawing/2014/main" id="{C06A9077-36CF-E890-D8C9-539B06927365}"/>
              </a:ext>
            </a:extLst>
          </p:cNvPr>
          <p:cNvSpPr txBox="1"/>
          <p:nvPr/>
        </p:nvSpPr>
        <p:spPr>
          <a:xfrm>
            <a:off x="565907" y="329811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Numerical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F5AA172E-39B3-0E84-6E40-28B400BDFC01}"/>
              </a:ext>
            </a:extLst>
          </p:cNvPr>
          <p:cNvSpPr txBox="1"/>
          <p:nvPr/>
        </p:nvSpPr>
        <p:spPr>
          <a:xfrm>
            <a:off x="565907" y="416698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Physical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9BE2F8F0-8640-EF5A-755D-2611D7625416}"/>
                  </a:ext>
                </a:extLst>
              </p:cNvPr>
              <p:cNvSpPr txBox="1"/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=0.13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9BE2F8F0-8640-EF5A-755D-2611D7625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BF8039EE-A7CD-3661-2538-D2E1C6595D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8100" y="1060689"/>
            <a:ext cx="3940741" cy="3306046"/>
          </a:xfrm>
          <a:prstGeom prst="rect">
            <a:avLst/>
          </a:prstGeom>
        </p:spPr>
      </p:pic>
      <p:sp>
        <p:nvSpPr>
          <p:cNvPr id="115" name="ZoneTexte 114">
            <a:extLst>
              <a:ext uri="{FF2B5EF4-FFF2-40B4-BE49-F238E27FC236}">
                <a16:creationId xmlns:a16="http://schemas.microsoft.com/office/drawing/2014/main" id="{88E95450-55A1-CBE7-564D-57AE9C97E2A9}"/>
              </a:ext>
            </a:extLst>
          </p:cNvPr>
          <p:cNvSpPr txBox="1"/>
          <p:nvPr/>
        </p:nvSpPr>
        <p:spPr>
          <a:xfrm>
            <a:off x="8424957" y="1347875"/>
            <a:ext cx="917348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F64E18F-B8B0-1D7B-D805-987EB78C66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3320" y="1060689"/>
            <a:ext cx="3940742" cy="3306046"/>
          </a:xfrm>
          <a:prstGeom prst="rect">
            <a:avLst/>
          </a:prstGeom>
        </p:spPr>
      </p:pic>
      <p:sp>
        <p:nvSpPr>
          <p:cNvPr id="114" name="ZoneTexte 113">
            <a:extLst>
              <a:ext uri="{FF2B5EF4-FFF2-40B4-BE49-F238E27FC236}">
                <a16:creationId xmlns:a16="http://schemas.microsoft.com/office/drawing/2014/main" id="{5CFCED56-5F05-4D8E-2887-9DFD44AEB92D}"/>
              </a:ext>
            </a:extLst>
          </p:cNvPr>
          <p:cNvSpPr txBox="1"/>
          <p:nvPr/>
        </p:nvSpPr>
        <p:spPr>
          <a:xfrm>
            <a:off x="4500574" y="1347875"/>
            <a:ext cx="91972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065D343-7B45-6911-1074-87457CAC3DDA}"/>
                  </a:ext>
                </a:extLst>
              </p:cNvPr>
              <p:cNvSpPr txBox="1"/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=2.77,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065D343-7B45-6911-1074-87457CAC3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blipFill>
                <a:blip r:embed="rId14"/>
                <a:stretch>
                  <a:fillRect t="-6667" r="-808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EACE910-3929-B64B-563C-777C06C24A77}"/>
                  </a:ext>
                </a:extLst>
              </p:cNvPr>
              <p:cNvSpPr txBox="1"/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𝑀𝑆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=0.835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EACE910-3929-B64B-563C-777C06C24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blipFill>
                <a:blip r:embed="rId15"/>
                <a:stretch>
                  <a:fillRect t="-6667" r="-5932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49531C9A-7193-4DFD-BDD0-1C951B5A1206}"/>
              </a:ext>
            </a:extLst>
          </p:cNvPr>
          <p:cNvSpPr txBox="1"/>
          <p:nvPr/>
        </p:nvSpPr>
        <p:spPr>
          <a:xfrm>
            <a:off x="5164868" y="3204926"/>
            <a:ext cx="1597645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wakeside:</a:t>
            </a:r>
          </a:p>
          <a:p>
            <a:pPr algn="ctr" defTabSz="609630">
              <a:defRPr/>
            </a:pPr>
            <a:r>
              <a:rPr lang="fr-FR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sheet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49A8713-157B-C704-70E4-93C46EECC5F8}"/>
              </a:ext>
            </a:extLst>
          </p:cNvPr>
          <p:cNvSpPr txBox="1"/>
          <p:nvPr/>
        </p:nvSpPr>
        <p:spPr>
          <a:xfrm>
            <a:off x="5963691" y="2412561"/>
            <a:ext cx="1217258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fr-FR" sz="24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0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6B40F-6FD2-4743-9046-61F2E2719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81DB4E9-C6DA-FD39-B961-D899D5B1BDCB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46B64B9-656E-55A1-3C0C-F578BAC88468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131E6B6-4127-CA7F-E2C6-D21404E71DA1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FD30E45-1155-906D-0216-3EB04FD21984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79C47D1-2B53-2822-6D06-AA3C97193D98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3FB0EBD-399F-2699-1D58-F901DD1ECAD4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E4DBE6C-8FCF-3A26-6D71-30E250CF54A3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9E5E7C7-3A65-D425-C555-50B62EB8A37A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7/10</a:t>
            </a:r>
          </a:p>
        </p:txBody>
      </p:sp>
      <p:sp>
        <p:nvSpPr>
          <p:cNvPr id="50" name="Freeform 9">
            <a:extLst>
              <a:ext uri="{FF2B5EF4-FFF2-40B4-BE49-F238E27FC236}">
                <a16:creationId xmlns:a16="http://schemas.microsoft.com/office/drawing/2014/main" id="{8997A719-0EB6-88E2-A37E-56FAC90030B4}"/>
              </a:ext>
            </a:extLst>
          </p:cNvPr>
          <p:cNvSpPr/>
          <p:nvPr/>
        </p:nvSpPr>
        <p:spPr>
          <a:xfrm>
            <a:off x="467435" y="1581212"/>
            <a:ext cx="3057437" cy="1662699"/>
          </a:xfrm>
          <a:custGeom>
            <a:avLst/>
            <a:gdLst/>
            <a:ahLst/>
            <a:cxnLst/>
            <a:rect l="l" t="t" r="r" b="b"/>
            <a:pathLst>
              <a:path w="6529594" h="3426819">
                <a:moveTo>
                  <a:pt x="0" y="0"/>
                </a:moveTo>
                <a:lnTo>
                  <a:pt x="6529594" y="0"/>
                </a:lnTo>
                <a:lnTo>
                  <a:pt x="6529594" y="3426819"/>
                </a:lnTo>
                <a:lnTo>
                  <a:pt x="0" y="342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813" t="-35526" b="-34336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D292EA-4368-BA93-AA28-263EF75692A0}"/>
              </a:ext>
            </a:extLst>
          </p:cNvPr>
          <p:cNvSpPr/>
          <p:nvPr/>
        </p:nvSpPr>
        <p:spPr>
          <a:xfrm>
            <a:off x="389803" y="1060689"/>
            <a:ext cx="3212701" cy="543493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fr-FR" sz="1067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7282FBD4-A9BD-6972-40B4-3DC6BC3C8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67" y="4608223"/>
            <a:ext cx="1919151" cy="1780794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D4E18866-D843-2BE3-B57E-FBFBC5A81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491" y="4554616"/>
            <a:ext cx="2503170" cy="1709176"/>
          </a:xfrm>
          <a:prstGeom prst="rect">
            <a:avLst/>
          </a:prstGeom>
        </p:spPr>
      </p:pic>
      <p:sp>
        <p:nvSpPr>
          <p:cNvPr id="101" name="Freeform 14">
            <a:extLst>
              <a:ext uri="{FF2B5EF4-FFF2-40B4-BE49-F238E27FC236}">
                <a16:creationId xmlns:a16="http://schemas.microsoft.com/office/drawing/2014/main" id="{8E06C80E-5F3C-49E5-40F8-A548FD093FD5}"/>
              </a:ext>
            </a:extLst>
          </p:cNvPr>
          <p:cNvSpPr/>
          <p:nvPr/>
        </p:nvSpPr>
        <p:spPr>
          <a:xfrm>
            <a:off x="499805" y="1172444"/>
            <a:ext cx="184854" cy="262713"/>
          </a:xfrm>
          <a:custGeom>
            <a:avLst/>
            <a:gdLst/>
            <a:ahLst/>
            <a:cxnLst/>
            <a:rect l="l" t="t" r="r" b="b"/>
            <a:pathLst>
              <a:path w="216978" h="308367">
                <a:moveTo>
                  <a:pt x="0" y="0"/>
                </a:moveTo>
                <a:lnTo>
                  <a:pt x="216979" y="0"/>
                </a:lnTo>
                <a:lnTo>
                  <a:pt x="216979" y="308368"/>
                </a:lnTo>
                <a:lnTo>
                  <a:pt x="0" y="30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4D349AE0-CFE3-3F3C-E14E-E59B06F940CD}"/>
              </a:ext>
            </a:extLst>
          </p:cNvPr>
          <p:cNvSpPr txBox="1"/>
          <p:nvPr/>
        </p:nvSpPr>
        <p:spPr>
          <a:xfrm>
            <a:off x="652513" y="111913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of the current sheet</a:t>
            </a:r>
            <a:endParaRPr kumimoji="0" lang="fr-FR" b="0" i="0" u="sng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E5D6E1A5-36B3-33DF-A14E-73D7C1E6352F}"/>
                  </a:ext>
                </a:extLst>
              </p:cNvPr>
              <p:cNvSpPr txBox="1"/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fr-FR" b="0" i="0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=316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=0.09 </m:t>
                      </m:r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E5D6E1A5-36B3-33DF-A14E-73D7C1E63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34" y="3666591"/>
                <a:ext cx="2580325" cy="369332"/>
              </a:xfrm>
              <a:prstGeom prst="rect">
                <a:avLst/>
              </a:prstGeom>
              <a:blipFill>
                <a:blip r:embed="rId6"/>
                <a:stretch>
                  <a:fillRect t="-6667" r="-343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AE10E06C-E6A5-B523-74CF-D48555C22BED}"/>
                  </a:ext>
                </a:extLst>
              </p:cNvPr>
              <p:cNvSpPr txBox="1"/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=2.77,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AE10E06C-E6A5-B523-74CF-D48555C22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27" y="5581064"/>
                <a:ext cx="1252841" cy="369332"/>
              </a:xfrm>
              <a:prstGeom prst="rect">
                <a:avLst/>
              </a:prstGeom>
              <a:blipFill>
                <a:blip r:embed="rId7"/>
                <a:stretch>
                  <a:fillRect t="-6667" r="-808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682047D0-819A-9337-4A7B-52FFD4878AE7}"/>
                  </a:ext>
                </a:extLst>
              </p:cNvPr>
              <p:cNvSpPr txBox="1"/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 </m:t>
                      </m:r>
                      <m:sSup>
                        <m:sSup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b="0" i="0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fr-FR" b="0" i="1" kern="0" dirty="0" smtClean="0">
                              <a:solidFill>
                                <a:srgbClr val="071739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682047D0-819A-9337-4A7B-52FFD4878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8" y="4534164"/>
                <a:ext cx="1656133" cy="369332"/>
              </a:xfrm>
              <a:prstGeom prst="rect">
                <a:avLst/>
              </a:prstGeom>
              <a:blipFill>
                <a:blip r:embed="rId8"/>
                <a:stretch>
                  <a:fillRect t="-10345" r="-3788" b="-31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719C0136-CF59-FC3E-3D4E-366B16B8D430}"/>
                  </a:ext>
                </a:extLst>
              </p:cNvPr>
              <p:cNvSpPr txBox="1"/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=10,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719C0136-CF59-FC3E-3D4E-366B16B8D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94" y="5950397"/>
                <a:ext cx="1024216" cy="369332"/>
              </a:xfrm>
              <a:prstGeom prst="rect">
                <a:avLst/>
              </a:prstGeom>
              <a:blipFill>
                <a:blip r:embed="rId9"/>
                <a:stretch>
                  <a:fillRect t="-6667" r="-731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AA347280-98F8-116C-C442-79BFA69BAA90}"/>
                  </a:ext>
                </a:extLst>
              </p:cNvPr>
              <p:cNvSpPr txBox="1"/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nT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AA347280-98F8-116C-C442-79BFA69BA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01" y="5226778"/>
                <a:ext cx="1214957" cy="369332"/>
              </a:xfrm>
              <a:prstGeom prst="rect">
                <a:avLst/>
              </a:prstGeom>
              <a:blipFill>
                <a:blip r:embed="rId10"/>
                <a:stretch>
                  <a:fillRect t="-6667" r="-6186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F977809B-008C-2196-9597-D6C4611E30FD}"/>
                  </a:ext>
                </a:extLst>
              </p:cNvPr>
              <p:cNvSpPr txBox="1"/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=192 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km</m:t>
                      </m:r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F977809B-008C-2196-9597-D6C4611E3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15" y="4868944"/>
                <a:ext cx="1746781" cy="369332"/>
              </a:xfrm>
              <a:prstGeom prst="rect">
                <a:avLst/>
              </a:prstGeom>
              <a:blipFill>
                <a:blip r:embed="rId11"/>
                <a:stretch>
                  <a:fillRect t="-6667" r="-434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ZoneTexte 109">
            <a:extLst>
              <a:ext uri="{FF2B5EF4-FFF2-40B4-BE49-F238E27FC236}">
                <a16:creationId xmlns:a16="http://schemas.microsoft.com/office/drawing/2014/main" id="{280511DE-84D8-7445-1529-72FA32A53519}"/>
              </a:ext>
            </a:extLst>
          </p:cNvPr>
          <p:cNvSpPr txBox="1"/>
          <p:nvPr/>
        </p:nvSpPr>
        <p:spPr>
          <a:xfrm>
            <a:off x="565907" y="329811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Numerical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D3032895-3365-D844-0138-1B711549A6D8}"/>
              </a:ext>
            </a:extLst>
          </p:cNvPr>
          <p:cNvSpPr txBox="1"/>
          <p:nvPr/>
        </p:nvSpPr>
        <p:spPr>
          <a:xfrm>
            <a:off x="565907" y="4166984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Physical parameters :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4D787553-40BC-F2CB-0FC3-A5EAF7A9B8AB}"/>
                  </a:ext>
                </a:extLst>
              </p:cNvPr>
              <p:cNvSpPr txBox="1"/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=0.13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4D787553-40BC-F2CB-0FC3-A5EAF7A9B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528" y="5938898"/>
                <a:ext cx="1183064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5EB1F1E-DB01-CFA1-2ECB-92B7EA0D028A}"/>
                  </a:ext>
                </a:extLst>
              </p:cNvPr>
              <p:cNvSpPr txBox="1"/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kumimoji="0" lang="fr-FR" b="0" i="1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7173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𝑀𝑆</m:t>
                          </m:r>
                        </m:sub>
                      </m:sSub>
                      <m:r>
                        <a:rPr kumimoji="0" lang="fr-FR" b="0" i="1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7173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=0.835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5EB1F1E-DB01-CFA1-2ECB-92B7EA0D0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58" y="5581064"/>
                <a:ext cx="1485958" cy="369332"/>
              </a:xfrm>
              <a:prstGeom prst="rect">
                <a:avLst/>
              </a:prstGeom>
              <a:blipFill>
                <a:blip r:embed="rId13"/>
                <a:stretch>
                  <a:fillRect t="-6667" r="-5932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F5BEB88D-5DDE-692B-CB45-5724FC894B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3941" y="1069935"/>
            <a:ext cx="3941372" cy="33060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43905B-89BE-4034-686F-8D4B2D3154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0073" y="1069935"/>
            <a:ext cx="3941372" cy="330604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68EEC8E-29D5-2A35-F3E5-60060D3FC98A}"/>
              </a:ext>
            </a:extLst>
          </p:cNvPr>
          <p:cNvSpPr txBox="1"/>
          <p:nvPr/>
        </p:nvSpPr>
        <p:spPr>
          <a:xfrm>
            <a:off x="4523429" y="1371718"/>
            <a:ext cx="1448813" cy="36933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latin typeface="Arial" panose="020B0604020202020204" pitchFamily="34" charset="0"/>
                <a:cs typeface="Arial" panose="020B0604020202020204" pitchFamily="34" charset="0"/>
              </a:rPr>
              <a:t>bulk velocity</a:t>
            </a:r>
            <a:endParaRPr lang="fr-FR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7043043C-3F5B-1F99-C8D1-2BEE75706981}"/>
              </a:ext>
            </a:extLst>
          </p:cNvPr>
          <p:cNvSpPr txBox="1"/>
          <p:nvPr/>
        </p:nvSpPr>
        <p:spPr>
          <a:xfrm>
            <a:off x="4500574" y="1347875"/>
            <a:ext cx="144881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latin typeface="Arial" panose="020B0604020202020204" pitchFamily="34" charset="0"/>
                <a:cs typeface="Arial" panose="020B0604020202020204" pitchFamily="34" charset="0"/>
              </a:rPr>
              <a:t>bulk velocity</a:t>
            </a:r>
            <a:endParaRPr lang="fr-FR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E7FD43-8EFC-AA6E-CBA9-6EFF96CE4452}"/>
              </a:ext>
            </a:extLst>
          </p:cNvPr>
          <p:cNvSpPr txBox="1"/>
          <p:nvPr/>
        </p:nvSpPr>
        <p:spPr>
          <a:xfrm>
            <a:off x="8447812" y="1371718"/>
            <a:ext cx="1450562" cy="36933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latin typeface="Arial" panose="020B0604020202020204" pitchFamily="34" charset="0"/>
                <a:cs typeface="Arial" panose="020B0604020202020204" pitchFamily="34" charset="0"/>
              </a:rPr>
              <a:t>bulk velocity</a:t>
            </a:r>
            <a:endParaRPr lang="fr-FR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54D6D82A-3D07-3803-18A6-14474389128A}"/>
              </a:ext>
            </a:extLst>
          </p:cNvPr>
          <p:cNvSpPr txBox="1"/>
          <p:nvPr/>
        </p:nvSpPr>
        <p:spPr>
          <a:xfrm>
            <a:off x="8424957" y="1347875"/>
            <a:ext cx="145056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latin typeface="Arial" panose="020B0604020202020204" pitchFamily="34" charset="0"/>
                <a:cs typeface="Arial" panose="020B0604020202020204" pitchFamily="34" charset="0"/>
              </a:rPr>
              <a:t>bulk velocity</a:t>
            </a:r>
            <a:endParaRPr lang="fr-FR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0A3FFF-EE0C-797C-A250-9F13666721DB}"/>
              </a:ext>
            </a:extLst>
          </p:cNvPr>
          <p:cNvSpPr txBox="1"/>
          <p:nvPr/>
        </p:nvSpPr>
        <p:spPr>
          <a:xfrm>
            <a:off x="6978788" y="3666591"/>
            <a:ext cx="1693368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pickup ions:</a:t>
            </a:r>
          </a:p>
          <a:p>
            <a:pPr algn="ctr" defTabSz="609630">
              <a:defRPr/>
            </a:pPr>
            <a:r>
              <a:rPr lang="en-GB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cycloidal arcs</a:t>
            </a:r>
            <a:endParaRPr lang="fr-FR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7D6CAFD-D309-C264-34EF-AEAF74DEFB72}"/>
              </a:ext>
            </a:extLst>
          </p:cNvPr>
          <p:cNvSpPr txBox="1"/>
          <p:nvPr/>
        </p:nvSpPr>
        <p:spPr>
          <a:xfrm>
            <a:off x="8901628" y="3043689"/>
            <a:ext cx="2170323" cy="9541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fr-FR" sz="28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defRPr/>
            </a:pPr>
            <a:endParaRPr lang="fr-FR" sz="2800" i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83F78D8-87AD-FDD3-0FEC-FE4ACB583F47}"/>
              </a:ext>
            </a:extLst>
          </p:cNvPr>
          <p:cNvCxnSpPr/>
          <p:nvPr/>
        </p:nvCxnSpPr>
        <p:spPr>
          <a:xfrm>
            <a:off x="8622262" y="1968519"/>
            <a:ext cx="0" cy="57986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89F27ED-56D0-DAAE-B1FC-AF1D3DB17AA3}"/>
              </a:ext>
            </a:extLst>
          </p:cNvPr>
          <p:cNvSpPr txBox="1"/>
          <p:nvPr/>
        </p:nvSpPr>
        <p:spPr>
          <a:xfrm>
            <a:off x="6995927" y="1932085"/>
            <a:ext cx="1429030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convective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electric field</a:t>
            </a:r>
            <a:endParaRPr kumimoji="0" lang="fr-FR" b="0" i="1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1F868-E842-FE91-A948-BE5824A69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4188299-5744-E608-E2D2-A3A1BF4C60C6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4C16A94-5099-BBCE-6608-83997EF61F75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4B352C4-FFCF-1D26-3C92-64A28D4D8CBC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4636E1F-2650-20CD-25BA-DE24B3C2CA26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EE245F3-F426-43A4-47CC-0A8ABB64BC8F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F138E86-AF56-07CA-E59E-8EF4FB8C981E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543DC62C-6B98-9981-F476-028DEC78D886}"/>
              </a:ext>
            </a:extLst>
          </p:cNvPr>
          <p:cNvSpPr/>
          <p:nvPr/>
        </p:nvSpPr>
        <p:spPr>
          <a:xfrm>
            <a:off x="263892" y="1823163"/>
            <a:ext cx="11588017" cy="3910956"/>
          </a:xfrm>
          <a:custGeom>
            <a:avLst/>
            <a:gdLst/>
            <a:ahLst/>
            <a:cxnLst/>
            <a:rect l="l" t="t" r="r" b="b"/>
            <a:pathLst>
              <a:path w="17382025" h="5866434">
                <a:moveTo>
                  <a:pt x="0" y="0"/>
                </a:moveTo>
                <a:lnTo>
                  <a:pt x="17382026" y="0"/>
                </a:lnTo>
                <a:lnTo>
                  <a:pt x="17382026" y="5866434"/>
                </a:lnTo>
                <a:lnTo>
                  <a:pt x="0" y="586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EEFAD97-25CB-66E1-7795-C7EA06E5CD18}"/>
              </a:ext>
            </a:extLst>
          </p:cNvPr>
          <p:cNvSpPr txBox="1"/>
          <p:nvPr/>
        </p:nvSpPr>
        <p:spPr>
          <a:xfrm>
            <a:off x="4961550" y="2013664"/>
            <a:ext cx="23434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 b="1" u="sng" dirty="0">
                <a:solidFill>
                  <a:srgbClr val="05AA02"/>
                </a:solidFill>
                <a:latin typeface="Arial Bold"/>
                <a:ea typeface="Arial Bold"/>
                <a:cs typeface="Arial Bold"/>
                <a:sym typeface="Arial Bold"/>
              </a:rPr>
              <a:t>Magnetic field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A53AC3C-7ADF-91DC-81E3-CA61E6A7C2DF}"/>
              </a:ext>
            </a:extLst>
          </p:cNvPr>
          <p:cNvSpPr txBox="1"/>
          <p:nvPr/>
        </p:nvSpPr>
        <p:spPr>
          <a:xfrm>
            <a:off x="7799146" y="1810463"/>
            <a:ext cx="393943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b="1" u="sng" dirty="0">
                <a:solidFill>
                  <a:srgbClr val="FFC109"/>
                </a:solidFill>
                <a:latin typeface="Arial Bold"/>
                <a:ea typeface="Arial Bold"/>
                <a:cs typeface="Arial Bold"/>
                <a:sym typeface="Arial Bold"/>
              </a:rPr>
              <a:t>Current sheet</a:t>
            </a:r>
            <a:r>
              <a:rPr lang="en-US" sz="2667" dirty="0">
                <a:solidFill>
                  <a:srgbClr val="FFC109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2667" i="1" dirty="0">
                <a:solidFill>
                  <a:srgbClr val="FFC109"/>
                </a:solidFill>
                <a:latin typeface="Arial Italics"/>
                <a:ea typeface="Arial Italics"/>
                <a:cs typeface="Arial Italics"/>
                <a:sym typeface="Arial Italics"/>
              </a:rPr>
              <a:t>plasma confinement zone near centrifugal equator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19E32A7-1B1D-9FA6-B1E3-61FCF94D2A9F}"/>
              </a:ext>
            </a:extLst>
          </p:cNvPr>
          <p:cNvSpPr txBox="1"/>
          <p:nvPr/>
        </p:nvSpPr>
        <p:spPr>
          <a:xfrm>
            <a:off x="600907" y="5870414"/>
            <a:ext cx="302043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00"/>
              </a:lnSpc>
            </a:pPr>
            <a:r>
              <a:rPr lang="en-US" sz="2667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Galilean moons</a:t>
            </a:r>
            <a:r>
              <a:rPr lang="en-US" sz="26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CD86D5C-9FB2-5D5B-A3BB-E75D52DF6487}"/>
              </a:ext>
            </a:extLst>
          </p:cNvPr>
          <p:cNvSpPr txBox="1"/>
          <p:nvPr/>
        </p:nvSpPr>
        <p:spPr>
          <a:xfrm>
            <a:off x="6841188" y="5870414"/>
            <a:ext cx="191591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Ganymede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8F81B54-C421-3537-1A1D-1F58D89875ED}"/>
              </a:ext>
            </a:extLst>
          </p:cNvPr>
          <p:cNvSpPr txBox="1"/>
          <p:nvPr/>
        </p:nvSpPr>
        <p:spPr>
          <a:xfrm>
            <a:off x="9509780" y="5870414"/>
            <a:ext cx="156852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Callisto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452D21C-D80A-FD2D-2CC3-0193BD16E68B}"/>
              </a:ext>
            </a:extLst>
          </p:cNvPr>
          <p:cNvSpPr txBox="1"/>
          <p:nvPr/>
        </p:nvSpPr>
        <p:spPr>
          <a:xfrm>
            <a:off x="5044101" y="5870414"/>
            <a:ext cx="130130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Europa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915F503-8D85-EE4A-4921-45F66546F553}"/>
              </a:ext>
            </a:extLst>
          </p:cNvPr>
          <p:cNvSpPr txBox="1"/>
          <p:nvPr/>
        </p:nvSpPr>
        <p:spPr>
          <a:xfrm>
            <a:off x="3717187" y="5870414"/>
            <a:ext cx="62434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Io</a:t>
            </a: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F61B241E-E806-F378-E527-AE9DF0A6CDD3}"/>
              </a:ext>
            </a:extLst>
          </p:cNvPr>
          <p:cNvSpPr/>
          <p:nvPr/>
        </p:nvSpPr>
        <p:spPr>
          <a:xfrm>
            <a:off x="4029359" y="3991366"/>
            <a:ext cx="0" cy="1891747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BB38C250-F73C-EF91-849D-2F564FE52F23}"/>
              </a:ext>
            </a:extLst>
          </p:cNvPr>
          <p:cNvSpPr/>
          <p:nvPr/>
        </p:nvSpPr>
        <p:spPr>
          <a:xfrm>
            <a:off x="5694753" y="3985017"/>
            <a:ext cx="0" cy="1898097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4D10DC28-BF8A-1C0B-965F-F5AB02BACBCC}"/>
              </a:ext>
            </a:extLst>
          </p:cNvPr>
          <p:cNvSpPr/>
          <p:nvPr/>
        </p:nvSpPr>
        <p:spPr>
          <a:xfrm>
            <a:off x="7799146" y="4066205"/>
            <a:ext cx="0" cy="1816909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E4A90E7B-9566-DDF2-E0B1-10AFB8E7EE0E}"/>
              </a:ext>
            </a:extLst>
          </p:cNvPr>
          <p:cNvSpPr/>
          <p:nvPr/>
        </p:nvSpPr>
        <p:spPr>
          <a:xfrm>
            <a:off x="10294045" y="4066205"/>
            <a:ext cx="0" cy="1816909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C742A94C-43CC-5632-EA2A-0BF20C18D875}"/>
              </a:ext>
            </a:extLst>
          </p:cNvPr>
          <p:cNvSpPr txBox="1"/>
          <p:nvPr/>
        </p:nvSpPr>
        <p:spPr>
          <a:xfrm>
            <a:off x="4364054" y="5870414"/>
            <a:ext cx="59749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F212777B-1917-0BF8-8121-CF2EE2EA8808}"/>
              </a:ext>
            </a:extLst>
          </p:cNvPr>
          <p:cNvSpPr txBox="1"/>
          <p:nvPr/>
        </p:nvSpPr>
        <p:spPr>
          <a:xfrm>
            <a:off x="6440657" y="5870414"/>
            <a:ext cx="37235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173538C-D8FF-7841-074B-9149B1881332}"/>
              </a:ext>
            </a:extLst>
          </p:cNvPr>
          <p:cNvSpPr txBox="1"/>
          <p:nvPr/>
        </p:nvSpPr>
        <p:spPr>
          <a:xfrm>
            <a:off x="8884105" y="5870414"/>
            <a:ext cx="59749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0DDE69C-CDCB-BC4A-29E1-DEC2EF6D9CEC}"/>
              </a:ext>
            </a:extLst>
          </p:cNvPr>
          <p:cNvSpPr txBox="1"/>
          <p:nvPr/>
        </p:nvSpPr>
        <p:spPr>
          <a:xfrm>
            <a:off x="2599981" y="1258014"/>
            <a:ext cx="225988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 b="1" u="sng" dirty="0">
                <a:solidFill>
                  <a:srgbClr val="EA8523"/>
                </a:solidFill>
                <a:latin typeface="Arial Bold"/>
                <a:ea typeface="Arial Bold"/>
                <a:cs typeface="Arial Bold"/>
                <a:sym typeface="Arial Bold"/>
              </a:rPr>
              <a:t>Neutral cloud</a:t>
            </a:r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BC8B3EB4-CA3C-69E3-00A5-0589EB6E60A0}"/>
              </a:ext>
            </a:extLst>
          </p:cNvPr>
          <p:cNvSpPr/>
          <p:nvPr/>
        </p:nvSpPr>
        <p:spPr>
          <a:xfrm>
            <a:off x="4029359" y="1778101"/>
            <a:ext cx="0" cy="1874882"/>
          </a:xfrm>
          <a:prstGeom prst="line">
            <a:avLst/>
          </a:prstGeom>
          <a:ln w="28575" cap="flat">
            <a:solidFill>
              <a:srgbClr val="EA852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2FBD45C-3C0D-44AE-999A-27C4C0889001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1/10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6473A1C-3A63-823F-A578-1F32354E8C72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Callisto in the Jovian Magnetosphere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E79E6DAD-2B4A-724E-73FD-DCFBC3E57BE6}"/>
              </a:ext>
            </a:extLst>
          </p:cNvPr>
          <p:cNvSpPr txBox="1"/>
          <p:nvPr/>
        </p:nvSpPr>
        <p:spPr>
          <a:xfrm>
            <a:off x="4859867" y="1255762"/>
            <a:ext cx="321732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 b="1" dirty="0">
                <a:solidFill>
                  <a:srgbClr val="EA8523"/>
                </a:solidFill>
                <a:latin typeface="Arial Bold"/>
                <a:ea typeface="Arial Bold"/>
                <a:cs typeface="Arial Bold"/>
                <a:sym typeface="Arial Bold"/>
              </a:rPr>
              <a:t>=&gt; </a:t>
            </a:r>
            <a:r>
              <a:rPr lang="en-US" sz="2667" b="1" u="sng" dirty="0">
                <a:solidFill>
                  <a:srgbClr val="EA8523"/>
                </a:solidFill>
                <a:latin typeface="Arial Bold"/>
                <a:ea typeface="Arial Bold"/>
                <a:cs typeface="Arial Bold"/>
                <a:sym typeface="Arial Bold"/>
              </a:rPr>
              <a:t>Plasma torus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1B2E117-C7CC-EA56-AF8D-2A6B6EB74AD7}"/>
              </a:ext>
            </a:extLst>
          </p:cNvPr>
          <p:cNvSpPr/>
          <p:nvPr/>
        </p:nvSpPr>
        <p:spPr>
          <a:xfrm>
            <a:off x="870043" y="2696209"/>
            <a:ext cx="10526486" cy="2132983"/>
          </a:xfrm>
          <a:prstGeom prst="roundRect">
            <a:avLst/>
          </a:prstGeom>
          <a:gradFill flip="none" rotWithShape="1">
            <a:gsLst>
              <a:gs pos="74000">
                <a:schemeClr val="accent1">
                  <a:lumMod val="5000"/>
                  <a:lumOff val="95000"/>
                  <a:alpha val="90149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rgbClr val="FF0000"/>
                </a:solidFill>
              </a:rPr>
              <a:t>/!\  </a:t>
            </a:r>
            <a:r>
              <a:rPr lang="fr-FR" sz="5400" b="1" i="1" dirty="0">
                <a:solidFill>
                  <a:srgbClr val="FF0000"/>
                </a:solidFill>
              </a:rPr>
              <a:t>STATIC PICTURE</a:t>
            </a:r>
            <a:r>
              <a:rPr lang="fr-FR" sz="5400" b="1" dirty="0">
                <a:solidFill>
                  <a:srgbClr val="FF0000"/>
                </a:solidFill>
              </a:rPr>
              <a:t>  /!\</a:t>
            </a:r>
          </a:p>
        </p:txBody>
      </p:sp>
    </p:spTree>
    <p:extLst>
      <p:ext uri="{BB962C8B-B14F-4D97-AF65-F5344CB8AC3E}">
        <p14:creationId xmlns:p14="http://schemas.microsoft.com/office/powerpoint/2010/main" val="29742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 animBg="1"/>
      <p:bldP spid="30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106D1-2C52-D631-B847-C4398C48A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F5555A7-54A2-BAD4-DF4B-E56A0792D336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1BFA232-16DF-67BA-ACFE-2757189A122A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061AA6F-1A00-A09C-1960-4DB3C8DE171F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FD78418-21E6-5884-EC9A-1CF72EC77C90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D3A542C-DA73-AB0D-6165-5839D1A778C7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985529B-943D-C915-F28D-49BE483539CB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CF5CE47-7B14-2983-6AE4-BCC3A5D30F88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4552602-82F5-97BD-0528-49398F95DF86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8/10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4EC22D6-CB99-69A9-109E-975C3C97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7" y="1028768"/>
            <a:ext cx="3166207" cy="27431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F4494D-B523-B380-4F30-CC0C2456C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97" y="3771967"/>
            <a:ext cx="3409096" cy="28414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3577DD-E689-7567-5A53-43BB7E3C7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96" y="3771967"/>
            <a:ext cx="3231225" cy="27825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523BDF5-4EDE-1AEE-B935-B5654EB82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796" y="1028768"/>
            <a:ext cx="3185514" cy="27431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F16BAC8-8040-E269-E0A3-C9AF1EAA3CA9}"/>
              </a:ext>
            </a:extLst>
          </p:cNvPr>
          <p:cNvSpPr txBox="1"/>
          <p:nvPr/>
        </p:nvSpPr>
        <p:spPr>
          <a:xfrm>
            <a:off x="1454411" y="1281481"/>
            <a:ext cx="1452966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B063E0-9547-B0A4-7DBB-0CA465245235}"/>
              </a:ext>
            </a:extLst>
          </p:cNvPr>
          <p:cNvSpPr txBox="1"/>
          <p:nvPr/>
        </p:nvSpPr>
        <p:spPr>
          <a:xfrm>
            <a:off x="8386022" y="1257619"/>
            <a:ext cx="1452966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1B7B09-9E4A-0668-91C8-1583C8906D48}"/>
              </a:ext>
            </a:extLst>
          </p:cNvPr>
          <p:cNvSpPr txBox="1"/>
          <p:nvPr/>
        </p:nvSpPr>
        <p:spPr>
          <a:xfrm>
            <a:off x="1454411" y="4021333"/>
            <a:ext cx="1300566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bulk velocity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767949C-2D45-D46E-0D3C-96382236657A}"/>
              </a:ext>
            </a:extLst>
          </p:cNvPr>
          <p:cNvSpPr txBox="1"/>
          <p:nvPr/>
        </p:nvSpPr>
        <p:spPr>
          <a:xfrm>
            <a:off x="8376083" y="4015854"/>
            <a:ext cx="1300566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bulk velocity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117CF86-F1C6-5663-7E7F-83E168594DA0}"/>
              </a:ext>
            </a:extLst>
          </p:cNvPr>
          <p:cNvSpPr txBox="1"/>
          <p:nvPr/>
        </p:nvSpPr>
        <p:spPr>
          <a:xfrm>
            <a:off x="1441565" y="1268362"/>
            <a:ext cx="1452966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4EACC6-E239-6FD2-A690-BF75244BE6EF}"/>
              </a:ext>
            </a:extLst>
          </p:cNvPr>
          <p:cNvSpPr txBox="1"/>
          <p:nvPr/>
        </p:nvSpPr>
        <p:spPr>
          <a:xfrm>
            <a:off x="8369165" y="1244949"/>
            <a:ext cx="1452966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CF15A28-2B91-AD1A-317C-C2893AF2D5DB}"/>
              </a:ext>
            </a:extLst>
          </p:cNvPr>
          <p:cNvSpPr txBox="1"/>
          <p:nvPr/>
        </p:nvSpPr>
        <p:spPr>
          <a:xfrm>
            <a:off x="1441565" y="4008663"/>
            <a:ext cx="1300566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bulk velocity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23059BB-1233-A1DF-57F5-02B2AEF006FE}"/>
              </a:ext>
            </a:extLst>
          </p:cNvPr>
          <p:cNvSpPr txBox="1"/>
          <p:nvPr/>
        </p:nvSpPr>
        <p:spPr>
          <a:xfrm>
            <a:off x="8359226" y="3998724"/>
            <a:ext cx="1300566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bulk velocity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CA23E2E-5FA1-032B-9266-5B8238C49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869" y="4791305"/>
            <a:ext cx="2420468" cy="1652707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F5EC851-17AC-804F-44F3-DF8CC085553D}"/>
              </a:ext>
            </a:extLst>
          </p:cNvPr>
          <p:cNvCxnSpPr>
            <a:cxnSpLocks/>
          </p:cNvCxnSpPr>
          <p:nvPr/>
        </p:nvCxnSpPr>
        <p:spPr>
          <a:xfrm>
            <a:off x="4817868" y="4038292"/>
            <a:ext cx="2420469" cy="0"/>
          </a:xfrm>
          <a:prstGeom prst="straightConnector1">
            <a:avLst/>
          </a:prstGeom>
          <a:ln w="31750" cmpd="sng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89AFD8E-05CC-1DF2-85AC-693B0D5CDCF3}"/>
                  </a:ext>
                </a:extLst>
              </p:cNvPr>
              <p:cNvSpPr/>
              <p:nvPr/>
            </p:nvSpPr>
            <p:spPr>
              <a:xfrm>
                <a:off x="5478744" y="3518853"/>
                <a:ext cx="1153305" cy="547458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kern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2200" i="1" kern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fr-FR" sz="2200" i="1" kern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fr-FR" sz="2200" b="0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×10</m:t>
                      </m:r>
                    </m:oMath>
                  </m:oMathPara>
                </a14:m>
                <a:endParaRPr lang="fr-FR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89AFD8E-05CC-1DF2-85AC-693B0D5CD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744" y="3518853"/>
                <a:ext cx="1153305" cy="547458"/>
              </a:xfrm>
              <a:prstGeom prst="rect">
                <a:avLst/>
              </a:prstGeom>
              <a:blipFill>
                <a:blip r:embed="rId7"/>
                <a:stretch>
                  <a:fillRect b="-444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884B68E-A58F-4424-E84F-BCA91A1F0542}"/>
              </a:ext>
            </a:extLst>
          </p:cNvPr>
          <p:cNvSpPr/>
          <p:nvPr/>
        </p:nvSpPr>
        <p:spPr>
          <a:xfrm>
            <a:off x="5260352" y="4200556"/>
            <a:ext cx="161820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sub-alfvénic </a:t>
            </a:r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CF21DF14-D40D-1731-A7F6-34DF15A1748C}"/>
              </a:ext>
            </a:extLst>
          </p:cNvPr>
          <p:cNvSpPr/>
          <p:nvPr/>
        </p:nvSpPr>
        <p:spPr>
          <a:xfrm>
            <a:off x="4427353" y="1498677"/>
            <a:ext cx="3337294" cy="1930323"/>
          </a:xfrm>
          <a:custGeom>
            <a:avLst/>
            <a:gdLst/>
            <a:ahLst/>
            <a:cxnLst/>
            <a:rect l="l" t="t" r="r" b="b"/>
            <a:pathLst>
              <a:path w="6529594" h="3776780">
                <a:moveTo>
                  <a:pt x="0" y="0"/>
                </a:moveTo>
                <a:lnTo>
                  <a:pt x="6529594" y="0"/>
                </a:lnTo>
                <a:lnTo>
                  <a:pt x="6529594" y="3776780"/>
                </a:lnTo>
                <a:lnTo>
                  <a:pt x="0" y="37767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281" t="-197244" b="-13596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D83FE7CF-BFA9-E67D-EB83-659A30F66C79}"/>
              </a:ext>
            </a:extLst>
          </p:cNvPr>
          <p:cNvSpPr/>
          <p:nvPr/>
        </p:nvSpPr>
        <p:spPr>
          <a:xfrm>
            <a:off x="4504023" y="1293651"/>
            <a:ext cx="184854" cy="262713"/>
          </a:xfrm>
          <a:custGeom>
            <a:avLst/>
            <a:gdLst/>
            <a:ahLst/>
            <a:cxnLst/>
            <a:rect l="l" t="t" r="r" b="b"/>
            <a:pathLst>
              <a:path w="216978" h="308367">
                <a:moveTo>
                  <a:pt x="0" y="0"/>
                </a:moveTo>
                <a:lnTo>
                  <a:pt x="216979" y="0"/>
                </a:lnTo>
                <a:lnTo>
                  <a:pt x="216979" y="308368"/>
                </a:lnTo>
                <a:lnTo>
                  <a:pt x="0" y="30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FF1E5E1-4492-DC14-DEF5-075B859D9806}"/>
              </a:ext>
            </a:extLst>
          </p:cNvPr>
          <p:cNvSpPr txBox="1"/>
          <p:nvPr/>
        </p:nvSpPr>
        <p:spPr>
          <a:xfrm>
            <a:off x="4656731" y="1240341"/>
            <a:ext cx="2982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srgbClr val="07173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Lobe of the magnetosphere</a:t>
            </a:r>
            <a:endParaRPr kumimoji="0" lang="fr-FR" b="0" i="0" u="sng" strike="noStrike" kern="0" cap="none" spc="0" normalizeH="0" baseline="0" noProof="0" dirty="0">
              <a:ln>
                <a:noFill/>
              </a:ln>
              <a:solidFill>
                <a:srgbClr val="0717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1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18" grpId="0" animBg="1"/>
      <p:bldP spid="20" grpId="0" animBg="1"/>
      <p:bldP spid="25" grpId="0"/>
      <p:bldP spid="26" grpId="0" animBg="1"/>
      <p:bldP spid="29" grpId="0" animBg="1"/>
      <p:bldP spid="27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9D28F-F9D8-F5F1-3DAC-A80AB502F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D80074-C0AE-0834-258D-C82DCB71CEC9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C76874B-1BAB-6CD9-7468-2C51B9BE3838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735B19E-56FB-985B-F638-8F1BACE5FBCC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D314676-5785-7C80-F836-C82EBB869953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57DE000-7CF7-9D8C-79F0-3615113DFF80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AB1B91A-B5AB-A126-44DE-071968E6A1A9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C3628C9-8678-1561-3135-DADE12ED4FF3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CC81579-3E49-2F4E-A623-DA21CE89CD13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9/10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92205D4-C0E7-CB41-5C15-66D9F44F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57" y="942925"/>
            <a:ext cx="3248528" cy="28823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63A9736-7390-4C9D-4EC7-B692D232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57" y="3741671"/>
            <a:ext cx="3248528" cy="288234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75713AC-DA93-3628-0B67-3E4ADDD27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931" y="942925"/>
            <a:ext cx="3248528" cy="288235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0D8B35-7FDE-BBD3-6BEE-02F287902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931" y="3741671"/>
            <a:ext cx="3248528" cy="28823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ABB4373-1C94-0F0E-3E0B-DC1DA85C23A0}"/>
              </a:ext>
            </a:extLst>
          </p:cNvPr>
          <p:cNvSpPr txBox="1"/>
          <p:nvPr/>
        </p:nvSpPr>
        <p:spPr>
          <a:xfrm>
            <a:off x="1299927" y="1183250"/>
            <a:ext cx="1321955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kern="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1600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 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5078B4F-A516-55C4-C5CA-C7A8991E0D81}"/>
              </a:ext>
            </a:extLst>
          </p:cNvPr>
          <p:cNvSpPr txBox="1"/>
          <p:nvPr/>
        </p:nvSpPr>
        <p:spPr>
          <a:xfrm>
            <a:off x="1306484" y="3981996"/>
            <a:ext cx="1122765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kern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 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1C01769-AF94-3830-7E88-7CCCEE2E87C8}"/>
              </a:ext>
            </a:extLst>
          </p:cNvPr>
          <p:cNvSpPr txBox="1"/>
          <p:nvPr/>
        </p:nvSpPr>
        <p:spPr>
          <a:xfrm>
            <a:off x="8195074" y="1177382"/>
            <a:ext cx="1321955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kern="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1600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 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9C314BF-C0FA-51C0-B30D-445C4F018DE5}"/>
              </a:ext>
            </a:extLst>
          </p:cNvPr>
          <p:cNvSpPr txBox="1"/>
          <p:nvPr/>
        </p:nvSpPr>
        <p:spPr>
          <a:xfrm>
            <a:off x="8201631" y="3976128"/>
            <a:ext cx="1122765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kern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 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5A43472-66F6-5538-9DCA-8AF50406622E}"/>
              </a:ext>
            </a:extLst>
          </p:cNvPr>
          <p:cNvCxnSpPr>
            <a:cxnSpLocks/>
          </p:cNvCxnSpPr>
          <p:nvPr/>
        </p:nvCxnSpPr>
        <p:spPr>
          <a:xfrm>
            <a:off x="4885764" y="2384100"/>
            <a:ext cx="2420469" cy="0"/>
          </a:xfrm>
          <a:prstGeom prst="straightConnector1">
            <a:avLst/>
          </a:prstGeom>
          <a:ln w="31750" cmpd="sng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F854E-5C2D-F322-7145-F4276D1F0A95}"/>
              </a:ext>
            </a:extLst>
          </p:cNvPr>
          <p:cNvSpPr/>
          <p:nvPr/>
        </p:nvSpPr>
        <p:spPr>
          <a:xfrm>
            <a:off x="4548455" y="1504251"/>
            <a:ext cx="3120651" cy="7626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EGM output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(exospheric global model)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B925457-3A12-792E-9DAE-BCFEC772E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73" y="3625158"/>
            <a:ext cx="2420469" cy="22459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EDB08-33BC-9115-F345-AE495A5CD90D}"/>
              </a:ext>
            </a:extLst>
          </p:cNvPr>
          <p:cNvSpPr/>
          <p:nvPr/>
        </p:nvSpPr>
        <p:spPr>
          <a:xfrm>
            <a:off x="1775012" y="942925"/>
            <a:ext cx="1317812" cy="165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EBB3C-0888-B6DD-14CE-729709DA3A94}"/>
              </a:ext>
            </a:extLst>
          </p:cNvPr>
          <p:cNvSpPr/>
          <p:nvPr/>
        </p:nvSpPr>
        <p:spPr>
          <a:xfrm>
            <a:off x="1770343" y="3693985"/>
            <a:ext cx="1317812" cy="195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286F9D-1EA7-2E07-9DEE-A5B8CE313113}"/>
              </a:ext>
            </a:extLst>
          </p:cNvPr>
          <p:cNvSpPr/>
          <p:nvPr/>
        </p:nvSpPr>
        <p:spPr>
          <a:xfrm>
            <a:off x="8723599" y="946348"/>
            <a:ext cx="1317812" cy="165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1BBA22-4E25-56B8-3141-31527BB66500}"/>
              </a:ext>
            </a:extLst>
          </p:cNvPr>
          <p:cNvSpPr/>
          <p:nvPr/>
        </p:nvSpPr>
        <p:spPr>
          <a:xfrm>
            <a:off x="8718930" y="3697408"/>
            <a:ext cx="1317812" cy="195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50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FAA9D-B668-8FA5-B9DA-DB44910D5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450D95F-55B0-1F4A-118E-091F2C17D00A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01CEC9B-2AC3-EC58-F5F5-7036646E411B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CB04293-E139-B213-9758-28C0109C3DAD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7B8E755-F7E6-43FD-732D-5D68A4367527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CC38884-42E8-22E1-7914-36D9060C5B10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EBF8E74-0D1F-37ED-648F-8EC131498CE9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80FF133-98BC-0E80-D0BF-1B194EE0AEB0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x Callisto : Simulations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D9F033F-DFD3-1152-7FEF-AA4357753387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10/10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C75BC0D-14A3-BAEB-3DC0-10121644D511}"/>
              </a:ext>
            </a:extLst>
          </p:cNvPr>
          <p:cNvCxnSpPr>
            <a:cxnSpLocks/>
          </p:cNvCxnSpPr>
          <p:nvPr/>
        </p:nvCxnSpPr>
        <p:spPr>
          <a:xfrm>
            <a:off x="4976295" y="4133295"/>
            <a:ext cx="2420469" cy="0"/>
          </a:xfrm>
          <a:prstGeom prst="straightConnector1">
            <a:avLst/>
          </a:prstGeom>
          <a:ln w="31750" cmpd="sng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0777F23-6CEB-9849-25B7-0FF35E96894F}"/>
              </a:ext>
            </a:extLst>
          </p:cNvPr>
          <p:cNvSpPr/>
          <p:nvPr/>
        </p:nvSpPr>
        <p:spPr>
          <a:xfrm>
            <a:off x="4638986" y="3253446"/>
            <a:ext cx="3120651" cy="7626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EGM output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(exospheric global model)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5DDFF9-607E-3045-0A1C-2562739E1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94" y="939441"/>
            <a:ext cx="3439857" cy="288583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83B69E0-09C8-0097-0FA7-048F82D409F9}"/>
              </a:ext>
            </a:extLst>
          </p:cNvPr>
          <p:cNvSpPr txBox="1"/>
          <p:nvPr/>
        </p:nvSpPr>
        <p:spPr>
          <a:xfrm>
            <a:off x="1320304" y="1201220"/>
            <a:ext cx="839424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AF91013-2569-C75B-5604-BAA0773E2C1A}"/>
              </a:ext>
            </a:extLst>
          </p:cNvPr>
          <p:cNvSpPr txBox="1"/>
          <p:nvPr/>
        </p:nvSpPr>
        <p:spPr>
          <a:xfrm>
            <a:off x="1299928" y="1183250"/>
            <a:ext cx="839424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5F310C-5B3D-2427-106A-1D638C861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93" y="3727552"/>
            <a:ext cx="3439857" cy="28858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A38A51-2E57-6812-B8C4-30D8BC3B7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639" y="934151"/>
            <a:ext cx="3439858" cy="288583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B3524D9-DDA1-65A7-0B38-7DFCC6CDDC2A}"/>
              </a:ext>
            </a:extLst>
          </p:cNvPr>
          <p:cNvSpPr txBox="1"/>
          <p:nvPr/>
        </p:nvSpPr>
        <p:spPr>
          <a:xfrm>
            <a:off x="1326861" y="3999966"/>
            <a:ext cx="832868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B8B1E1F-BA5A-61E9-7F24-FABC6CABAA45}"/>
              </a:ext>
            </a:extLst>
          </p:cNvPr>
          <p:cNvSpPr txBox="1"/>
          <p:nvPr/>
        </p:nvSpPr>
        <p:spPr>
          <a:xfrm>
            <a:off x="8215450" y="1195352"/>
            <a:ext cx="836783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B7B36FE-FDD4-C3CE-6C71-7C8D99B7EB06}"/>
              </a:ext>
            </a:extLst>
          </p:cNvPr>
          <p:cNvSpPr txBox="1"/>
          <p:nvPr/>
        </p:nvSpPr>
        <p:spPr>
          <a:xfrm>
            <a:off x="8222008" y="3994098"/>
            <a:ext cx="830226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8323AD-C5AC-3A4D-A3F0-C9AEE27F6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638" y="3721526"/>
            <a:ext cx="3439857" cy="288583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1E8A9C7-45EF-FCF9-6419-392427C50A66}"/>
              </a:ext>
            </a:extLst>
          </p:cNvPr>
          <p:cNvSpPr txBox="1"/>
          <p:nvPr/>
        </p:nvSpPr>
        <p:spPr>
          <a:xfrm>
            <a:off x="1306485" y="3981996"/>
            <a:ext cx="832868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1BF6E47-359E-610C-616D-E9FE8AF85C5C}"/>
              </a:ext>
            </a:extLst>
          </p:cNvPr>
          <p:cNvSpPr txBox="1"/>
          <p:nvPr/>
        </p:nvSpPr>
        <p:spPr>
          <a:xfrm>
            <a:off x="8195074" y="1177382"/>
            <a:ext cx="836783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5DF977A-E1ED-BF66-0B35-555637FF09CE}"/>
              </a:ext>
            </a:extLst>
          </p:cNvPr>
          <p:cNvSpPr txBox="1"/>
          <p:nvPr/>
        </p:nvSpPr>
        <p:spPr>
          <a:xfrm>
            <a:off x="8217997" y="3994098"/>
            <a:ext cx="836783" cy="33855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85E9F8B-A605-6FE3-8828-BDB10B1C9F4A}"/>
              </a:ext>
            </a:extLst>
          </p:cNvPr>
          <p:cNvSpPr txBox="1"/>
          <p:nvPr/>
        </p:nvSpPr>
        <p:spPr>
          <a:xfrm>
            <a:off x="8201632" y="3976128"/>
            <a:ext cx="830226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GB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8CF200-23D8-C6E0-C8AA-D07E165FD2E5}"/>
              </a:ext>
            </a:extLst>
          </p:cNvPr>
          <p:cNvSpPr/>
          <p:nvPr/>
        </p:nvSpPr>
        <p:spPr>
          <a:xfrm>
            <a:off x="1819836" y="3653033"/>
            <a:ext cx="1317812" cy="165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1133F8-B064-4FBF-4AF1-5DE26CB5BA5E}"/>
              </a:ext>
            </a:extLst>
          </p:cNvPr>
          <p:cNvSpPr/>
          <p:nvPr/>
        </p:nvSpPr>
        <p:spPr>
          <a:xfrm>
            <a:off x="8704730" y="3634756"/>
            <a:ext cx="1317812" cy="165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0880BD6-0B3C-FC21-AF50-F87CEFBFD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410" y="4544527"/>
            <a:ext cx="2420468" cy="165270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01B01AD-05CD-A723-EB55-8D88FA6DE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447" y="1117262"/>
            <a:ext cx="2046395" cy="18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 animBg="1"/>
      <p:bldP spid="20" grpId="0" animBg="1"/>
      <p:bldP spid="23" grpId="0" animBg="1"/>
      <p:bldP spid="27" grpId="0" animBg="1"/>
      <p:bldP spid="2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985921" h="14239441">
                <a:moveTo>
                  <a:pt x="0" y="0"/>
                </a:moveTo>
                <a:lnTo>
                  <a:pt x="18985921" y="0"/>
                </a:lnTo>
                <a:lnTo>
                  <a:pt x="18985921" y="14239441"/>
                </a:lnTo>
                <a:lnTo>
                  <a:pt x="0" y="14239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756" r="-3816" b="-16666"/>
            </a:stretch>
          </a:blipFill>
        </p:spPr>
        <p:txBody>
          <a:bodyPr/>
          <a:lstStyle/>
          <a:p>
            <a:endParaRPr lang="fr-FR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51808" y="197313"/>
            <a:ext cx="399796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39"/>
              </a:lnSpc>
            </a:pP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Pic du Midi, 14/10/2025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942" y="5344100"/>
            <a:ext cx="5116816" cy="124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0"/>
              </a:lnSpc>
            </a:pPr>
            <a:r>
              <a:rPr lang="en-US" sz="4133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  <a:p>
            <a:pPr algn="just">
              <a:lnSpc>
                <a:spcPts val="4960"/>
              </a:lnSpc>
            </a:pPr>
            <a:r>
              <a:rPr lang="en-US" sz="4133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your attention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2E2F7-83F5-492F-DA66-7ACE9CEEB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B9E67E47-AC70-E454-A6C0-D98A77C44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4" b="35493"/>
          <a:stretch>
            <a:fillRect/>
          </a:stretch>
        </p:blipFill>
        <p:spPr>
          <a:xfrm>
            <a:off x="2894245" y="3919160"/>
            <a:ext cx="9104349" cy="3116974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0356EB1-6B31-8861-2B9E-AE581146F0DB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DC4DC64-746A-7C91-8007-92FB6B75CEA6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9150318-F7D1-BB78-F289-3A1393C9F7CE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A607F93-C50C-7F5B-4457-BD428AE094F9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95A0433-CFF2-1A36-598D-2716F4FC5E37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667E8FB-8F63-E6F2-2A75-01E7B49582FD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EAD973E0-971F-EA86-C239-0EA36DA74B6A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2/10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4CFBFDC8-5ADA-0476-95FB-5A8DB1595C65}"/>
              </a:ext>
            </a:extLst>
          </p:cNvPr>
          <p:cNvSpPr txBox="1"/>
          <p:nvPr/>
        </p:nvSpPr>
        <p:spPr>
          <a:xfrm>
            <a:off x="449941" y="4619276"/>
            <a:ext cx="23434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 dirty="0">
                <a:solidFill>
                  <a:srgbClr val="05AA02"/>
                </a:solidFill>
                <a:latin typeface="Arial"/>
                <a:ea typeface="Arial"/>
                <a:cs typeface="Arial"/>
                <a:sym typeface="Arial"/>
              </a:rPr>
              <a:t>Magnetic field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9ECDA475-0D78-BFCA-1B97-7F19EAD69F82}"/>
              </a:ext>
            </a:extLst>
          </p:cNvPr>
          <p:cNvSpPr txBox="1"/>
          <p:nvPr/>
        </p:nvSpPr>
        <p:spPr>
          <a:xfrm>
            <a:off x="449941" y="5243037"/>
            <a:ext cx="234347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>
                <a:solidFill>
                  <a:srgbClr val="FFC109"/>
                </a:solidFill>
                <a:latin typeface="Arial"/>
                <a:ea typeface="Arial"/>
                <a:cs typeface="Arial"/>
                <a:sym typeface="Arial"/>
              </a:rPr>
              <a:t>Current sheet</a:t>
            </a:r>
          </a:p>
          <a:p>
            <a:pPr>
              <a:lnSpc>
                <a:spcPts val="3200"/>
              </a:lnSpc>
            </a:pPr>
            <a:r>
              <a:rPr lang="en-US" sz="2667">
                <a:solidFill>
                  <a:srgbClr val="FFC109"/>
                </a:solidFill>
                <a:latin typeface="Arial"/>
                <a:ea typeface="Arial"/>
                <a:cs typeface="Arial"/>
                <a:sym typeface="Arial"/>
              </a:rPr>
              <a:t>Plasma</a:t>
            </a: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A14CFFB8-FEFB-A052-B133-EC47495EAE16}"/>
              </a:ext>
            </a:extLst>
          </p:cNvPr>
          <p:cNvSpPr txBox="1"/>
          <p:nvPr/>
        </p:nvSpPr>
        <p:spPr>
          <a:xfrm>
            <a:off x="635000" y="1192089"/>
            <a:ext cx="10591838" cy="2274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dipole tilted from rotation axis : ~10°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field : tilted rotating structure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Jupiter rotation period : ~10h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6E75F35F-FAE0-22B2-A512-B3F8CFD82060}"/>
              </a:ext>
            </a:extLst>
          </p:cNvPr>
          <p:cNvSpPr txBox="1"/>
          <p:nvPr/>
        </p:nvSpPr>
        <p:spPr>
          <a:xfrm>
            <a:off x="1521934" y="2297527"/>
            <a:ext cx="10591838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=&gt; Highly variable magnetospheric environment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159A547A-3787-E092-7394-1CDF03BF1E20}"/>
              </a:ext>
            </a:extLst>
          </p:cNvPr>
          <p:cNvSpPr txBox="1"/>
          <p:nvPr/>
        </p:nvSpPr>
        <p:spPr>
          <a:xfrm>
            <a:off x="1521934" y="3352658"/>
            <a:ext cx="10591838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=&gt; Fast time-varying environment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F451942-F565-4012-DBBD-66064AF8440E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Callisto in the Jovian Magnetosphere</a:t>
            </a:r>
          </a:p>
        </p:txBody>
      </p:sp>
    </p:spTree>
    <p:extLst>
      <p:ext uri="{BB962C8B-B14F-4D97-AF65-F5344CB8AC3E}">
        <p14:creationId xmlns:p14="http://schemas.microsoft.com/office/powerpoint/2010/main" val="1185910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C168B-DD44-E694-94AB-FEBF35469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39FB208-9676-9987-CB5E-739A39D9ABE0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16FBD5-D1A4-BBAC-3016-86FED7F3FD52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362CDB5-3040-E29C-048F-B51DC3C25535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9C42E01-27E7-7FD0-646C-C3DC9A7A0DEB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EDD2283-5159-B853-2082-105963E8DD0E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B838A4B-7592-9FD3-D365-5428206231CC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6" name="TextBox 10">
            <a:extLst>
              <a:ext uri="{FF2B5EF4-FFF2-40B4-BE49-F238E27FC236}">
                <a16:creationId xmlns:a16="http://schemas.microsoft.com/office/drawing/2014/main" id="{7F49277E-D1E0-D61E-E5CC-A23E0DC58053}"/>
              </a:ext>
            </a:extLst>
          </p:cNvPr>
          <p:cNvSpPr txBox="1"/>
          <p:nvPr/>
        </p:nvSpPr>
        <p:spPr>
          <a:xfrm>
            <a:off x="526402" y="1933148"/>
            <a:ext cx="10515187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1. </a:t>
            </a:r>
            <a:r>
              <a:rPr lang="en-US" sz="3000" b="1" u="sng" dirty="0">
                <a:solidFill>
                  <a:srgbClr val="000000"/>
                </a:solidFill>
                <a:latin typeface="Arial" panose="020B0604020202020204" pitchFamily="34" charset="0"/>
                <a:ea typeface="Arial MT Pro Bold"/>
                <a:cs typeface="Arial" panose="020B0604020202020204" pitchFamily="34" charset="0"/>
                <a:sym typeface="Arial MT Pro Bold"/>
              </a:rPr>
              <a:t>Center of the current sheet</a:t>
            </a:r>
          </a:p>
          <a:p>
            <a:pPr>
              <a:lnSpc>
                <a:spcPts val="1500"/>
              </a:lnSpc>
            </a:pPr>
            <a:endParaRPr lang="en-US" sz="3000" b="1" u="sng" dirty="0">
              <a:solidFill>
                <a:srgbClr val="000000"/>
              </a:solidFill>
              <a:latin typeface="Arial" panose="020B0604020202020204" pitchFamily="34" charset="0"/>
              <a:ea typeface="Arial MT Pro Bold"/>
              <a:cs typeface="Arial" panose="020B0604020202020204" pitchFamily="34" charset="0"/>
              <a:sym typeface="Arial MT Pro Bold"/>
            </a:endParaRPr>
          </a:p>
          <a:p>
            <a:pPr>
              <a:lnSpc>
                <a:spcPts val="3600"/>
              </a:lnSpc>
            </a:pPr>
            <a:r>
              <a:rPr lang="en-US" sz="3000" spc="-9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  </a:t>
            </a:r>
          </a:p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super-Alfvénic interaction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903BC93-830C-784F-261C-BD9AF11E852A}"/>
              </a:ext>
            </a:extLst>
          </p:cNvPr>
          <p:cNvSpPr txBox="1"/>
          <p:nvPr/>
        </p:nvSpPr>
        <p:spPr>
          <a:xfrm>
            <a:off x="526402" y="4282793"/>
            <a:ext cx="10515187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2. </a:t>
            </a:r>
            <a:r>
              <a:rPr lang="en-US" sz="3000" b="1" u="sng" dirty="0">
                <a:solidFill>
                  <a:srgbClr val="000000"/>
                </a:solidFill>
                <a:latin typeface="Arial" panose="020B0604020202020204" pitchFamily="34" charset="0"/>
                <a:ea typeface="Arial MT Pro Bold"/>
                <a:cs typeface="Arial" panose="020B0604020202020204" pitchFamily="34" charset="0"/>
                <a:sym typeface="Arial MT Pro Bold"/>
              </a:rPr>
              <a:t>Lobe of the magnetosphere</a:t>
            </a:r>
          </a:p>
          <a:p>
            <a:pPr>
              <a:lnSpc>
                <a:spcPts val="1500"/>
              </a:lnSpc>
            </a:pPr>
            <a:endParaRPr lang="en-US" sz="3000" b="1" u="sng" dirty="0">
              <a:solidFill>
                <a:srgbClr val="000000"/>
              </a:solidFill>
              <a:latin typeface="Arial" panose="020B0604020202020204" pitchFamily="34" charset="0"/>
              <a:ea typeface="Arial MT Pro Bold"/>
              <a:cs typeface="Arial" panose="020B0604020202020204" pitchFamily="34" charset="0"/>
              <a:sym typeface="Arial MT Pro Bold"/>
            </a:endParaRPr>
          </a:p>
          <a:p>
            <a:pPr>
              <a:lnSpc>
                <a:spcPts val="3600"/>
              </a:lnSpc>
            </a:pPr>
            <a:r>
              <a:rPr lang="en-US" sz="3000" spc="-9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  </a:t>
            </a:r>
          </a:p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sub-Alfvénic interaction</a:t>
            </a: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C5AC9CE5-6848-540D-AC81-18ABA25FF074}"/>
              </a:ext>
            </a:extLst>
          </p:cNvPr>
          <p:cNvSpPr/>
          <p:nvPr/>
        </p:nvSpPr>
        <p:spPr>
          <a:xfrm>
            <a:off x="7432679" y="4035534"/>
            <a:ext cx="4353063" cy="2517853"/>
          </a:xfrm>
          <a:custGeom>
            <a:avLst/>
            <a:gdLst/>
            <a:ahLst/>
            <a:cxnLst/>
            <a:rect l="l" t="t" r="r" b="b"/>
            <a:pathLst>
              <a:path w="6529594" h="3776780">
                <a:moveTo>
                  <a:pt x="0" y="0"/>
                </a:moveTo>
                <a:lnTo>
                  <a:pt x="6529594" y="0"/>
                </a:lnTo>
                <a:lnTo>
                  <a:pt x="6529594" y="3776780"/>
                </a:lnTo>
                <a:lnTo>
                  <a:pt x="0" y="377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81" t="-197244" b="-135969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EEF02CE6-B022-41F1-CD52-B5A3249E54C0}"/>
              </a:ext>
            </a:extLst>
          </p:cNvPr>
          <p:cNvSpPr/>
          <p:nvPr/>
        </p:nvSpPr>
        <p:spPr>
          <a:xfrm>
            <a:off x="7432679" y="1900836"/>
            <a:ext cx="4353063" cy="2284546"/>
          </a:xfrm>
          <a:custGeom>
            <a:avLst/>
            <a:gdLst/>
            <a:ahLst/>
            <a:cxnLst/>
            <a:rect l="l" t="t" r="r" b="b"/>
            <a:pathLst>
              <a:path w="6529594" h="3426819">
                <a:moveTo>
                  <a:pt x="0" y="0"/>
                </a:moveTo>
                <a:lnTo>
                  <a:pt x="6529594" y="0"/>
                </a:lnTo>
                <a:lnTo>
                  <a:pt x="6529594" y="3426819"/>
                </a:lnTo>
                <a:lnTo>
                  <a:pt x="0" y="342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813" t="-35526" b="-343361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5E25254-E631-DDB3-662E-46D87A6F14D8}"/>
              </a:ext>
            </a:extLst>
          </p:cNvPr>
          <p:cNvSpPr txBox="1"/>
          <p:nvPr/>
        </p:nvSpPr>
        <p:spPr>
          <a:xfrm>
            <a:off x="526402" y="1184016"/>
            <a:ext cx="1051518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Two extreme magnetospheric positions for Callisto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5876FF6-90E7-9DD7-F160-8BA95DAADF49}"/>
              </a:ext>
            </a:extLst>
          </p:cNvPr>
          <p:cNvSpPr/>
          <p:nvPr/>
        </p:nvSpPr>
        <p:spPr>
          <a:xfrm>
            <a:off x="1094853" y="4893172"/>
            <a:ext cx="6159365" cy="477351"/>
          </a:xfrm>
          <a:custGeom>
            <a:avLst/>
            <a:gdLst/>
            <a:ahLst/>
            <a:cxnLst/>
            <a:rect l="l" t="t" r="r" b="b"/>
            <a:pathLst>
              <a:path w="9239047" h="716026">
                <a:moveTo>
                  <a:pt x="0" y="0"/>
                </a:moveTo>
                <a:lnTo>
                  <a:pt x="9239047" y="0"/>
                </a:lnTo>
                <a:lnTo>
                  <a:pt x="9239047" y="716026"/>
                </a:lnTo>
                <a:lnTo>
                  <a:pt x="0" y="71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D6B36C29-EE57-CC5B-62D9-DD9FC7A3C376}"/>
              </a:ext>
            </a:extLst>
          </p:cNvPr>
          <p:cNvSpPr/>
          <p:nvPr/>
        </p:nvSpPr>
        <p:spPr>
          <a:xfrm>
            <a:off x="1094853" y="2563841"/>
            <a:ext cx="5809309" cy="479268"/>
          </a:xfrm>
          <a:custGeom>
            <a:avLst/>
            <a:gdLst/>
            <a:ahLst/>
            <a:cxnLst/>
            <a:rect l="l" t="t" r="r" b="b"/>
            <a:pathLst>
              <a:path w="8713964" h="718902">
                <a:moveTo>
                  <a:pt x="0" y="0"/>
                </a:moveTo>
                <a:lnTo>
                  <a:pt x="8713964" y="0"/>
                </a:lnTo>
                <a:lnTo>
                  <a:pt x="8713964" y="718902"/>
                </a:lnTo>
                <a:lnTo>
                  <a:pt x="0" y="718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1D39E13B-305B-D245-6EE1-E7D58542EAB7}"/>
              </a:ext>
            </a:extLst>
          </p:cNvPr>
          <p:cNvSpPr txBox="1"/>
          <p:nvPr/>
        </p:nvSpPr>
        <p:spPr>
          <a:xfrm>
            <a:off x="1155188" y="3505279"/>
            <a:ext cx="483545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i="1">
                <a:solidFill>
                  <a:srgbClr val="000000"/>
                </a:solidFill>
                <a:latin typeface="Arial" panose="020B0604020202020204" pitchFamily="34" charset="0"/>
                <a:ea typeface="Arial MT Pro Italics"/>
                <a:cs typeface="Arial" panose="020B0604020202020204" pitchFamily="34" charset="0"/>
                <a:sym typeface="Arial MT Pro Italics"/>
              </a:rPr>
              <a:t>(e.g., Mars, Venus, ...)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0C744DF0-8BDA-EE7F-E871-8ACB6A40A4E2}"/>
              </a:ext>
            </a:extLst>
          </p:cNvPr>
          <p:cNvSpPr txBox="1"/>
          <p:nvPr/>
        </p:nvSpPr>
        <p:spPr>
          <a:xfrm>
            <a:off x="1155188" y="5846773"/>
            <a:ext cx="483545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i="1">
                <a:solidFill>
                  <a:srgbClr val="000000"/>
                </a:solidFill>
                <a:latin typeface="Arial" panose="020B0604020202020204" pitchFamily="34" charset="0"/>
                <a:ea typeface="Arial MT Pro Italics"/>
                <a:cs typeface="Arial" panose="020B0604020202020204" pitchFamily="34" charset="0"/>
                <a:sym typeface="Arial MT Pro Italics"/>
              </a:rPr>
              <a:t>(e.g., Europa, Ganymede, ...)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7367098-712D-D3B0-68A0-F62354CCBD74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3/10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6C6D9E7-EBEA-4F33-F898-4AD92575E5E0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Callisto in the Jovian Magnetosphere</a:t>
            </a:r>
          </a:p>
        </p:txBody>
      </p:sp>
      <p:cxnSp>
        <p:nvCxnSpPr>
          <p:cNvPr id="15" name="Connecteur en angle 14">
            <a:extLst>
              <a:ext uri="{FF2B5EF4-FFF2-40B4-BE49-F238E27FC236}">
                <a16:creationId xmlns:a16="http://schemas.microsoft.com/office/drawing/2014/main" id="{B5D5C88B-FF27-5973-F8E0-1FEAE1E4FF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81709" y="3782567"/>
            <a:ext cx="1524903" cy="1130112"/>
          </a:xfrm>
          <a:prstGeom prst="bentConnector3">
            <a:avLst>
              <a:gd name="adj1" fmla="val 59994"/>
            </a:avLst>
          </a:prstGeom>
          <a:ln w="25400">
            <a:solidFill>
              <a:srgbClr val="FF0000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A7FF3F0-FFFC-0DCA-6FAD-992C3E63C9EB}"/>
                  </a:ext>
                </a:extLst>
              </p:cNvPr>
              <p:cNvSpPr txBox="1"/>
              <p:nvPr/>
            </p:nvSpPr>
            <p:spPr>
              <a:xfrm>
                <a:off x="10626411" y="4041962"/>
                <a:ext cx="8303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2.5 </m:t>
                      </m:r>
                      <m:r>
                        <m:rPr>
                          <m:sty m:val="p"/>
                        </m:rP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BBD6504-2F95-6842-F276-197C3BD9C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411" y="4041962"/>
                <a:ext cx="830356" cy="430887"/>
              </a:xfrm>
              <a:prstGeom prst="rect">
                <a:avLst/>
              </a:prstGeom>
              <a:blipFill>
                <a:blip r:embed="rId5"/>
                <a:stretch>
                  <a:fillRect l="-9091" t="-8571" r="-10606" b="-3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14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1" grpId="0" animBg="1"/>
      <p:bldP spid="22" grpId="0" animBg="1"/>
      <p:bldP spid="24" grpId="0"/>
      <p:bldP spid="2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6633E-625F-C172-9FD0-674F99D14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582BA85-F30E-2048-0A9B-8E8BCB6FA558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4B43312-EB84-50F0-9998-48DC042A6D6C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F398571-58F2-C124-A80E-769F4DC1FBA6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C1B867B-4106-444F-398A-48ACB7EF2991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C801ABB-E312-70DA-1450-7B8CEFEF6AE6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61BE3DA-684F-AF10-CACF-93788A549EAB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6" name="TextBox 10">
            <a:extLst>
              <a:ext uri="{FF2B5EF4-FFF2-40B4-BE49-F238E27FC236}">
                <a16:creationId xmlns:a16="http://schemas.microsoft.com/office/drawing/2014/main" id="{26C38A10-8EC7-67BC-1904-E058AA1763FD}"/>
              </a:ext>
            </a:extLst>
          </p:cNvPr>
          <p:cNvSpPr txBox="1"/>
          <p:nvPr/>
        </p:nvSpPr>
        <p:spPr>
          <a:xfrm>
            <a:off x="526402" y="1933148"/>
            <a:ext cx="10515187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1. </a:t>
            </a:r>
            <a:r>
              <a:rPr lang="en-US" sz="3000" b="1" u="sng" dirty="0">
                <a:solidFill>
                  <a:srgbClr val="000000"/>
                </a:solidFill>
                <a:latin typeface="Arial" panose="020B0604020202020204" pitchFamily="34" charset="0"/>
                <a:ea typeface="Arial MT Pro Bold"/>
                <a:cs typeface="Arial" panose="020B0604020202020204" pitchFamily="34" charset="0"/>
                <a:sym typeface="Arial MT Pro Bold"/>
              </a:rPr>
              <a:t>Center of the current sheet</a:t>
            </a:r>
          </a:p>
          <a:p>
            <a:pPr>
              <a:lnSpc>
                <a:spcPts val="1500"/>
              </a:lnSpc>
            </a:pPr>
            <a:endParaRPr lang="en-US" sz="3000" b="1" u="sng" dirty="0">
              <a:solidFill>
                <a:srgbClr val="000000"/>
              </a:solidFill>
              <a:latin typeface="Arial" panose="020B0604020202020204" pitchFamily="34" charset="0"/>
              <a:ea typeface="Arial MT Pro Bold"/>
              <a:cs typeface="Arial" panose="020B0604020202020204" pitchFamily="34" charset="0"/>
              <a:sym typeface="Arial MT Pro Bold"/>
            </a:endParaRPr>
          </a:p>
          <a:p>
            <a:pPr>
              <a:lnSpc>
                <a:spcPts val="3600"/>
              </a:lnSpc>
            </a:pPr>
            <a:r>
              <a:rPr lang="en-US" sz="3000" spc="-9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  </a:t>
            </a:r>
          </a:p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super-Alfvénic interaction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DC79551-BB92-2A51-E6CD-C986640F84D3}"/>
              </a:ext>
            </a:extLst>
          </p:cNvPr>
          <p:cNvSpPr txBox="1"/>
          <p:nvPr/>
        </p:nvSpPr>
        <p:spPr>
          <a:xfrm>
            <a:off x="526402" y="4282793"/>
            <a:ext cx="10515187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2. </a:t>
            </a:r>
            <a:r>
              <a:rPr lang="en-US" sz="3000" b="1" u="sng" dirty="0">
                <a:solidFill>
                  <a:srgbClr val="000000"/>
                </a:solidFill>
                <a:latin typeface="Arial" panose="020B0604020202020204" pitchFamily="34" charset="0"/>
                <a:ea typeface="Arial MT Pro Bold"/>
                <a:cs typeface="Arial" panose="020B0604020202020204" pitchFamily="34" charset="0"/>
                <a:sym typeface="Arial MT Pro Bold"/>
              </a:rPr>
              <a:t>Lobe of the magnetosphere</a:t>
            </a:r>
          </a:p>
          <a:p>
            <a:pPr>
              <a:lnSpc>
                <a:spcPts val="1500"/>
              </a:lnSpc>
            </a:pPr>
            <a:endParaRPr lang="en-US" sz="3000" b="1" u="sng" dirty="0">
              <a:solidFill>
                <a:srgbClr val="000000"/>
              </a:solidFill>
              <a:latin typeface="Arial" panose="020B0604020202020204" pitchFamily="34" charset="0"/>
              <a:ea typeface="Arial MT Pro Bold"/>
              <a:cs typeface="Arial" panose="020B0604020202020204" pitchFamily="34" charset="0"/>
              <a:sym typeface="Arial MT Pro Bold"/>
            </a:endParaRPr>
          </a:p>
          <a:p>
            <a:pPr>
              <a:lnSpc>
                <a:spcPts val="3600"/>
              </a:lnSpc>
            </a:pPr>
            <a:r>
              <a:rPr lang="en-US" sz="3000" spc="-9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  </a:t>
            </a:r>
          </a:p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sub-Alfvénic interaction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57B29E95-FACC-C9D6-ADEE-A4546D2DEA0E}"/>
              </a:ext>
            </a:extLst>
          </p:cNvPr>
          <p:cNvSpPr txBox="1"/>
          <p:nvPr/>
        </p:nvSpPr>
        <p:spPr>
          <a:xfrm>
            <a:off x="526402" y="1184016"/>
            <a:ext cx="1051518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Two extreme magnetospheric positions for Callisto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BDA77B94-2027-A8ED-789F-DA4C9B2380A1}"/>
              </a:ext>
            </a:extLst>
          </p:cNvPr>
          <p:cNvSpPr/>
          <p:nvPr/>
        </p:nvSpPr>
        <p:spPr>
          <a:xfrm>
            <a:off x="1094853" y="4893172"/>
            <a:ext cx="6159365" cy="477351"/>
          </a:xfrm>
          <a:custGeom>
            <a:avLst/>
            <a:gdLst/>
            <a:ahLst/>
            <a:cxnLst/>
            <a:rect l="l" t="t" r="r" b="b"/>
            <a:pathLst>
              <a:path w="9239047" h="716026">
                <a:moveTo>
                  <a:pt x="0" y="0"/>
                </a:moveTo>
                <a:lnTo>
                  <a:pt x="9239047" y="0"/>
                </a:lnTo>
                <a:lnTo>
                  <a:pt x="9239047" y="716026"/>
                </a:lnTo>
                <a:lnTo>
                  <a:pt x="0" y="71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A2AC145D-EE51-AB20-B065-3EE2B52F1792}"/>
              </a:ext>
            </a:extLst>
          </p:cNvPr>
          <p:cNvSpPr/>
          <p:nvPr/>
        </p:nvSpPr>
        <p:spPr>
          <a:xfrm>
            <a:off x="1094853" y="2563841"/>
            <a:ext cx="5809309" cy="479268"/>
          </a:xfrm>
          <a:custGeom>
            <a:avLst/>
            <a:gdLst/>
            <a:ahLst/>
            <a:cxnLst/>
            <a:rect l="l" t="t" r="r" b="b"/>
            <a:pathLst>
              <a:path w="8713964" h="718902">
                <a:moveTo>
                  <a:pt x="0" y="0"/>
                </a:moveTo>
                <a:lnTo>
                  <a:pt x="8713964" y="0"/>
                </a:lnTo>
                <a:lnTo>
                  <a:pt x="8713964" y="718902"/>
                </a:lnTo>
                <a:lnTo>
                  <a:pt x="0" y="718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1D6F0CA2-64F2-7E93-724C-0CA29950D3F5}"/>
              </a:ext>
            </a:extLst>
          </p:cNvPr>
          <p:cNvSpPr txBox="1"/>
          <p:nvPr/>
        </p:nvSpPr>
        <p:spPr>
          <a:xfrm>
            <a:off x="1155188" y="3505279"/>
            <a:ext cx="483545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i="1">
                <a:solidFill>
                  <a:srgbClr val="000000"/>
                </a:solidFill>
                <a:latin typeface="Arial" panose="020B0604020202020204" pitchFamily="34" charset="0"/>
                <a:ea typeface="Arial MT Pro Italics"/>
                <a:cs typeface="Arial" panose="020B0604020202020204" pitchFamily="34" charset="0"/>
                <a:sym typeface="Arial MT Pro Italics"/>
              </a:rPr>
              <a:t>(e.g., Mars, Venus, ...)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D4972EB-AC28-0D34-8952-FAD83163D6F1}"/>
              </a:ext>
            </a:extLst>
          </p:cNvPr>
          <p:cNvSpPr txBox="1"/>
          <p:nvPr/>
        </p:nvSpPr>
        <p:spPr>
          <a:xfrm>
            <a:off x="1155188" y="5846773"/>
            <a:ext cx="483545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i="1">
                <a:solidFill>
                  <a:srgbClr val="000000"/>
                </a:solidFill>
                <a:latin typeface="Arial" panose="020B0604020202020204" pitchFamily="34" charset="0"/>
                <a:ea typeface="Arial MT Pro Italics"/>
                <a:cs typeface="Arial" panose="020B0604020202020204" pitchFamily="34" charset="0"/>
                <a:sym typeface="Arial MT Pro Italics"/>
              </a:rPr>
              <a:t>(e.g., Europa, Ganymede, ...)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B9F3C2F-B20D-76A2-D6DE-AEFD523B70F7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3/10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AEA9506-CB34-F65A-9E33-B590617F96B9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Callisto in the Jovian Magnetosphere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4E168C04-B4CF-3924-6083-F3C044FE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49" y="2165182"/>
            <a:ext cx="3955191" cy="383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16">
            <a:extLst>
              <a:ext uri="{FF2B5EF4-FFF2-40B4-BE49-F238E27FC236}">
                <a16:creationId xmlns:a16="http://schemas.microsoft.com/office/drawing/2014/main" id="{B7810F65-18D8-EA2E-778D-52E2A84203ED}"/>
              </a:ext>
            </a:extLst>
          </p:cNvPr>
          <p:cNvSpPr txBox="1"/>
          <p:nvPr/>
        </p:nvSpPr>
        <p:spPr>
          <a:xfrm>
            <a:off x="9311129" y="5608855"/>
            <a:ext cx="264392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ea typeface="Arial Italics"/>
                <a:cs typeface="Arial Narrow" panose="020B0604020202020204" pitchFamily="34" charset="0"/>
                <a:sym typeface="Arial Italics"/>
              </a:rPr>
              <a:t>[Rabia et al., 2025]</a:t>
            </a:r>
          </a:p>
        </p:txBody>
      </p:sp>
    </p:spTree>
    <p:extLst>
      <p:ext uri="{BB962C8B-B14F-4D97-AF65-F5344CB8AC3E}">
        <p14:creationId xmlns:p14="http://schemas.microsoft.com/office/powerpoint/2010/main" val="310486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1B9D7-507D-7374-DDD2-E9F21AAE4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FDC596-7214-D9D2-EF8E-E41F240EBB43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B35AD60-68ED-0D58-EAFC-AB10CF83070C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D5FC160-DCDC-C54D-28F6-7D4746F13B9E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D10BC5F-3C01-6AD3-7D9F-5B245EE0D85E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37889D3-C10D-7972-8119-D5A821859B6E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1061574-4C95-E34C-0588-6EE77D67D275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B4686D46-B736-CCD1-07A5-AA35D8A476C3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4/10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0227AC1E-DE96-8EEA-C6E0-CC4E6BFC9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1" y="2056748"/>
            <a:ext cx="9252858" cy="4157279"/>
          </a:xfrm>
          <a:prstGeom prst="rect">
            <a:avLst/>
          </a:prstGeom>
        </p:spPr>
      </p:pic>
      <p:sp>
        <p:nvSpPr>
          <p:cNvPr id="53" name="TextBox 10">
            <a:extLst>
              <a:ext uri="{FF2B5EF4-FFF2-40B4-BE49-F238E27FC236}">
                <a16:creationId xmlns:a16="http://schemas.microsoft.com/office/drawing/2014/main" id="{DAEE54AF-52F8-FAE4-1EF4-C3B757C90E53}"/>
              </a:ext>
            </a:extLst>
          </p:cNvPr>
          <p:cNvSpPr txBox="1"/>
          <p:nvPr/>
        </p:nvSpPr>
        <p:spPr>
          <a:xfrm>
            <a:off x="526402" y="1184016"/>
            <a:ext cx="1051518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LatHyS : 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hybrid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model [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Modolo et al., 2016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]</a:t>
            </a: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772FC889-2E1E-26E2-E1AB-2198CF5872CC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: Hybrid Simulations</a:t>
            </a:r>
          </a:p>
        </p:txBody>
      </p:sp>
    </p:spTree>
    <p:extLst>
      <p:ext uri="{BB962C8B-B14F-4D97-AF65-F5344CB8AC3E}">
        <p14:creationId xmlns:p14="http://schemas.microsoft.com/office/powerpoint/2010/main" val="333161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EE27C-77D8-BC00-1057-875D5D9BA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E886643-07FD-397F-AD7D-B87F464FD37D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C8E0FA5-EA32-2351-B85D-53BDA79A048B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8A2A206-CC53-69DE-B5E1-AE801D8520FA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6137D54-69FA-2B8A-14A5-F7734242D119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A07F8A7-4FF3-FE5E-EB25-61F565BF99F4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F564FEA-9F8F-5394-8E54-380F8479702F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CDD07E79-F164-C7EE-BFD3-A95EA500CEC9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4/10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95667-2E40-A72F-07A9-639BD898D66F}"/>
              </a:ext>
            </a:extLst>
          </p:cNvPr>
          <p:cNvSpPr/>
          <p:nvPr/>
        </p:nvSpPr>
        <p:spPr>
          <a:xfrm>
            <a:off x="734132" y="2118127"/>
            <a:ext cx="5363729" cy="107696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4141E5-AC92-F9D5-47BB-BA073C93088D}"/>
              </a:ext>
            </a:extLst>
          </p:cNvPr>
          <p:cNvSpPr/>
          <p:nvPr/>
        </p:nvSpPr>
        <p:spPr>
          <a:xfrm>
            <a:off x="699141" y="2083136"/>
            <a:ext cx="5363729" cy="10769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66D76C3-5B32-1F92-0D48-68E08D99629D}"/>
              </a:ext>
            </a:extLst>
          </p:cNvPr>
          <p:cNvSpPr txBox="1"/>
          <p:nvPr/>
        </p:nvSpPr>
        <p:spPr>
          <a:xfrm>
            <a:off x="744851" y="2175394"/>
            <a:ext cx="5248446" cy="855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 do we need hybrid simulations ? Why not simply MHD ?</a:t>
            </a:r>
            <a:endParaRPr lang="en-US" sz="2400" i="1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A308A6C-4069-969F-8BBD-30B8256F8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409" y="3621303"/>
            <a:ext cx="9096829" cy="2642653"/>
          </a:xfrm>
          <a:prstGeom prst="rect">
            <a:avLst/>
          </a:prstGeom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id="{4E26B959-C05C-2767-0C32-06D08ADE67E2}"/>
              </a:ext>
            </a:extLst>
          </p:cNvPr>
          <p:cNvSpPr txBox="1"/>
          <p:nvPr/>
        </p:nvSpPr>
        <p:spPr>
          <a:xfrm>
            <a:off x="6588402" y="2233807"/>
            <a:ext cx="501197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=&gt; essential to capture asymmetries due to kinetic effects</a:t>
            </a:r>
            <a:endParaRPr lang="en-US" sz="2400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10847F72-F5A5-4246-6E8A-E4ACAF5458F3}"/>
              </a:ext>
            </a:extLst>
          </p:cNvPr>
          <p:cNvSpPr txBox="1"/>
          <p:nvPr/>
        </p:nvSpPr>
        <p:spPr>
          <a:xfrm>
            <a:off x="526402" y="1184016"/>
            <a:ext cx="1051518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LatHyS : 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hybrid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model [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Modolo et al., 2016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]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9BBDAE5-ADAF-5BA3-5D5E-880E972ECCD2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: Hybrid Simulations</a:t>
            </a:r>
          </a:p>
        </p:txBody>
      </p:sp>
    </p:spTree>
    <p:extLst>
      <p:ext uri="{BB962C8B-B14F-4D97-AF65-F5344CB8AC3E}">
        <p14:creationId xmlns:p14="http://schemas.microsoft.com/office/powerpoint/2010/main" val="345603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701E0-D780-79AC-EC4E-13258AC59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AB2AD63-E173-C29A-953B-7795E1EF3056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37C80EB-AA26-B90F-D7B0-07020AB225F8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0E91E5D-A38E-CA11-1491-9B020CFEB550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03536BC-9A0E-B065-E3C2-8E3897ACAFE9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A4010BB-3641-9B2B-8798-21A19A6A89BA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402BAA6-DFB8-B463-6BAC-164AC4B1E7B9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B9BE641-C4F3-8C4C-3BA0-B43D3483C87B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4/10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FADA014-3035-6549-6C4A-0230CCE445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943"/>
          <a:stretch>
            <a:fillRect/>
          </a:stretch>
        </p:blipFill>
        <p:spPr>
          <a:xfrm>
            <a:off x="5602851" y="1147778"/>
            <a:ext cx="6287158" cy="5181289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FE6C832-417D-2E63-7D2E-71E789E4546B}"/>
              </a:ext>
            </a:extLst>
          </p:cNvPr>
          <p:cNvSpPr txBox="1"/>
          <p:nvPr/>
        </p:nvSpPr>
        <p:spPr>
          <a:xfrm>
            <a:off x="526402" y="1184016"/>
            <a:ext cx="1051518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LatHyS : 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hybrid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model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45DE0B2A-AEED-8B9E-99D2-13A995990838}"/>
              </a:ext>
            </a:extLst>
          </p:cNvPr>
          <p:cNvSpPr txBox="1"/>
          <p:nvPr/>
        </p:nvSpPr>
        <p:spPr>
          <a:xfrm>
            <a:off x="524968" y="3268005"/>
            <a:ext cx="46540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Modular Fortran code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8F4A8989-2EA1-230A-2230-059D5D1A5347}"/>
              </a:ext>
            </a:extLst>
          </p:cNvPr>
          <p:cNvSpPr txBox="1"/>
          <p:nvPr/>
        </p:nvSpPr>
        <p:spPr>
          <a:xfrm>
            <a:off x="524968" y="1995178"/>
            <a:ext cx="4654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Characteristics : 3D,</a:t>
            </a:r>
          </a:p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parallel, multi-species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FB2A701-E865-3F9E-6D5C-D98FA123518F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: Hybrid Simulations</a:t>
            </a:r>
          </a:p>
        </p:txBody>
      </p:sp>
    </p:spTree>
    <p:extLst>
      <p:ext uri="{BB962C8B-B14F-4D97-AF65-F5344CB8AC3E}">
        <p14:creationId xmlns:p14="http://schemas.microsoft.com/office/powerpoint/2010/main" val="156680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AAF28-DDE3-A4DD-FB85-9139FE197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6281E8B-BAA5-FC3F-04BE-52DF77CE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953" y="738982"/>
            <a:ext cx="5845047" cy="5819625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14612EA-FBB6-C839-9229-A56AD7FB1616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F8F2E4B-CBB2-B152-B6B8-1A89A8347F5A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1812BDE-80EF-2406-51F5-CD9F30B2ADF2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13C1A9C-0455-D16B-9ED1-D1B50BEF3494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270E509-6A2F-D571-8A36-C8A9950A8769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CE373DE-66C1-DAFD-E26C-55999D4F6BF6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4FA217BC-E46A-E586-F78F-DC29A19F76A2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4/10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DAAEB94F-939C-FB1C-75DD-693F092805A6}"/>
              </a:ext>
            </a:extLst>
          </p:cNvPr>
          <p:cNvSpPr txBox="1"/>
          <p:nvPr/>
        </p:nvSpPr>
        <p:spPr>
          <a:xfrm>
            <a:off x="526402" y="1184016"/>
            <a:ext cx="1051518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LatHyS : 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hybrid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model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2F0FB51-171F-4F64-8AFD-3FBFAAC9A1F2}"/>
              </a:ext>
            </a:extLst>
          </p:cNvPr>
          <p:cNvSpPr txBox="1"/>
          <p:nvPr/>
        </p:nvSpPr>
        <p:spPr>
          <a:xfrm>
            <a:off x="524968" y="3268005"/>
            <a:ext cx="46540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Modular Fortran code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850EAC4D-B839-7FA4-A28F-AC0AC18D30DE}"/>
              </a:ext>
            </a:extLst>
          </p:cNvPr>
          <p:cNvSpPr txBox="1"/>
          <p:nvPr/>
        </p:nvSpPr>
        <p:spPr>
          <a:xfrm>
            <a:off x="524968" y="1995178"/>
            <a:ext cx="4654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Characteristics : 3D,</a:t>
            </a:r>
          </a:p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parallel, multi-species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7335C6A-4D50-A53C-0819-EBA931AC53F8}"/>
              </a:ext>
            </a:extLst>
          </p:cNvPr>
          <p:cNvSpPr txBox="1"/>
          <p:nvPr/>
        </p:nvSpPr>
        <p:spPr>
          <a:xfrm>
            <a:off x="524968" y="4079167"/>
            <a:ext cx="46540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MT Pro"/>
              </a:rPr>
              <a:t>Towards Callisto …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93AC9-73A5-F3B4-5F88-4DD50E3307F5}"/>
              </a:ext>
            </a:extLst>
          </p:cNvPr>
          <p:cNvSpPr txBox="1"/>
          <p:nvPr/>
        </p:nvSpPr>
        <p:spPr>
          <a:xfrm>
            <a:off x="1210229" y="4687538"/>
            <a:ext cx="418413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MT Pro"/>
              </a:rPr>
              <a:t>Create new module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1F2C600-2327-0B75-7B5D-E9D15BC3F63B}"/>
              </a:ext>
            </a:extLst>
          </p:cNvPr>
          <p:cNvSpPr txBox="1"/>
          <p:nvPr/>
        </p:nvSpPr>
        <p:spPr>
          <a:xfrm>
            <a:off x="1210228" y="5295909"/>
            <a:ext cx="418413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MT Pro"/>
              </a:rPr>
              <a:t>Adapt environment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D2226B5-7075-9E18-325C-79C542A6B15B}"/>
              </a:ext>
            </a:extLst>
          </p:cNvPr>
          <p:cNvSpPr txBox="1"/>
          <p:nvPr/>
        </p:nvSpPr>
        <p:spPr>
          <a:xfrm>
            <a:off x="1210228" y="5904280"/>
            <a:ext cx="418413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MT Pro"/>
              </a:rPr>
              <a:t>Add new features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537A0593-E0FA-010C-FD34-8D38751F6AAF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LatHyS : Hybrid Simulations</a:t>
            </a:r>
          </a:p>
        </p:txBody>
      </p:sp>
    </p:spTree>
    <p:extLst>
      <p:ext uri="{BB962C8B-B14F-4D97-AF65-F5344CB8AC3E}">
        <p14:creationId xmlns:p14="http://schemas.microsoft.com/office/powerpoint/2010/main" val="12079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5988</TotalTime>
  <Words>1067</Words>
  <Application>Microsoft Macintosh PowerPoint</Application>
  <PresentationFormat>Grand écran</PresentationFormat>
  <Paragraphs>303</Paragraphs>
  <Slides>23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 Bold</vt:lpstr>
      <vt:lpstr>Arial Italics</vt:lpstr>
      <vt:lpstr>Arial</vt:lpstr>
      <vt:lpstr>Arial Narrow</vt:lpstr>
      <vt:lpstr>Calibri</vt:lpstr>
      <vt:lpstr>Calibri Light</vt:lpstr>
      <vt:lpstr>Cambria Math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leliboux</dc:creator>
  <cp:lastModifiedBy>leliboux</cp:lastModifiedBy>
  <cp:revision>19</cp:revision>
  <dcterms:created xsi:type="dcterms:W3CDTF">2026-05-27T11:39:07Z</dcterms:created>
  <dcterms:modified xsi:type="dcterms:W3CDTF">2026-06-05T07:26:25Z</dcterms:modified>
</cp:coreProperties>
</file>