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8" r:id="rId2"/>
    <p:sldId id="373" r:id="rId3"/>
    <p:sldId id="372" r:id="rId4"/>
    <p:sldId id="359" r:id="rId5"/>
    <p:sldId id="316" r:id="rId6"/>
    <p:sldId id="365" r:id="rId7"/>
    <p:sldId id="369" r:id="rId8"/>
    <p:sldId id="376" r:id="rId9"/>
    <p:sldId id="374" r:id="rId10"/>
    <p:sldId id="327" r:id="rId11"/>
    <p:sldId id="328" r:id="rId12"/>
    <p:sldId id="329" r:id="rId13"/>
    <p:sldId id="330" r:id="rId14"/>
    <p:sldId id="331" r:id="rId15"/>
    <p:sldId id="334" r:id="rId16"/>
    <p:sldId id="335" r:id="rId17"/>
    <p:sldId id="337" r:id="rId18"/>
    <p:sldId id="342" r:id="rId19"/>
    <p:sldId id="343" r:id="rId20"/>
    <p:sldId id="345" r:id="rId21"/>
    <p:sldId id="370" r:id="rId22"/>
    <p:sldId id="323" r:id="rId23"/>
    <p:sldId id="346" r:id="rId24"/>
    <p:sldId id="375" r:id="rId25"/>
    <p:sldId id="269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92FF"/>
    <a:srgbClr val="F0E442"/>
    <a:srgbClr val="009E73"/>
    <a:srgbClr val="56B4E9"/>
    <a:srgbClr val="FFFFFF"/>
    <a:srgbClr val="D55E00"/>
    <a:srgbClr val="0072B2"/>
    <a:srgbClr val="0AAF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67"/>
    <p:restoredTop sz="97036"/>
  </p:normalViewPr>
  <p:slideViewPr>
    <p:cSldViewPr snapToGrid="0">
      <p:cViewPr varScale="1">
        <p:scale>
          <a:sx n="109" d="100"/>
          <a:sy n="109" d="100"/>
        </p:scale>
        <p:origin x="20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C49E1-731C-184A-83EF-2C4B5DF76DBD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7764-ABFA-C444-8295-1C6AB9DACB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768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44EEA-03BA-7D3C-4530-F3C101509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3A98BDB-0988-93EF-A8E4-87431D9005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A80A2D1-10AA-A334-C366-D424D8F99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123408-A295-88D3-39B5-9967EEE3D7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7764-ABFA-C444-8295-1C6AB9DACB4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12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121AC-95F0-C4D4-0B83-0FFA4372E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0C45A7A-109B-C1FC-66C3-A15DDAA67C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1249914-58C4-0689-E3C0-D35D509E6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F3579C-4A30-6A2A-F669-3B8099C77F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7764-ABFA-C444-8295-1C6AB9DACB4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392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87EF4-05E1-A84A-C4B9-70DCBB3B2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1ACCD1B-FADB-5C16-ED2D-3D881F09DC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74384EE-8D4B-19DB-FB7D-7503DE68CC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781DEF-E8E5-38BC-D4A7-D5B63051A4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7764-ABFA-C444-8295-1C6AB9DACB4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642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0117D-AE42-C817-95A8-D13B21AA1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C40543D-4A86-EF0C-7F67-7D85067C85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2B50B17-D9C8-3486-09C3-A8DFB1EB3E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FB535E-99DC-38A4-BCBD-BD1725CF4F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7764-ABFA-C444-8295-1C6AB9DACB4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088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47563-2982-915F-27BE-61578FF77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4EB425B-DD26-CE41-127D-1D02C8C4C6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2B4928E-28A5-5D69-AC3F-3D31CABEBA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DF57F5-C1B8-209C-93D8-2440DFE67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7764-ABFA-C444-8295-1C6AB9DACB4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6334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A06AB-C009-EA5E-16DB-3688187C1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86C5B82-2F10-502D-9B5B-B31CEA7BC9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39FD25A-7EC9-C906-05B5-FF60AFF98E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730A5C-493B-E453-BCC7-2638AC424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7764-ABFA-C444-8295-1C6AB9DACB4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307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309BB-373E-4AF7-9669-D399A2CF5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BCCE692-7827-106F-2FA5-7371CED5A3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13233AF-2167-00F0-EDEF-05202339D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5BF54D-166A-BE83-E505-D167B0B113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7764-ABFA-C444-8295-1C6AB9DACB44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6245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DBB05-7004-8EEC-D8C6-D3551A353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B87EED9-F347-4E5B-629A-0E5C626C6D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BA350E2-ADD4-3B66-D662-79D1071C9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D012E7-3BCF-BC89-6AFC-FC39CB820D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7764-ABFA-C444-8295-1C6AB9DACB4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7670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9DD66-90D2-7AA3-2A56-534D2E271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6A4242B-9FEB-568D-2731-9F6FAB8A5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33D01B1-BA5E-3BE7-07D5-846EEA4268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3B4E70-51C7-D804-88C8-BA8C4D4A3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7764-ABFA-C444-8295-1C6AB9DACB4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177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88577-FAEC-4917-F612-34A329A94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9281CB6-FC85-E0A4-C39F-84E246E992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CFEBCB0-59A7-8561-0C92-818801F077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455936D-FE72-8CB0-CB3D-B66BBC9360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7764-ABFA-C444-8295-1C6AB9DACB4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8103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C1903-D380-49A1-7AB1-29FCC458B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8F9879E-D848-9DBA-03DE-1EA4786BD0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3C91D49-EB63-F760-EF1C-159FE632A3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A11419-E70B-3769-1389-3F2C52C3F6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7764-ABFA-C444-8295-1C6AB9DACB44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012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FE1CA-F508-D413-2E5A-171367E7C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22F08CC-64C3-AF32-D9EC-4EB12BF709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7ED30DA-98ED-E970-E90A-37C1E0D14C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46210A-70DA-5215-2022-82EAFACB44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7764-ABFA-C444-8295-1C6AB9DACB4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6281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99E00-F1FD-91DB-BF99-C6C59F5E4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0BB9543-4E3E-6FAF-8E0D-33D6C38AFF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77F38B3-F1AB-7799-8EDE-3C0764E610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856683-FAB1-4C3B-C28D-5F6BAEACCF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7764-ABFA-C444-8295-1C6AB9DACB4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387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53EFE-8F72-E9BA-1728-1B9F1C9A7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AFF3E79-907B-1DE2-1350-3E8C9BE2E1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9A4662-350B-3055-36E6-A021694539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4E5A93C-AEB3-2436-0155-B14A51468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7764-ABFA-C444-8295-1C6AB9DACB4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6610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D78F3-9371-2998-621B-E038A2AC0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C34DB17-B68A-4554-2CA1-667C925EEF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B682AE9-FB65-3537-969D-E775765631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6B340C-48B3-FA86-AB6F-4FB23D4716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7764-ABFA-C444-8295-1C6AB9DACB4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261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E9D5D-BA7C-DD0C-B0C5-0AB682D4F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8E66C08-EEF3-836F-B159-E443016589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49A0361-6F2E-84AD-28A4-A1DDD19A6F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F41CCA-B689-D336-1F24-41E66927B5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7764-ABFA-C444-8295-1C6AB9DACB4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600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488CB-7074-7BA0-AC14-E3A04B70F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432D837-C8CF-0608-E58F-B4A4307E1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87A472C-CCC3-11F4-852F-39863D2BA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E94435-B2FA-B5E8-0ABB-5C8DA00FE0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7764-ABFA-C444-8295-1C6AB9DACB4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6176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067F9-2141-6AE9-55C4-D27016C5C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25BFBF8-1630-A51B-06F5-28CEE5B487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8D606C4-2942-228C-4D31-5629DA40FE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BD7C23-C078-00DB-C356-2C0787A49D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7764-ABFA-C444-8295-1C6AB9DACB4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998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05229-7A31-16EC-52CC-F8A1864C5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B92AA35-51B4-3DDF-27F7-9FC17F3611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7E855F0-6852-8DA8-C6E1-53EFF7509B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A7B3B3-3B89-E20D-6B55-A243A2858A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7764-ABFA-C444-8295-1C6AB9DACB4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530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BF75F2-DA65-A6E3-7EE6-0440EBE25F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A88B65B-E557-60B9-B724-EE496D12E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057A45-4331-20FF-5DC6-EC52D398D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496E-A8BD-B542-96E3-BDAA9549AAA9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D01441-FE82-0FFE-5073-D9BC0EF48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CFE427-CC57-37A1-3F80-F465F4746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147A-AAA4-BB4F-9BAD-018EFD09FD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8955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578DC9-9E47-EAA9-B580-DA4055313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E9C5870-E1B9-8D7D-CECE-D5593ECB5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7B5EDA-9596-DE3F-3C41-38AE015F2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496E-A8BD-B542-96E3-BDAA9549AAA9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8EE0A2-A8B3-1400-64B8-B3A214083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414582-7CBC-4B1A-4AE8-2ED31765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147A-AAA4-BB4F-9BAD-018EFD09FD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017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07F0464-EA2E-FB96-F84C-DDDA1CF0B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7653089-B3DF-1CCA-0418-F58DAF265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67C8F9-C96D-77D2-7D75-A7324E52D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496E-A8BD-B542-96E3-BDAA9549AAA9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C18525-9619-0106-AAC1-6D429768B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2DF44E-9567-E6DF-D5DC-6325D9B97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147A-AAA4-BB4F-9BAD-018EFD09FD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522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1667D9-5F39-BB9C-2C64-20EE9F965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29BF9D-5F06-AF85-49AB-40C0A12B6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BFD140-AB56-C406-0599-851DA6B2E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496E-A8BD-B542-96E3-BDAA9549AAA9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D1FE53-9D7F-15B8-0E49-0AE51D044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0F0F93-DD89-400F-EE2B-A2928FCFC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147A-AAA4-BB4F-9BAD-018EFD09FD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222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3806D2-377C-5C75-1B93-29DC09BC4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163C46-9B35-19BD-FF6B-602E3421B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FE70C7-DDD6-0734-41D7-BA999BE7A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496E-A8BD-B542-96E3-BDAA9549AAA9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CD254E-144B-B94D-2C88-73B6C1002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B564ED-9106-FE2B-E556-43006455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147A-AAA4-BB4F-9BAD-018EFD09FD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301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9DFE38-6B09-C504-F215-3890CE5A2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5FA220-40D8-9AAF-16C9-91B4ED1C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13D19D8-30BC-FFB2-2293-86CCBDF5D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45F4B8-F8D3-AC99-6B75-928306888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496E-A8BD-B542-96E3-BDAA9549AAA9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A9E1B1-E44A-FC2F-9E0A-09C506805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1C072D-97A9-7109-AF68-8923FC0A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147A-AAA4-BB4F-9BAD-018EFD09FD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24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F39D86-98D5-5922-6BAD-8FDD453A9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2A2667-3DD6-D854-7444-5FCE41BDF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CBD31B-095C-0819-2B0E-15577BB4E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6B14EB-3B0C-474E-280D-9525975B5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07973AD-ED7A-EE0A-6328-09F94BEC01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677AC34-8A0E-E52F-B13F-0414CA64D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496E-A8BD-B542-96E3-BDAA9549AAA9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5DC41C7-04B7-5755-2461-FE5CEA75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76C4909-730A-0439-4A13-0B19A673C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147A-AAA4-BB4F-9BAD-018EFD09FD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605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6BACBD-BC7B-354E-DD12-377EC8ECF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6A7FD5A-2EA9-2DBF-9264-EDB7734F0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496E-A8BD-B542-96E3-BDAA9549AAA9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12E4FFC-D359-7801-2A16-CF529A404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46C44B-6765-E664-34B0-5E69AE260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147A-AAA4-BB4F-9BAD-018EFD09FD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50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7FC9DC7-E70D-F344-BCA9-5D9063B77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496E-A8BD-B542-96E3-BDAA9549AAA9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35D0552-0A9E-B070-A23C-86600C859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2B4955-A97A-A1A0-D8BA-A842CBC0E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147A-AAA4-BB4F-9BAD-018EFD09FD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31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599EDB-D70E-CDC5-D9E7-4F7CF94A1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CEBD11-DA37-4D28-3127-2A9243EAE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AECBEB-0D6B-DB10-687F-C30367AF5D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D177A4-AE6E-5D08-C732-26CBEC590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496E-A8BD-B542-96E3-BDAA9549AAA9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B77EC9-7E6A-6251-F860-19ACC6255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A9F4EF-5B79-060B-D88B-9107A603E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147A-AAA4-BB4F-9BAD-018EFD09FD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4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1267A5-FD9D-1A2A-6602-53AD1FE5F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7EC43FE-8592-7419-64D1-BDB3DE2D3B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71ADC5E-5663-69C0-05CF-6ACD950B9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827FE2-0C67-11C6-6FAA-1BF06D913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496E-A8BD-B542-96E3-BDAA9549AAA9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6F8666-7495-8A1D-A06A-DCC9BF638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C43CF3-FAB7-DCCB-B9D8-47795A25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C147A-AAA4-BB4F-9BAD-018EFD09FD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638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99A4AA7-7C2B-897E-1539-279ECBCBF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FF7B30-3A94-534A-DA69-D39AE1D89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715E61-684E-1CE4-7521-D2BE4E0DE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1496E-A8BD-B542-96E3-BDAA9549AAA9}" type="datetimeFigureOut">
              <a:rPr lang="fr-FR" smtClean="0"/>
              <a:t>05/06/2026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6E6A5C-AB9E-A497-78D7-38B19DB99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D5FA2C-8906-000A-E257-B799CC319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C147A-AAA4-BB4F-9BAD-018EFD09FD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77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6560824" h="10287000">
                <a:moveTo>
                  <a:pt x="0" y="0"/>
                </a:moveTo>
                <a:lnTo>
                  <a:pt x="26560824" y="0"/>
                </a:lnTo>
                <a:lnTo>
                  <a:pt x="265608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190" r="-35047"/>
            </a:stretch>
          </a:blipFill>
        </p:spPr>
        <p:txBody>
          <a:bodyPr/>
          <a:lstStyle/>
          <a:p>
            <a:endParaRPr lang="fr-FR" sz="1200" dirty="0"/>
          </a:p>
        </p:txBody>
      </p:sp>
      <p:grpSp>
        <p:nvGrpSpPr>
          <p:cNvPr id="3" name="Group 3"/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5721" y="2295111"/>
            <a:ext cx="1177432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spc="-1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Characterizing Variabilities of Callisto’s Magnetospheric Orbital Environment</a:t>
            </a:r>
          </a:p>
          <a:p>
            <a:pPr algn="ctr"/>
            <a:r>
              <a:rPr lang="en-US" sz="4800" spc="-1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with the </a:t>
            </a:r>
            <a:r>
              <a:rPr lang="en-US" sz="4800" i="1" spc="-1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Galileo</a:t>
            </a:r>
            <a:r>
              <a:rPr lang="en-US" sz="4800" spc="-1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4800" i="1" spc="-1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Juno</a:t>
            </a:r>
            <a:r>
              <a:rPr lang="en-US" sz="4800" spc="-1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Missions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5004039" y="722818"/>
            <a:ext cx="6502161" cy="1105367"/>
          </a:xfrm>
          <a:custGeom>
            <a:avLst/>
            <a:gdLst/>
            <a:ahLst/>
            <a:cxnLst/>
            <a:rect l="l" t="t" r="r" b="b"/>
            <a:pathLst>
              <a:path w="8091682" h="1375586">
                <a:moveTo>
                  <a:pt x="0" y="0"/>
                </a:moveTo>
                <a:lnTo>
                  <a:pt x="8091682" y="0"/>
                </a:lnTo>
                <a:lnTo>
                  <a:pt x="8091682" y="1375586"/>
                </a:lnTo>
                <a:lnTo>
                  <a:pt x="0" y="13755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1" name="TextBox 11"/>
          <p:cNvSpPr txBox="1"/>
          <p:nvPr/>
        </p:nvSpPr>
        <p:spPr>
          <a:xfrm>
            <a:off x="464712" y="4939526"/>
            <a:ext cx="1127634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19"/>
              </a:lnSpc>
            </a:pPr>
            <a:r>
              <a:rPr lang="en-US" sz="2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Thomas LE LIBOUX, Nicolas ANDRÉ, Ronan MODOLO, François LEBLANC, et al.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8362" y="5443206"/>
            <a:ext cx="11075276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20"/>
              </a:lnSpc>
            </a:pPr>
            <a:r>
              <a:rPr lang="fr-FR" sz="2000" i="1" noProof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Institut de Recherche en Astrophysique et Planétologie (IRAP), CNES-CNRS-UT3</a:t>
            </a:r>
          </a:p>
          <a:p>
            <a:pPr algn="ctr">
              <a:lnSpc>
                <a:spcPts val="2320"/>
              </a:lnSpc>
            </a:pPr>
            <a:r>
              <a:rPr lang="fr-FR" sz="2000" i="1" noProof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Laboratoire Atmosphères, Observations Spatiales (LATMOS), Sorbonne Université, UVSQ, CNRS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32634" y="6400520"/>
            <a:ext cx="5757413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</a:pPr>
            <a:r>
              <a:rPr lang="en-US" sz="2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Biarritz, 1-5 June 2026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6741" y="6400520"/>
            <a:ext cx="818855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2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ATST : Colloque Scientifique</a:t>
            </a:r>
          </a:p>
        </p:txBody>
      </p:sp>
      <p:sp>
        <p:nvSpPr>
          <p:cNvPr id="15" name="Freeform 15"/>
          <p:cNvSpPr/>
          <p:nvPr/>
        </p:nvSpPr>
        <p:spPr>
          <a:xfrm>
            <a:off x="685800" y="563205"/>
            <a:ext cx="3267856" cy="1222940"/>
          </a:xfrm>
          <a:custGeom>
            <a:avLst/>
            <a:gdLst/>
            <a:ahLst/>
            <a:cxnLst/>
            <a:rect l="l" t="t" r="r" b="b"/>
            <a:pathLst>
              <a:path w="3854174" h="1442360">
                <a:moveTo>
                  <a:pt x="0" y="0"/>
                </a:moveTo>
                <a:lnTo>
                  <a:pt x="3854174" y="0"/>
                </a:lnTo>
                <a:lnTo>
                  <a:pt x="3854174" y="1442359"/>
                </a:lnTo>
                <a:lnTo>
                  <a:pt x="0" y="14423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F0368-4DE6-EBA7-F89C-0D3C0FEFD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C34F25C-E91A-8E38-DCFD-3C8A237705FF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CCD3C0E-8523-E085-B02C-7B45BEA298BE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2B5B137-E1DA-AA9D-AD12-239CD14157C3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E7A4862B-D00C-A102-6956-FB38B6A423EE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4A11592-CA9F-3050-130F-5F03FCEC56B0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D58B3E4-F7E4-83B5-0A46-50142595C5CB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3C3F64BC-A6AD-763C-7878-176F5291C908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5/10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503CA6D9-5B3A-5BED-2095-D91FA0167A9D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Method</a:t>
            </a: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904277A8-8921-1278-D430-2ADAE42F6FD0}"/>
              </a:ext>
            </a:extLst>
          </p:cNvPr>
          <p:cNvSpPr/>
          <p:nvPr/>
        </p:nvSpPr>
        <p:spPr>
          <a:xfrm>
            <a:off x="726440" y="2344237"/>
            <a:ext cx="8757613" cy="4148918"/>
          </a:xfrm>
          <a:custGeom>
            <a:avLst/>
            <a:gdLst/>
            <a:ahLst/>
            <a:cxnLst/>
            <a:rect l="l" t="t" r="r" b="b"/>
            <a:pathLst>
              <a:path w="12463093" h="5904390">
                <a:moveTo>
                  <a:pt x="0" y="0"/>
                </a:moveTo>
                <a:lnTo>
                  <a:pt x="12463093" y="0"/>
                </a:lnTo>
                <a:lnTo>
                  <a:pt x="12463093" y="5904390"/>
                </a:lnTo>
                <a:lnTo>
                  <a:pt x="0" y="59043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675116-CC1F-FBCA-0B65-DF182664A75A}"/>
              </a:ext>
            </a:extLst>
          </p:cNvPr>
          <p:cNvSpPr/>
          <p:nvPr/>
        </p:nvSpPr>
        <p:spPr>
          <a:xfrm>
            <a:off x="9214119" y="1657161"/>
            <a:ext cx="2388397" cy="52699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zone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31AC5A7C-F0C2-FF69-78D0-49F84B82FA40}"/>
              </a:ext>
            </a:extLst>
          </p:cNvPr>
          <p:cNvSpPr txBox="1"/>
          <p:nvPr/>
        </p:nvSpPr>
        <p:spPr>
          <a:xfrm>
            <a:off x="526401" y="979514"/>
            <a:ext cx="11276577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</a:t>
            </a:r>
            <a:r>
              <a:rPr lang="en-US" sz="28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How to characterize the plasma environment and its variability ?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41EBD181-3253-5619-A085-4B8A1E80AA93}"/>
              </a:ext>
            </a:extLst>
          </p:cNvPr>
          <p:cNvSpPr txBox="1"/>
          <p:nvPr/>
        </p:nvSpPr>
        <p:spPr>
          <a:xfrm>
            <a:off x="1070812" y="1551957"/>
            <a:ext cx="10106526" cy="427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1.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Identification of Callisto’s orbit crossings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87AB379E-3BD1-8DC5-238C-C1E404E9393B}"/>
              </a:ext>
            </a:extLst>
          </p:cNvPr>
          <p:cNvSpPr txBox="1"/>
          <p:nvPr/>
        </p:nvSpPr>
        <p:spPr>
          <a:xfrm>
            <a:off x="10109407" y="2756662"/>
            <a:ext cx="1193305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5"/>
              </a:lnSpc>
            </a:pPr>
            <a:r>
              <a:rPr lang="en-US" sz="2671" dirty="0">
                <a:solidFill>
                  <a:srgbClr val="6092FF"/>
                </a:solidFill>
                <a:latin typeface="Arial MT Pro"/>
                <a:ea typeface="Arial MT Pro"/>
                <a:cs typeface="Arial MT Pro"/>
                <a:sym typeface="Arial MT Pro"/>
              </a:rPr>
              <a:t>Juno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2DDA1A61-25C3-2C19-862F-12227C52A8FE}"/>
              </a:ext>
            </a:extLst>
          </p:cNvPr>
          <p:cNvSpPr txBox="1"/>
          <p:nvPr/>
        </p:nvSpPr>
        <p:spPr>
          <a:xfrm>
            <a:off x="10109405" y="4769176"/>
            <a:ext cx="1193305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5"/>
              </a:lnSpc>
            </a:pPr>
            <a:r>
              <a:rPr lang="en-US" sz="2671" dirty="0">
                <a:solidFill>
                  <a:srgbClr val="6092FF"/>
                </a:solidFill>
                <a:latin typeface="Arial MT Pro"/>
                <a:ea typeface="Arial MT Pro"/>
                <a:cs typeface="Arial MT Pro"/>
                <a:sym typeface="Arial MT Pro"/>
              </a:rPr>
              <a:t>Galileo</a:t>
            </a: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DF9094F3-29DC-D3EB-E79D-B208AAF3017C}"/>
              </a:ext>
            </a:extLst>
          </p:cNvPr>
          <p:cNvSpPr txBox="1"/>
          <p:nvPr/>
        </p:nvSpPr>
        <p:spPr>
          <a:xfrm>
            <a:off x="9859273" y="3214718"/>
            <a:ext cx="1743243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5"/>
              </a:lnSpc>
            </a:pPr>
            <a:r>
              <a:rPr lang="en-US" sz="2671" i="1" dirty="0">
                <a:solidFill>
                  <a:srgbClr val="6092FF"/>
                </a:solidFill>
                <a:latin typeface="Arial MT Pro"/>
                <a:ea typeface="Arial MT Pro"/>
                <a:cs typeface="Arial MT Pro"/>
                <a:sym typeface="Arial MT Pro"/>
              </a:rPr>
              <a:t>10 intervals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D3DC2AF6-72B8-3E5C-AB4A-A4F3CCB26368}"/>
              </a:ext>
            </a:extLst>
          </p:cNvPr>
          <p:cNvSpPr txBox="1"/>
          <p:nvPr/>
        </p:nvSpPr>
        <p:spPr>
          <a:xfrm>
            <a:off x="9908945" y="5233244"/>
            <a:ext cx="1743243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5"/>
              </a:lnSpc>
            </a:pPr>
            <a:r>
              <a:rPr lang="en-US" sz="2671" i="1" dirty="0">
                <a:solidFill>
                  <a:srgbClr val="6092FF"/>
                </a:solidFill>
                <a:latin typeface="Arial MT Pro"/>
                <a:ea typeface="Arial MT Pro"/>
                <a:cs typeface="Arial MT Pro"/>
                <a:sym typeface="Arial MT Pro"/>
              </a:rPr>
              <a:t>62 intervals</a:t>
            </a:r>
          </a:p>
        </p:txBody>
      </p:sp>
    </p:spTree>
    <p:extLst>
      <p:ext uri="{BB962C8B-B14F-4D97-AF65-F5344CB8AC3E}">
        <p14:creationId xmlns:p14="http://schemas.microsoft.com/office/powerpoint/2010/main" val="3766837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B9ABB-EE45-A613-6DE5-4B83FD8A1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BEFD2D9-CC73-C6D5-0E33-587240646FA8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0AEC856-C751-1C52-884E-74C8495FEBF1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632E5E3-3014-3065-DB44-42D171E44F5C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6F109975-6B62-7936-04FB-A785EA80EEA0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B9740D0-CE88-B5C5-A0F7-7AC040610C01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A86C14F-F5C1-3ACC-3D21-F476BF591D68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0CD0EA51-01C4-7220-F0C7-37800AB015E0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5/10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BD23242-EF0C-FD2A-DEDE-826457BEFBA1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Method</a:t>
            </a: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682A90E0-3053-E3F3-EB26-C694411DE5C2}"/>
              </a:ext>
            </a:extLst>
          </p:cNvPr>
          <p:cNvSpPr/>
          <p:nvPr/>
        </p:nvSpPr>
        <p:spPr>
          <a:xfrm>
            <a:off x="1070812" y="3151107"/>
            <a:ext cx="9646166" cy="3014427"/>
          </a:xfrm>
          <a:custGeom>
            <a:avLst/>
            <a:gdLst/>
            <a:ahLst/>
            <a:cxnLst/>
            <a:rect l="l" t="t" r="r" b="b"/>
            <a:pathLst>
              <a:path w="12068580" h="3771431">
                <a:moveTo>
                  <a:pt x="0" y="0"/>
                </a:moveTo>
                <a:lnTo>
                  <a:pt x="12068580" y="0"/>
                </a:lnTo>
                <a:lnTo>
                  <a:pt x="12068580" y="3771431"/>
                </a:lnTo>
                <a:lnTo>
                  <a:pt x="0" y="3771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5D222817-2C62-72A1-E665-A52F8678976E}"/>
              </a:ext>
            </a:extLst>
          </p:cNvPr>
          <p:cNvSpPr txBox="1"/>
          <p:nvPr/>
        </p:nvSpPr>
        <p:spPr>
          <a:xfrm>
            <a:off x="526401" y="979514"/>
            <a:ext cx="11276577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</a:t>
            </a:r>
            <a:r>
              <a:rPr lang="en-US" sz="28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How to characterize the plasma environment and its variability ?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7E2CF8D8-A956-1397-FC94-26531E3797FE}"/>
              </a:ext>
            </a:extLst>
          </p:cNvPr>
          <p:cNvSpPr txBox="1"/>
          <p:nvPr/>
        </p:nvSpPr>
        <p:spPr>
          <a:xfrm>
            <a:off x="1070812" y="1551957"/>
            <a:ext cx="10106526" cy="427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1.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Identification of Callisto’s orbit crossings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23DF3FD6-B97C-DF17-2616-066E0963FF81}"/>
              </a:ext>
            </a:extLst>
          </p:cNvPr>
          <p:cNvSpPr txBox="1"/>
          <p:nvPr/>
        </p:nvSpPr>
        <p:spPr>
          <a:xfrm>
            <a:off x="1070812" y="2124464"/>
            <a:ext cx="10106526" cy="427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2.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Cut each interval into subintervals (6 min long)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</p:spTree>
    <p:extLst>
      <p:ext uri="{BB962C8B-B14F-4D97-AF65-F5344CB8AC3E}">
        <p14:creationId xmlns:p14="http://schemas.microsoft.com/office/powerpoint/2010/main" val="3468612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EFBDB-F18B-2AC9-DA86-F93ABA661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DD54335-BB20-D5AE-AD72-3B123A306BD7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FE0D2BD-B8F7-54F5-8AAD-F6703FD2A4D1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D2F002A-7B1B-7796-253A-AB1250CD8BD7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4ADF7C3B-2D54-49DC-1D42-7D9653F5FEDB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C2E42E6-2476-8E8C-7B3E-AA3A6445AEF4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F9AD495-2252-AF69-36BA-E5F37745BE23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7091030F-0476-2853-12EF-1623A0F398C6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5/10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8DFB52EF-4D65-354B-0E3D-838EC1198881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Method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5F74CE98-15E3-18D8-1A1A-220B718282AC}"/>
              </a:ext>
            </a:extLst>
          </p:cNvPr>
          <p:cNvSpPr/>
          <p:nvPr/>
        </p:nvSpPr>
        <p:spPr>
          <a:xfrm>
            <a:off x="2275897" y="3314530"/>
            <a:ext cx="6313600" cy="3298856"/>
          </a:xfrm>
          <a:custGeom>
            <a:avLst/>
            <a:gdLst/>
            <a:ahLst/>
            <a:cxnLst/>
            <a:rect l="l" t="t" r="r" b="b"/>
            <a:pathLst>
              <a:path w="9768824" h="5104211">
                <a:moveTo>
                  <a:pt x="0" y="0"/>
                </a:moveTo>
                <a:lnTo>
                  <a:pt x="9768824" y="0"/>
                </a:lnTo>
                <a:lnTo>
                  <a:pt x="9768824" y="5104211"/>
                </a:lnTo>
                <a:lnTo>
                  <a:pt x="0" y="5104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26B74C6E-1639-12AA-A919-F2DCDABF02BC}"/>
              </a:ext>
            </a:extLst>
          </p:cNvPr>
          <p:cNvSpPr txBox="1"/>
          <p:nvPr/>
        </p:nvSpPr>
        <p:spPr>
          <a:xfrm>
            <a:off x="526401" y="979514"/>
            <a:ext cx="11276577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</a:t>
            </a:r>
            <a:r>
              <a:rPr lang="en-US" sz="28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How to characterize the plasma environment and its variability ?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1496B47F-BFC9-F6FC-CD3C-59D59907613F}"/>
              </a:ext>
            </a:extLst>
          </p:cNvPr>
          <p:cNvSpPr txBox="1"/>
          <p:nvPr/>
        </p:nvSpPr>
        <p:spPr>
          <a:xfrm>
            <a:off x="1070812" y="1551957"/>
            <a:ext cx="10106526" cy="427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1.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Identification of Callisto’s orbit crossings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D3148CE9-B84A-8872-6C16-2A1075C4D683}"/>
              </a:ext>
            </a:extLst>
          </p:cNvPr>
          <p:cNvSpPr txBox="1"/>
          <p:nvPr/>
        </p:nvSpPr>
        <p:spPr>
          <a:xfrm>
            <a:off x="1070812" y="2124464"/>
            <a:ext cx="10106526" cy="427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2.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Cut each interval into subintervals (6 min long)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E3696EB8-C112-54C8-4E5F-30C22BE6D749}"/>
              </a:ext>
            </a:extLst>
          </p:cNvPr>
          <p:cNvSpPr txBox="1"/>
          <p:nvPr/>
        </p:nvSpPr>
        <p:spPr>
          <a:xfrm>
            <a:off x="1070812" y="2696971"/>
            <a:ext cx="10106526" cy="427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3.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Calculate the mean spectrum over each subinterval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</p:spTree>
    <p:extLst>
      <p:ext uri="{BB962C8B-B14F-4D97-AF65-F5344CB8AC3E}">
        <p14:creationId xmlns:p14="http://schemas.microsoft.com/office/powerpoint/2010/main" val="4198843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C61AD-E782-3252-7142-01D76F0B3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3BB453-BBB4-7C22-991B-FFDA5203C61A}"/>
              </a:ext>
            </a:extLst>
          </p:cNvPr>
          <p:cNvSpPr/>
          <p:nvPr/>
        </p:nvSpPr>
        <p:spPr>
          <a:xfrm>
            <a:off x="6962806" y="4797487"/>
            <a:ext cx="3497011" cy="988006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6082FA76-F2FF-4ED2-63A8-FEC6E47F42A4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51435E1-1E5F-1683-BD7F-D05B5CA07311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92E2F3A-404C-54E1-6E40-104EA84ECBA6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E45090A0-4331-5D59-11E5-A1E08B1FC6DF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E09EAD6-29ED-33F7-B572-8CDFACA09277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C9E6A72-1D27-802D-57ED-7EC42BAF5D0B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4092ADC1-4263-0B8E-D7DB-F26B1D0EA9CC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5/10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12F3CCC-2A69-0548-D1C0-EB20DAA49C3D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Method</a:t>
            </a: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092575FC-8753-C8DB-D22C-A5AA93DDF755}"/>
              </a:ext>
            </a:extLst>
          </p:cNvPr>
          <p:cNvSpPr/>
          <p:nvPr/>
        </p:nvSpPr>
        <p:spPr>
          <a:xfrm>
            <a:off x="1882917" y="3800812"/>
            <a:ext cx="4590366" cy="2846027"/>
          </a:xfrm>
          <a:custGeom>
            <a:avLst/>
            <a:gdLst/>
            <a:ahLst/>
            <a:cxnLst/>
            <a:rect l="l" t="t" r="r" b="b"/>
            <a:pathLst>
              <a:path w="7429167" h="4606083">
                <a:moveTo>
                  <a:pt x="0" y="0"/>
                </a:moveTo>
                <a:lnTo>
                  <a:pt x="7429167" y="0"/>
                </a:lnTo>
                <a:lnTo>
                  <a:pt x="7429167" y="4606083"/>
                </a:lnTo>
                <a:lnTo>
                  <a:pt x="0" y="46060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7507A7-79F0-881C-A2FF-56A007F201A9}"/>
              </a:ext>
            </a:extLst>
          </p:cNvPr>
          <p:cNvSpPr/>
          <p:nvPr/>
        </p:nvSpPr>
        <p:spPr>
          <a:xfrm>
            <a:off x="6935840" y="4771310"/>
            <a:ext cx="3497011" cy="98800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73A40D69-EAB9-8059-B7A2-26E3733AB99A}"/>
              </a:ext>
            </a:extLst>
          </p:cNvPr>
          <p:cNvSpPr txBox="1"/>
          <p:nvPr/>
        </p:nvSpPr>
        <p:spPr>
          <a:xfrm>
            <a:off x="526401" y="979514"/>
            <a:ext cx="11276577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</a:t>
            </a:r>
            <a:r>
              <a:rPr lang="en-US" sz="28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How to characterize the plasma environment and its variability ?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3E7A4EDB-A97E-855F-FD1D-6C10C1001A56}"/>
              </a:ext>
            </a:extLst>
          </p:cNvPr>
          <p:cNvSpPr txBox="1"/>
          <p:nvPr/>
        </p:nvSpPr>
        <p:spPr>
          <a:xfrm>
            <a:off x="1070812" y="1551957"/>
            <a:ext cx="10106526" cy="427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1.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Identification of Callisto’s orbit crossings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B0292685-4A9B-1C1B-0671-2943C403C0D2}"/>
              </a:ext>
            </a:extLst>
          </p:cNvPr>
          <p:cNvSpPr txBox="1"/>
          <p:nvPr/>
        </p:nvSpPr>
        <p:spPr>
          <a:xfrm>
            <a:off x="1070812" y="2124464"/>
            <a:ext cx="10106526" cy="427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2.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Cut each interval into subintervals (6 min long)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F5C3AA90-F0D3-7593-6050-55B96D711378}"/>
              </a:ext>
            </a:extLst>
          </p:cNvPr>
          <p:cNvSpPr txBox="1"/>
          <p:nvPr/>
        </p:nvSpPr>
        <p:spPr>
          <a:xfrm>
            <a:off x="1070812" y="2696971"/>
            <a:ext cx="10106526" cy="427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3.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Calculate the mean spectrum over each subinterval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3DE060D1-B33C-5F2D-2DF8-F1F83F5ABB09}"/>
              </a:ext>
            </a:extLst>
          </p:cNvPr>
          <p:cNvSpPr txBox="1"/>
          <p:nvPr/>
        </p:nvSpPr>
        <p:spPr>
          <a:xfrm>
            <a:off x="1070812" y="3269478"/>
            <a:ext cx="10106526" cy="427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4. Fit averaged data using bi-kappa function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(only for Juno data)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0F33732-07BC-FA98-6322-D96F3B973FB7}"/>
              </a:ext>
            </a:extLst>
          </p:cNvPr>
          <p:cNvSpPr txBox="1"/>
          <p:nvPr/>
        </p:nvSpPr>
        <p:spPr>
          <a:xfrm>
            <a:off x="7037306" y="4838664"/>
            <a:ext cx="41315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cf. method</a:t>
            </a: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[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Paranicas et al., 2021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]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675081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0E58B-3C99-A996-6F3F-864037876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7771B6B-E6AC-4EC7-F335-D89DC969891F}"/>
              </a:ext>
            </a:extLst>
          </p:cNvPr>
          <p:cNvSpPr/>
          <p:nvPr/>
        </p:nvSpPr>
        <p:spPr>
          <a:xfrm>
            <a:off x="6031256" y="4676999"/>
            <a:ext cx="5281946" cy="1513101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D1E74C39-10E9-4B52-EFB1-B0DDB964B6FA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C8AF83E-D8E2-DCE7-1409-4B58D027437F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57CE425-9424-12C2-E7CD-7B8313F7FE9C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E0FFDBDB-E026-2D2A-9DD8-6F44EDAD4B7F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4A9BF93-E1CB-5C8E-A71F-C68ECFA00189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AD50CF1-A8AA-6B03-FACF-5D0587394F8C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EDF69319-9AD9-47B1-3FEC-876894048827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5/10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1ABF99F-8809-32DB-AC94-86392624D549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Method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832A806-2A08-7700-6DC9-FC16CA23AB6E}"/>
              </a:ext>
            </a:extLst>
          </p:cNvPr>
          <p:cNvSpPr txBox="1"/>
          <p:nvPr/>
        </p:nvSpPr>
        <p:spPr>
          <a:xfrm>
            <a:off x="526401" y="979514"/>
            <a:ext cx="11276577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</a:t>
            </a:r>
            <a:r>
              <a:rPr lang="en-US" sz="28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How to characterize the plasma environment and its variability ?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E41E99-1021-EA76-88B2-D41C39DE56BF}"/>
              </a:ext>
            </a:extLst>
          </p:cNvPr>
          <p:cNvSpPr txBox="1"/>
          <p:nvPr/>
        </p:nvSpPr>
        <p:spPr>
          <a:xfrm>
            <a:off x="1070812" y="1551957"/>
            <a:ext cx="10106526" cy="427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1.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Identification of Callisto’s orbit crossings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C73BBF49-4D48-0CB4-C5CF-60EC2B44F549}"/>
              </a:ext>
            </a:extLst>
          </p:cNvPr>
          <p:cNvSpPr txBox="1"/>
          <p:nvPr/>
        </p:nvSpPr>
        <p:spPr>
          <a:xfrm>
            <a:off x="1070812" y="2124464"/>
            <a:ext cx="10106526" cy="427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2.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Cut each interval into subintervals (6 min long)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8E18BE29-E685-84B8-F7B9-DF1803126701}"/>
              </a:ext>
            </a:extLst>
          </p:cNvPr>
          <p:cNvSpPr txBox="1"/>
          <p:nvPr/>
        </p:nvSpPr>
        <p:spPr>
          <a:xfrm>
            <a:off x="1070812" y="2696971"/>
            <a:ext cx="10106526" cy="427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3.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Calculate the mean spectrum over each subinterval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F1714D9A-C07B-A0B0-816B-30230C7B0A67}"/>
              </a:ext>
            </a:extLst>
          </p:cNvPr>
          <p:cNvSpPr txBox="1"/>
          <p:nvPr/>
        </p:nvSpPr>
        <p:spPr>
          <a:xfrm>
            <a:off x="1070812" y="3269478"/>
            <a:ext cx="10106526" cy="427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4. Fit averaged data using bi-kappa function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(only for Juno data)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92BA92F4-509F-F2FE-F787-594274B68302}"/>
              </a:ext>
            </a:extLst>
          </p:cNvPr>
          <p:cNvSpPr txBox="1"/>
          <p:nvPr/>
        </p:nvSpPr>
        <p:spPr>
          <a:xfrm>
            <a:off x="1070812" y="3841985"/>
            <a:ext cx="10106526" cy="427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5. Characterize the position of the spacecraft for each spectrum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D20D9E87-14E9-D97C-E276-8E4E6D313888}"/>
              </a:ext>
            </a:extLst>
          </p:cNvPr>
          <p:cNvSpPr/>
          <p:nvPr/>
        </p:nvSpPr>
        <p:spPr>
          <a:xfrm>
            <a:off x="1990164" y="4414492"/>
            <a:ext cx="3607748" cy="2263862"/>
          </a:xfrm>
          <a:custGeom>
            <a:avLst/>
            <a:gdLst/>
            <a:ahLst/>
            <a:cxnLst/>
            <a:rect l="l" t="t" r="r" b="b"/>
            <a:pathLst>
              <a:path w="6090555" h="3821824">
                <a:moveTo>
                  <a:pt x="0" y="0"/>
                </a:moveTo>
                <a:lnTo>
                  <a:pt x="6090555" y="0"/>
                </a:lnTo>
                <a:lnTo>
                  <a:pt x="6090555" y="3821823"/>
                </a:lnTo>
                <a:lnTo>
                  <a:pt x="0" y="3821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A7D03E9-D2F6-D69B-C0D0-4C01301B8638}"/>
              </a:ext>
            </a:extLst>
          </p:cNvPr>
          <p:cNvSpPr/>
          <p:nvPr/>
        </p:nvSpPr>
        <p:spPr>
          <a:xfrm>
            <a:off x="6005086" y="4650376"/>
            <a:ext cx="5281946" cy="151310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48FDE39-099D-E23D-0A41-1F021BF92088}"/>
              </a:ext>
            </a:extLst>
          </p:cNvPr>
          <p:cNvSpPr txBox="1"/>
          <p:nvPr/>
        </p:nvSpPr>
        <p:spPr>
          <a:xfrm>
            <a:off x="6124075" y="4752827"/>
            <a:ext cx="53742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M-shell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Wingdings" pitchFamily="2" charset="2"/>
              </a:rPr>
              <a:t> Position relative to current sheet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FE509F2-5D8B-59C2-DFA3-72339B12C71A}"/>
              </a:ext>
            </a:extLst>
          </p:cNvPr>
          <p:cNvSpPr txBox="1"/>
          <p:nvPr/>
        </p:nvSpPr>
        <p:spPr>
          <a:xfrm>
            <a:off x="6660993" y="5654669"/>
            <a:ext cx="42174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 MT Pro"/>
              </a:rPr>
              <a:t>25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 Center of the current sheet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C25AB26-9083-EC39-E944-46F11E3935DB}"/>
              </a:ext>
            </a:extLst>
          </p:cNvPr>
          <p:cNvSpPr txBox="1"/>
          <p:nvPr/>
        </p:nvSpPr>
        <p:spPr>
          <a:xfrm>
            <a:off x="6660993" y="5206872"/>
            <a:ext cx="44425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 MT Pro"/>
              </a:rPr>
              <a:t>50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 Lobe of the magnetosphere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396777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00F8C-F437-9C7F-A01E-489ADBAAB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6C658B3-44C9-7E8C-E848-856846C38D0E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95DB7E4-AF77-E55F-1B2B-2B7577165E60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418253F-0874-8C4D-8A43-4FB12851204E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4FFD769E-7F53-801A-9BC4-9E65BF844B8F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07FF90D-92EF-DAFE-8E77-AEB1064DBABA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EB59F50E-22A1-7C86-8FE7-9FB0D2DBCE99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610F9FF3-D9CB-26D7-CCAA-E5345EA6316F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6/10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7334165-5FC0-E4D5-EFA5-39BAC2A91AAC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Results : Variability with M-shell</a:t>
            </a: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DC11445B-63C6-87EB-992D-630CD2B5A379}"/>
              </a:ext>
            </a:extLst>
          </p:cNvPr>
          <p:cNvSpPr/>
          <p:nvPr/>
        </p:nvSpPr>
        <p:spPr>
          <a:xfrm>
            <a:off x="1035702" y="3442110"/>
            <a:ext cx="4254881" cy="3141507"/>
          </a:xfrm>
          <a:custGeom>
            <a:avLst/>
            <a:gdLst/>
            <a:ahLst/>
            <a:cxnLst/>
            <a:rect l="l" t="t" r="r" b="b"/>
            <a:pathLst>
              <a:path w="16130704" h="5766727">
                <a:moveTo>
                  <a:pt x="0" y="0"/>
                </a:moveTo>
                <a:lnTo>
                  <a:pt x="16130704" y="0"/>
                </a:lnTo>
                <a:lnTo>
                  <a:pt x="16130704" y="5766726"/>
                </a:lnTo>
                <a:lnTo>
                  <a:pt x="0" y="5766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6526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21AFA771-2DFE-B49B-324F-A765784316EE}"/>
              </a:ext>
            </a:extLst>
          </p:cNvPr>
          <p:cNvSpPr txBox="1"/>
          <p:nvPr/>
        </p:nvSpPr>
        <p:spPr>
          <a:xfrm>
            <a:off x="526401" y="1103678"/>
            <a:ext cx="11276577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Juno + Galileo : variability with M-shell  magnetic latitude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A5C6C3EA-A8AC-03D8-724C-AC6B1141CBA7}"/>
              </a:ext>
            </a:extLst>
          </p:cNvPr>
          <p:cNvSpPr txBox="1"/>
          <p:nvPr/>
        </p:nvSpPr>
        <p:spPr>
          <a:xfrm>
            <a:off x="7132772" y="1676556"/>
            <a:ext cx="3763923" cy="889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 position relative</a:t>
            </a:r>
          </a:p>
          <a:p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     to the current sheet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544DBEC3-1350-ACBA-23BF-B66BA0658B94}"/>
              </a:ext>
            </a:extLst>
          </p:cNvPr>
          <p:cNvSpPr txBox="1"/>
          <p:nvPr/>
        </p:nvSpPr>
        <p:spPr>
          <a:xfrm>
            <a:off x="526401" y="1831038"/>
            <a:ext cx="5208702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Electron intensity : factor 20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838128D0-0045-15B7-FFD8-AE151633ED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983"/>
          <a:stretch>
            <a:fillRect/>
          </a:stretch>
        </p:blipFill>
        <p:spPr>
          <a:xfrm>
            <a:off x="5532701" y="3429000"/>
            <a:ext cx="821602" cy="323000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D40C870-61AD-1E05-D370-BF10781F4FC6}"/>
              </a:ext>
            </a:extLst>
          </p:cNvPr>
          <p:cNvSpPr/>
          <p:nvPr/>
        </p:nvSpPr>
        <p:spPr>
          <a:xfrm>
            <a:off x="6957472" y="3660976"/>
            <a:ext cx="3763923" cy="511408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lobe of the magnetosphere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37A38-282C-C819-3556-A5D6319177FB}"/>
              </a:ext>
            </a:extLst>
          </p:cNvPr>
          <p:cNvSpPr/>
          <p:nvPr/>
        </p:nvSpPr>
        <p:spPr>
          <a:xfrm>
            <a:off x="6955988" y="5671715"/>
            <a:ext cx="3763924" cy="511408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center of the current sheet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10EC0F-BE65-B26C-3A18-C35096F06D2E}"/>
              </a:ext>
            </a:extLst>
          </p:cNvPr>
          <p:cNvSpPr/>
          <p:nvPr/>
        </p:nvSpPr>
        <p:spPr>
          <a:xfrm>
            <a:off x="5638800" y="3718560"/>
            <a:ext cx="457200" cy="39624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B6F534D-D5F8-319A-1721-1B2D73470BF1}"/>
              </a:ext>
            </a:extLst>
          </p:cNvPr>
          <p:cNvSpPr/>
          <p:nvPr/>
        </p:nvSpPr>
        <p:spPr>
          <a:xfrm>
            <a:off x="5638800" y="5729299"/>
            <a:ext cx="457200" cy="39624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>
              <a:solidFill>
                <a:srgbClr val="FF0000"/>
              </a:solidFill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4272E034-944F-3CA8-3035-6EC7B94867B8}"/>
              </a:ext>
            </a:extLst>
          </p:cNvPr>
          <p:cNvCxnSpPr>
            <a:cxnSpLocks/>
          </p:cNvCxnSpPr>
          <p:nvPr/>
        </p:nvCxnSpPr>
        <p:spPr>
          <a:xfrm flipV="1">
            <a:off x="6096000" y="3660976"/>
            <a:ext cx="859987" cy="57584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D45729B0-DA17-6365-FB3A-D6BB27B9ABA7}"/>
              </a:ext>
            </a:extLst>
          </p:cNvPr>
          <p:cNvCxnSpPr>
            <a:cxnSpLocks/>
          </p:cNvCxnSpPr>
          <p:nvPr/>
        </p:nvCxnSpPr>
        <p:spPr>
          <a:xfrm>
            <a:off x="6096000" y="4114800"/>
            <a:ext cx="859987" cy="57584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54114F24-1E7D-FAC5-2A6F-F389FCCFD809}"/>
              </a:ext>
            </a:extLst>
          </p:cNvPr>
          <p:cNvCxnSpPr>
            <a:cxnSpLocks/>
          </p:cNvCxnSpPr>
          <p:nvPr/>
        </p:nvCxnSpPr>
        <p:spPr>
          <a:xfrm>
            <a:off x="6095999" y="6120590"/>
            <a:ext cx="859987" cy="57584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5C6002F5-2CF9-1C2B-5034-1A9FA825BEEB}"/>
              </a:ext>
            </a:extLst>
          </p:cNvPr>
          <p:cNvCxnSpPr>
            <a:cxnSpLocks/>
          </p:cNvCxnSpPr>
          <p:nvPr/>
        </p:nvCxnSpPr>
        <p:spPr>
          <a:xfrm flipV="1">
            <a:off x="6095998" y="5676130"/>
            <a:ext cx="859987" cy="57584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7D36B69-40A7-FBEB-22AB-42962FECCADD}"/>
              </a:ext>
            </a:extLst>
          </p:cNvPr>
          <p:cNvSpPr/>
          <p:nvPr/>
        </p:nvSpPr>
        <p:spPr>
          <a:xfrm>
            <a:off x="1951284" y="5486069"/>
            <a:ext cx="1434467" cy="511408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electrons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FC6E44-2002-78F0-B274-80E547CBAEB9}"/>
              </a:ext>
            </a:extLst>
          </p:cNvPr>
          <p:cNvSpPr/>
          <p:nvPr/>
        </p:nvSpPr>
        <p:spPr>
          <a:xfrm>
            <a:off x="4720630" y="3750120"/>
            <a:ext cx="395711" cy="262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34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/>
      <p:bldP spid="19" grpId="0" animBg="1"/>
      <p:bldP spid="20" grpId="0" animBg="1"/>
      <p:bldP spid="21" grpId="0" animBg="1"/>
      <p:bldP spid="31" grpId="0" animBg="1"/>
      <p:bldP spid="22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1A376-C801-9032-D2E7-8496ED7C8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0844B81-F176-AFDA-FB37-BBCEA7CF32A8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F389E52-D024-2284-4E6B-9B28EEF1CBFF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D795405-7BB6-3443-1347-26BE250BB86E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CAD8B51B-A3C2-5915-8A87-CC36B5F5F8F9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4722DDB-0443-33F7-041C-85469C48928F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9F6F0744-973C-D8B1-5072-B3BF7AD85955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1D795E44-6599-BB18-617E-17CD6411498A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6/10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EA50EC22-1164-9CFD-9406-DDB9583716FF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Results : Variability with M-shell</a:t>
            </a: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5403420A-93FC-E9F1-371D-581ED8DA8854}"/>
              </a:ext>
            </a:extLst>
          </p:cNvPr>
          <p:cNvSpPr/>
          <p:nvPr/>
        </p:nvSpPr>
        <p:spPr>
          <a:xfrm>
            <a:off x="1035702" y="3442110"/>
            <a:ext cx="4254881" cy="3141507"/>
          </a:xfrm>
          <a:custGeom>
            <a:avLst/>
            <a:gdLst/>
            <a:ahLst/>
            <a:cxnLst/>
            <a:rect l="l" t="t" r="r" b="b"/>
            <a:pathLst>
              <a:path w="16130704" h="5766727">
                <a:moveTo>
                  <a:pt x="0" y="0"/>
                </a:moveTo>
                <a:lnTo>
                  <a:pt x="16130704" y="0"/>
                </a:lnTo>
                <a:lnTo>
                  <a:pt x="16130704" y="5766726"/>
                </a:lnTo>
                <a:lnTo>
                  <a:pt x="0" y="5766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6526"/>
            </a:stretch>
          </a:blipFill>
        </p:spPr>
        <p:txBody>
          <a:bodyPr/>
          <a:lstStyle/>
          <a:p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3811BB2-D444-F469-1759-F4812369D5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700"/>
          <a:stretch>
            <a:fillRect/>
          </a:stretch>
        </p:blipFill>
        <p:spPr>
          <a:xfrm>
            <a:off x="5647379" y="3442110"/>
            <a:ext cx="4492262" cy="3230002"/>
          </a:xfrm>
          <a:prstGeom prst="rect">
            <a:avLst/>
          </a:prstGeom>
        </p:spPr>
      </p:pic>
      <p:sp>
        <p:nvSpPr>
          <p:cNvPr id="23" name="TextBox 10">
            <a:extLst>
              <a:ext uri="{FF2B5EF4-FFF2-40B4-BE49-F238E27FC236}">
                <a16:creationId xmlns:a16="http://schemas.microsoft.com/office/drawing/2014/main" id="{F14380F3-C067-88A3-5458-B3330E16BC45}"/>
              </a:ext>
            </a:extLst>
          </p:cNvPr>
          <p:cNvSpPr txBox="1"/>
          <p:nvPr/>
        </p:nvSpPr>
        <p:spPr>
          <a:xfrm>
            <a:off x="526401" y="1103678"/>
            <a:ext cx="11276577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Juno + Galileo : variability with M-shell  magnetic latitude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8084BA98-AC64-332C-7493-D43EA7F9AF2C}"/>
              </a:ext>
            </a:extLst>
          </p:cNvPr>
          <p:cNvSpPr txBox="1"/>
          <p:nvPr/>
        </p:nvSpPr>
        <p:spPr>
          <a:xfrm>
            <a:off x="7132772" y="1676556"/>
            <a:ext cx="3763923" cy="889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 position relative</a:t>
            </a:r>
          </a:p>
          <a:p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     to the current sheet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6A122285-7C79-B511-F23A-68AE443CB3F2}"/>
              </a:ext>
            </a:extLst>
          </p:cNvPr>
          <p:cNvSpPr txBox="1"/>
          <p:nvPr/>
        </p:nvSpPr>
        <p:spPr>
          <a:xfrm>
            <a:off x="526401" y="1831038"/>
            <a:ext cx="5208702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Electron intensity : factor 20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D0FCAFA8-2DF4-D3D1-DC82-38B275C197DE}"/>
              </a:ext>
            </a:extLst>
          </p:cNvPr>
          <p:cNvSpPr txBox="1"/>
          <p:nvPr/>
        </p:nvSpPr>
        <p:spPr>
          <a:xfrm>
            <a:off x="526401" y="2557639"/>
            <a:ext cx="6257458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Heavy ion intensity : factor 8 to 60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4FF1444F-224D-9C5D-8113-E7726B2C28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983"/>
          <a:stretch>
            <a:fillRect/>
          </a:stretch>
        </p:blipFill>
        <p:spPr>
          <a:xfrm>
            <a:off x="10290248" y="3452868"/>
            <a:ext cx="821602" cy="323000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A702F1B-0238-BCCC-7BB2-3222734FA44E}"/>
              </a:ext>
            </a:extLst>
          </p:cNvPr>
          <p:cNvSpPr/>
          <p:nvPr/>
        </p:nvSpPr>
        <p:spPr>
          <a:xfrm>
            <a:off x="7293685" y="3380779"/>
            <a:ext cx="2028609" cy="330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638460-B495-01AF-2238-8DC84D256F27}"/>
              </a:ext>
            </a:extLst>
          </p:cNvPr>
          <p:cNvSpPr/>
          <p:nvPr/>
        </p:nvSpPr>
        <p:spPr>
          <a:xfrm>
            <a:off x="1951284" y="5486069"/>
            <a:ext cx="1434467" cy="511408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electrons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D13CB1-C840-0D71-26B5-6FE1E84576D8}"/>
              </a:ext>
            </a:extLst>
          </p:cNvPr>
          <p:cNvSpPr/>
          <p:nvPr/>
        </p:nvSpPr>
        <p:spPr>
          <a:xfrm>
            <a:off x="6783859" y="4812165"/>
            <a:ext cx="1592018" cy="511408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heavy 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F75023-D83E-7C94-521A-C1404F53AC1B}"/>
              </a:ext>
            </a:extLst>
          </p:cNvPr>
          <p:cNvSpPr/>
          <p:nvPr/>
        </p:nvSpPr>
        <p:spPr>
          <a:xfrm>
            <a:off x="4720630" y="3750120"/>
            <a:ext cx="395711" cy="262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C1369C-19F0-47ED-CD96-62C00DA87366}"/>
              </a:ext>
            </a:extLst>
          </p:cNvPr>
          <p:cNvSpPr/>
          <p:nvPr/>
        </p:nvSpPr>
        <p:spPr>
          <a:xfrm>
            <a:off x="9524155" y="3795785"/>
            <a:ext cx="395711" cy="262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DBB6DA-42AC-C242-B122-1084B978E189}"/>
              </a:ext>
            </a:extLst>
          </p:cNvPr>
          <p:cNvSpPr txBox="1"/>
          <p:nvPr/>
        </p:nvSpPr>
        <p:spPr>
          <a:xfrm>
            <a:off x="7517689" y="3439602"/>
            <a:ext cx="16415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Franklin Gothic Book" panose="020B0503020102020204" pitchFamily="34" charset="0"/>
                <a:ea typeface="Arial"/>
                <a:cs typeface="Arial"/>
                <a:sym typeface="Wingdings" pitchFamily="2" charset="2"/>
              </a:rPr>
              <a:t>Juno + Galileo</a:t>
            </a:r>
            <a:endParaRPr lang="fr-FR" sz="16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18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F89B4-3F23-B6DB-03CF-ACADA118E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1B0461D-218F-0853-40D9-EAB90F257768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C5A4FBD-5960-CF3B-85C9-157C1BF45896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1DAE456-A31F-CFF3-4315-6C2DAC1726E7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A5F65493-082A-A2BF-2BF3-80227E0E0B64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E5A69AB-5674-106D-A27A-118EE674E99E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7020E79-7E52-10A7-2BA4-DBA939318369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TextBox 10">
            <a:extLst>
              <a:ext uri="{FF2B5EF4-FFF2-40B4-BE49-F238E27FC236}">
                <a16:creationId xmlns:a16="http://schemas.microsoft.com/office/drawing/2014/main" id="{3EFD4FCB-EBAD-F51E-B687-3E2A3C07C16D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Results : Variability with M-shell</a:t>
            </a: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4D23F38D-A0F8-B380-C916-B0E304BE9DFD}"/>
              </a:ext>
            </a:extLst>
          </p:cNvPr>
          <p:cNvSpPr/>
          <p:nvPr/>
        </p:nvSpPr>
        <p:spPr>
          <a:xfrm>
            <a:off x="8169730" y="3634602"/>
            <a:ext cx="3715469" cy="3066599"/>
          </a:xfrm>
          <a:custGeom>
            <a:avLst/>
            <a:gdLst/>
            <a:ahLst/>
            <a:cxnLst/>
            <a:rect l="l" t="t" r="r" b="b"/>
            <a:pathLst>
              <a:path w="17789802" h="4647586">
                <a:moveTo>
                  <a:pt x="0" y="0"/>
                </a:moveTo>
                <a:lnTo>
                  <a:pt x="17789802" y="0"/>
                </a:lnTo>
                <a:lnTo>
                  <a:pt x="17789802" y="4647586"/>
                </a:lnTo>
                <a:lnTo>
                  <a:pt x="0" y="46475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5928" r="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59C196C5-7A81-ED61-64C6-A4765A790EC8}"/>
              </a:ext>
            </a:extLst>
          </p:cNvPr>
          <p:cNvSpPr/>
          <p:nvPr/>
        </p:nvSpPr>
        <p:spPr>
          <a:xfrm>
            <a:off x="4247680" y="3634602"/>
            <a:ext cx="3959520" cy="3066599"/>
          </a:xfrm>
          <a:custGeom>
            <a:avLst/>
            <a:gdLst/>
            <a:ahLst/>
            <a:cxnLst/>
            <a:rect l="l" t="t" r="r" b="b"/>
            <a:pathLst>
              <a:path w="17789802" h="4647586">
                <a:moveTo>
                  <a:pt x="0" y="0"/>
                </a:moveTo>
                <a:lnTo>
                  <a:pt x="17789802" y="0"/>
                </a:lnTo>
                <a:lnTo>
                  <a:pt x="17789802" y="4647586"/>
                </a:lnTo>
                <a:lnTo>
                  <a:pt x="0" y="46475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8454" r="-9800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2D4231D6-DDBF-C4BE-CCF5-F11B431B02BF}"/>
              </a:ext>
            </a:extLst>
          </p:cNvPr>
          <p:cNvSpPr/>
          <p:nvPr/>
        </p:nvSpPr>
        <p:spPr>
          <a:xfrm>
            <a:off x="297183" y="3634603"/>
            <a:ext cx="3959517" cy="3066598"/>
          </a:xfrm>
          <a:custGeom>
            <a:avLst/>
            <a:gdLst/>
            <a:ahLst/>
            <a:cxnLst/>
            <a:rect l="l" t="t" r="r" b="b"/>
            <a:pathLst>
              <a:path w="17789802" h="4647586">
                <a:moveTo>
                  <a:pt x="0" y="0"/>
                </a:moveTo>
                <a:lnTo>
                  <a:pt x="17789802" y="0"/>
                </a:lnTo>
                <a:lnTo>
                  <a:pt x="17789802" y="4647586"/>
                </a:lnTo>
                <a:lnTo>
                  <a:pt x="0" y="46475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" r="-196454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040F6C4-2834-8850-7720-2E23755B9BAF}"/>
              </a:ext>
            </a:extLst>
          </p:cNvPr>
          <p:cNvSpPr txBox="1"/>
          <p:nvPr/>
        </p:nvSpPr>
        <p:spPr>
          <a:xfrm>
            <a:off x="1961300" y="3876625"/>
            <a:ext cx="16576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GB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Kivelson et al., 2004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fr-FR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321D4B0-D7AA-1016-876C-C855E0659E0A}"/>
              </a:ext>
            </a:extLst>
          </p:cNvPr>
          <p:cNvSpPr txBox="1"/>
          <p:nvPr/>
        </p:nvSpPr>
        <p:spPr>
          <a:xfrm>
            <a:off x="1275496" y="5298291"/>
            <a:ext cx="16576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GB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Kivelson et al., 2004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fr-FR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E5D75AF-CB87-C870-F352-924BE0B2508F}"/>
              </a:ext>
            </a:extLst>
          </p:cNvPr>
          <p:cNvSpPr txBox="1"/>
          <p:nvPr/>
        </p:nvSpPr>
        <p:spPr>
          <a:xfrm>
            <a:off x="5194708" y="4920765"/>
            <a:ext cx="16576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GB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Kivelson et al., 2004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fr-FR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4D397CA-D43A-0CAB-3F5C-6337BFEC8672}"/>
              </a:ext>
            </a:extLst>
          </p:cNvPr>
          <p:cNvSpPr txBox="1"/>
          <p:nvPr/>
        </p:nvSpPr>
        <p:spPr>
          <a:xfrm>
            <a:off x="8982072" y="5724974"/>
            <a:ext cx="16576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GB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Kivelson et al., 2004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fr-FR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2895A2C3-1411-3D1D-8385-7344C49FAFE8}"/>
              </a:ext>
            </a:extLst>
          </p:cNvPr>
          <p:cNvSpPr txBox="1"/>
          <p:nvPr/>
        </p:nvSpPr>
        <p:spPr>
          <a:xfrm>
            <a:off x="526401" y="1103678"/>
            <a:ext cx="11276577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Calculation of electron distribution moments with Juno data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721A08D-C488-A51C-6DDD-BC472CEDF952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7/10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16A71298-538E-C2C8-FD22-CFB978BFA31F}"/>
              </a:ext>
            </a:extLst>
          </p:cNvPr>
          <p:cNvSpPr txBox="1"/>
          <p:nvPr/>
        </p:nvSpPr>
        <p:spPr>
          <a:xfrm>
            <a:off x="526400" y="1701769"/>
            <a:ext cx="11276577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Electron density : 0.2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–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 0.009 cm</a:t>
            </a:r>
            <a:r>
              <a:rPr lang="en-US" sz="2800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-3</a:t>
            </a: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67D7A074-7C36-5FA6-35BA-D279E75A2179}"/>
              </a:ext>
            </a:extLst>
          </p:cNvPr>
          <p:cNvSpPr txBox="1"/>
          <p:nvPr/>
        </p:nvSpPr>
        <p:spPr>
          <a:xfrm>
            <a:off x="526400" y="2299861"/>
            <a:ext cx="11276577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Electron pressure : 0.1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–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 0.004 nPa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1B0173CF-AE12-86AF-0735-C072CA0E10B9}"/>
              </a:ext>
            </a:extLst>
          </p:cNvPr>
          <p:cNvSpPr txBox="1"/>
          <p:nvPr/>
        </p:nvSpPr>
        <p:spPr>
          <a:xfrm>
            <a:off x="526400" y="2897952"/>
            <a:ext cx="11276577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Electron temperature : a few keV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</p:spTree>
    <p:extLst>
      <p:ext uri="{BB962C8B-B14F-4D97-AF65-F5344CB8AC3E}">
        <p14:creationId xmlns:p14="http://schemas.microsoft.com/office/powerpoint/2010/main" val="119715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21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9A651-C000-A8EF-F04E-316237373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E3C0FD1-C4C8-E020-6566-E2B15F36CA81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E9B38FA-4D0C-53C7-2AC9-241B35A77924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2339E8D-AA00-AA1A-8A6B-48911985DCA8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4E682DE0-47DF-53FC-EBF8-894F654C421F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3AD8225-64AD-0EC1-FE24-E8962417A79C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3111DEC-D0EC-C3CD-09FC-D7CC0D9F7425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TextBox 10">
            <a:extLst>
              <a:ext uri="{FF2B5EF4-FFF2-40B4-BE49-F238E27FC236}">
                <a16:creationId xmlns:a16="http://schemas.microsoft.com/office/drawing/2014/main" id="{90E3AED8-AEEA-EE0A-1E1F-8698DD462385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Results : Variability with Local Time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98AA163-ADDA-2552-8FA3-E037C102A291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8/10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BFA2BFE9-75AF-475E-00D0-E207C42A521D}"/>
              </a:ext>
            </a:extLst>
          </p:cNvPr>
          <p:cNvSpPr txBox="1"/>
          <p:nvPr/>
        </p:nvSpPr>
        <p:spPr>
          <a:xfrm>
            <a:off x="526401" y="1103678"/>
            <a:ext cx="11276577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Galileo data : good coverage in local time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7E9EC28-CC3F-1676-FE7F-7466E2669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89" y="1865667"/>
            <a:ext cx="6466118" cy="470311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0461856-4398-9830-824B-AFB0D0864575}"/>
              </a:ext>
            </a:extLst>
          </p:cNvPr>
          <p:cNvSpPr/>
          <p:nvPr/>
        </p:nvSpPr>
        <p:spPr>
          <a:xfrm>
            <a:off x="5344615" y="2457296"/>
            <a:ext cx="751386" cy="291284"/>
          </a:xfrm>
          <a:prstGeom prst="rect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22" name="Arc plein 21">
            <a:extLst>
              <a:ext uri="{FF2B5EF4-FFF2-40B4-BE49-F238E27FC236}">
                <a16:creationId xmlns:a16="http://schemas.microsoft.com/office/drawing/2014/main" id="{5F8D75BE-C9F8-1C75-E5F7-6279DF26EFD6}"/>
              </a:ext>
            </a:extLst>
          </p:cNvPr>
          <p:cNvSpPr/>
          <p:nvPr/>
        </p:nvSpPr>
        <p:spPr>
          <a:xfrm>
            <a:off x="1607014" y="2107991"/>
            <a:ext cx="3714746" cy="3714746"/>
          </a:xfrm>
          <a:prstGeom prst="blockArc">
            <a:avLst>
              <a:gd name="adj1" fmla="val 19969949"/>
              <a:gd name="adj2" fmla="val 501852"/>
              <a:gd name="adj3" fmla="val 8193"/>
            </a:avLst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47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A2718-A099-AA33-F437-741B7AD71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272FB14-DE5E-2255-D904-6B655FDB3776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FED7C30-EFC8-D282-2F3F-1CA94F4D9884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A04B8ED-C94F-F91C-BDFC-865F7784C69F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55E6B381-E350-92B7-B257-2FC4009771E0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75DE845-7CE3-24B8-3611-5488994A4BC5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006F4DB-C4A0-4AA1-C06B-324BA80CD8CC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TextBox 10">
            <a:extLst>
              <a:ext uri="{FF2B5EF4-FFF2-40B4-BE49-F238E27FC236}">
                <a16:creationId xmlns:a16="http://schemas.microsoft.com/office/drawing/2014/main" id="{21E0C302-066E-9614-8C16-5DB9DECF4F66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Results : Variability with Local Time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0EF7890-B855-1D81-0B4F-1F9B5D566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503" y="2308176"/>
            <a:ext cx="4462877" cy="3314375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19177A98-9754-4302-7052-FB86EA6E039A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8/10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FE76E73D-206D-15AC-907C-875553997D88}"/>
              </a:ext>
            </a:extLst>
          </p:cNvPr>
          <p:cNvSpPr txBox="1"/>
          <p:nvPr/>
        </p:nvSpPr>
        <p:spPr>
          <a:xfrm>
            <a:off x="526401" y="1103678"/>
            <a:ext cx="11276577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Galileo data : good coverage in local time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2C4CAC1-CD7E-B951-408D-0FECEE0A6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89" y="1865667"/>
            <a:ext cx="6466118" cy="470311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B4D810E-A1F8-197F-A61A-848F54D9EEB5}"/>
              </a:ext>
            </a:extLst>
          </p:cNvPr>
          <p:cNvSpPr/>
          <p:nvPr/>
        </p:nvSpPr>
        <p:spPr>
          <a:xfrm>
            <a:off x="5344613" y="2182976"/>
            <a:ext cx="932473" cy="291284"/>
          </a:xfrm>
          <a:prstGeom prst="rect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7" name="Arc plein 16">
            <a:extLst>
              <a:ext uri="{FF2B5EF4-FFF2-40B4-BE49-F238E27FC236}">
                <a16:creationId xmlns:a16="http://schemas.microsoft.com/office/drawing/2014/main" id="{D386D036-F342-C735-7468-05E0262AA922}"/>
              </a:ext>
            </a:extLst>
          </p:cNvPr>
          <p:cNvSpPr/>
          <p:nvPr/>
        </p:nvSpPr>
        <p:spPr>
          <a:xfrm>
            <a:off x="1607014" y="2107991"/>
            <a:ext cx="3714746" cy="3714746"/>
          </a:xfrm>
          <a:prstGeom prst="blockArc">
            <a:avLst>
              <a:gd name="adj1" fmla="val 292889"/>
              <a:gd name="adj2" fmla="val 17580744"/>
              <a:gd name="adj3" fmla="val 7646"/>
            </a:avLst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FDFBEB0-0986-7786-CDBE-D77A724028DA}"/>
              </a:ext>
            </a:extLst>
          </p:cNvPr>
          <p:cNvSpPr txBox="1"/>
          <p:nvPr/>
        </p:nvSpPr>
        <p:spPr>
          <a:xfrm>
            <a:off x="8925601" y="4418225"/>
            <a:ext cx="128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Avenir Next" panose="020B0503020202020204" pitchFamily="34" charset="0"/>
                <a:ea typeface="Arial"/>
                <a:cs typeface="Arial"/>
                <a:sym typeface="Wingdings" pitchFamily="2" charset="2"/>
              </a:rPr>
              <a:t>elsewhere</a:t>
            </a:r>
            <a:endParaRPr lang="fr-FR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13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E3504-6032-6BF8-4843-F6622DF6A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8DDFA4F-0A0E-87B7-EBEB-C4E6BD70E3B3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2CDE926-90C1-ED33-C344-7FD373C71E90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4A0E4C8-FAE2-1FD2-EEFA-9DD35B051C58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D726BBC4-D210-7E17-1070-23EE971AC0A0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5F7C325-7C64-44B7-5009-0FD7FE6EF64B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377BAD6-EB6B-6C97-1606-8A7E380F6F06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50F72B0-F5FE-0F3E-3A4E-9BF52A409C28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0/10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695B0AC-ABC2-5C67-0B1C-6C1A9CE0A29A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Simulations to Observations … to Simulations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57EB1D-8EAF-AFA3-8BC5-EF49BBFEB6B6}"/>
              </a:ext>
            </a:extLst>
          </p:cNvPr>
          <p:cNvSpPr/>
          <p:nvPr/>
        </p:nvSpPr>
        <p:spPr>
          <a:xfrm>
            <a:off x="4152607" y="1268678"/>
            <a:ext cx="4904509" cy="1191221"/>
          </a:xfrm>
          <a:prstGeom prst="rect">
            <a:avLst/>
          </a:prstGeom>
          <a:solidFill>
            <a:schemeClr val="bg1"/>
          </a:solidFill>
          <a:ln w="38100">
            <a:solidFill>
              <a:srgbClr val="009E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Juno</a:t>
            </a:r>
            <a:r>
              <a:rPr lang="en-US" sz="2400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i="1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Galileo</a:t>
            </a:r>
            <a:r>
              <a:rPr lang="en-US" sz="2400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characterize Callisto’s orbital environment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620B96-8A1A-9C23-3FCF-3E4F2A38D536}"/>
              </a:ext>
            </a:extLst>
          </p:cNvPr>
          <p:cNvSpPr/>
          <p:nvPr/>
        </p:nvSpPr>
        <p:spPr>
          <a:xfrm>
            <a:off x="7724828" y="3591982"/>
            <a:ext cx="3695204" cy="1191221"/>
          </a:xfrm>
          <a:prstGeom prst="rect">
            <a:avLst/>
          </a:prstGeom>
          <a:solidFill>
            <a:srgbClr val="FFFF00"/>
          </a:solidFill>
          <a:ln w="38100">
            <a:solidFill>
              <a:srgbClr val="D55E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simulations development for Callisto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2AA435-2721-288E-8F28-91D6CBFE0FCC}"/>
              </a:ext>
            </a:extLst>
          </p:cNvPr>
          <p:cNvSpPr/>
          <p:nvPr/>
        </p:nvSpPr>
        <p:spPr>
          <a:xfrm>
            <a:off x="3878881" y="5222403"/>
            <a:ext cx="4710616" cy="1191221"/>
          </a:xfrm>
          <a:prstGeom prst="rect">
            <a:avLst/>
          </a:prstGeom>
          <a:solidFill>
            <a:schemeClr val="bg1"/>
          </a:solidFill>
          <a:ln w="38100">
            <a:solidFill>
              <a:srgbClr val="D55E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of </a:t>
            </a:r>
            <a:r>
              <a:rPr lang="en-US" sz="2400" i="1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  <a:r>
              <a:rPr lang="en-US" sz="2400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i="1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Europa Clipper</a:t>
            </a:r>
            <a:r>
              <a:rPr lang="en-US" sz="2400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flybys of Callisto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A27FEE-A797-1F6F-5221-B5F42F117E43}"/>
              </a:ext>
            </a:extLst>
          </p:cNvPr>
          <p:cNvSpPr/>
          <p:nvPr/>
        </p:nvSpPr>
        <p:spPr>
          <a:xfrm>
            <a:off x="406315" y="2996371"/>
            <a:ext cx="4979934" cy="1191221"/>
          </a:xfrm>
          <a:prstGeom prst="rect">
            <a:avLst/>
          </a:prstGeom>
          <a:solidFill>
            <a:schemeClr val="bg1"/>
          </a:solidFill>
          <a:ln w="38100">
            <a:solidFill>
              <a:srgbClr val="009E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of </a:t>
            </a:r>
            <a:r>
              <a:rPr lang="en-US" sz="2400" i="1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Galileo</a:t>
            </a:r>
            <a:r>
              <a:rPr lang="en-US" sz="2400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flybys of Callisto and comparison to simulations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6A2A011-9E72-5F17-4E86-000D5F38642C}"/>
              </a:ext>
            </a:extLst>
          </p:cNvPr>
          <p:cNvCxnSpPr>
            <a:cxnSpLocks/>
          </p:cNvCxnSpPr>
          <p:nvPr/>
        </p:nvCxnSpPr>
        <p:spPr>
          <a:xfrm flipH="1">
            <a:off x="510639" y="1767016"/>
            <a:ext cx="11170722" cy="462276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13421D3-FE5F-9023-53CF-C62DBA72BE1C}"/>
              </a:ext>
            </a:extLst>
          </p:cNvPr>
          <p:cNvSpPr/>
          <p:nvPr/>
        </p:nvSpPr>
        <p:spPr>
          <a:xfrm>
            <a:off x="301992" y="1487944"/>
            <a:ext cx="3326910" cy="53935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AAB812-CCB6-97AE-DABE-066EF8542553}"/>
              </a:ext>
            </a:extLst>
          </p:cNvPr>
          <p:cNvSpPr/>
          <p:nvPr/>
        </p:nvSpPr>
        <p:spPr>
          <a:xfrm>
            <a:off x="9057116" y="5548337"/>
            <a:ext cx="2662934" cy="53935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050604D-9CAE-F7E9-9148-3EAA0193C066}"/>
              </a:ext>
            </a:extLst>
          </p:cNvPr>
          <p:cNvCxnSpPr>
            <a:cxnSpLocks/>
          </p:cNvCxnSpPr>
          <p:nvPr/>
        </p:nvCxnSpPr>
        <p:spPr>
          <a:xfrm>
            <a:off x="8470557" y="2459899"/>
            <a:ext cx="0" cy="1132083"/>
          </a:xfrm>
          <a:prstGeom prst="straightConnector1">
            <a:avLst/>
          </a:prstGeom>
          <a:ln w="63500">
            <a:gradFill>
              <a:gsLst>
                <a:gs pos="0">
                  <a:srgbClr val="009E73"/>
                </a:gs>
                <a:gs pos="100000">
                  <a:srgbClr val="D55E00"/>
                </a:gs>
              </a:gsLst>
              <a:lin ang="5400000" scaled="1"/>
            </a:gra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D34F072-BAFE-EF40-5260-22F57F9F3C12}"/>
              </a:ext>
            </a:extLst>
          </p:cNvPr>
          <p:cNvCxnSpPr>
            <a:cxnSpLocks/>
          </p:cNvCxnSpPr>
          <p:nvPr/>
        </p:nvCxnSpPr>
        <p:spPr>
          <a:xfrm>
            <a:off x="4715975" y="4187592"/>
            <a:ext cx="0" cy="1034811"/>
          </a:xfrm>
          <a:prstGeom prst="straightConnector1">
            <a:avLst/>
          </a:prstGeom>
          <a:ln w="63500">
            <a:gradFill>
              <a:gsLst>
                <a:gs pos="0">
                  <a:srgbClr val="009E73"/>
                </a:gs>
                <a:gs pos="100000">
                  <a:srgbClr val="D55E00"/>
                </a:gs>
              </a:gsLst>
              <a:lin ang="5400000" scaled="1"/>
            </a:gra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2E280589-3109-3BEE-6E13-2A103A6EC044}"/>
              </a:ext>
            </a:extLst>
          </p:cNvPr>
          <p:cNvCxnSpPr>
            <a:cxnSpLocks/>
          </p:cNvCxnSpPr>
          <p:nvPr/>
        </p:nvCxnSpPr>
        <p:spPr>
          <a:xfrm flipH="1" flipV="1">
            <a:off x="5386249" y="3311476"/>
            <a:ext cx="2338579" cy="613326"/>
          </a:xfrm>
          <a:prstGeom prst="straightConnector1">
            <a:avLst/>
          </a:prstGeom>
          <a:ln w="63500">
            <a:gradFill>
              <a:gsLst>
                <a:gs pos="0">
                  <a:srgbClr val="D55E00"/>
                </a:gs>
                <a:gs pos="100000">
                  <a:srgbClr val="009E73"/>
                </a:gs>
              </a:gsLst>
              <a:lin ang="5400000" scaled="1"/>
            </a:gra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8A3C8D4-C86E-91F1-7246-AABF63EA7ECC}"/>
              </a:ext>
            </a:extLst>
          </p:cNvPr>
          <p:cNvCxnSpPr>
            <a:cxnSpLocks/>
          </p:cNvCxnSpPr>
          <p:nvPr/>
        </p:nvCxnSpPr>
        <p:spPr>
          <a:xfrm flipH="1" flipV="1">
            <a:off x="5386249" y="3830180"/>
            <a:ext cx="2338578" cy="619344"/>
          </a:xfrm>
          <a:prstGeom prst="straightConnector1">
            <a:avLst/>
          </a:prstGeom>
          <a:ln w="63500">
            <a:gradFill>
              <a:gsLst>
                <a:gs pos="0">
                  <a:srgbClr val="D55E00"/>
                </a:gs>
                <a:gs pos="100000">
                  <a:srgbClr val="009E73"/>
                </a:gs>
              </a:gsLst>
              <a:lin ang="5400000" scaled="1"/>
            </a:gra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9ACBC61-07C0-A3A7-99D3-BA3A329C2CF8}"/>
              </a:ext>
            </a:extLst>
          </p:cNvPr>
          <p:cNvSpPr/>
          <p:nvPr/>
        </p:nvSpPr>
        <p:spPr>
          <a:xfrm>
            <a:off x="9447521" y="3041800"/>
            <a:ext cx="1898783" cy="53935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</a:p>
        </p:txBody>
      </p:sp>
    </p:spTree>
    <p:extLst>
      <p:ext uri="{BB962C8B-B14F-4D97-AF65-F5344CB8AC3E}">
        <p14:creationId xmlns:p14="http://schemas.microsoft.com/office/powerpoint/2010/main" val="1990861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D4096-C30E-67E1-7BF4-9F03B747A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AC7185D-2B2B-8DA7-4552-D8CBE71EF6AD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9E7B681-C012-B908-CDCA-B865F645535D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A9B8ED3-7E37-BB1E-3CD2-9933BB92B1BC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83BD8184-8F90-03E2-4F88-D74B775D46B1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067B6C1-EBB8-D7BC-D783-5B2340912434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75D2F448-F3D2-DA37-C485-0DFCF06EEDA7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TextBox 10">
            <a:extLst>
              <a:ext uri="{FF2B5EF4-FFF2-40B4-BE49-F238E27FC236}">
                <a16:creationId xmlns:a16="http://schemas.microsoft.com/office/drawing/2014/main" id="{F23FB5A8-0A32-3800-0C30-96FA4FBE01C4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Results : Variability with Local Time</a:t>
            </a: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F90D700F-1CA5-52B2-4624-46E038551AEA}"/>
              </a:ext>
            </a:extLst>
          </p:cNvPr>
          <p:cNvSpPr/>
          <p:nvPr/>
        </p:nvSpPr>
        <p:spPr>
          <a:xfrm>
            <a:off x="1204049" y="3596389"/>
            <a:ext cx="4580185" cy="2964313"/>
          </a:xfrm>
          <a:custGeom>
            <a:avLst/>
            <a:gdLst/>
            <a:ahLst/>
            <a:cxnLst/>
            <a:rect l="l" t="t" r="r" b="b"/>
            <a:pathLst>
              <a:path w="16130704" h="5766727">
                <a:moveTo>
                  <a:pt x="0" y="0"/>
                </a:moveTo>
                <a:lnTo>
                  <a:pt x="16130704" y="0"/>
                </a:lnTo>
                <a:lnTo>
                  <a:pt x="16130704" y="5766726"/>
                </a:lnTo>
                <a:lnTo>
                  <a:pt x="0" y="5766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5313" t="-7885" r="1" b="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E3DF8A03-E8D9-F0EC-F161-806F19AFDF5F}"/>
              </a:ext>
            </a:extLst>
          </p:cNvPr>
          <p:cNvSpPr/>
          <p:nvPr/>
        </p:nvSpPr>
        <p:spPr>
          <a:xfrm>
            <a:off x="586561" y="3435008"/>
            <a:ext cx="725051" cy="3117638"/>
          </a:xfrm>
          <a:custGeom>
            <a:avLst/>
            <a:gdLst/>
            <a:ahLst/>
            <a:cxnLst/>
            <a:rect l="l" t="t" r="r" b="b"/>
            <a:pathLst>
              <a:path w="16130704" h="5766727">
                <a:moveTo>
                  <a:pt x="0" y="0"/>
                </a:moveTo>
                <a:lnTo>
                  <a:pt x="16130704" y="0"/>
                </a:lnTo>
                <a:lnTo>
                  <a:pt x="16130704" y="5766726"/>
                </a:lnTo>
                <a:lnTo>
                  <a:pt x="0" y="5766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02765"/>
            </a:stretch>
          </a:blipFill>
        </p:spPr>
        <p:txBody>
          <a:bodyPr/>
          <a:lstStyle/>
          <a:p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776FF15-4FB6-AC5C-530F-E8E3E50082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590" r="1"/>
          <a:stretch>
            <a:fillRect/>
          </a:stretch>
        </p:blipFill>
        <p:spPr>
          <a:xfrm>
            <a:off x="7177878" y="3380779"/>
            <a:ext cx="4580185" cy="322072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D975983-FDF2-68FE-DAD0-23D322CBFB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9269"/>
          <a:stretch>
            <a:fillRect/>
          </a:stretch>
        </p:blipFill>
        <p:spPr>
          <a:xfrm>
            <a:off x="6360346" y="3419439"/>
            <a:ext cx="962246" cy="3178448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49E3CF88-F821-7430-F9D9-CE178E723B8D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9/10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FC6443-A5CE-3201-EE0D-4827468C7E0A}"/>
              </a:ext>
            </a:extLst>
          </p:cNvPr>
          <p:cNvSpPr/>
          <p:nvPr/>
        </p:nvSpPr>
        <p:spPr>
          <a:xfrm>
            <a:off x="1489589" y="5533984"/>
            <a:ext cx="1359839" cy="44067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electrons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C80FBF-69D7-4AB6-C565-EFF6D6862452}"/>
              </a:ext>
            </a:extLst>
          </p:cNvPr>
          <p:cNvSpPr/>
          <p:nvPr/>
        </p:nvSpPr>
        <p:spPr>
          <a:xfrm>
            <a:off x="7483696" y="5528512"/>
            <a:ext cx="1519860" cy="44067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heavy ions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7CDCC8FB-E40A-BF43-BAF8-1E4164E70617}"/>
              </a:ext>
            </a:extLst>
          </p:cNvPr>
          <p:cNvSpPr txBox="1"/>
          <p:nvPr/>
        </p:nvSpPr>
        <p:spPr>
          <a:xfrm>
            <a:off x="526401" y="1103678"/>
            <a:ext cx="11276577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Galileo : variability with local time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6CF29B5-6CD3-23E8-5EBF-DAFCE3C85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604" y="3690722"/>
            <a:ext cx="2002920" cy="52894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06E5E3D-2778-1F01-FBAF-D65FFFB3D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2727" y="3715280"/>
            <a:ext cx="2002920" cy="52894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54F12CD-B82E-F7F8-1BE4-B69149FF6BFC}"/>
              </a:ext>
            </a:extLst>
          </p:cNvPr>
          <p:cNvSpPr/>
          <p:nvPr/>
        </p:nvSpPr>
        <p:spPr>
          <a:xfrm>
            <a:off x="7828156" y="3283260"/>
            <a:ext cx="2330605" cy="366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E8734B97-C592-2357-273E-374C7ADF7BC9}"/>
              </a:ext>
            </a:extLst>
          </p:cNvPr>
          <p:cNvSpPr txBox="1"/>
          <p:nvPr/>
        </p:nvSpPr>
        <p:spPr>
          <a:xfrm>
            <a:off x="526399" y="2217916"/>
            <a:ext cx="11276577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Dawnside : higher variability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83E7D10F-0041-46E0-CE85-3BA4AFCE42DA}"/>
              </a:ext>
            </a:extLst>
          </p:cNvPr>
          <p:cNvSpPr txBox="1"/>
          <p:nvPr/>
        </p:nvSpPr>
        <p:spPr>
          <a:xfrm>
            <a:off x="526398" y="2774071"/>
            <a:ext cx="11276577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Elsewhere : lower variability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5FE630AF-065F-951D-5C1A-FDBB87060227}"/>
              </a:ext>
            </a:extLst>
          </p:cNvPr>
          <p:cNvSpPr txBox="1"/>
          <p:nvPr/>
        </p:nvSpPr>
        <p:spPr>
          <a:xfrm>
            <a:off x="526400" y="1661427"/>
            <a:ext cx="11472193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Dawnside vs. elsewhere : up to 2 orders of magnitude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6044BE-EB42-EA21-C4DC-8E30E0BBB07C}"/>
              </a:ext>
            </a:extLst>
          </p:cNvPr>
          <p:cNvSpPr/>
          <p:nvPr/>
        </p:nvSpPr>
        <p:spPr>
          <a:xfrm>
            <a:off x="4292906" y="3660987"/>
            <a:ext cx="422313" cy="303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EE4EA92-E34C-44A6-7F96-B84596D4F48B}"/>
              </a:ext>
            </a:extLst>
          </p:cNvPr>
          <p:cNvSpPr/>
          <p:nvPr/>
        </p:nvSpPr>
        <p:spPr>
          <a:xfrm>
            <a:off x="10208976" y="3715280"/>
            <a:ext cx="422313" cy="303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133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D2EEC-1E67-BEB3-2835-763C6DA09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3C8B8AD-580D-43CF-C7CC-A769A275ECBF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D74EB8-FEEF-029A-72D1-304F50819C6F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C822535-CB75-2A45-D280-B93CCB02B2CC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318E0803-C270-5ECA-ABE4-2E114F4EF54A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D9C14F1-95E2-CE4F-3F3B-D7F185A55261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A7C6DA6-5283-651C-FA4C-AE4E51820AE6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TextBox 10">
            <a:extLst>
              <a:ext uri="{FF2B5EF4-FFF2-40B4-BE49-F238E27FC236}">
                <a16:creationId xmlns:a16="http://schemas.microsoft.com/office/drawing/2014/main" id="{42AE475C-9717-7821-7A6D-712C5E6BEB2A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Results : Variability with Local Time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17FA4EA-59ED-673E-49D6-DBA70D342FF9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9/10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2E48FD-4A4E-90C9-1C4E-8644B1AD879A}"/>
              </a:ext>
            </a:extLst>
          </p:cNvPr>
          <p:cNvSpPr/>
          <p:nvPr/>
        </p:nvSpPr>
        <p:spPr>
          <a:xfrm>
            <a:off x="7828156" y="3283260"/>
            <a:ext cx="2330605" cy="366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570643A-8E72-4673-5F6C-1B4E4BEF1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117" y="1149489"/>
            <a:ext cx="10171671" cy="546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0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37928-406B-A149-17C0-20D524E49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0E0109E-3BE9-BA15-3564-4D85A504820F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E6CB48B-DBE8-F92C-BACD-94D2F50671D0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CC120B1-C2BC-7CF2-ACEA-0186EE25C1BB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C9861ED7-0DE9-399B-1350-17ABB09FF63E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E6A4FD9-3B4B-58CA-5FDE-826FA7EFC347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8773B94-A29B-1BDF-4A6C-44A44A7E134E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TextBox 10">
            <a:extLst>
              <a:ext uri="{FF2B5EF4-FFF2-40B4-BE49-F238E27FC236}">
                <a16:creationId xmlns:a16="http://schemas.microsoft.com/office/drawing/2014/main" id="{3BB5B30C-E3EC-CF9B-EBFD-0C14B8D65FCC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6EF34E2-C8BD-29E9-3BB7-D829BF08D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07" y="792072"/>
            <a:ext cx="11696602" cy="58764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CB41EDA-1B0F-351E-ACDC-86514B0ADA38}"/>
              </a:ext>
            </a:extLst>
          </p:cNvPr>
          <p:cNvSpPr/>
          <p:nvPr/>
        </p:nvSpPr>
        <p:spPr>
          <a:xfrm>
            <a:off x="5908430" y="60588"/>
            <a:ext cx="6160715" cy="53935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000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Liboux et al., 2025</a:t>
            </a:r>
            <a:r>
              <a:rPr lang="en-US" sz="2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+ [</a:t>
            </a:r>
            <a:r>
              <a:rPr lang="en-US" sz="2000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Liboux et al., submitted</a:t>
            </a:r>
            <a:r>
              <a:rPr lang="en-US" sz="2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38967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4A9B4-1DFF-A4C4-E6C2-EC7F7B3ED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E299F2B-B688-CA76-432D-3BA80668E927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5F616B0-7470-3A59-4659-E6D2E17CD1BC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0727887-6548-F3B3-579C-4B956E035741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362EF95-DB39-96E9-0C57-6CFA288A3ACA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099B760-FF63-1FED-4228-F34344E61E5B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A8A42D4-0F02-F1B6-92F3-2EC656A39549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0869B518-C494-B3BA-6990-5BD62E34F8C9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10/10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1EB33AEF-973A-AB0F-AA00-F42BCE99934E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2FB149-F6F1-69B4-92AD-F24FB76D610F}"/>
              </a:ext>
            </a:extLst>
          </p:cNvPr>
          <p:cNvSpPr/>
          <p:nvPr/>
        </p:nvSpPr>
        <p:spPr>
          <a:xfrm>
            <a:off x="4084230" y="858275"/>
            <a:ext cx="4904509" cy="1191221"/>
          </a:xfrm>
          <a:prstGeom prst="rect">
            <a:avLst/>
          </a:prstGeom>
          <a:solidFill>
            <a:schemeClr val="bg1"/>
          </a:solidFill>
          <a:ln w="38100">
            <a:solidFill>
              <a:srgbClr val="009E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Juno</a:t>
            </a:r>
            <a:r>
              <a:rPr lang="en-US" sz="2400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i="1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Galileo</a:t>
            </a:r>
            <a:r>
              <a:rPr lang="en-US" sz="2400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characterize Callisto’s orbital environment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E037DF-28FD-DB4C-E86C-3DD28D3DC278}"/>
              </a:ext>
            </a:extLst>
          </p:cNvPr>
          <p:cNvSpPr/>
          <p:nvPr/>
        </p:nvSpPr>
        <p:spPr>
          <a:xfrm>
            <a:off x="7724828" y="3591982"/>
            <a:ext cx="3695204" cy="1191221"/>
          </a:xfrm>
          <a:prstGeom prst="rect">
            <a:avLst/>
          </a:prstGeom>
          <a:solidFill>
            <a:schemeClr val="bg1"/>
          </a:solidFill>
          <a:ln w="38100">
            <a:solidFill>
              <a:srgbClr val="D55E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simulations development for Callisto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5A4B37-7F4A-7216-AA0D-88AC6353F8EC}"/>
              </a:ext>
            </a:extLst>
          </p:cNvPr>
          <p:cNvSpPr/>
          <p:nvPr/>
        </p:nvSpPr>
        <p:spPr>
          <a:xfrm>
            <a:off x="3878881" y="5222403"/>
            <a:ext cx="4710616" cy="1191221"/>
          </a:xfrm>
          <a:prstGeom prst="rect">
            <a:avLst/>
          </a:prstGeom>
          <a:solidFill>
            <a:schemeClr val="bg1"/>
          </a:solidFill>
          <a:ln w="38100">
            <a:solidFill>
              <a:srgbClr val="D55E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of </a:t>
            </a:r>
            <a:r>
              <a:rPr lang="en-US" sz="2400" i="1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  <a:r>
              <a:rPr lang="en-US" sz="2400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i="1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Europa Clipper</a:t>
            </a:r>
            <a:r>
              <a:rPr lang="en-US" sz="2400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flybys of Callisto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E328CA-4FFE-A29B-22BE-0D660E90E75B}"/>
              </a:ext>
            </a:extLst>
          </p:cNvPr>
          <p:cNvSpPr/>
          <p:nvPr/>
        </p:nvSpPr>
        <p:spPr>
          <a:xfrm>
            <a:off x="510639" y="2586934"/>
            <a:ext cx="4979934" cy="1191221"/>
          </a:xfrm>
          <a:prstGeom prst="rect">
            <a:avLst/>
          </a:prstGeom>
          <a:solidFill>
            <a:srgbClr val="FFFF00"/>
          </a:solidFill>
          <a:ln w="38100">
            <a:solidFill>
              <a:srgbClr val="009E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of </a:t>
            </a:r>
            <a:r>
              <a:rPr lang="en-US" sz="2400" i="1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Galileo</a:t>
            </a:r>
            <a:r>
              <a:rPr lang="en-US" sz="2400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flybys of Callisto and comparison to simulations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06C0D6D-148E-B838-AC2E-A2F6C35C5BBE}"/>
              </a:ext>
            </a:extLst>
          </p:cNvPr>
          <p:cNvCxnSpPr>
            <a:cxnSpLocks/>
          </p:cNvCxnSpPr>
          <p:nvPr/>
        </p:nvCxnSpPr>
        <p:spPr>
          <a:xfrm flipH="1">
            <a:off x="510639" y="1535386"/>
            <a:ext cx="11186556" cy="485439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E1F062E-8723-8B45-78A1-C8340BBAD294}"/>
              </a:ext>
            </a:extLst>
          </p:cNvPr>
          <p:cNvSpPr/>
          <p:nvPr/>
        </p:nvSpPr>
        <p:spPr>
          <a:xfrm>
            <a:off x="301992" y="1329510"/>
            <a:ext cx="3326910" cy="53935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2F571C-429E-F3D0-2894-23B442A8F42C}"/>
              </a:ext>
            </a:extLst>
          </p:cNvPr>
          <p:cNvSpPr/>
          <p:nvPr/>
        </p:nvSpPr>
        <p:spPr>
          <a:xfrm>
            <a:off x="9057116" y="5548337"/>
            <a:ext cx="2662934" cy="53935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000ECC4-2097-44AB-E5C5-26DC8F3F35CA}"/>
              </a:ext>
            </a:extLst>
          </p:cNvPr>
          <p:cNvCxnSpPr>
            <a:cxnSpLocks/>
          </p:cNvCxnSpPr>
          <p:nvPr/>
        </p:nvCxnSpPr>
        <p:spPr>
          <a:xfrm>
            <a:off x="8470557" y="2049496"/>
            <a:ext cx="0" cy="1542486"/>
          </a:xfrm>
          <a:prstGeom prst="straightConnector1">
            <a:avLst/>
          </a:prstGeom>
          <a:ln w="63500">
            <a:gradFill>
              <a:gsLst>
                <a:gs pos="0">
                  <a:srgbClr val="009E73"/>
                </a:gs>
                <a:gs pos="100000">
                  <a:srgbClr val="D55E00"/>
                </a:gs>
              </a:gsLst>
              <a:lin ang="5400000" scaled="1"/>
            </a:gra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846A1B20-BCB2-AB14-6382-40BF48F02AF4}"/>
              </a:ext>
            </a:extLst>
          </p:cNvPr>
          <p:cNvCxnSpPr>
            <a:cxnSpLocks/>
          </p:cNvCxnSpPr>
          <p:nvPr/>
        </p:nvCxnSpPr>
        <p:spPr>
          <a:xfrm>
            <a:off x="4715975" y="3778155"/>
            <a:ext cx="0" cy="1444248"/>
          </a:xfrm>
          <a:prstGeom prst="straightConnector1">
            <a:avLst/>
          </a:prstGeom>
          <a:ln w="63500">
            <a:gradFill>
              <a:gsLst>
                <a:gs pos="0">
                  <a:srgbClr val="009E73"/>
                </a:gs>
                <a:gs pos="100000">
                  <a:srgbClr val="D55E00"/>
                </a:gs>
              </a:gsLst>
              <a:lin ang="5400000" scaled="1"/>
            </a:gra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67F452D-C4B7-4B0E-1175-2D17EEB7E854}"/>
              </a:ext>
            </a:extLst>
          </p:cNvPr>
          <p:cNvCxnSpPr>
            <a:cxnSpLocks/>
          </p:cNvCxnSpPr>
          <p:nvPr/>
        </p:nvCxnSpPr>
        <p:spPr>
          <a:xfrm flipH="1" flipV="1">
            <a:off x="5490573" y="2877157"/>
            <a:ext cx="2234255" cy="1047645"/>
          </a:xfrm>
          <a:prstGeom prst="straightConnector1">
            <a:avLst/>
          </a:prstGeom>
          <a:ln w="63500">
            <a:gradFill>
              <a:gsLst>
                <a:gs pos="0">
                  <a:srgbClr val="D55E00"/>
                </a:gs>
                <a:gs pos="100000">
                  <a:srgbClr val="009E73"/>
                </a:gs>
              </a:gsLst>
              <a:lin ang="5400000" scaled="1"/>
            </a:gra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558FDF06-BC34-47ED-09BF-EEAAAC5F36EA}"/>
              </a:ext>
            </a:extLst>
          </p:cNvPr>
          <p:cNvCxnSpPr>
            <a:cxnSpLocks/>
          </p:cNvCxnSpPr>
          <p:nvPr/>
        </p:nvCxnSpPr>
        <p:spPr>
          <a:xfrm flipH="1" flipV="1">
            <a:off x="5490572" y="3401879"/>
            <a:ext cx="2234255" cy="1047645"/>
          </a:xfrm>
          <a:prstGeom prst="straightConnector1">
            <a:avLst/>
          </a:prstGeom>
          <a:ln w="63500">
            <a:gradFill>
              <a:gsLst>
                <a:gs pos="0">
                  <a:srgbClr val="D55E00"/>
                </a:gs>
                <a:gs pos="100000">
                  <a:srgbClr val="009E73"/>
                </a:gs>
              </a:gsLst>
              <a:lin ang="5400000" scaled="1"/>
            </a:gra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141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6757D-1931-09E8-6251-6E0FE5839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A1E12B7-F4AD-418F-1C92-D1DFF1856394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5F6858B-3E1C-833E-4BFB-933BE80C8286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4A64719-A4A9-37DA-329C-A5537A450F6E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B9B62261-048B-DCBF-27FB-1E78E19992CB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7C43768-7D61-743B-8E20-ABAF866C0E55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51EBA90-41E7-A782-5171-B933E124C77C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C29C652-3B8C-0F0D-6DE8-554DA8219C31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10/10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9BDE1232-D0E0-8DE7-287E-C780A472C887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75DD23-C60D-C762-0F01-EF21524538D4}"/>
              </a:ext>
            </a:extLst>
          </p:cNvPr>
          <p:cNvSpPr/>
          <p:nvPr/>
        </p:nvSpPr>
        <p:spPr>
          <a:xfrm>
            <a:off x="4084230" y="858275"/>
            <a:ext cx="4904509" cy="1191221"/>
          </a:xfrm>
          <a:prstGeom prst="rect">
            <a:avLst/>
          </a:prstGeom>
          <a:solidFill>
            <a:schemeClr val="bg1"/>
          </a:solidFill>
          <a:ln w="38100">
            <a:solidFill>
              <a:srgbClr val="009E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Juno</a:t>
            </a:r>
            <a:r>
              <a:rPr lang="en-US" sz="2400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i="1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Galileo</a:t>
            </a:r>
            <a:r>
              <a:rPr lang="en-US" sz="2400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characterize Callisto’s orbital environment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04FBA5-9F18-C673-F666-47AA12A591ED}"/>
              </a:ext>
            </a:extLst>
          </p:cNvPr>
          <p:cNvSpPr/>
          <p:nvPr/>
        </p:nvSpPr>
        <p:spPr>
          <a:xfrm>
            <a:off x="7724828" y="3591982"/>
            <a:ext cx="3695204" cy="1191221"/>
          </a:xfrm>
          <a:prstGeom prst="rect">
            <a:avLst/>
          </a:prstGeom>
          <a:solidFill>
            <a:schemeClr val="bg1"/>
          </a:solidFill>
          <a:ln w="38100">
            <a:solidFill>
              <a:srgbClr val="D55E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simulations development for Callisto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FD7C5-6D7C-787E-7AD0-10EBF235658E}"/>
              </a:ext>
            </a:extLst>
          </p:cNvPr>
          <p:cNvSpPr/>
          <p:nvPr/>
        </p:nvSpPr>
        <p:spPr>
          <a:xfrm>
            <a:off x="3878881" y="5222403"/>
            <a:ext cx="4710616" cy="1191221"/>
          </a:xfrm>
          <a:prstGeom prst="rect">
            <a:avLst/>
          </a:prstGeom>
          <a:solidFill>
            <a:srgbClr val="FFFF00"/>
          </a:solidFill>
          <a:ln w="38100">
            <a:solidFill>
              <a:srgbClr val="D55E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of </a:t>
            </a:r>
            <a:r>
              <a:rPr lang="en-US" sz="2400" i="1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  <a:r>
              <a:rPr lang="en-US" sz="2400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i="1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Europa Clipper</a:t>
            </a:r>
            <a:r>
              <a:rPr lang="en-US" sz="2400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flybys of Callisto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0E3F31-7239-1B31-2401-9D7A6E29E57C}"/>
              </a:ext>
            </a:extLst>
          </p:cNvPr>
          <p:cNvSpPr/>
          <p:nvPr/>
        </p:nvSpPr>
        <p:spPr>
          <a:xfrm>
            <a:off x="510639" y="2586934"/>
            <a:ext cx="4979934" cy="1191221"/>
          </a:xfrm>
          <a:prstGeom prst="rect">
            <a:avLst/>
          </a:prstGeom>
          <a:solidFill>
            <a:schemeClr val="bg1"/>
          </a:solidFill>
          <a:ln w="38100">
            <a:solidFill>
              <a:srgbClr val="009E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of </a:t>
            </a:r>
            <a:r>
              <a:rPr lang="en-US" sz="2400" i="1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Galileo</a:t>
            </a:r>
            <a:r>
              <a:rPr lang="en-US" sz="2400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flybys of Callisto and comparison to simulations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88DAEB9-0CC7-9F27-1BD0-3934E0B04D18}"/>
              </a:ext>
            </a:extLst>
          </p:cNvPr>
          <p:cNvCxnSpPr>
            <a:cxnSpLocks/>
          </p:cNvCxnSpPr>
          <p:nvPr/>
        </p:nvCxnSpPr>
        <p:spPr>
          <a:xfrm flipH="1">
            <a:off x="510639" y="1535386"/>
            <a:ext cx="11186556" cy="485439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FB980F3-5853-8007-9A16-C151040B99B6}"/>
              </a:ext>
            </a:extLst>
          </p:cNvPr>
          <p:cNvSpPr/>
          <p:nvPr/>
        </p:nvSpPr>
        <p:spPr>
          <a:xfrm>
            <a:off x="301992" y="1329510"/>
            <a:ext cx="3326910" cy="53935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9EA8DE-3CD6-C09D-E11A-27DC63AF9B61}"/>
              </a:ext>
            </a:extLst>
          </p:cNvPr>
          <p:cNvSpPr/>
          <p:nvPr/>
        </p:nvSpPr>
        <p:spPr>
          <a:xfrm>
            <a:off x="9057116" y="5548337"/>
            <a:ext cx="2662934" cy="53935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0D6EADC-52AA-0056-6E77-5E14AC40A292}"/>
              </a:ext>
            </a:extLst>
          </p:cNvPr>
          <p:cNvCxnSpPr>
            <a:cxnSpLocks/>
          </p:cNvCxnSpPr>
          <p:nvPr/>
        </p:nvCxnSpPr>
        <p:spPr>
          <a:xfrm>
            <a:off x="8470557" y="2049496"/>
            <a:ext cx="0" cy="1542486"/>
          </a:xfrm>
          <a:prstGeom prst="straightConnector1">
            <a:avLst/>
          </a:prstGeom>
          <a:ln w="63500">
            <a:gradFill>
              <a:gsLst>
                <a:gs pos="0">
                  <a:srgbClr val="009E73"/>
                </a:gs>
                <a:gs pos="100000">
                  <a:srgbClr val="D55E00"/>
                </a:gs>
              </a:gsLst>
              <a:lin ang="5400000" scaled="1"/>
            </a:gra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804ABC3C-5D1E-8489-C62B-74BE66042856}"/>
              </a:ext>
            </a:extLst>
          </p:cNvPr>
          <p:cNvCxnSpPr>
            <a:cxnSpLocks/>
          </p:cNvCxnSpPr>
          <p:nvPr/>
        </p:nvCxnSpPr>
        <p:spPr>
          <a:xfrm>
            <a:off x="4715975" y="3778155"/>
            <a:ext cx="0" cy="1444248"/>
          </a:xfrm>
          <a:prstGeom prst="straightConnector1">
            <a:avLst/>
          </a:prstGeom>
          <a:ln w="63500">
            <a:gradFill>
              <a:gsLst>
                <a:gs pos="0">
                  <a:srgbClr val="009E73"/>
                </a:gs>
                <a:gs pos="100000">
                  <a:srgbClr val="D55E00"/>
                </a:gs>
              </a:gsLst>
              <a:lin ang="5400000" scaled="1"/>
            </a:gra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84BF27C-CEFF-85D5-703D-43E2B733B74D}"/>
              </a:ext>
            </a:extLst>
          </p:cNvPr>
          <p:cNvCxnSpPr>
            <a:cxnSpLocks/>
          </p:cNvCxnSpPr>
          <p:nvPr/>
        </p:nvCxnSpPr>
        <p:spPr>
          <a:xfrm flipH="1" flipV="1">
            <a:off x="5490573" y="2877157"/>
            <a:ext cx="2234255" cy="1047645"/>
          </a:xfrm>
          <a:prstGeom prst="straightConnector1">
            <a:avLst/>
          </a:prstGeom>
          <a:ln w="63500">
            <a:gradFill>
              <a:gsLst>
                <a:gs pos="0">
                  <a:srgbClr val="D55E00"/>
                </a:gs>
                <a:gs pos="100000">
                  <a:srgbClr val="009E73"/>
                </a:gs>
              </a:gsLst>
              <a:lin ang="5400000" scaled="1"/>
            </a:gra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DAB67D8B-BE50-2977-CFD2-6F57A9C45661}"/>
              </a:ext>
            </a:extLst>
          </p:cNvPr>
          <p:cNvCxnSpPr>
            <a:cxnSpLocks/>
          </p:cNvCxnSpPr>
          <p:nvPr/>
        </p:nvCxnSpPr>
        <p:spPr>
          <a:xfrm flipH="1" flipV="1">
            <a:off x="5490572" y="3401879"/>
            <a:ext cx="2234255" cy="1047645"/>
          </a:xfrm>
          <a:prstGeom prst="straightConnector1">
            <a:avLst/>
          </a:prstGeom>
          <a:ln w="63500">
            <a:gradFill>
              <a:gsLst>
                <a:gs pos="0">
                  <a:srgbClr val="D55E00"/>
                </a:gs>
                <a:gs pos="100000">
                  <a:srgbClr val="009E73"/>
                </a:gs>
              </a:gsLst>
              <a:lin ang="5400000" scaled="1"/>
            </a:gra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238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985921" h="14239441">
                <a:moveTo>
                  <a:pt x="0" y="0"/>
                </a:moveTo>
                <a:lnTo>
                  <a:pt x="18985921" y="0"/>
                </a:lnTo>
                <a:lnTo>
                  <a:pt x="18985921" y="14239441"/>
                </a:lnTo>
                <a:lnTo>
                  <a:pt x="0" y="142394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756" r="-3816" b="-16666"/>
            </a:stretch>
          </a:blipFill>
        </p:spPr>
        <p:txBody>
          <a:bodyPr/>
          <a:lstStyle/>
          <a:p>
            <a:endParaRPr lang="fr-FR" sz="12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3D794D9-CB0E-354D-4516-1BE4E3A0E6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88" t="15544" r="9211" b="13943"/>
          <a:stretch>
            <a:fillRect/>
          </a:stretch>
        </p:blipFill>
        <p:spPr>
          <a:xfrm>
            <a:off x="-1" y="-2679"/>
            <a:ext cx="12192000" cy="686068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902113" y="197313"/>
            <a:ext cx="3997965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039"/>
              </a:lnSpc>
            </a:pPr>
            <a:r>
              <a:rPr lang="en-US" sz="2000" i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 Rayon Vert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Éric Rohmer (1986)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5942" y="5344100"/>
            <a:ext cx="5116816" cy="124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60"/>
              </a:lnSpc>
            </a:pPr>
            <a:r>
              <a:rPr lang="en-US" sz="4133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  <a:p>
            <a:pPr algn="just">
              <a:lnSpc>
                <a:spcPts val="4960"/>
              </a:lnSpc>
            </a:pPr>
            <a:r>
              <a:rPr lang="en-US" sz="4133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your attention 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AFA34-F647-8571-A479-468014DB8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9D983FF-268B-A0BD-BC78-4997A1F30109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4771F70-12BE-4D89-6123-A1BF5245955F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659CA75-25D8-0E2C-8910-7854816E22A9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C8F8B07B-8F5C-BB12-437F-795D0194F93E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B8FEA57-D245-8CFE-0FAB-B27D8AF66C2A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3FB4522-041C-EE3B-FABA-7303E02612A9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1E4CE763-DDD3-75BF-E025-FFB1F8AA68C1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0/10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E63F7AA0-5BC8-71C1-2591-06C4058C81CC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Simulations to Observations … to Simulations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00E5D2-C9D8-454C-16B9-75998013149C}"/>
              </a:ext>
            </a:extLst>
          </p:cNvPr>
          <p:cNvSpPr/>
          <p:nvPr/>
        </p:nvSpPr>
        <p:spPr>
          <a:xfrm>
            <a:off x="4152607" y="1268678"/>
            <a:ext cx="4904509" cy="1191221"/>
          </a:xfrm>
          <a:prstGeom prst="rect">
            <a:avLst/>
          </a:prstGeom>
          <a:solidFill>
            <a:srgbClr val="FFFF00"/>
          </a:solidFill>
          <a:ln w="38100">
            <a:solidFill>
              <a:srgbClr val="009E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Juno</a:t>
            </a:r>
            <a:r>
              <a:rPr lang="en-US" sz="2400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i="1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Galileo</a:t>
            </a:r>
            <a:r>
              <a:rPr lang="en-US" sz="2400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characterize Callisto’s orbital environment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CAA415-97A0-A0F3-A9DC-1BBEAE49D1E7}"/>
              </a:ext>
            </a:extLst>
          </p:cNvPr>
          <p:cNvSpPr/>
          <p:nvPr/>
        </p:nvSpPr>
        <p:spPr>
          <a:xfrm>
            <a:off x="7724828" y="3591982"/>
            <a:ext cx="3695204" cy="1191221"/>
          </a:xfrm>
          <a:prstGeom prst="rect">
            <a:avLst/>
          </a:prstGeom>
          <a:solidFill>
            <a:schemeClr val="bg1"/>
          </a:solidFill>
          <a:ln w="38100">
            <a:solidFill>
              <a:srgbClr val="D55E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simulations development for Callisto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7FCA1-EA68-EC68-70F9-0A1D5A6D7A93}"/>
              </a:ext>
            </a:extLst>
          </p:cNvPr>
          <p:cNvSpPr/>
          <p:nvPr/>
        </p:nvSpPr>
        <p:spPr>
          <a:xfrm>
            <a:off x="3878881" y="5222403"/>
            <a:ext cx="4710616" cy="1191221"/>
          </a:xfrm>
          <a:prstGeom prst="rect">
            <a:avLst/>
          </a:prstGeom>
          <a:solidFill>
            <a:schemeClr val="bg1"/>
          </a:solidFill>
          <a:ln w="38100">
            <a:solidFill>
              <a:srgbClr val="D55E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of </a:t>
            </a:r>
            <a:r>
              <a:rPr lang="en-US" sz="2400" i="1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  <a:r>
              <a:rPr lang="en-US" sz="2400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i="1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Europa Clipper</a:t>
            </a:r>
            <a:r>
              <a:rPr lang="en-US" sz="2400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flybys of Callisto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091FCF-9F3C-F00B-55AB-C5EC481A2BFB}"/>
              </a:ext>
            </a:extLst>
          </p:cNvPr>
          <p:cNvSpPr/>
          <p:nvPr/>
        </p:nvSpPr>
        <p:spPr>
          <a:xfrm>
            <a:off x="406315" y="2996371"/>
            <a:ext cx="4979934" cy="1191221"/>
          </a:xfrm>
          <a:prstGeom prst="rect">
            <a:avLst/>
          </a:prstGeom>
          <a:solidFill>
            <a:schemeClr val="bg1"/>
          </a:solidFill>
          <a:ln w="38100">
            <a:solidFill>
              <a:srgbClr val="009E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of </a:t>
            </a:r>
            <a:r>
              <a:rPr lang="en-US" sz="2400" i="1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Galileo</a:t>
            </a:r>
            <a:r>
              <a:rPr lang="en-US" sz="2400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flybys of Callisto and comparison to simulations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97AD308-2A24-9738-8B08-983E6425C8C0}"/>
              </a:ext>
            </a:extLst>
          </p:cNvPr>
          <p:cNvCxnSpPr>
            <a:cxnSpLocks/>
          </p:cNvCxnSpPr>
          <p:nvPr/>
        </p:nvCxnSpPr>
        <p:spPr>
          <a:xfrm flipH="1">
            <a:off x="510639" y="1767016"/>
            <a:ext cx="11170722" cy="462276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B31A4-AE9F-14CD-32EC-64A863278D29}"/>
              </a:ext>
            </a:extLst>
          </p:cNvPr>
          <p:cNvSpPr/>
          <p:nvPr/>
        </p:nvSpPr>
        <p:spPr>
          <a:xfrm>
            <a:off x="301992" y="1487944"/>
            <a:ext cx="3326910" cy="53935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AEE58E-CC55-3EA9-755C-F167FD6C5013}"/>
              </a:ext>
            </a:extLst>
          </p:cNvPr>
          <p:cNvSpPr/>
          <p:nvPr/>
        </p:nvSpPr>
        <p:spPr>
          <a:xfrm>
            <a:off x="9057116" y="5548337"/>
            <a:ext cx="2662934" cy="53935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noProof="1">
                <a:solidFill>
                  <a:srgbClr val="D5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71D8BC3-DA1D-60CC-486A-07C6A76054C6}"/>
              </a:ext>
            </a:extLst>
          </p:cNvPr>
          <p:cNvCxnSpPr>
            <a:cxnSpLocks/>
          </p:cNvCxnSpPr>
          <p:nvPr/>
        </p:nvCxnSpPr>
        <p:spPr>
          <a:xfrm>
            <a:off x="8470557" y="2459899"/>
            <a:ext cx="0" cy="1132083"/>
          </a:xfrm>
          <a:prstGeom prst="straightConnector1">
            <a:avLst/>
          </a:prstGeom>
          <a:ln w="63500">
            <a:gradFill>
              <a:gsLst>
                <a:gs pos="0">
                  <a:srgbClr val="009E73"/>
                </a:gs>
                <a:gs pos="100000">
                  <a:srgbClr val="D55E00"/>
                </a:gs>
              </a:gsLst>
              <a:lin ang="5400000" scaled="1"/>
            </a:gra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ED1DD1C-C7C6-A940-63F2-787F4611D862}"/>
              </a:ext>
            </a:extLst>
          </p:cNvPr>
          <p:cNvCxnSpPr>
            <a:cxnSpLocks/>
          </p:cNvCxnSpPr>
          <p:nvPr/>
        </p:nvCxnSpPr>
        <p:spPr>
          <a:xfrm>
            <a:off x="4715975" y="4187592"/>
            <a:ext cx="0" cy="1034811"/>
          </a:xfrm>
          <a:prstGeom prst="straightConnector1">
            <a:avLst/>
          </a:prstGeom>
          <a:ln w="63500">
            <a:gradFill>
              <a:gsLst>
                <a:gs pos="0">
                  <a:srgbClr val="009E73"/>
                </a:gs>
                <a:gs pos="100000">
                  <a:srgbClr val="D55E00"/>
                </a:gs>
              </a:gsLst>
              <a:lin ang="5400000" scaled="1"/>
            </a:gra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4F33A4B5-35C0-0F78-718B-D3CDF7A93200}"/>
              </a:ext>
            </a:extLst>
          </p:cNvPr>
          <p:cNvCxnSpPr>
            <a:cxnSpLocks/>
          </p:cNvCxnSpPr>
          <p:nvPr/>
        </p:nvCxnSpPr>
        <p:spPr>
          <a:xfrm flipH="1" flipV="1">
            <a:off x="5386249" y="3311476"/>
            <a:ext cx="2338579" cy="613326"/>
          </a:xfrm>
          <a:prstGeom prst="straightConnector1">
            <a:avLst/>
          </a:prstGeom>
          <a:ln w="63500">
            <a:gradFill>
              <a:gsLst>
                <a:gs pos="0">
                  <a:srgbClr val="D55E00"/>
                </a:gs>
                <a:gs pos="100000">
                  <a:srgbClr val="009E73"/>
                </a:gs>
              </a:gsLst>
              <a:lin ang="5400000" scaled="1"/>
            </a:gra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D629598-AC8D-7558-61B9-29579D76C7D0}"/>
              </a:ext>
            </a:extLst>
          </p:cNvPr>
          <p:cNvCxnSpPr>
            <a:cxnSpLocks/>
          </p:cNvCxnSpPr>
          <p:nvPr/>
        </p:nvCxnSpPr>
        <p:spPr>
          <a:xfrm flipH="1" flipV="1">
            <a:off x="5386249" y="3830180"/>
            <a:ext cx="2338578" cy="619344"/>
          </a:xfrm>
          <a:prstGeom prst="straightConnector1">
            <a:avLst/>
          </a:prstGeom>
          <a:ln w="63500">
            <a:gradFill>
              <a:gsLst>
                <a:gs pos="0">
                  <a:srgbClr val="D55E00"/>
                </a:gs>
                <a:gs pos="100000">
                  <a:srgbClr val="009E73"/>
                </a:gs>
              </a:gsLst>
              <a:lin ang="5400000" scaled="1"/>
            </a:gra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44825FD-7E56-BA02-D250-FB5A60A4417D}"/>
              </a:ext>
            </a:extLst>
          </p:cNvPr>
          <p:cNvSpPr/>
          <p:nvPr/>
        </p:nvSpPr>
        <p:spPr>
          <a:xfrm>
            <a:off x="5915663" y="2452585"/>
            <a:ext cx="1898783" cy="53935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noProof="1">
                <a:solidFill>
                  <a:srgbClr val="00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2263932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1F868-E842-FE91-A948-BE5824A69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4188299-5744-E608-E2D2-A3A1BF4C60C6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4C16A94-5099-BBCE-6608-83997EF61F75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4B352C4-FFCF-1D26-3C92-64A28D4D8CBC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F4636E1F-2650-20CD-25BA-DE24B3C2CA26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EE245F3-F426-43A4-47CC-0A8ABB64BC8F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F138E86-AF56-07CA-E59E-8EF4FB8C981E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543DC62C-6B98-9981-F476-028DEC78D886}"/>
              </a:ext>
            </a:extLst>
          </p:cNvPr>
          <p:cNvSpPr/>
          <p:nvPr/>
        </p:nvSpPr>
        <p:spPr>
          <a:xfrm>
            <a:off x="263892" y="1823163"/>
            <a:ext cx="11588017" cy="3910956"/>
          </a:xfrm>
          <a:custGeom>
            <a:avLst/>
            <a:gdLst/>
            <a:ahLst/>
            <a:cxnLst/>
            <a:rect l="l" t="t" r="r" b="b"/>
            <a:pathLst>
              <a:path w="17382025" h="5866434">
                <a:moveTo>
                  <a:pt x="0" y="0"/>
                </a:moveTo>
                <a:lnTo>
                  <a:pt x="17382026" y="0"/>
                </a:lnTo>
                <a:lnTo>
                  <a:pt x="17382026" y="5866434"/>
                </a:lnTo>
                <a:lnTo>
                  <a:pt x="0" y="58664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EEFAD97-25CB-66E1-7795-C7EA06E5CD18}"/>
              </a:ext>
            </a:extLst>
          </p:cNvPr>
          <p:cNvSpPr txBox="1"/>
          <p:nvPr/>
        </p:nvSpPr>
        <p:spPr>
          <a:xfrm>
            <a:off x="4961550" y="2013664"/>
            <a:ext cx="234347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2667" b="1" u="sng" dirty="0">
                <a:solidFill>
                  <a:srgbClr val="05AA02"/>
                </a:solidFill>
                <a:latin typeface="Arial Bold"/>
                <a:ea typeface="Arial Bold"/>
                <a:cs typeface="Arial Bold"/>
                <a:sym typeface="Arial Bold"/>
              </a:rPr>
              <a:t>Magnetic field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A53AC3C-7ADF-91DC-81E3-CA61E6A7C2DF}"/>
              </a:ext>
            </a:extLst>
          </p:cNvPr>
          <p:cNvSpPr txBox="1"/>
          <p:nvPr/>
        </p:nvSpPr>
        <p:spPr>
          <a:xfrm>
            <a:off x="7799146" y="1810463"/>
            <a:ext cx="393943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67" b="1" u="sng" dirty="0">
                <a:solidFill>
                  <a:srgbClr val="FFC109"/>
                </a:solidFill>
                <a:latin typeface="Arial Bold"/>
                <a:ea typeface="Arial Bold"/>
                <a:cs typeface="Arial Bold"/>
                <a:sym typeface="Arial Bold"/>
              </a:rPr>
              <a:t>Current sheet</a:t>
            </a:r>
            <a:r>
              <a:rPr lang="en-US" sz="2667" dirty="0">
                <a:solidFill>
                  <a:srgbClr val="FFC109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-US" sz="2667" i="1" dirty="0">
                <a:solidFill>
                  <a:srgbClr val="FFC109"/>
                </a:solidFill>
                <a:latin typeface="Arial Italics"/>
                <a:ea typeface="Arial Italics"/>
                <a:cs typeface="Arial Italics"/>
                <a:sym typeface="Arial Italics"/>
              </a:rPr>
              <a:t>plasma confinement zone near centrifugal equator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219E32A7-1B1D-9FA6-B1E3-61FCF94D2A9F}"/>
              </a:ext>
            </a:extLst>
          </p:cNvPr>
          <p:cNvSpPr txBox="1"/>
          <p:nvPr/>
        </p:nvSpPr>
        <p:spPr>
          <a:xfrm>
            <a:off x="600907" y="5870414"/>
            <a:ext cx="302043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00"/>
              </a:lnSpc>
            </a:pPr>
            <a:r>
              <a:rPr lang="en-US" sz="2667" b="1" u="sng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Galilean moons</a:t>
            </a:r>
            <a:r>
              <a:rPr lang="en-US" sz="26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8CD86D5C-9FB2-5D5B-A3BB-E75D52DF6487}"/>
              </a:ext>
            </a:extLst>
          </p:cNvPr>
          <p:cNvSpPr txBox="1"/>
          <p:nvPr/>
        </p:nvSpPr>
        <p:spPr>
          <a:xfrm>
            <a:off x="6841188" y="5870414"/>
            <a:ext cx="191591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67" i="1">
                <a:solidFill>
                  <a:srgbClr val="000000"/>
                </a:solidFill>
                <a:latin typeface="Arial Italics"/>
                <a:ea typeface="Arial Italics"/>
                <a:cs typeface="Arial Italics"/>
                <a:sym typeface="Arial Italics"/>
              </a:rPr>
              <a:t>Ganymede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88F81B54-C421-3537-1A1D-1F58D89875ED}"/>
              </a:ext>
            </a:extLst>
          </p:cNvPr>
          <p:cNvSpPr txBox="1"/>
          <p:nvPr/>
        </p:nvSpPr>
        <p:spPr>
          <a:xfrm>
            <a:off x="9509780" y="5870414"/>
            <a:ext cx="1568529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67" i="1">
                <a:solidFill>
                  <a:srgbClr val="000000"/>
                </a:solidFill>
                <a:latin typeface="Arial Italics"/>
                <a:ea typeface="Arial Italics"/>
                <a:cs typeface="Arial Italics"/>
                <a:sym typeface="Arial Italics"/>
              </a:rPr>
              <a:t>Callisto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B452D21C-D80A-FD2D-2CC3-0193BD16E68B}"/>
              </a:ext>
            </a:extLst>
          </p:cNvPr>
          <p:cNvSpPr txBox="1"/>
          <p:nvPr/>
        </p:nvSpPr>
        <p:spPr>
          <a:xfrm>
            <a:off x="5044101" y="5870414"/>
            <a:ext cx="130130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67" i="1">
                <a:solidFill>
                  <a:srgbClr val="000000"/>
                </a:solidFill>
                <a:latin typeface="Arial Italics"/>
                <a:ea typeface="Arial Italics"/>
                <a:cs typeface="Arial Italics"/>
                <a:sym typeface="Arial Italics"/>
              </a:rPr>
              <a:t>Europa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E915F503-8D85-EE4A-4921-45F66546F553}"/>
              </a:ext>
            </a:extLst>
          </p:cNvPr>
          <p:cNvSpPr txBox="1"/>
          <p:nvPr/>
        </p:nvSpPr>
        <p:spPr>
          <a:xfrm>
            <a:off x="3717187" y="5870414"/>
            <a:ext cx="62434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67" i="1">
                <a:solidFill>
                  <a:srgbClr val="000000"/>
                </a:solidFill>
                <a:latin typeface="Arial Italics"/>
                <a:ea typeface="Arial Italics"/>
                <a:cs typeface="Arial Italics"/>
                <a:sym typeface="Arial Italics"/>
              </a:rPr>
              <a:t>Io</a:t>
            </a:r>
          </a:p>
        </p:txBody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F61B241E-E806-F378-E527-AE9DF0A6CDD3}"/>
              </a:ext>
            </a:extLst>
          </p:cNvPr>
          <p:cNvSpPr/>
          <p:nvPr/>
        </p:nvSpPr>
        <p:spPr>
          <a:xfrm>
            <a:off x="4029359" y="3991366"/>
            <a:ext cx="0" cy="1891747"/>
          </a:xfrm>
          <a:prstGeom prst="line">
            <a:avLst/>
          </a:prstGeom>
          <a:ln w="2857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BB38C250-F73C-EF91-849D-2F564FE52F23}"/>
              </a:ext>
            </a:extLst>
          </p:cNvPr>
          <p:cNvSpPr/>
          <p:nvPr/>
        </p:nvSpPr>
        <p:spPr>
          <a:xfrm>
            <a:off x="5694753" y="3985017"/>
            <a:ext cx="0" cy="1898097"/>
          </a:xfrm>
          <a:prstGeom prst="line">
            <a:avLst/>
          </a:prstGeom>
          <a:ln w="2857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20" name="AutoShape 20">
            <a:extLst>
              <a:ext uri="{FF2B5EF4-FFF2-40B4-BE49-F238E27FC236}">
                <a16:creationId xmlns:a16="http://schemas.microsoft.com/office/drawing/2014/main" id="{4D10DC28-BF8A-1C0B-965F-F5AB02BACBCC}"/>
              </a:ext>
            </a:extLst>
          </p:cNvPr>
          <p:cNvSpPr/>
          <p:nvPr/>
        </p:nvSpPr>
        <p:spPr>
          <a:xfrm>
            <a:off x="7799146" y="4066205"/>
            <a:ext cx="0" cy="1816909"/>
          </a:xfrm>
          <a:prstGeom prst="line">
            <a:avLst/>
          </a:prstGeom>
          <a:ln w="2857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21" name="AutoShape 21">
            <a:extLst>
              <a:ext uri="{FF2B5EF4-FFF2-40B4-BE49-F238E27FC236}">
                <a16:creationId xmlns:a16="http://schemas.microsoft.com/office/drawing/2014/main" id="{E4A90E7B-9566-DDF2-E0B1-10AFB8E7EE0E}"/>
              </a:ext>
            </a:extLst>
          </p:cNvPr>
          <p:cNvSpPr/>
          <p:nvPr/>
        </p:nvSpPr>
        <p:spPr>
          <a:xfrm>
            <a:off x="10294045" y="4066205"/>
            <a:ext cx="0" cy="1816909"/>
          </a:xfrm>
          <a:prstGeom prst="line">
            <a:avLst/>
          </a:prstGeom>
          <a:ln w="2857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C742A94C-43CC-5632-EA2A-0BF20C18D875}"/>
              </a:ext>
            </a:extLst>
          </p:cNvPr>
          <p:cNvSpPr txBox="1"/>
          <p:nvPr/>
        </p:nvSpPr>
        <p:spPr>
          <a:xfrm>
            <a:off x="4364054" y="5870414"/>
            <a:ext cx="597496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F212777B-1917-0BF8-8121-CF2EE2EA8808}"/>
              </a:ext>
            </a:extLst>
          </p:cNvPr>
          <p:cNvSpPr txBox="1"/>
          <p:nvPr/>
        </p:nvSpPr>
        <p:spPr>
          <a:xfrm>
            <a:off x="6440657" y="5870414"/>
            <a:ext cx="372356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B173538C-D8FF-7841-074B-9149B1881332}"/>
              </a:ext>
            </a:extLst>
          </p:cNvPr>
          <p:cNvSpPr txBox="1"/>
          <p:nvPr/>
        </p:nvSpPr>
        <p:spPr>
          <a:xfrm>
            <a:off x="8884105" y="5870414"/>
            <a:ext cx="597496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B0DDE69C-CDCB-BC4A-29E1-DEC2EF6D9CEC}"/>
              </a:ext>
            </a:extLst>
          </p:cNvPr>
          <p:cNvSpPr txBox="1"/>
          <p:nvPr/>
        </p:nvSpPr>
        <p:spPr>
          <a:xfrm>
            <a:off x="2599981" y="1258014"/>
            <a:ext cx="225988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2667" b="1" u="sng" dirty="0">
                <a:solidFill>
                  <a:srgbClr val="EA8523"/>
                </a:solidFill>
                <a:latin typeface="Arial Bold"/>
                <a:ea typeface="Arial Bold"/>
                <a:cs typeface="Arial Bold"/>
                <a:sym typeface="Arial Bold"/>
              </a:rPr>
              <a:t>Neutral cloud</a:t>
            </a:r>
          </a:p>
        </p:txBody>
      </p:sp>
      <p:sp>
        <p:nvSpPr>
          <p:cNvPr id="26" name="AutoShape 26">
            <a:extLst>
              <a:ext uri="{FF2B5EF4-FFF2-40B4-BE49-F238E27FC236}">
                <a16:creationId xmlns:a16="http://schemas.microsoft.com/office/drawing/2014/main" id="{BC8B3EB4-CA3C-69E3-00A5-0589EB6E60A0}"/>
              </a:ext>
            </a:extLst>
          </p:cNvPr>
          <p:cNvSpPr/>
          <p:nvPr/>
        </p:nvSpPr>
        <p:spPr>
          <a:xfrm>
            <a:off x="4029359" y="1778101"/>
            <a:ext cx="0" cy="1874882"/>
          </a:xfrm>
          <a:prstGeom prst="line">
            <a:avLst/>
          </a:prstGeom>
          <a:ln w="28575" cap="flat">
            <a:solidFill>
              <a:srgbClr val="EA8523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2FBD45C-3C0D-44AE-999A-27C4C0889001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1/10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86473A1C-3A63-823F-A578-1F32354E8C72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Callisto in the Jovian Magnetosphere</a:t>
            </a:r>
          </a:p>
        </p:txBody>
      </p:sp>
      <p:sp>
        <p:nvSpPr>
          <p:cNvPr id="30" name="TextBox 25">
            <a:extLst>
              <a:ext uri="{FF2B5EF4-FFF2-40B4-BE49-F238E27FC236}">
                <a16:creationId xmlns:a16="http://schemas.microsoft.com/office/drawing/2014/main" id="{E79E6DAD-2B4A-724E-73FD-DCFBC3E57BE6}"/>
              </a:ext>
            </a:extLst>
          </p:cNvPr>
          <p:cNvSpPr txBox="1"/>
          <p:nvPr/>
        </p:nvSpPr>
        <p:spPr>
          <a:xfrm>
            <a:off x="4859867" y="1255762"/>
            <a:ext cx="3217323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2667" b="1" dirty="0">
                <a:solidFill>
                  <a:srgbClr val="EA8523"/>
                </a:solidFill>
                <a:latin typeface="Arial Bold"/>
                <a:ea typeface="Arial Bold"/>
                <a:cs typeface="Arial Bold"/>
                <a:sym typeface="Arial Bold"/>
              </a:rPr>
              <a:t>=&gt; </a:t>
            </a:r>
            <a:r>
              <a:rPr lang="en-US" sz="2667" b="1" u="sng" dirty="0">
                <a:solidFill>
                  <a:srgbClr val="EA8523"/>
                </a:solidFill>
                <a:latin typeface="Arial Bold"/>
                <a:ea typeface="Arial Bold"/>
                <a:cs typeface="Arial Bold"/>
                <a:sym typeface="Arial Bold"/>
              </a:rPr>
              <a:t>Plasma torus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1B2E117-C7CC-EA56-AF8D-2A6B6EB74AD7}"/>
              </a:ext>
            </a:extLst>
          </p:cNvPr>
          <p:cNvSpPr/>
          <p:nvPr/>
        </p:nvSpPr>
        <p:spPr>
          <a:xfrm>
            <a:off x="870043" y="2696209"/>
            <a:ext cx="10526486" cy="2132983"/>
          </a:xfrm>
          <a:prstGeom prst="roundRect">
            <a:avLst/>
          </a:prstGeom>
          <a:gradFill flip="none" rotWithShape="1">
            <a:gsLst>
              <a:gs pos="74000">
                <a:schemeClr val="accent1">
                  <a:lumMod val="5000"/>
                  <a:lumOff val="95000"/>
                  <a:alpha val="90149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b="1" dirty="0">
                <a:solidFill>
                  <a:srgbClr val="FF0000"/>
                </a:solidFill>
              </a:rPr>
              <a:t>/!\  </a:t>
            </a:r>
            <a:r>
              <a:rPr lang="fr-FR" sz="5400" b="1" i="1" dirty="0">
                <a:solidFill>
                  <a:srgbClr val="FF0000"/>
                </a:solidFill>
              </a:rPr>
              <a:t>STATIC PICTURE</a:t>
            </a:r>
            <a:r>
              <a:rPr lang="fr-FR" sz="5400" b="1" dirty="0">
                <a:solidFill>
                  <a:srgbClr val="FF0000"/>
                </a:solidFill>
              </a:rPr>
              <a:t>  /!\</a:t>
            </a:r>
          </a:p>
        </p:txBody>
      </p:sp>
    </p:spTree>
    <p:extLst>
      <p:ext uri="{BB962C8B-B14F-4D97-AF65-F5344CB8AC3E}">
        <p14:creationId xmlns:p14="http://schemas.microsoft.com/office/powerpoint/2010/main" val="29742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 animBg="1"/>
      <p:bldP spid="30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2E2F7-83F5-492F-DA66-7ACE9CEEB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B9E67E47-AC70-E454-A6C0-D98A77C44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64" b="35493"/>
          <a:stretch>
            <a:fillRect/>
          </a:stretch>
        </p:blipFill>
        <p:spPr>
          <a:xfrm>
            <a:off x="2894245" y="3919160"/>
            <a:ext cx="9104349" cy="3116974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00356EB1-6B31-8861-2B9E-AE581146F0DB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DC4DC64-746A-7C91-8007-92FB6B75CEA6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9150318-F7D1-BB78-F289-3A1393C9F7CE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1A607F93-C50C-7F5B-4457-BD428AE094F9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95A0433-CFF2-1A36-598D-2716F4FC5E37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667E8FB-8F63-E6F2-2A75-01E7B49582FD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EAD973E0-971F-EA86-C239-0EA36DA74B6A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2/10</a:t>
            </a: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4CFBFDC8-5ADA-0476-95FB-5A8DB1595C65}"/>
              </a:ext>
            </a:extLst>
          </p:cNvPr>
          <p:cNvSpPr txBox="1"/>
          <p:nvPr/>
        </p:nvSpPr>
        <p:spPr>
          <a:xfrm>
            <a:off x="449941" y="4619276"/>
            <a:ext cx="234347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2667" dirty="0">
                <a:solidFill>
                  <a:srgbClr val="05AA02"/>
                </a:solidFill>
                <a:latin typeface="Arial"/>
                <a:ea typeface="Arial"/>
                <a:cs typeface="Arial"/>
                <a:sym typeface="Arial"/>
              </a:rPr>
              <a:t>Magnetic field</a:t>
            </a: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9ECDA475-0D78-BFCA-1B97-7F19EAD69F82}"/>
              </a:ext>
            </a:extLst>
          </p:cNvPr>
          <p:cNvSpPr txBox="1"/>
          <p:nvPr/>
        </p:nvSpPr>
        <p:spPr>
          <a:xfrm>
            <a:off x="449941" y="5243037"/>
            <a:ext cx="2343473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2667">
                <a:solidFill>
                  <a:srgbClr val="FFC109"/>
                </a:solidFill>
                <a:latin typeface="Arial"/>
                <a:ea typeface="Arial"/>
                <a:cs typeface="Arial"/>
                <a:sym typeface="Arial"/>
              </a:rPr>
              <a:t>Current sheet</a:t>
            </a:r>
          </a:p>
          <a:p>
            <a:pPr>
              <a:lnSpc>
                <a:spcPts val="3200"/>
              </a:lnSpc>
            </a:pPr>
            <a:r>
              <a:rPr lang="en-US" sz="2667">
                <a:solidFill>
                  <a:srgbClr val="FFC109"/>
                </a:solidFill>
                <a:latin typeface="Arial"/>
                <a:ea typeface="Arial"/>
                <a:cs typeface="Arial"/>
                <a:sym typeface="Arial"/>
              </a:rPr>
              <a:t>Plasma</a:t>
            </a: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A14CFFB8-FEFB-A052-B133-EC47495EAE16}"/>
              </a:ext>
            </a:extLst>
          </p:cNvPr>
          <p:cNvSpPr txBox="1"/>
          <p:nvPr/>
        </p:nvSpPr>
        <p:spPr>
          <a:xfrm>
            <a:off x="635000" y="1192089"/>
            <a:ext cx="10591838" cy="2274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Magnetic dipole tilted from rotation axis : ~10°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Magnetic field : tilted rotating structure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Jupiter rotation period : ~10h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6E75F35F-FAE0-22B2-A512-B3F8CFD82060}"/>
              </a:ext>
            </a:extLst>
          </p:cNvPr>
          <p:cNvSpPr txBox="1"/>
          <p:nvPr/>
        </p:nvSpPr>
        <p:spPr>
          <a:xfrm>
            <a:off x="1521934" y="2297527"/>
            <a:ext cx="10591838" cy="566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=&gt; Highly variable magnetospheric environment</a:t>
            </a: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159A547A-3787-E092-7394-1CDF03BF1E20}"/>
              </a:ext>
            </a:extLst>
          </p:cNvPr>
          <p:cNvSpPr txBox="1"/>
          <p:nvPr/>
        </p:nvSpPr>
        <p:spPr>
          <a:xfrm>
            <a:off x="1521934" y="3352658"/>
            <a:ext cx="10591838" cy="566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=&gt; Fast time-varying environment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1F451942-F565-4012-DBBD-66064AF8440E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Callisto in the Jovian Magnetosphere</a:t>
            </a:r>
          </a:p>
        </p:txBody>
      </p:sp>
    </p:spTree>
    <p:extLst>
      <p:ext uri="{BB962C8B-B14F-4D97-AF65-F5344CB8AC3E}">
        <p14:creationId xmlns:p14="http://schemas.microsoft.com/office/powerpoint/2010/main" val="1185910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C168B-DD44-E694-94AB-FEBF35469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39FB208-9676-9987-CB5E-739A39D9ABE0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A16FBD5-D1A4-BBAC-3016-86FED7F3FD52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362CDB5-3040-E29C-048F-B51DC3C25535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59C42E01-27E7-7FD0-646C-C3DC9A7A0DEB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EDD2283-5159-B853-2082-105963E8DD0E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B838A4B-7592-9FD3-D365-5428206231CC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6" name="TextBox 10">
            <a:extLst>
              <a:ext uri="{FF2B5EF4-FFF2-40B4-BE49-F238E27FC236}">
                <a16:creationId xmlns:a16="http://schemas.microsoft.com/office/drawing/2014/main" id="{7F49277E-D1E0-D61E-E5CC-A23E0DC58053}"/>
              </a:ext>
            </a:extLst>
          </p:cNvPr>
          <p:cNvSpPr txBox="1"/>
          <p:nvPr/>
        </p:nvSpPr>
        <p:spPr>
          <a:xfrm>
            <a:off x="526402" y="1933148"/>
            <a:ext cx="10515187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 1. </a:t>
            </a:r>
            <a:r>
              <a:rPr lang="en-US" sz="3000" b="1" u="sng" dirty="0">
                <a:solidFill>
                  <a:srgbClr val="000000"/>
                </a:solidFill>
                <a:latin typeface="Arial" panose="020B0604020202020204" pitchFamily="34" charset="0"/>
                <a:ea typeface="Arial MT Pro Bold"/>
                <a:cs typeface="Arial" panose="020B0604020202020204" pitchFamily="34" charset="0"/>
                <a:sym typeface="Arial MT Pro Bold"/>
              </a:rPr>
              <a:t>Center of the current sheet</a:t>
            </a:r>
          </a:p>
          <a:p>
            <a:pPr>
              <a:lnSpc>
                <a:spcPts val="1500"/>
              </a:lnSpc>
            </a:pPr>
            <a:endParaRPr lang="en-US" sz="3000" b="1" u="sng" dirty="0">
              <a:solidFill>
                <a:srgbClr val="000000"/>
              </a:solidFill>
              <a:latin typeface="Arial" panose="020B0604020202020204" pitchFamily="34" charset="0"/>
              <a:ea typeface="Arial MT Pro Bold"/>
              <a:cs typeface="Arial" panose="020B0604020202020204" pitchFamily="34" charset="0"/>
              <a:sym typeface="Arial MT Pro Bold"/>
            </a:endParaRPr>
          </a:p>
          <a:p>
            <a:pPr>
              <a:lnSpc>
                <a:spcPts val="3600"/>
              </a:lnSpc>
            </a:pPr>
            <a:r>
              <a:rPr lang="en-US" sz="3000" spc="-9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       </a:t>
            </a:r>
          </a:p>
          <a:p>
            <a:pPr>
              <a:lnSpc>
                <a:spcPts val="3600"/>
              </a:lnSpc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     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ea typeface="Arial MT Pro Bold Italics"/>
                <a:cs typeface="Arial" panose="020B0604020202020204" pitchFamily="34" charset="0"/>
                <a:sym typeface="Arial MT Pro Bold Italics"/>
              </a:rPr>
              <a:t>super-Alfvénic interaction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1903BC93-830C-784F-261C-BD9AF11E852A}"/>
              </a:ext>
            </a:extLst>
          </p:cNvPr>
          <p:cNvSpPr txBox="1"/>
          <p:nvPr/>
        </p:nvSpPr>
        <p:spPr>
          <a:xfrm>
            <a:off x="526402" y="4282793"/>
            <a:ext cx="10515187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 2. </a:t>
            </a:r>
            <a:r>
              <a:rPr lang="en-US" sz="3000" b="1" u="sng" dirty="0">
                <a:solidFill>
                  <a:srgbClr val="000000"/>
                </a:solidFill>
                <a:latin typeface="Arial" panose="020B0604020202020204" pitchFamily="34" charset="0"/>
                <a:ea typeface="Arial MT Pro Bold"/>
                <a:cs typeface="Arial" panose="020B0604020202020204" pitchFamily="34" charset="0"/>
                <a:sym typeface="Arial MT Pro Bold"/>
              </a:rPr>
              <a:t>Lobe of the magnetosphere</a:t>
            </a:r>
          </a:p>
          <a:p>
            <a:pPr>
              <a:lnSpc>
                <a:spcPts val="1500"/>
              </a:lnSpc>
            </a:pPr>
            <a:endParaRPr lang="en-US" sz="3000" b="1" u="sng" dirty="0">
              <a:solidFill>
                <a:srgbClr val="000000"/>
              </a:solidFill>
              <a:latin typeface="Arial" panose="020B0604020202020204" pitchFamily="34" charset="0"/>
              <a:ea typeface="Arial MT Pro Bold"/>
              <a:cs typeface="Arial" panose="020B0604020202020204" pitchFamily="34" charset="0"/>
              <a:sym typeface="Arial MT Pro Bold"/>
            </a:endParaRPr>
          </a:p>
          <a:p>
            <a:pPr>
              <a:lnSpc>
                <a:spcPts val="3600"/>
              </a:lnSpc>
            </a:pPr>
            <a:r>
              <a:rPr lang="en-US" sz="3000" spc="-9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       </a:t>
            </a:r>
          </a:p>
          <a:p>
            <a:pPr>
              <a:lnSpc>
                <a:spcPts val="3600"/>
              </a:lnSpc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     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ea typeface="Arial MT Pro Bold Italics"/>
                <a:cs typeface="Arial" panose="020B0604020202020204" pitchFamily="34" charset="0"/>
                <a:sym typeface="Arial MT Pro Bold Italics"/>
              </a:rPr>
              <a:t>sub-Alfvénic interaction</a:t>
            </a:r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C5AC9CE5-6848-540D-AC81-18ABA25FF074}"/>
              </a:ext>
            </a:extLst>
          </p:cNvPr>
          <p:cNvSpPr/>
          <p:nvPr/>
        </p:nvSpPr>
        <p:spPr>
          <a:xfrm>
            <a:off x="7432679" y="4035534"/>
            <a:ext cx="4353063" cy="2517853"/>
          </a:xfrm>
          <a:custGeom>
            <a:avLst/>
            <a:gdLst/>
            <a:ahLst/>
            <a:cxnLst/>
            <a:rect l="l" t="t" r="r" b="b"/>
            <a:pathLst>
              <a:path w="6529594" h="3776780">
                <a:moveTo>
                  <a:pt x="0" y="0"/>
                </a:moveTo>
                <a:lnTo>
                  <a:pt x="6529594" y="0"/>
                </a:lnTo>
                <a:lnTo>
                  <a:pt x="6529594" y="3776780"/>
                </a:lnTo>
                <a:lnTo>
                  <a:pt x="0" y="3776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281" t="-197244" b="-135969"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EEF02CE6-B022-41F1-CD52-B5A3249E54C0}"/>
              </a:ext>
            </a:extLst>
          </p:cNvPr>
          <p:cNvSpPr/>
          <p:nvPr/>
        </p:nvSpPr>
        <p:spPr>
          <a:xfrm>
            <a:off x="7432679" y="1900836"/>
            <a:ext cx="4353063" cy="2284546"/>
          </a:xfrm>
          <a:custGeom>
            <a:avLst/>
            <a:gdLst/>
            <a:ahLst/>
            <a:cxnLst/>
            <a:rect l="l" t="t" r="r" b="b"/>
            <a:pathLst>
              <a:path w="6529594" h="3426819">
                <a:moveTo>
                  <a:pt x="0" y="0"/>
                </a:moveTo>
                <a:lnTo>
                  <a:pt x="6529594" y="0"/>
                </a:lnTo>
                <a:lnTo>
                  <a:pt x="6529594" y="3426819"/>
                </a:lnTo>
                <a:lnTo>
                  <a:pt x="0" y="3426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813" t="-35526" b="-343361"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35E25254-E631-DDB3-662E-46D87A6F14D8}"/>
              </a:ext>
            </a:extLst>
          </p:cNvPr>
          <p:cNvSpPr txBox="1"/>
          <p:nvPr/>
        </p:nvSpPr>
        <p:spPr>
          <a:xfrm>
            <a:off x="526402" y="1184016"/>
            <a:ext cx="10515187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Two extreme magnetospheric positions for Callisto</a:t>
            </a: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F5876FF6-90E7-9DD7-F160-8BA95DAADF49}"/>
              </a:ext>
            </a:extLst>
          </p:cNvPr>
          <p:cNvSpPr/>
          <p:nvPr/>
        </p:nvSpPr>
        <p:spPr>
          <a:xfrm>
            <a:off x="1094853" y="4893172"/>
            <a:ext cx="6159365" cy="477351"/>
          </a:xfrm>
          <a:custGeom>
            <a:avLst/>
            <a:gdLst/>
            <a:ahLst/>
            <a:cxnLst/>
            <a:rect l="l" t="t" r="r" b="b"/>
            <a:pathLst>
              <a:path w="9239047" h="716026">
                <a:moveTo>
                  <a:pt x="0" y="0"/>
                </a:moveTo>
                <a:lnTo>
                  <a:pt x="9239047" y="0"/>
                </a:lnTo>
                <a:lnTo>
                  <a:pt x="9239047" y="716026"/>
                </a:lnTo>
                <a:lnTo>
                  <a:pt x="0" y="716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D6B36C29-EE57-CC5B-62D9-DD9FC7A3C376}"/>
              </a:ext>
            </a:extLst>
          </p:cNvPr>
          <p:cNvSpPr/>
          <p:nvPr/>
        </p:nvSpPr>
        <p:spPr>
          <a:xfrm>
            <a:off x="1094853" y="2563841"/>
            <a:ext cx="5809309" cy="479268"/>
          </a:xfrm>
          <a:custGeom>
            <a:avLst/>
            <a:gdLst/>
            <a:ahLst/>
            <a:cxnLst/>
            <a:rect l="l" t="t" r="r" b="b"/>
            <a:pathLst>
              <a:path w="8713964" h="718902">
                <a:moveTo>
                  <a:pt x="0" y="0"/>
                </a:moveTo>
                <a:lnTo>
                  <a:pt x="8713964" y="0"/>
                </a:lnTo>
                <a:lnTo>
                  <a:pt x="8713964" y="718902"/>
                </a:lnTo>
                <a:lnTo>
                  <a:pt x="0" y="7189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1D39E13B-305B-D245-6EE1-E7D58542EAB7}"/>
              </a:ext>
            </a:extLst>
          </p:cNvPr>
          <p:cNvSpPr txBox="1"/>
          <p:nvPr/>
        </p:nvSpPr>
        <p:spPr>
          <a:xfrm>
            <a:off x="1155188" y="3505279"/>
            <a:ext cx="4835455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i="1">
                <a:solidFill>
                  <a:srgbClr val="000000"/>
                </a:solidFill>
                <a:latin typeface="Arial" panose="020B0604020202020204" pitchFamily="34" charset="0"/>
                <a:ea typeface="Arial MT Pro Italics"/>
                <a:cs typeface="Arial" panose="020B0604020202020204" pitchFamily="34" charset="0"/>
                <a:sym typeface="Arial MT Pro Italics"/>
              </a:rPr>
              <a:t>(e.g., Mars, Venus, ...)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0C744DF0-8BDA-EE7F-E871-8ACB6A40A4E2}"/>
              </a:ext>
            </a:extLst>
          </p:cNvPr>
          <p:cNvSpPr txBox="1"/>
          <p:nvPr/>
        </p:nvSpPr>
        <p:spPr>
          <a:xfrm>
            <a:off x="1155188" y="5846773"/>
            <a:ext cx="4835455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i="1">
                <a:solidFill>
                  <a:srgbClr val="000000"/>
                </a:solidFill>
                <a:latin typeface="Arial" panose="020B0604020202020204" pitchFamily="34" charset="0"/>
                <a:ea typeface="Arial MT Pro Italics"/>
                <a:cs typeface="Arial" panose="020B0604020202020204" pitchFamily="34" charset="0"/>
                <a:sym typeface="Arial MT Pro Italics"/>
              </a:rPr>
              <a:t>(e.g., Europa, Ganymede, ...)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7367098-712D-D3B0-68A0-F62354CCBD74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3/10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6C6D9E7-EBEA-4F33-F898-4AD92575E5E0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Callisto in the Jovian Magnetosphere</a:t>
            </a:r>
          </a:p>
        </p:txBody>
      </p:sp>
      <p:cxnSp>
        <p:nvCxnSpPr>
          <p:cNvPr id="15" name="Connecteur en angle 14">
            <a:extLst>
              <a:ext uri="{FF2B5EF4-FFF2-40B4-BE49-F238E27FC236}">
                <a16:creationId xmlns:a16="http://schemas.microsoft.com/office/drawing/2014/main" id="{B5D5C88B-FF27-5973-F8E0-1FEAE1E4FFEC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281709" y="3782567"/>
            <a:ext cx="1524903" cy="1130112"/>
          </a:xfrm>
          <a:prstGeom prst="bentConnector3">
            <a:avLst>
              <a:gd name="adj1" fmla="val 59994"/>
            </a:avLst>
          </a:prstGeom>
          <a:ln w="25400">
            <a:solidFill>
              <a:srgbClr val="FF0000"/>
            </a:solidFill>
            <a:headEnd type="arrow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1A7FF3F0-FFFC-0DCA-6FAD-992C3E63C9EB}"/>
                  </a:ext>
                </a:extLst>
              </p:cNvPr>
              <p:cNvSpPr txBox="1"/>
              <p:nvPr/>
            </p:nvSpPr>
            <p:spPr>
              <a:xfrm>
                <a:off x="10626411" y="4041962"/>
                <a:ext cx="83035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2.5 </m:t>
                      </m:r>
                      <m:r>
                        <m:rPr>
                          <m:sty m:val="p"/>
                        </m:rPr>
                        <a:rPr lang="fr-FR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fr-FR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2BBD6504-2F95-6842-F276-197C3BD9C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6411" y="4041962"/>
                <a:ext cx="830356" cy="430887"/>
              </a:xfrm>
              <a:prstGeom prst="rect">
                <a:avLst/>
              </a:prstGeom>
              <a:blipFill>
                <a:blip r:embed="rId5"/>
                <a:stretch>
                  <a:fillRect l="-9091" t="-8571" r="-10606" b="-342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614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  <p:bldP spid="21" grpId="0" animBg="1"/>
      <p:bldP spid="22" grpId="0" animBg="1"/>
      <p:bldP spid="24" grpId="0"/>
      <p:bldP spid="2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7A826-7339-E0CB-992F-38D9C6F18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E91ABC1-5F13-D69D-6975-7927352DFA63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EEA5C57-FF1A-CA8B-B1E2-79A50F082445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B6D16A9-816F-F670-1036-4E742039FA7A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946CA3DD-B638-4952-2016-5578FF791453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D536757-B1D8-F9F0-7260-D236462F18E5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66025F0-4DC7-2F45-852F-474378A0A52A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4582D6F6-1933-8407-D222-90E56505E98D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4/10</a:t>
            </a:r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053DAC5E-ABF1-8CCC-0D6F-A913B5D018C1}"/>
              </a:ext>
            </a:extLst>
          </p:cNvPr>
          <p:cNvSpPr/>
          <p:nvPr/>
        </p:nvSpPr>
        <p:spPr>
          <a:xfrm rot="4293024">
            <a:off x="7826960" y="1752990"/>
            <a:ext cx="1725365" cy="1842846"/>
          </a:xfrm>
          <a:custGeom>
            <a:avLst/>
            <a:gdLst/>
            <a:ahLst/>
            <a:cxnLst/>
            <a:rect l="l" t="t" r="r" b="b"/>
            <a:pathLst>
              <a:path w="3236880" h="3457282">
                <a:moveTo>
                  <a:pt x="0" y="0"/>
                </a:moveTo>
                <a:lnTo>
                  <a:pt x="3236881" y="0"/>
                </a:lnTo>
                <a:lnTo>
                  <a:pt x="3236881" y="3457282"/>
                </a:lnTo>
                <a:lnTo>
                  <a:pt x="0" y="3457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65A988D8-05D4-8315-AD28-D89E81867C9D}"/>
              </a:ext>
            </a:extLst>
          </p:cNvPr>
          <p:cNvSpPr/>
          <p:nvPr/>
        </p:nvSpPr>
        <p:spPr>
          <a:xfrm>
            <a:off x="10389339" y="3554696"/>
            <a:ext cx="1566419" cy="1842846"/>
          </a:xfrm>
          <a:custGeom>
            <a:avLst/>
            <a:gdLst/>
            <a:ahLst/>
            <a:cxnLst/>
            <a:rect l="l" t="t" r="r" b="b"/>
            <a:pathLst>
              <a:path w="3173063" h="3733015">
                <a:moveTo>
                  <a:pt x="0" y="0"/>
                </a:moveTo>
                <a:lnTo>
                  <a:pt x="3173063" y="0"/>
                </a:lnTo>
                <a:lnTo>
                  <a:pt x="3173063" y="3733015"/>
                </a:lnTo>
                <a:lnTo>
                  <a:pt x="0" y="37330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4C5C419A-096D-64F0-FD22-35826DB5C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123" y="4277633"/>
            <a:ext cx="2142439" cy="2142439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E77501D0-0E69-EAA1-0793-E0E94884DB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046" r="38644"/>
          <a:stretch>
            <a:fillRect/>
          </a:stretch>
        </p:blipFill>
        <p:spPr>
          <a:xfrm>
            <a:off x="9461856" y="163870"/>
            <a:ext cx="2558510" cy="301086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DB283ED-3CA6-8B76-5C45-20F4EF7C67C6}"/>
              </a:ext>
            </a:extLst>
          </p:cNvPr>
          <p:cNvSpPr/>
          <p:nvPr/>
        </p:nvSpPr>
        <p:spPr>
          <a:xfrm>
            <a:off x="10259843" y="2999384"/>
            <a:ext cx="1497324" cy="773953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5E7605-9885-F193-0790-ACB3C0C36DF8}"/>
              </a:ext>
            </a:extLst>
          </p:cNvPr>
          <p:cNvSpPr/>
          <p:nvPr/>
        </p:nvSpPr>
        <p:spPr>
          <a:xfrm>
            <a:off x="10238199" y="2982366"/>
            <a:ext cx="1497324" cy="77395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A862BF-6F9A-AF4B-C940-E224832F7BC4}"/>
              </a:ext>
            </a:extLst>
          </p:cNvPr>
          <p:cNvSpPr txBox="1"/>
          <p:nvPr/>
        </p:nvSpPr>
        <p:spPr>
          <a:xfrm>
            <a:off x="9918620" y="3057614"/>
            <a:ext cx="211494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 Italics"/>
                <a:cs typeface="Arial" panose="020B0604020202020204" pitchFamily="34" charset="0"/>
                <a:sym typeface="Arial Italics"/>
              </a:rPr>
              <a:t>Galileo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 Italics"/>
                <a:cs typeface="Arial" panose="020B0604020202020204" pitchFamily="34" charset="0"/>
                <a:sym typeface="Arial Italics"/>
              </a:rPr>
              <a:t>1995-2003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669D84-AD0B-F2EC-B185-4FECCE268BB3}"/>
              </a:ext>
            </a:extLst>
          </p:cNvPr>
          <p:cNvSpPr/>
          <p:nvPr/>
        </p:nvSpPr>
        <p:spPr>
          <a:xfrm>
            <a:off x="8465435" y="1100780"/>
            <a:ext cx="1774405" cy="773953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A1E3BA-5FF0-2E98-2042-95D7EBABC44D}"/>
              </a:ext>
            </a:extLst>
          </p:cNvPr>
          <p:cNvSpPr/>
          <p:nvPr/>
        </p:nvSpPr>
        <p:spPr>
          <a:xfrm>
            <a:off x="8445663" y="1082215"/>
            <a:ext cx="1774405" cy="77395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FD26C859-1AEC-FEEC-FFBC-6435935AD8E1}"/>
              </a:ext>
            </a:extLst>
          </p:cNvPr>
          <p:cNvSpPr txBox="1"/>
          <p:nvPr/>
        </p:nvSpPr>
        <p:spPr>
          <a:xfrm>
            <a:off x="8274394" y="1161416"/>
            <a:ext cx="211494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 Italics"/>
                <a:cs typeface="Arial" panose="020B0604020202020204" pitchFamily="34" charset="0"/>
                <a:sym typeface="Arial Italics"/>
              </a:rPr>
              <a:t>Juno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 Italics"/>
                <a:cs typeface="Arial" panose="020B0604020202020204" pitchFamily="34" charset="0"/>
                <a:sym typeface="Arial Italics"/>
              </a:rPr>
              <a:t>2016-present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7CA8D43B-DC2C-CDC6-D591-7B6360339CBC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Observational Characterization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B2277C16-AED0-5383-168D-C3C4373DF4E1}"/>
              </a:ext>
            </a:extLst>
          </p:cNvPr>
          <p:cNvSpPr txBox="1"/>
          <p:nvPr/>
        </p:nvSpPr>
        <p:spPr>
          <a:xfrm>
            <a:off x="526402" y="1202535"/>
            <a:ext cx="7386415" cy="889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Goal : </a:t>
            </a:r>
            <a:r>
              <a:rPr lang="en-US" sz="28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describe and quantify pristine magnetospheric environment at Callisto’s orbit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E54B8257-2AE8-5258-148D-26FAD6799C8C}"/>
              </a:ext>
            </a:extLst>
          </p:cNvPr>
          <p:cNvSpPr txBox="1"/>
          <p:nvPr/>
        </p:nvSpPr>
        <p:spPr>
          <a:xfrm>
            <a:off x="526402" y="2452007"/>
            <a:ext cx="7386415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Two missions : Galileo and Juno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E626B5B4-4C18-D18E-D0F4-B1D240E9028F}"/>
              </a:ext>
            </a:extLst>
          </p:cNvPr>
          <p:cNvSpPr txBox="1"/>
          <p:nvPr/>
        </p:nvSpPr>
        <p:spPr>
          <a:xfrm>
            <a:off x="526402" y="3290548"/>
            <a:ext cx="7386415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Instruments onboard :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C585201C-45C2-7B3F-0302-C64975CEA0FC}"/>
              </a:ext>
            </a:extLst>
          </p:cNvPr>
          <p:cNvSpPr txBox="1"/>
          <p:nvPr/>
        </p:nvSpPr>
        <p:spPr>
          <a:xfrm>
            <a:off x="1186802" y="3932137"/>
            <a:ext cx="5044665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Galileo-EPD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3BF81DB3-30FF-25AE-A085-3FC571DD3655}"/>
              </a:ext>
            </a:extLst>
          </p:cNvPr>
          <p:cNvSpPr txBox="1"/>
          <p:nvPr/>
        </p:nvSpPr>
        <p:spPr>
          <a:xfrm>
            <a:off x="1186801" y="4549662"/>
            <a:ext cx="5044665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Juno-JADE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42" name="TextBox 10">
            <a:extLst>
              <a:ext uri="{FF2B5EF4-FFF2-40B4-BE49-F238E27FC236}">
                <a16:creationId xmlns:a16="http://schemas.microsoft.com/office/drawing/2014/main" id="{0AFDE38B-AF32-A9E3-4E90-5BCEC1A40496}"/>
              </a:ext>
            </a:extLst>
          </p:cNvPr>
          <p:cNvSpPr txBox="1"/>
          <p:nvPr/>
        </p:nvSpPr>
        <p:spPr>
          <a:xfrm>
            <a:off x="1186800" y="5167187"/>
            <a:ext cx="5044665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Juno-JEDI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46" name="TextBox 10">
            <a:extLst>
              <a:ext uri="{FF2B5EF4-FFF2-40B4-BE49-F238E27FC236}">
                <a16:creationId xmlns:a16="http://schemas.microsoft.com/office/drawing/2014/main" id="{54C54C13-19AF-E5E4-7CC7-C518D727298D}"/>
              </a:ext>
            </a:extLst>
          </p:cNvPr>
          <p:cNvSpPr txBox="1"/>
          <p:nvPr/>
        </p:nvSpPr>
        <p:spPr>
          <a:xfrm>
            <a:off x="523396" y="5956804"/>
            <a:ext cx="8307783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Magnetic field model : </a:t>
            </a:r>
            <a:r>
              <a:rPr lang="en-US" sz="28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JRM33+CON2020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52" name="Accolade fermante 51">
            <a:extLst>
              <a:ext uri="{FF2B5EF4-FFF2-40B4-BE49-F238E27FC236}">
                <a16:creationId xmlns:a16="http://schemas.microsoft.com/office/drawing/2014/main" id="{BCEE368C-E652-2097-5047-A9439E778ADF}"/>
              </a:ext>
            </a:extLst>
          </p:cNvPr>
          <p:cNvSpPr/>
          <p:nvPr/>
        </p:nvSpPr>
        <p:spPr>
          <a:xfrm>
            <a:off x="3851238" y="3900703"/>
            <a:ext cx="215153" cy="1773112"/>
          </a:xfrm>
          <a:prstGeom prst="rightBrace">
            <a:avLst>
              <a:gd name="adj1" fmla="val 59911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A5E59A2-9B2C-771B-65BC-3FE70E9D8755}"/>
              </a:ext>
            </a:extLst>
          </p:cNvPr>
          <p:cNvSpPr txBox="1"/>
          <p:nvPr/>
        </p:nvSpPr>
        <p:spPr>
          <a:xfrm>
            <a:off x="4157857" y="3880800"/>
            <a:ext cx="4018380" cy="1808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energetic particle detectors :</a:t>
            </a:r>
          </a:p>
          <a:p>
            <a:pPr>
              <a:lnSpc>
                <a:spcPts val="3400"/>
              </a:lnSpc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 - electrons</a:t>
            </a:r>
          </a:p>
          <a:p>
            <a:pPr>
              <a:lnSpc>
                <a:spcPts val="3400"/>
              </a:lnSpc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 - heavy ions (O</a:t>
            </a:r>
            <a:r>
              <a:rPr lang="en-US" sz="2400" baseline="30000" dirty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n+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, S</a:t>
            </a:r>
            <a:r>
              <a:rPr lang="en-US" sz="2400" baseline="30000" dirty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n+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)</a:t>
            </a:r>
          </a:p>
          <a:p>
            <a:pPr>
              <a:lnSpc>
                <a:spcPts val="3400"/>
              </a:lnSpc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- …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50770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15" grpId="0" animBg="1"/>
      <p:bldP spid="16" grpId="0" animBg="1"/>
      <p:bldP spid="17" grpId="0"/>
      <p:bldP spid="8" grpId="0" animBg="1"/>
      <p:bldP spid="11" grpId="0" animBg="1"/>
      <p:bldP spid="27" grpId="0"/>
      <p:bldP spid="14" grpId="0"/>
      <p:bldP spid="24" grpId="0"/>
      <p:bldP spid="25" grpId="0"/>
      <p:bldP spid="26" grpId="0"/>
      <p:bldP spid="42" grpId="0"/>
      <p:bldP spid="46" grpId="0"/>
      <p:bldP spid="52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79655-A64B-E3C5-7D1B-19FB376B1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62DD393-585A-F900-1CB4-1D36FCCC4A6A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C1FA47D-3E18-45CF-3414-933648208AEA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653FDED-5952-DB62-C41C-69EEE77F9096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423127D-402C-97D8-4719-02BAA2F504EF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63D98D1-0D3B-C19E-9E87-3A77A522D063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E49D617-6E83-6EB0-1EE6-7077998D07FA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0E6A067C-340E-1A85-4A48-0055519BED5A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5/10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54514791-00F9-CAAD-EBB2-FDA6CF16DE35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Method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988620D3-A7D7-6CC6-0A01-0A28E3680FD2}"/>
              </a:ext>
            </a:extLst>
          </p:cNvPr>
          <p:cNvSpPr txBox="1"/>
          <p:nvPr/>
        </p:nvSpPr>
        <p:spPr>
          <a:xfrm>
            <a:off x="526401" y="979514"/>
            <a:ext cx="11276577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</a:t>
            </a:r>
            <a:r>
              <a:rPr lang="en-US" sz="28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How to characterize the plasma environment and its variability ?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11" name="Freeform 34">
            <a:extLst>
              <a:ext uri="{FF2B5EF4-FFF2-40B4-BE49-F238E27FC236}">
                <a16:creationId xmlns:a16="http://schemas.microsoft.com/office/drawing/2014/main" id="{BB8A8E1E-7967-F59C-062A-CED71E2324E8}"/>
              </a:ext>
            </a:extLst>
          </p:cNvPr>
          <p:cNvSpPr/>
          <p:nvPr/>
        </p:nvSpPr>
        <p:spPr>
          <a:xfrm rot="4293024">
            <a:off x="1994373" y="2537515"/>
            <a:ext cx="3481381" cy="3718430"/>
          </a:xfrm>
          <a:custGeom>
            <a:avLst/>
            <a:gdLst/>
            <a:ahLst/>
            <a:cxnLst/>
            <a:rect l="l" t="t" r="r" b="b"/>
            <a:pathLst>
              <a:path w="3236880" h="3457282">
                <a:moveTo>
                  <a:pt x="0" y="0"/>
                </a:moveTo>
                <a:lnTo>
                  <a:pt x="3236881" y="0"/>
                </a:lnTo>
                <a:lnTo>
                  <a:pt x="3236881" y="3457282"/>
                </a:lnTo>
                <a:lnTo>
                  <a:pt x="0" y="34572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6E3D61-7D49-80D2-3B8D-FF12BD26F769}"/>
              </a:ext>
            </a:extLst>
          </p:cNvPr>
          <p:cNvSpPr/>
          <p:nvPr/>
        </p:nvSpPr>
        <p:spPr>
          <a:xfrm>
            <a:off x="1575236" y="2310465"/>
            <a:ext cx="1774405" cy="773953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C8A482-8D50-5CFF-03F6-5949F6B1487F}"/>
              </a:ext>
            </a:extLst>
          </p:cNvPr>
          <p:cNvSpPr/>
          <p:nvPr/>
        </p:nvSpPr>
        <p:spPr>
          <a:xfrm>
            <a:off x="1555464" y="2291900"/>
            <a:ext cx="1774405" cy="77395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A4FD2E74-0859-03A8-BCAF-E2035E86A55A}"/>
              </a:ext>
            </a:extLst>
          </p:cNvPr>
          <p:cNvSpPr txBox="1"/>
          <p:nvPr/>
        </p:nvSpPr>
        <p:spPr>
          <a:xfrm>
            <a:off x="1384195" y="2371101"/>
            <a:ext cx="211494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 Italics"/>
                <a:cs typeface="Arial" panose="020B0604020202020204" pitchFamily="34" charset="0"/>
                <a:sym typeface="Arial Italics"/>
              </a:rPr>
              <a:t>Juno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 Italics"/>
                <a:cs typeface="Arial" panose="020B0604020202020204" pitchFamily="34" charset="0"/>
                <a:sym typeface="Arial Italics"/>
              </a:rPr>
              <a:t>2016-present</a:t>
            </a:r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DAC4752C-3C5D-6C93-734F-8AD00013E41C}"/>
              </a:ext>
            </a:extLst>
          </p:cNvPr>
          <p:cNvSpPr/>
          <p:nvPr/>
        </p:nvSpPr>
        <p:spPr>
          <a:xfrm>
            <a:off x="6389177" y="2157120"/>
            <a:ext cx="3042921" cy="3579907"/>
          </a:xfrm>
          <a:custGeom>
            <a:avLst/>
            <a:gdLst/>
            <a:ahLst/>
            <a:cxnLst/>
            <a:rect l="l" t="t" r="r" b="b"/>
            <a:pathLst>
              <a:path w="3173063" h="3733015">
                <a:moveTo>
                  <a:pt x="0" y="0"/>
                </a:moveTo>
                <a:lnTo>
                  <a:pt x="3173063" y="0"/>
                </a:lnTo>
                <a:lnTo>
                  <a:pt x="3173063" y="3733015"/>
                </a:lnTo>
                <a:lnTo>
                  <a:pt x="0" y="37330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D060FA-5171-7F6A-B9AB-A3789E9D2ED2}"/>
              </a:ext>
            </a:extLst>
          </p:cNvPr>
          <p:cNvSpPr/>
          <p:nvPr/>
        </p:nvSpPr>
        <p:spPr>
          <a:xfrm>
            <a:off x="8750790" y="4731087"/>
            <a:ext cx="1497324" cy="773953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B31C7-57FD-571A-CAE0-2A210D210D07}"/>
              </a:ext>
            </a:extLst>
          </p:cNvPr>
          <p:cNvSpPr/>
          <p:nvPr/>
        </p:nvSpPr>
        <p:spPr>
          <a:xfrm>
            <a:off x="8729146" y="4714069"/>
            <a:ext cx="1497324" cy="77395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868BF231-D209-A8F0-BF63-7EA2A2466E12}"/>
              </a:ext>
            </a:extLst>
          </p:cNvPr>
          <p:cNvSpPr txBox="1"/>
          <p:nvPr/>
        </p:nvSpPr>
        <p:spPr>
          <a:xfrm>
            <a:off x="8409567" y="4789317"/>
            <a:ext cx="211494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 Italics"/>
                <a:cs typeface="Arial" panose="020B0604020202020204" pitchFamily="34" charset="0"/>
                <a:sym typeface="Arial Italics"/>
              </a:rPr>
              <a:t>Galileo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 Italics"/>
                <a:cs typeface="Arial" panose="020B0604020202020204" pitchFamily="34" charset="0"/>
                <a:sym typeface="Arial Italics"/>
              </a:rPr>
              <a:t>1995-2003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ECC3178-C676-4080-BA4F-8D703D8CB1A8}"/>
              </a:ext>
            </a:extLst>
          </p:cNvPr>
          <p:cNvSpPr/>
          <p:nvPr/>
        </p:nvSpPr>
        <p:spPr>
          <a:xfrm>
            <a:off x="1555464" y="2369674"/>
            <a:ext cx="8692411" cy="3003175"/>
          </a:xfrm>
          <a:prstGeom prst="roundRect">
            <a:avLst/>
          </a:prstGeom>
          <a:gradFill flip="none" rotWithShape="1">
            <a:gsLst>
              <a:gs pos="74000">
                <a:schemeClr val="accent1">
                  <a:lumMod val="5000"/>
                  <a:lumOff val="95000"/>
                  <a:alpha val="90149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rgbClr val="6092FF"/>
                </a:solidFill>
              </a:rPr>
              <a:t>« Ghost Flybys »</a:t>
            </a:r>
          </a:p>
        </p:txBody>
      </p:sp>
    </p:spTree>
    <p:extLst>
      <p:ext uri="{BB962C8B-B14F-4D97-AF65-F5344CB8AC3E}">
        <p14:creationId xmlns:p14="http://schemas.microsoft.com/office/powerpoint/2010/main" val="257266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F4DC7-4152-70B9-003C-CD79350DC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38C6674-FBDA-5C80-CBF4-8ADF8BBC6FF4}"/>
              </a:ext>
            </a:extLst>
          </p:cNvPr>
          <p:cNvGrpSpPr/>
          <p:nvPr/>
        </p:nvGrpSpPr>
        <p:grpSpPr>
          <a:xfrm>
            <a:off x="101084" y="93761"/>
            <a:ext cx="11989833" cy="6670479"/>
            <a:chOff x="0" y="0"/>
            <a:chExt cx="4736724" cy="26352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9B38233-1ACD-CEE0-4AEB-02F357DB8C7E}"/>
                </a:ext>
              </a:extLst>
            </p:cNvPr>
            <p:cNvSpPr/>
            <p:nvPr/>
          </p:nvSpPr>
          <p:spPr>
            <a:xfrm>
              <a:off x="0" y="0"/>
              <a:ext cx="4736724" cy="2635251"/>
            </a:xfrm>
            <a:custGeom>
              <a:avLst/>
              <a:gdLst/>
              <a:ahLst/>
              <a:cxnLst/>
              <a:rect l="l" t="t" r="r" b="b"/>
              <a:pathLst>
                <a:path w="4736724" h="2635251">
                  <a:moveTo>
                    <a:pt x="0" y="0"/>
                  </a:moveTo>
                  <a:lnTo>
                    <a:pt x="4736724" y="0"/>
                  </a:lnTo>
                  <a:lnTo>
                    <a:pt x="4736724" y="2635251"/>
                  </a:lnTo>
                  <a:lnTo>
                    <a:pt x="0" y="2635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E7D8472-EC2F-8AE8-B108-DAE894670875}"/>
                </a:ext>
              </a:extLst>
            </p:cNvPr>
            <p:cNvSpPr txBox="1"/>
            <p:nvPr/>
          </p:nvSpPr>
          <p:spPr>
            <a:xfrm>
              <a:off x="0" y="-38100"/>
              <a:ext cx="4736724" cy="26733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14FE3D8E-67F1-0E3D-E1CE-1B56BC0B1B00}"/>
              </a:ext>
            </a:extLst>
          </p:cNvPr>
          <p:cNvGrpSpPr/>
          <p:nvPr/>
        </p:nvGrpSpPr>
        <p:grpSpPr>
          <a:xfrm>
            <a:off x="55374" y="46074"/>
            <a:ext cx="12081253" cy="6765852"/>
            <a:chOff x="0" y="0"/>
            <a:chExt cx="4772841" cy="26729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A84C662-C446-70E2-D158-9EFACA11E204}"/>
                </a:ext>
              </a:extLst>
            </p:cNvPr>
            <p:cNvSpPr/>
            <p:nvPr/>
          </p:nvSpPr>
          <p:spPr>
            <a:xfrm>
              <a:off x="0" y="0"/>
              <a:ext cx="4772841" cy="2672929"/>
            </a:xfrm>
            <a:custGeom>
              <a:avLst/>
              <a:gdLst/>
              <a:ahLst/>
              <a:cxnLst/>
              <a:rect l="l" t="t" r="r" b="b"/>
              <a:pathLst>
                <a:path w="4772841" h="2672929">
                  <a:moveTo>
                    <a:pt x="0" y="0"/>
                  </a:moveTo>
                  <a:lnTo>
                    <a:pt x="4772841" y="0"/>
                  </a:lnTo>
                  <a:lnTo>
                    <a:pt x="4772841" y="2672929"/>
                  </a:lnTo>
                  <a:lnTo>
                    <a:pt x="0" y="267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B84A2DB-7FD6-4DDF-0DDE-4FCC9658F0EC}"/>
                </a:ext>
              </a:extLst>
            </p:cNvPr>
            <p:cNvSpPr txBox="1"/>
            <p:nvPr/>
          </p:nvSpPr>
          <p:spPr>
            <a:xfrm>
              <a:off x="0" y="-38100"/>
              <a:ext cx="4772841" cy="2711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873CC2AF-EC43-BE81-20EE-6097263B2D56}"/>
              </a:ext>
            </a:extLst>
          </p:cNvPr>
          <p:cNvSpPr txBox="1"/>
          <p:nvPr/>
        </p:nvSpPr>
        <p:spPr>
          <a:xfrm>
            <a:off x="8589497" y="6399177"/>
            <a:ext cx="340909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5/10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B756D55-062F-6A2E-8E1A-0C78A1BF44EB}"/>
              </a:ext>
            </a:extLst>
          </p:cNvPr>
          <p:cNvSpPr txBox="1"/>
          <p:nvPr/>
        </p:nvSpPr>
        <p:spPr>
          <a:xfrm>
            <a:off x="301992" y="244614"/>
            <a:ext cx="11588017" cy="54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0"/>
              </a:lnSpc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3/ </a:t>
            </a:r>
            <a:r>
              <a:rPr lang="en-US" sz="36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Method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7081EDB-1E50-191A-68AD-50296CFA6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72" y="2394626"/>
            <a:ext cx="7772400" cy="382088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B756938-8B15-D2DF-8CEC-30964EA7EAC4}"/>
              </a:ext>
            </a:extLst>
          </p:cNvPr>
          <p:cNvSpPr/>
          <p:nvPr/>
        </p:nvSpPr>
        <p:spPr>
          <a:xfrm>
            <a:off x="8420646" y="1845897"/>
            <a:ext cx="3213481" cy="1080111"/>
          </a:xfrm>
          <a:prstGeom prst="rect">
            <a:avLst/>
          </a:prstGeom>
          <a:solidFill>
            <a:schemeClr val="bg1"/>
          </a:solidFill>
          <a:ln w="25400">
            <a:solidFill>
              <a:srgbClr val="609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ECC56943-5184-BD9A-7827-DF5321EC3F33}"/>
              </a:ext>
            </a:extLst>
          </p:cNvPr>
          <p:cNvSpPr txBox="1"/>
          <p:nvPr/>
        </p:nvSpPr>
        <p:spPr>
          <a:xfrm>
            <a:off x="8615431" y="1975583"/>
            <a:ext cx="2808946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5"/>
              </a:lnSpc>
            </a:pPr>
            <a:r>
              <a:rPr lang="en-US" sz="2671" dirty="0">
                <a:solidFill>
                  <a:srgbClr val="6092FF"/>
                </a:solidFill>
                <a:latin typeface="Arial MT Pro"/>
                <a:ea typeface="Arial MT Pro"/>
                <a:cs typeface="Arial MT Pro"/>
                <a:sym typeface="Arial MT Pro"/>
              </a:rPr>
              <a:t>25.5 R</a:t>
            </a:r>
            <a:r>
              <a:rPr lang="en-US" sz="2671" baseline="-25000" dirty="0">
                <a:solidFill>
                  <a:srgbClr val="6092FF"/>
                </a:solidFill>
                <a:latin typeface="Arial MT Pro"/>
                <a:ea typeface="Arial MT Pro"/>
                <a:cs typeface="Arial MT Pro"/>
                <a:sym typeface="Arial MT Pro"/>
              </a:rPr>
              <a:t>J</a:t>
            </a:r>
            <a:r>
              <a:rPr lang="en-US" sz="2671" dirty="0">
                <a:solidFill>
                  <a:srgbClr val="6092FF"/>
                </a:solidFill>
                <a:latin typeface="Arial MT Pro"/>
                <a:ea typeface="Arial MT Pro"/>
                <a:cs typeface="Arial MT Pro"/>
                <a:sym typeface="Arial MT Pro"/>
              </a:rPr>
              <a:t> ≤ </a:t>
            </a:r>
            <a:r>
              <a:rPr lang="en-US" sz="2671" i="1" dirty="0">
                <a:solidFill>
                  <a:srgbClr val="6092FF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r</a:t>
            </a:r>
            <a:r>
              <a:rPr lang="en-US" sz="2671" dirty="0">
                <a:solidFill>
                  <a:srgbClr val="6092FF"/>
                </a:solidFill>
                <a:latin typeface="Arial MT Pro"/>
                <a:ea typeface="Arial MT Pro"/>
                <a:cs typeface="Arial MT Pro"/>
                <a:sym typeface="Arial MT Pro"/>
              </a:rPr>
              <a:t> ≤ 27 R</a:t>
            </a:r>
            <a:r>
              <a:rPr lang="en-US" sz="2671" baseline="-25000" dirty="0">
                <a:solidFill>
                  <a:srgbClr val="6092FF"/>
                </a:solidFill>
                <a:latin typeface="Arial MT Pro"/>
                <a:ea typeface="Arial MT Pro"/>
                <a:cs typeface="Arial MT Pro"/>
                <a:sym typeface="Arial MT Pro"/>
              </a:rPr>
              <a:t>J</a:t>
            </a:r>
            <a:r>
              <a:rPr lang="en-US" sz="2671" dirty="0">
                <a:solidFill>
                  <a:srgbClr val="6092FF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</a:p>
          <a:p>
            <a:pPr algn="ctr">
              <a:lnSpc>
                <a:spcPts val="3205"/>
              </a:lnSpc>
            </a:pPr>
            <a:r>
              <a:rPr lang="en-US" sz="2671" dirty="0">
                <a:solidFill>
                  <a:srgbClr val="6092FF"/>
                </a:solidFill>
                <a:latin typeface="Arial MT Pro"/>
                <a:ea typeface="Arial MT Pro"/>
                <a:cs typeface="Arial MT Pro"/>
                <a:sym typeface="Arial MT Pro"/>
              </a:rPr>
              <a:t>-3° ≤ </a:t>
            </a:r>
            <a:r>
              <a:rPr lang="en-US" sz="2671" i="1" dirty="0">
                <a:solidFill>
                  <a:srgbClr val="6092FF"/>
                </a:solidFill>
                <a:latin typeface="Arial MT Pro Italics"/>
                <a:ea typeface="Arial MT Pro Italics"/>
                <a:cs typeface="Arial MT Pro Italics"/>
                <a:sym typeface="Arial MT Pro Italics"/>
              </a:rPr>
              <a:t>lat.</a:t>
            </a:r>
            <a:r>
              <a:rPr lang="en-US" sz="2671" dirty="0">
                <a:solidFill>
                  <a:srgbClr val="6092FF"/>
                </a:solidFill>
                <a:latin typeface="Arial MT Pro"/>
                <a:ea typeface="Arial MT Pro"/>
                <a:cs typeface="Arial MT Pro"/>
                <a:sym typeface="Arial MT Pro"/>
              </a:rPr>
              <a:t> ≤ +3°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41DFB6F8-0C04-3063-4A90-3F3581C6307F}"/>
              </a:ext>
            </a:extLst>
          </p:cNvPr>
          <p:cNvSpPr txBox="1"/>
          <p:nvPr/>
        </p:nvSpPr>
        <p:spPr>
          <a:xfrm>
            <a:off x="526401" y="979514"/>
            <a:ext cx="11276577" cy="42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➟ </a:t>
            </a:r>
            <a:r>
              <a:rPr lang="en-US" sz="28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How to characterize the plasma environment and its variability ?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5E96D55A-B3BE-E939-12ED-BD0782B9052F}"/>
              </a:ext>
            </a:extLst>
          </p:cNvPr>
          <p:cNvSpPr txBox="1"/>
          <p:nvPr/>
        </p:nvSpPr>
        <p:spPr>
          <a:xfrm>
            <a:off x="1070812" y="1551957"/>
            <a:ext cx="10106526" cy="427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1.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Identification of Callisto’s orbit crossings</a:t>
            </a:r>
            <a:endParaRPr lang="en-US" sz="2800" i="1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</p:spTree>
    <p:extLst>
      <p:ext uri="{BB962C8B-B14F-4D97-AF65-F5344CB8AC3E}">
        <p14:creationId xmlns:p14="http://schemas.microsoft.com/office/powerpoint/2010/main" val="37755562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6855</TotalTime>
  <Words>1062</Words>
  <Application>Microsoft Macintosh PowerPoint</Application>
  <PresentationFormat>Grand écran</PresentationFormat>
  <Paragraphs>222</Paragraphs>
  <Slides>25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6" baseType="lpstr">
      <vt:lpstr>Arial Bold</vt:lpstr>
      <vt:lpstr>Arial Italics</vt:lpstr>
      <vt:lpstr>Arial MT Pro</vt:lpstr>
      <vt:lpstr>Arial MT Pro Italics</vt:lpstr>
      <vt:lpstr>Arial</vt:lpstr>
      <vt:lpstr>Avenir Next</vt:lpstr>
      <vt:lpstr>Calibri</vt:lpstr>
      <vt:lpstr>Calibri Light</vt:lpstr>
      <vt:lpstr>Cambria Math</vt:lpstr>
      <vt:lpstr>Franklin Gothic Book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leliboux</dc:creator>
  <cp:lastModifiedBy>leliboux</cp:lastModifiedBy>
  <cp:revision>37</cp:revision>
  <dcterms:created xsi:type="dcterms:W3CDTF">2026-05-27T11:39:14Z</dcterms:created>
  <dcterms:modified xsi:type="dcterms:W3CDTF">2026-06-05T20:35:59Z</dcterms:modified>
</cp:coreProperties>
</file>