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1.png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5" r:id="rId2"/>
    <p:sldId id="274" r:id="rId3"/>
    <p:sldId id="258" r:id="rId4"/>
    <p:sldId id="272" r:id="rId5"/>
    <p:sldId id="275" r:id="rId6"/>
    <p:sldId id="276" r:id="rId7"/>
    <p:sldId id="292" r:id="rId8"/>
    <p:sldId id="287" r:id="rId9"/>
    <p:sldId id="277" r:id="rId10"/>
    <p:sldId id="288" r:id="rId11"/>
    <p:sldId id="289" r:id="rId12"/>
    <p:sldId id="290" r:id="rId13"/>
    <p:sldId id="291" r:id="rId14"/>
    <p:sldId id="282" r:id="rId15"/>
    <p:sldId id="283" r:id="rId16"/>
    <p:sldId id="284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355C8-8513-0C4E-A4BA-692951E9647B}" type="datetimeFigureOut">
              <a:rPr lang="fr-FR" smtClean="0"/>
              <a:t>04/06/26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E9FED-7BBF-4447-B366-3F5B15F43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073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A3126-CB8D-944D-9B80-F3FE6EA095FB}" type="datetimeFigureOut">
              <a:rPr lang="fr-FR" smtClean="0"/>
              <a:t>04/06/26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5F56C-8409-C74E-B1B8-9F5A02C1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303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14CB-4BDF-EE49-9F28-8C9B9DD6B1D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60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CADA-EA24-EA43-88A0-91FE5B2B2A3C}" type="datetime1">
              <a:rPr lang="fr-FR" smtClean="0"/>
              <a:t>04/06/26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51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B854-7530-664D-A6C1-36BA480C7147}" type="datetime1">
              <a:rPr lang="fr-FR" smtClean="0"/>
              <a:t>04/06/26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14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44DB-A26E-744B-B990-ABF7EE6B743E}" type="datetime1">
              <a:rPr lang="fr-FR" smtClean="0"/>
              <a:t>04/06/26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17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2821-4651-AC42-BA6C-278EF0538EB0}" type="datetime1">
              <a:rPr lang="fr-FR" smtClean="0"/>
              <a:t>04/06/26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8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B96E-6D4E-794E-93BB-B43956AF7E3A}" type="datetime1">
              <a:rPr lang="fr-FR" smtClean="0"/>
              <a:t>04/06/26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0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AF1F-F1C1-394A-96D9-3C78FD1449BD}" type="datetime1">
              <a:rPr lang="fr-FR" smtClean="0"/>
              <a:t>04/06/26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33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427E-A219-3141-B399-8B186D719F01}" type="datetime1">
              <a:rPr lang="fr-FR" smtClean="0"/>
              <a:t>04/06/26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38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CE8-4876-1941-93D6-907BEF40CEA9}" type="datetime1">
              <a:rPr lang="fr-FR" smtClean="0"/>
              <a:t>04/06/26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47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0A653-78B9-4E43-947B-1980E72762AC}" type="datetime1">
              <a:rPr lang="fr-FR" smtClean="0"/>
              <a:t>04/06/26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55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23FF-453B-A541-A236-9DA52A25C93D}" type="datetime1">
              <a:rPr lang="fr-FR" smtClean="0"/>
              <a:t>04/06/26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05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8B0B-0576-2944-910A-DF8185628F7D}" type="datetime1">
              <a:rPr lang="fr-FR" smtClean="0"/>
              <a:t>04/06/26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11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38F37-1BF3-3949-8397-0A943C17DA15}" type="datetime1">
              <a:rPr lang="fr-FR" smtClean="0"/>
              <a:t>04/06/26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E2D4-DBF1-9049-9F5A-E462B127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88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9.jpeg"/><Relationship Id="rId6" Type="http://schemas.microsoft.com/office/2007/relationships/hdphoto" Target="../media/hdphoto1.wdp"/><Relationship Id="rId7" Type="http://schemas.openxmlformats.org/officeDocument/2006/relationships/image" Target="../media/image2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microsoft.com/office/2007/relationships/media" Target="../media/media1.png"/><Relationship Id="rId2" Type="http://schemas.openxmlformats.org/officeDocument/2006/relationships/video" Target="../media/media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0</a:t>
            </a:fld>
            <a:endParaRPr lang="en-GB"/>
          </a:p>
        </p:txBody>
      </p:sp>
      <p:pic>
        <p:nvPicPr>
          <p:cNvPr id="5" name="Image 4" descr="Kerguelen_casc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25" y="1041928"/>
            <a:ext cx="5701335" cy="4276001"/>
          </a:xfrm>
          <a:prstGeom prst="rect">
            <a:avLst/>
          </a:prstGeom>
        </p:spPr>
      </p:pic>
      <p:pic>
        <p:nvPicPr>
          <p:cNvPr id="7" name="Image 6" descr="NRH20031028_110706UT_HR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5793" r="33803" b="7329"/>
          <a:stretch/>
        </p:blipFill>
        <p:spPr>
          <a:xfrm>
            <a:off x="3512548" y="171106"/>
            <a:ext cx="1613140" cy="1613140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5732737" y="4984750"/>
            <a:ext cx="3189013" cy="1736725"/>
            <a:chOff x="5732737" y="4984750"/>
            <a:chExt cx="3189013" cy="1736725"/>
          </a:xfrm>
        </p:grpSpPr>
        <p:pic>
          <p:nvPicPr>
            <p:cNvPr id="6" name="Image 5" descr="nmdb_GLE20031028_10-16UT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2737" y="5524328"/>
              <a:ext cx="3189013" cy="1197147"/>
            </a:xfrm>
            <a:prstGeom prst="rect">
              <a:avLst/>
            </a:prstGeom>
          </p:spPr>
        </p:pic>
        <p:sp>
          <p:nvSpPr>
            <p:cNvPr id="8" name="Flèche courbée vers la gauche 7"/>
            <p:cNvSpPr/>
            <p:nvPr/>
          </p:nvSpPr>
          <p:spPr>
            <a:xfrm>
              <a:off x="8302625" y="4984750"/>
              <a:ext cx="238125" cy="873125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244809" y="1208671"/>
            <a:ext cx="29989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solidFill>
                  <a:srgbClr val="000090"/>
                </a:solidFill>
              </a:rPr>
              <a:t>On </a:t>
            </a:r>
            <a:r>
              <a:rPr lang="en-GB" sz="3600" i="1" dirty="0">
                <a:solidFill>
                  <a:srgbClr val="000090"/>
                </a:solidFill>
              </a:rPr>
              <a:t>the acceleration and transport of relativistic particles in solar eruptive events</a:t>
            </a:r>
            <a:r>
              <a:rPr lang="en-GB" i="1" dirty="0"/>
              <a:t>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50820" y="5524328"/>
            <a:ext cx="540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000090"/>
                </a:solidFill>
              </a:rPr>
              <a:t>Karl-Ludwig Klein</a:t>
            </a:r>
            <a:r>
              <a:rPr lang="en-GB" dirty="0" smtClean="0">
                <a:solidFill>
                  <a:srgbClr val="000090"/>
                </a:solidFill>
              </a:rPr>
              <a:t>, </a:t>
            </a:r>
            <a:r>
              <a:rPr lang="en-GB" dirty="0">
                <a:solidFill>
                  <a:srgbClr val="000090"/>
                </a:solidFill>
              </a:rPr>
              <a:t>with Bernd </a:t>
            </a:r>
            <a:r>
              <a:rPr lang="en-GB" dirty="0" smtClean="0">
                <a:solidFill>
                  <a:srgbClr val="000090"/>
                </a:solidFill>
              </a:rPr>
              <a:t>Heber, </a:t>
            </a:r>
            <a:r>
              <a:rPr lang="en-GB" dirty="0">
                <a:solidFill>
                  <a:srgbClr val="000090"/>
                </a:solidFill>
              </a:rPr>
              <a:t>Stefan </a:t>
            </a:r>
            <a:r>
              <a:rPr lang="en-GB" dirty="0" smtClean="0">
                <a:solidFill>
                  <a:srgbClr val="000090"/>
                </a:solidFill>
              </a:rPr>
              <a:t>Jensen, </a:t>
            </a:r>
            <a:r>
              <a:rPr lang="en-GB" dirty="0" err="1">
                <a:solidFill>
                  <a:srgbClr val="000090"/>
                </a:solidFill>
              </a:rPr>
              <a:t>Henrik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 smtClean="0">
                <a:solidFill>
                  <a:srgbClr val="000090"/>
                </a:solidFill>
              </a:rPr>
              <a:t>Droege</a:t>
            </a:r>
            <a:r>
              <a:rPr lang="en-GB" dirty="0" smtClean="0">
                <a:solidFill>
                  <a:srgbClr val="000090"/>
                </a:solidFill>
              </a:rPr>
              <a:t>, </a:t>
            </a:r>
            <a:r>
              <a:rPr lang="en-GB" dirty="0" err="1">
                <a:solidFill>
                  <a:srgbClr val="000090"/>
                </a:solidFill>
              </a:rPr>
              <a:t>Malte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 smtClean="0">
                <a:solidFill>
                  <a:srgbClr val="000090"/>
                </a:solidFill>
              </a:rPr>
              <a:t>Hoerloeck</a:t>
            </a:r>
            <a:r>
              <a:rPr lang="en-GB" dirty="0" smtClean="0">
                <a:solidFill>
                  <a:srgbClr val="000090"/>
                </a:solidFill>
              </a:rPr>
              <a:t>, </a:t>
            </a:r>
            <a:r>
              <a:rPr lang="en-GB" dirty="0">
                <a:solidFill>
                  <a:srgbClr val="000090"/>
                </a:solidFill>
              </a:rPr>
              <a:t>Patrick </a:t>
            </a:r>
            <a:r>
              <a:rPr lang="en-GB" dirty="0" err="1" smtClean="0">
                <a:solidFill>
                  <a:srgbClr val="000090"/>
                </a:solidFill>
              </a:rPr>
              <a:t>Kuehl</a:t>
            </a:r>
            <a:r>
              <a:rPr lang="en-GB" dirty="0" smtClean="0">
                <a:solidFill>
                  <a:srgbClr val="000090"/>
                </a:solidFill>
              </a:rPr>
              <a:t>, </a:t>
            </a:r>
          </a:p>
          <a:p>
            <a:r>
              <a:rPr lang="en-GB" dirty="0" smtClean="0">
                <a:solidFill>
                  <a:srgbClr val="000090"/>
                </a:solidFill>
              </a:rPr>
              <a:t>Janna Martens, </a:t>
            </a:r>
            <a:r>
              <a:rPr lang="en-GB" dirty="0" err="1">
                <a:solidFill>
                  <a:srgbClr val="000090"/>
                </a:solidFill>
              </a:rPr>
              <a:t>Holger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Sierks</a:t>
            </a:r>
            <a:r>
              <a:rPr lang="en-GB" dirty="0">
                <a:solidFill>
                  <a:srgbClr val="000090"/>
                </a:solidFill>
              </a:rPr>
              <a:t>  (</a:t>
            </a:r>
            <a:r>
              <a:rPr lang="en-GB" dirty="0" smtClean="0">
                <a:solidFill>
                  <a:srgbClr val="000090"/>
                </a:solidFill>
              </a:rPr>
              <a:t>Univ. Kiel)</a:t>
            </a:r>
            <a:endParaRPr lang="en-GB" dirty="0">
              <a:solidFill>
                <a:srgbClr val="000090"/>
              </a:solidFill>
            </a:endParaRPr>
          </a:p>
        </p:txBody>
      </p:sp>
      <p:grpSp>
        <p:nvGrpSpPr>
          <p:cNvPr id="11" name="Grouper 10"/>
          <p:cNvGrpSpPr>
            <a:grpSpLocks noChangeAspect="1"/>
          </p:cNvGrpSpPr>
          <p:nvPr/>
        </p:nvGrpSpPr>
        <p:grpSpPr>
          <a:xfrm>
            <a:off x="5309904" y="79138"/>
            <a:ext cx="3763483" cy="903052"/>
            <a:chOff x="1325033" y="6086691"/>
            <a:chExt cx="5577112" cy="1338234"/>
          </a:xfrm>
        </p:grpSpPr>
        <p:grpSp>
          <p:nvGrpSpPr>
            <p:cNvPr id="12" name="Grouper 11"/>
            <p:cNvGrpSpPr/>
            <p:nvPr/>
          </p:nvGrpSpPr>
          <p:grpSpPr>
            <a:xfrm>
              <a:off x="1951630" y="6147902"/>
              <a:ext cx="4950515" cy="1277023"/>
              <a:chOff x="478632" y="6298125"/>
              <a:chExt cx="4950515" cy="1277023"/>
            </a:xfrm>
          </p:grpSpPr>
          <p:pic>
            <p:nvPicPr>
              <p:cNvPr id="16" name="Picture 18" descr="CNRSfilaire-gran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8149" y="6300000"/>
                <a:ext cx="432000" cy="43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Image 16" descr="logo_su_horiz_seul_cmjn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7421" y="6298125"/>
                <a:ext cx="1071726" cy="431999"/>
              </a:xfrm>
              <a:prstGeom prst="rect">
                <a:avLst/>
              </a:prstGeom>
            </p:spPr>
          </p:pic>
          <p:pic>
            <p:nvPicPr>
              <p:cNvPr id="18" name="Image 17" descr="logo_OSUC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8726" y="6874825"/>
                <a:ext cx="788364" cy="700323"/>
              </a:xfrm>
              <a:prstGeom prst="rect">
                <a:avLst/>
              </a:prstGeom>
            </p:spPr>
          </p:pic>
          <p:pic>
            <p:nvPicPr>
              <p:cNvPr id="19" name="Image 18" descr="logo_univ_orleans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632" y="6937994"/>
                <a:ext cx="970677" cy="569137"/>
              </a:xfrm>
              <a:prstGeom prst="rect">
                <a:avLst/>
              </a:prstGeom>
            </p:spPr>
          </p:pic>
          <p:pic>
            <p:nvPicPr>
              <p:cNvPr id="20" name="Image 19" descr="UniversiteParisCite_logo_horizontal_couleur_CMJN.jpe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6325" y="6300000"/>
                <a:ext cx="1133074" cy="431999"/>
              </a:xfrm>
              <a:prstGeom prst="rect">
                <a:avLst/>
              </a:prstGeom>
            </p:spPr>
          </p:pic>
        </p:grpSp>
        <p:grpSp>
          <p:nvGrpSpPr>
            <p:cNvPr id="13" name="Grouper 12"/>
            <p:cNvGrpSpPr>
              <a:grpSpLocks noChangeAspect="1"/>
            </p:cNvGrpSpPr>
            <p:nvPr/>
          </p:nvGrpSpPr>
          <p:grpSpPr>
            <a:xfrm>
              <a:off x="1325033" y="6086691"/>
              <a:ext cx="2601591" cy="535297"/>
              <a:chOff x="671295" y="1474912"/>
              <a:chExt cx="3288705" cy="676675"/>
            </a:xfrm>
          </p:grpSpPr>
          <p:pic>
            <p:nvPicPr>
              <p:cNvPr id="14" name="Image 13" descr="logo-lira_violet.jpeg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793"/>
              <a:stretch/>
            </p:blipFill>
            <p:spPr>
              <a:xfrm>
                <a:off x="671295" y="1474912"/>
                <a:ext cx="3288705" cy="352829"/>
              </a:xfrm>
              <a:prstGeom prst="rect">
                <a:avLst/>
              </a:prstGeom>
            </p:spPr>
          </p:pic>
          <p:pic>
            <p:nvPicPr>
              <p:cNvPr id="15" name="Image 14" descr="ORN_logo.jpe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825" y="1872005"/>
                <a:ext cx="2969836" cy="279582"/>
              </a:xfrm>
              <a:prstGeom prst="rect">
                <a:avLst/>
              </a:prstGeom>
            </p:spPr>
          </p:pic>
        </p:grpSp>
      </p:grpSp>
      <p:pic>
        <p:nvPicPr>
          <p:cNvPr id="21" name="Image 20" descr="Logo_IPEV_2019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062" y="446640"/>
            <a:ext cx="1262115" cy="54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5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contenu 2"/>
          <p:cNvSpPr txBox="1">
            <a:spLocks/>
          </p:cNvSpPr>
          <p:nvPr/>
        </p:nvSpPr>
        <p:spPr>
          <a:xfrm>
            <a:off x="3159532" y="1016152"/>
            <a:ext cx="5398353" cy="69363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Eruptive flares 2003 Oct 28 &amp; 2001 Apr 14:</a:t>
            </a:r>
            <a:endParaRPr lang="en-GB" sz="1800" dirty="0">
              <a:solidFill>
                <a:srgbClr val="00009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200000">
            <a:off x="-2045151" y="3607096"/>
            <a:ext cx="4536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Adapted from James &amp; </a:t>
            </a:r>
            <a:r>
              <a:rPr lang="en-GB" sz="1600" dirty="0" err="1" smtClean="0"/>
              <a:t>Vilmer</a:t>
            </a:r>
            <a:r>
              <a:rPr lang="en-GB" sz="1600" dirty="0" smtClean="0"/>
              <a:t> 2023 AA 673, A57</a:t>
            </a:r>
            <a:endParaRPr lang="en-GB" sz="1600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285952" y="1011001"/>
            <a:ext cx="2396955" cy="49733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smtClean="0">
                <a:solidFill>
                  <a:srgbClr val="000090"/>
                </a:solidFill>
              </a:rPr>
              <a:t>Impulsive flares: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21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The origin of type III bursts</a:t>
            </a:r>
          </a:p>
          <a:p>
            <a:pPr algn="r"/>
            <a:r>
              <a:rPr lang="en-GB" sz="2400" dirty="0" smtClean="0">
                <a:solidFill>
                  <a:srgbClr val="000090"/>
                </a:solidFill>
              </a:rPr>
              <a:t>Impulsive vs. GLE-related flares</a:t>
            </a:r>
            <a:endParaRPr lang="en-GB" sz="2500" dirty="0">
              <a:solidFill>
                <a:srgbClr val="000090"/>
              </a:solidFill>
            </a:endParaRPr>
          </a:p>
        </p:txBody>
      </p:sp>
      <p:grpSp>
        <p:nvGrpSpPr>
          <p:cNvPr id="24" name="Grouper 23"/>
          <p:cNvGrpSpPr/>
          <p:nvPr/>
        </p:nvGrpSpPr>
        <p:grpSpPr>
          <a:xfrm>
            <a:off x="524145" y="1709783"/>
            <a:ext cx="2073005" cy="4443220"/>
            <a:chOff x="524145" y="1709783"/>
            <a:chExt cx="2073005" cy="4443220"/>
          </a:xfrm>
        </p:grpSpPr>
        <p:grpSp>
          <p:nvGrpSpPr>
            <p:cNvPr id="18" name="Grouper 17"/>
            <p:cNvGrpSpPr/>
            <p:nvPr/>
          </p:nvGrpSpPr>
          <p:grpSpPr>
            <a:xfrm>
              <a:off x="524145" y="1709783"/>
              <a:ext cx="1835265" cy="4351859"/>
              <a:chOff x="13215" y="1052828"/>
              <a:chExt cx="1835265" cy="4351859"/>
            </a:xfrm>
          </p:grpSpPr>
          <p:pic>
            <p:nvPicPr>
              <p:cNvPr id="4" name="Image 3" descr="James_Vilmer_typeIII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12" r="41503" b="38506"/>
              <a:stretch/>
            </p:blipFill>
            <p:spPr>
              <a:xfrm>
                <a:off x="451144" y="1052828"/>
                <a:ext cx="1397336" cy="3197439"/>
              </a:xfrm>
              <a:prstGeom prst="rect">
                <a:avLst/>
              </a:prstGeom>
            </p:spPr>
          </p:pic>
          <p:grpSp>
            <p:nvGrpSpPr>
              <p:cNvPr id="10" name="Grouper 9"/>
              <p:cNvGrpSpPr/>
              <p:nvPr/>
            </p:nvGrpSpPr>
            <p:grpSpPr>
              <a:xfrm>
                <a:off x="32282" y="4351859"/>
                <a:ext cx="1816198" cy="1052828"/>
                <a:chOff x="32282" y="4351859"/>
                <a:chExt cx="1816198" cy="1052828"/>
              </a:xfrm>
            </p:grpSpPr>
            <p:pic>
              <p:nvPicPr>
                <p:cNvPr id="9" name="Image 8" descr="James_Vilmer_typeIII.png"/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012" t="80627" r="41503"/>
                <a:stretch/>
              </p:blipFill>
              <p:spPr>
                <a:xfrm>
                  <a:off x="451144" y="4397342"/>
                  <a:ext cx="1397336" cy="1007345"/>
                </a:xfrm>
                <a:prstGeom prst="rect">
                  <a:avLst/>
                </a:prstGeom>
              </p:spPr>
            </p:pic>
            <p:sp>
              <p:nvSpPr>
                <p:cNvPr id="8" name="ZoneTexte 7"/>
                <p:cNvSpPr txBox="1"/>
                <p:nvPr/>
              </p:nvSpPr>
              <p:spPr>
                <a:xfrm rot="16200000">
                  <a:off x="-331629" y="4715770"/>
                  <a:ext cx="103560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 smtClean="0"/>
                    <a:t>Counts [s</a:t>
                  </a:r>
                  <a:r>
                    <a:rPr lang="en-GB" sz="1400" baseline="30000" dirty="0" smtClean="0"/>
                    <a:t>-1</a:t>
                  </a:r>
                  <a:r>
                    <a:rPr lang="en-GB" sz="1400" dirty="0" smtClean="0"/>
                    <a:t>]</a:t>
                  </a:r>
                  <a:endParaRPr lang="en-GB" sz="1600" dirty="0"/>
                </a:p>
              </p:txBody>
            </p:sp>
          </p:grpSp>
          <p:sp>
            <p:nvSpPr>
              <p:cNvPr id="6" name="ZoneTexte 5"/>
              <p:cNvSpPr txBox="1"/>
              <p:nvPr/>
            </p:nvSpPr>
            <p:spPr>
              <a:xfrm>
                <a:off x="152400" y="1257300"/>
                <a:ext cx="508000" cy="32162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400" dirty="0" smtClean="0"/>
                  <a:t>10</a:t>
                </a:r>
                <a:r>
                  <a:rPr lang="en-GB" sz="1400" baseline="30000" dirty="0" smtClean="0"/>
                  <a:t>-1</a:t>
                </a:r>
                <a:endParaRPr lang="en-GB" sz="1400" dirty="0"/>
              </a:p>
              <a:p>
                <a:pPr algn="r">
                  <a:lnSpc>
                    <a:spcPct val="90000"/>
                  </a:lnSpc>
                </a:pPr>
                <a:endParaRPr lang="en-GB" sz="1400" dirty="0" smtClean="0"/>
              </a:p>
              <a:p>
                <a:pPr algn="r"/>
                <a:r>
                  <a:rPr lang="en-GB" sz="1400" dirty="0" smtClean="0"/>
                  <a:t>1</a:t>
                </a:r>
              </a:p>
              <a:p>
                <a:pPr algn="r"/>
                <a:endParaRPr lang="en-GB" sz="1400" dirty="0"/>
              </a:p>
              <a:p>
                <a:pPr algn="r"/>
                <a:endParaRPr lang="en-GB" sz="1400" dirty="0" smtClean="0"/>
              </a:p>
              <a:p>
                <a:pPr algn="r"/>
                <a:r>
                  <a:rPr lang="en-GB" sz="1400" dirty="0" smtClean="0"/>
                  <a:t>10</a:t>
                </a:r>
              </a:p>
              <a:p>
                <a:pPr algn="r"/>
                <a:endParaRPr lang="en-GB" sz="1400" dirty="0"/>
              </a:p>
              <a:p>
                <a:pPr algn="r"/>
                <a:endParaRPr lang="en-GB" sz="1400" dirty="0" smtClean="0"/>
              </a:p>
              <a:p>
                <a:pPr algn="r">
                  <a:lnSpc>
                    <a:spcPct val="60000"/>
                  </a:lnSpc>
                </a:pPr>
                <a:endParaRPr lang="en-GB" sz="1400" dirty="0"/>
              </a:p>
              <a:p>
                <a:pPr algn="r"/>
                <a:r>
                  <a:rPr lang="en-GB" sz="1400" dirty="0" smtClean="0"/>
                  <a:t>10</a:t>
                </a:r>
                <a:r>
                  <a:rPr lang="en-GB" sz="1400" baseline="30000" dirty="0" smtClean="0"/>
                  <a:t>2</a:t>
                </a:r>
                <a:endParaRPr lang="en-GB" sz="1400" dirty="0" smtClean="0"/>
              </a:p>
              <a:p>
                <a:pPr algn="r">
                  <a:lnSpc>
                    <a:spcPct val="50000"/>
                  </a:lnSpc>
                </a:pPr>
                <a:endParaRPr lang="en-GB" sz="1400" dirty="0"/>
              </a:p>
              <a:p>
                <a:pPr algn="r"/>
                <a:endParaRPr lang="en-GB" sz="1400" dirty="0" smtClean="0"/>
              </a:p>
              <a:p>
                <a:pPr algn="r"/>
                <a:endParaRPr lang="en-GB" sz="1400" dirty="0" smtClean="0"/>
              </a:p>
              <a:p>
                <a:pPr algn="r"/>
                <a:endParaRPr lang="en-GB" sz="1400" dirty="0"/>
              </a:p>
              <a:p>
                <a:pPr algn="r"/>
                <a:r>
                  <a:rPr lang="en-GB" sz="1400" dirty="0" smtClean="0"/>
                  <a:t>10</a:t>
                </a:r>
                <a:r>
                  <a:rPr lang="en-GB" sz="1400" baseline="30000" dirty="0" smtClean="0"/>
                  <a:t>3</a:t>
                </a:r>
                <a:endParaRPr lang="en-GB" sz="1400" baseline="30000" dirty="0"/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 rot="16200000">
                <a:off x="-1083846" y="2570093"/>
                <a:ext cx="25019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/>
                  <a:t>Frequency [MHz]</a:t>
                </a:r>
                <a:endParaRPr lang="en-GB" sz="1600" dirty="0"/>
              </a:p>
            </p:txBody>
          </p:sp>
          <p:cxnSp>
            <p:nvCxnSpPr>
              <p:cNvPr id="12" name="Connecteur droit 11"/>
              <p:cNvCxnSpPr/>
              <p:nvPr/>
            </p:nvCxnSpPr>
            <p:spPr>
              <a:xfrm>
                <a:off x="1848480" y="1096433"/>
                <a:ext cx="0" cy="311146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>
                <a:off x="1848480" y="4423834"/>
                <a:ext cx="0" cy="72386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ZoneTexte 22"/>
            <p:cNvSpPr txBox="1"/>
            <p:nvPr/>
          </p:nvSpPr>
          <p:spPr>
            <a:xfrm>
              <a:off x="1092200" y="5845226"/>
              <a:ext cx="15049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10:01         10:05</a:t>
              </a:r>
              <a:endParaRPr lang="en-GB" sz="1400" baseline="30000" dirty="0" smtClean="0"/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413823" y="1525063"/>
            <a:ext cx="6703141" cy="2949735"/>
            <a:chOff x="2430149" y="2415379"/>
            <a:chExt cx="6703141" cy="2949735"/>
          </a:xfrm>
        </p:grpSpPr>
        <p:pic>
          <p:nvPicPr>
            <p:cNvPr id="26" name="Image 25" descr="OSRA_SVTO_NDA_Wind_20031028_1101-1111U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149" y="2415379"/>
              <a:ext cx="3575304" cy="2822448"/>
            </a:xfrm>
            <a:prstGeom prst="rect">
              <a:avLst/>
            </a:prstGeom>
          </p:spPr>
        </p:pic>
        <p:pic>
          <p:nvPicPr>
            <p:cNvPr id="27" name="Image 26" descr="HIRAS_Wind_20010418_0210-0245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3" r="5093"/>
            <a:stretch/>
          </p:blipFill>
          <p:spPr>
            <a:xfrm>
              <a:off x="5765394" y="2460246"/>
              <a:ext cx="3367896" cy="2904868"/>
            </a:xfrm>
            <a:prstGeom prst="rect">
              <a:avLst/>
            </a:prstGeom>
          </p:spPr>
        </p:pic>
      </p:grpSp>
      <p:sp>
        <p:nvSpPr>
          <p:cNvPr id="22" name="ZoneTexte 21"/>
          <p:cNvSpPr txBox="1"/>
          <p:nvPr/>
        </p:nvSpPr>
        <p:spPr>
          <a:xfrm rot="5400000">
            <a:off x="7139007" y="5197768"/>
            <a:ext cx="256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/>
              <a:t>Masson et al. 2013 </a:t>
            </a:r>
            <a:r>
              <a:rPr lang="en-GB" sz="1400" dirty="0" err="1" smtClean="0"/>
              <a:t>ApJ</a:t>
            </a:r>
            <a:r>
              <a:rPr lang="en-GB" sz="1400" dirty="0" smtClean="0"/>
              <a:t> 771, 82</a:t>
            </a:r>
            <a:endParaRPr lang="en-GB" sz="14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420" y="4436698"/>
            <a:ext cx="3984836" cy="2050289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4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The origin of type III bursts</a:t>
            </a:r>
          </a:p>
          <a:p>
            <a:pPr algn="r"/>
            <a:r>
              <a:rPr lang="en-GB" sz="2400" dirty="0" smtClean="0">
                <a:solidFill>
                  <a:srgbClr val="000090"/>
                </a:solidFill>
              </a:rPr>
              <a:t>GLE 2003 Oct 28</a:t>
            </a:r>
            <a:endParaRPr lang="en-GB" sz="2500" dirty="0">
              <a:solidFill>
                <a:srgbClr val="000090"/>
              </a:solidFill>
            </a:endParaRPr>
          </a:p>
        </p:txBody>
      </p:sp>
      <p:pic>
        <p:nvPicPr>
          <p:cNvPr id="26" name="Image 25" descr="OSRA_SVTO_NDA_Wind_20031028_1101-1111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23" y="1525063"/>
            <a:ext cx="3575304" cy="2822448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67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The origin of type III bursts</a:t>
            </a:r>
          </a:p>
          <a:p>
            <a:pPr algn="r"/>
            <a:r>
              <a:rPr lang="en-GB" sz="2400" dirty="0">
                <a:solidFill>
                  <a:srgbClr val="000090"/>
                </a:solidFill>
              </a:rPr>
              <a:t>GLE 2003 Oct 28</a:t>
            </a:r>
            <a:endParaRPr lang="en-GB" sz="2500" dirty="0">
              <a:solidFill>
                <a:srgbClr val="000090"/>
              </a:solidFill>
            </a:endParaRPr>
          </a:p>
        </p:txBody>
      </p:sp>
      <p:pic>
        <p:nvPicPr>
          <p:cNvPr id="26" name="Image 25" descr="OSRA_SVTO_NDA_Wind_20031028_1101-1111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23" y="1525063"/>
            <a:ext cx="3575304" cy="2822448"/>
          </a:xfrm>
          <a:prstGeom prst="rect">
            <a:avLst/>
          </a:prstGeom>
        </p:spPr>
      </p:pic>
      <p:pic>
        <p:nvPicPr>
          <p:cNvPr id="4" name="Image 3" descr="NRH20031028_110600UT_H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"/>
          <a:stretch/>
        </p:blipFill>
        <p:spPr>
          <a:xfrm>
            <a:off x="6450572" y="1387770"/>
            <a:ext cx="2278603" cy="1488332"/>
          </a:xfrm>
          <a:prstGeom prst="rect">
            <a:avLst/>
          </a:prstGeom>
        </p:spPr>
      </p:pic>
      <p:pic>
        <p:nvPicPr>
          <p:cNvPr id="5" name="Image 4" descr="NRH20031028_110900UT_HR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/>
          <a:stretch/>
        </p:blipFill>
        <p:spPr>
          <a:xfrm>
            <a:off x="6450572" y="2968096"/>
            <a:ext cx="2276785" cy="1469282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 flipV="1">
            <a:off x="4054650" y="2468033"/>
            <a:ext cx="3057350" cy="138853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4779433" y="3738033"/>
            <a:ext cx="2332567" cy="23706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5989127" y="4640954"/>
            <a:ext cx="2967738" cy="17695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Moving type IV burst: non-thermal electrons confined in expanding magnetic structures</a:t>
            </a:r>
            <a:endParaRPr lang="en-GB" sz="2000" dirty="0">
              <a:solidFill>
                <a:srgbClr val="000090"/>
              </a:solidFill>
            </a:endParaRPr>
          </a:p>
        </p:txBody>
      </p:sp>
      <p:pic>
        <p:nvPicPr>
          <p:cNvPr id="10" name="Image 9" descr="EIT195_20031028.pn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28" y="1204182"/>
            <a:ext cx="1712322" cy="148833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6200000">
            <a:off x="-300439" y="1802142"/>
            <a:ext cx="1519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err="1" smtClean="0">
                <a:solidFill>
                  <a:srgbClr val="FFFF00"/>
                </a:solidFill>
              </a:rPr>
              <a:t>SoHO</a:t>
            </a:r>
            <a:r>
              <a:rPr lang="en-GB" sz="1100" dirty="0" smtClean="0">
                <a:solidFill>
                  <a:srgbClr val="FFFF00"/>
                </a:solidFill>
              </a:rPr>
              <a:t>/EIT 19.5 nm</a:t>
            </a:r>
            <a:endParaRPr lang="en-GB" sz="1100" dirty="0">
              <a:solidFill>
                <a:srgbClr val="FFFF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600952" y="1401828"/>
            <a:ext cx="651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FF00"/>
                </a:solidFill>
              </a:rPr>
              <a:t>NRH</a:t>
            </a:r>
            <a:endParaRPr lang="en-GB" sz="11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9800" y="1930400"/>
            <a:ext cx="457200" cy="32385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86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The origin of type III bursts</a:t>
            </a:r>
          </a:p>
          <a:p>
            <a:pPr algn="r"/>
            <a:r>
              <a:rPr lang="en-GB" sz="2400" dirty="0">
                <a:solidFill>
                  <a:srgbClr val="000090"/>
                </a:solidFill>
              </a:rPr>
              <a:t>GLE 2003 Oct 28</a:t>
            </a:r>
            <a:endParaRPr lang="en-GB" sz="2500" dirty="0">
              <a:solidFill>
                <a:srgbClr val="000090"/>
              </a:solidFill>
            </a:endParaRPr>
          </a:p>
        </p:txBody>
      </p:sp>
      <p:pic>
        <p:nvPicPr>
          <p:cNvPr id="26" name="Image 25" descr="OSRA_SVTO_NDA_Wind_20031028_1101-1111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23" y="1525063"/>
            <a:ext cx="3575304" cy="2822448"/>
          </a:xfrm>
          <a:prstGeom prst="rect">
            <a:avLst/>
          </a:prstGeom>
        </p:spPr>
      </p:pic>
      <p:pic>
        <p:nvPicPr>
          <p:cNvPr id="4" name="Image 3" descr="NRH20031028_110600UT_H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"/>
          <a:stretch/>
        </p:blipFill>
        <p:spPr>
          <a:xfrm>
            <a:off x="6450572" y="1387770"/>
            <a:ext cx="2278603" cy="1488332"/>
          </a:xfrm>
          <a:prstGeom prst="rect">
            <a:avLst/>
          </a:prstGeom>
        </p:spPr>
      </p:pic>
      <p:pic>
        <p:nvPicPr>
          <p:cNvPr id="5" name="Image 4" descr="NRH20031028_110900UT_HR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/>
          <a:stretch/>
        </p:blipFill>
        <p:spPr>
          <a:xfrm>
            <a:off x="6450572" y="2968096"/>
            <a:ext cx="2276785" cy="1469282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5989127" y="4640954"/>
            <a:ext cx="2967738" cy="17695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Moving type IV burst: non-thermal electrons confined in expanding magnetic structures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0" y="2876101"/>
            <a:ext cx="2413823" cy="38581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Fast-drift bursts on the low-frequency side of the type IV: scattered sources around the expanding magnetic </a:t>
            </a:r>
            <a:r>
              <a:rPr lang="en-GB" sz="2000" smtClean="0">
                <a:solidFill>
                  <a:srgbClr val="000090"/>
                </a:solidFill>
              </a:rPr>
              <a:t>structure</a:t>
            </a:r>
            <a:r>
              <a:rPr lang="en-GB" sz="2000">
                <a:solidFill>
                  <a:srgbClr val="000090"/>
                </a:solidFill>
              </a:rPr>
              <a:t> </a:t>
            </a:r>
            <a:endParaRPr lang="en-GB" sz="2000" smtClean="0">
              <a:solidFill>
                <a:srgbClr val="000090"/>
              </a:solidFill>
            </a:endParaRPr>
          </a:p>
          <a:p>
            <a:r>
              <a:rPr lang="en-GB" sz="2000" smtClean="0">
                <a:solidFill>
                  <a:srgbClr val="000090"/>
                </a:solidFill>
              </a:rPr>
              <a:t>close to PS</a:t>
            </a:r>
            <a:endParaRPr lang="en-GB" sz="2000" dirty="0" smtClean="0">
              <a:solidFill>
                <a:srgbClr val="000090"/>
              </a:solidFill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1604023" y="4684791"/>
            <a:ext cx="2150534" cy="1574838"/>
            <a:chOff x="4428068" y="4072777"/>
            <a:chExt cx="2150534" cy="1574838"/>
          </a:xfrm>
        </p:grpSpPr>
        <p:pic>
          <p:nvPicPr>
            <p:cNvPr id="17" name="Image 16" descr="NRH20031028_110302UT_cad10s.png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8068" y="4072777"/>
              <a:ext cx="2150534" cy="1574838"/>
            </a:xfrm>
            <a:prstGeom prst="rect">
              <a:avLst/>
            </a:prstGeom>
          </p:spPr>
        </p:pic>
        <p:sp>
          <p:nvSpPr>
            <p:cNvPr id="18" name="Ellipse 17"/>
            <p:cNvSpPr/>
            <p:nvPr/>
          </p:nvSpPr>
          <p:spPr>
            <a:xfrm>
              <a:off x="4614333" y="4229419"/>
              <a:ext cx="1243542" cy="124354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Image 18" descr="NRH20031028_110706UT_HR.png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82" y="4702150"/>
            <a:ext cx="2278602" cy="1556835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>
          <a:xfrm flipH="1">
            <a:off x="2578100" y="3695167"/>
            <a:ext cx="745611" cy="18915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2247900" y="3580867"/>
            <a:ext cx="1075812" cy="200587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EIT195_20031028.png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28" y="1204182"/>
            <a:ext cx="1712322" cy="148833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 rot="16200000">
            <a:off x="-300439" y="1802142"/>
            <a:ext cx="1519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err="1" smtClean="0">
                <a:solidFill>
                  <a:srgbClr val="FFFF00"/>
                </a:solidFill>
              </a:rPr>
              <a:t>SoHO</a:t>
            </a:r>
            <a:r>
              <a:rPr lang="en-GB" sz="1100" dirty="0" smtClean="0">
                <a:solidFill>
                  <a:srgbClr val="FFFF00"/>
                </a:solidFill>
              </a:rPr>
              <a:t>/EIT 19.5 nm</a:t>
            </a:r>
            <a:endParaRPr lang="en-GB" sz="1100" dirty="0">
              <a:solidFill>
                <a:srgbClr val="FFFF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600952" y="1401828"/>
            <a:ext cx="651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FF00"/>
                </a:solidFill>
              </a:rPr>
              <a:t>NRH</a:t>
            </a:r>
            <a:endParaRPr lang="en-GB" sz="1100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39800" y="1930400"/>
            <a:ext cx="457200" cy="32385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4060438" y="3434441"/>
            <a:ext cx="860812" cy="188050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4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194607"/>
            <a:ext cx="8229600" cy="5243708"/>
          </a:xfrm>
        </p:spPr>
        <p:txBody>
          <a:bodyPr>
            <a:normAutofit/>
          </a:bodyPr>
          <a:lstStyle/>
          <a:p>
            <a:r>
              <a:rPr lang="en-GB" sz="2000" dirty="0" smtClean="0">
                <a:solidFill>
                  <a:srgbClr val="000090"/>
                </a:solidFill>
              </a:rPr>
              <a:t>GLEs may be observed when the Earth and the parent active region (AR) are separated by several tens of degrees in longitude: need of a broad accelerator or a mechanism of cross-field particle transport.</a:t>
            </a:r>
          </a:p>
          <a:p>
            <a:pPr>
              <a:lnSpc>
                <a:spcPct val="60000"/>
              </a:lnSpc>
            </a:pPr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 smtClean="0">
                <a:solidFill>
                  <a:srgbClr val="000090"/>
                </a:solidFill>
              </a:rPr>
              <a:t>Study of the two extreme events (in terms of longitudinal separation) between 2000 and today:</a:t>
            </a:r>
          </a:p>
          <a:p>
            <a:pPr lvl="1"/>
            <a:r>
              <a:rPr lang="en-GB" sz="1800" dirty="0" smtClean="0">
                <a:solidFill>
                  <a:srgbClr val="000090"/>
                </a:solidFill>
              </a:rPr>
              <a:t>GLEs (relativistic protons) accompanied by relativistic e</a:t>
            </a:r>
            <a:r>
              <a:rPr lang="en-GB" sz="1800" baseline="30000" dirty="0" smtClean="0">
                <a:solidFill>
                  <a:srgbClr val="000090"/>
                </a:solidFill>
              </a:rPr>
              <a:t>-</a:t>
            </a:r>
            <a:r>
              <a:rPr lang="en-GB" sz="1800" dirty="0" smtClean="0">
                <a:solidFill>
                  <a:srgbClr val="000090"/>
                </a:solidFill>
              </a:rPr>
              <a:t> =&gt; guiding centre drifts are not the solution to the transport problem.</a:t>
            </a:r>
          </a:p>
          <a:p>
            <a:pPr lvl="1"/>
            <a:r>
              <a:rPr lang="en-GB" sz="1800" dirty="0" smtClean="0">
                <a:solidFill>
                  <a:srgbClr val="000090"/>
                </a:solidFill>
              </a:rPr>
              <a:t>Evidence for a direct connection between the parent AR and the Earth in both cases: type III radio bursts.</a:t>
            </a:r>
          </a:p>
          <a:p>
            <a:pPr lvl="1"/>
            <a:r>
              <a:rPr lang="en-GB" sz="1800" dirty="0" smtClean="0">
                <a:solidFill>
                  <a:srgbClr val="000090"/>
                </a:solidFill>
              </a:rPr>
              <a:t>=&gt; Transport due to magnetic field line wandering induced by previously launched CMEs. Shown for electrons, also applicable to protons.</a:t>
            </a:r>
          </a:p>
          <a:p>
            <a:pPr>
              <a:lnSpc>
                <a:spcPct val="60000"/>
              </a:lnSpc>
            </a:pPr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 smtClean="0">
                <a:solidFill>
                  <a:srgbClr val="000090"/>
                </a:solidFill>
              </a:rPr>
              <a:t>Radio evidence that electrons (charged particles in general?) escape from magnetic traps in the corona through mag. </a:t>
            </a:r>
            <a:r>
              <a:rPr lang="en-GB" sz="2000" smtClean="0">
                <a:solidFill>
                  <a:srgbClr val="000090"/>
                </a:solidFill>
              </a:rPr>
              <a:t>reconnection </a:t>
            </a:r>
            <a:r>
              <a:rPr lang="en-GB" sz="2000" dirty="0" smtClean="0">
                <a:solidFill>
                  <a:srgbClr val="000090"/>
                </a:solidFill>
              </a:rPr>
              <a:t>between closed structures in the corona and large-scale open magnetic field lines. </a:t>
            </a:r>
          </a:p>
          <a:p>
            <a:endParaRPr lang="en-GB" sz="2000" dirty="0" smtClean="0">
              <a:solidFill>
                <a:srgbClr val="000090"/>
              </a:solidFill>
            </a:endParaRPr>
          </a:p>
          <a:p>
            <a:endParaRPr lang="en-GB" dirty="0"/>
          </a:p>
        </p:txBody>
      </p:sp>
      <p:sp>
        <p:nvSpPr>
          <p:cNvPr id="6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Acceleration and transport of relativistic particles </a:t>
            </a:r>
            <a:r>
              <a:rPr lang="mr-IN" sz="2900" dirty="0" smtClean="0">
                <a:solidFill>
                  <a:srgbClr val="000090"/>
                </a:solidFill>
              </a:rPr>
              <a:t>…</a:t>
            </a:r>
            <a:endParaRPr lang="en-GB" sz="2900" dirty="0" smtClean="0">
              <a:solidFill>
                <a:srgbClr val="000090"/>
              </a:solidFill>
            </a:endParaRPr>
          </a:p>
          <a:p>
            <a:pPr algn="r"/>
            <a:r>
              <a:rPr lang="en-GB" sz="2400" dirty="0" smtClean="0">
                <a:solidFill>
                  <a:srgbClr val="000090"/>
                </a:solidFill>
              </a:rPr>
              <a:t>Summary</a:t>
            </a:r>
            <a:endParaRPr lang="en-GB" sz="2500" dirty="0">
              <a:solidFill>
                <a:srgbClr val="00009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73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Supplementary slides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5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mdb_GLE20031028_10-16UT.p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634" y="950400"/>
            <a:ext cx="3592109" cy="1348288"/>
          </a:xfrm>
          <a:prstGeom prst="rect">
            <a:avLst/>
          </a:prstGeom>
        </p:spPr>
      </p:pic>
      <p:sp>
        <p:nvSpPr>
          <p:cNvPr id="12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Magnetic connectivity from the Sun to the Earth</a:t>
            </a:r>
          </a:p>
          <a:p>
            <a:pPr algn="r"/>
            <a:r>
              <a:rPr lang="en-GB" sz="2400" dirty="0" smtClean="0">
                <a:solidFill>
                  <a:srgbClr val="000090"/>
                </a:solidFill>
              </a:rPr>
              <a:t>GLE 2003 Oct 28: evidence on flare-Earth connection </a:t>
            </a:r>
            <a:endParaRPr lang="en-GB" sz="2500" dirty="0">
              <a:solidFill>
                <a:srgbClr val="000090"/>
              </a:solidFill>
            </a:endParaRPr>
          </a:p>
        </p:txBody>
      </p:sp>
      <p:pic>
        <p:nvPicPr>
          <p:cNvPr id="2" name="Image 1" descr="20331028_X_radio_10-16UT.pn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5" y="2041200"/>
            <a:ext cx="4068642" cy="3981844"/>
          </a:xfrm>
          <a:prstGeom prst="rect">
            <a:avLst/>
          </a:prstGeom>
        </p:spPr>
      </p:pic>
      <p:sp>
        <p:nvSpPr>
          <p:cNvPr id="32" name="Espace réservé du contenu 4"/>
          <p:cNvSpPr txBox="1">
            <a:spLocks/>
          </p:cNvSpPr>
          <p:nvPr/>
        </p:nvSpPr>
        <p:spPr>
          <a:xfrm>
            <a:off x="4233477" y="1144800"/>
            <a:ext cx="4736734" cy="20679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0090"/>
                </a:solidFill>
              </a:rPr>
              <a:t>Radio emission by non-thermal electrons</a:t>
            </a:r>
          </a:p>
          <a:p>
            <a:pPr lvl="1"/>
            <a:r>
              <a:rPr lang="en-GB" sz="1800" dirty="0" err="1">
                <a:solidFill>
                  <a:srgbClr val="000090"/>
                </a:solidFill>
              </a:rPr>
              <a:t>Gyrosynchrotron</a:t>
            </a:r>
            <a:r>
              <a:rPr lang="en-GB" sz="1800" dirty="0">
                <a:solidFill>
                  <a:srgbClr val="000090"/>
                </a:solidFill>
              </a:rPr>
              <a:t> (</a:t>
            </a:r>
            <a:r>
              <a:rPr lang="en-GB" sz="1800" dirty="0" err="1">
                <a:solidFill>
                  <a:srgbClr val="000090"/>
                </a:solidFill>
              </a:rPr>
              <a:t>structureless</a:t>
            </a:r>
            <a:r>
              <a:rPr lang="en-GB" sz="1800" dirty="0">
                <a:solidFill>
                  <a:srgbClr val="000090"/>
                </a:solidFill>
              </a:rPr>
              <a:t> continuum,  100 </a:t>
            </a:r>
            <a:r>
              <a:rPr lang="en-GB" sz="1800" dirty="0" err="1">
                <a:solidFill>
                  <a:srgbClr val="000090"/>
                </a:solidFill>
              </a:rPr>
              <a:t>keV</a:t>
            </a:r>
            <a:r>
              <a:rPr lang="en-GB" sz="1800" dirty="0">
                <a:solidFill>
                  <a:srgbClr val="000090"/>
                </a:solidFill>
              </a:rPr>
              <a:t> </a:t>
            </a:r>
            <a:r>
              <a:rPr lang="mr-IN" sz="1800" dirty="0">
                <a:solidFill>
                  <a:srgbClr val="000090"/>
                </a:solidFill>
              </a:rPr>
              <a:t>–</a:t>
            </a:r>
            <a:r>
              <a:rPr lang="en-GB" sz="1800" dirty="0">
                <a:solidFill>
                  <a:srgbClr val="000090"/>
                </a:solidFill>
              </a:rPr>
              <a:t> some MeV)</a:t>
            </a:r>
          </a:p>
          <a:p>
            <a:pPr lvl="1"/>
            <a:r>
              <a:rPr lang="en-GB" sz="1800" dirty="0">
                <a:solidFill>
                  <a:srgbClr val="000090"/>
                </a:solidFill>
              </a:rPr>
              <a:t>Plasma processes (instability =&gt; Langmuir waves =&gt; radio waves</a:t>
            </a:r>
            <a:r>
              <a:rPr lang="en-GB" sz="1800" dirty="0" smtClean="0">
                <a:solidFill>
                  <a:srgbClr val="000090"/>
                </a:solidFill>
              </a:rPr>
              <a:t>)</a:t>
            </a:r>
            <a:endParaRPr lang="en-GB" sz="2000" dirty="0" smtClean="0">
              <a:solidFill>
                <a:srgbClr val="000090"/>
              </a:solidFill>
            </a:endParaRPr>
          </a:p>
        </p:txBody>
      </p:sp>
      <p:grpSp>
        <p:nvGrpSpPr>
          <p:cNvPr id="33" name="Grouper 14"/>
          <p:cNvGrpSpPr>
            <a:grpSpLocks/>
          </p:cNvGrpSpPr>
          <p:nvPr/>
        </p:nvGrpSpPr>
        <p:grpSpPr bwMode="auto">
          <a:xfrm rot="4038063">
            <a:off x="6431487" y="4111237"/>
            <a:ext cx="711200" cy="590550"/>
            <a:chOff x="2006577" y="2660554"/>
            <a:chExt cx="711179" cy="590646"/>
          </a:xfrm>
        </p:grpSpPr>
        <p:sp>
          <p:nvSpPr>
            <p:cNvPr id="34" name="Forme libre 33"/>
            <p:cNvSpPr/>
            <p:nvPr/>
          </p:nvSpPr>
          <p:spPr>
            <a:xfrm>
              <a:off x="2006577" y="2660554"/>
              <a:ext cx="711179" cy="590646"/>
            </a:xfrm>
            <a:custGeom>
              <a:avLst/>
              <a:gdLst>
                <a:gd name="connsiteX0" fmla="*/ 69873 w 711179"/>
                <a:gd name="connsiteY0" fmla="*/ 577946 h 590646"/>
                <a:gd name="connsiteX1" fmla="*/ 23 w 711179"/>
                <a:gd name="connsiteY1" fmla="*/ 298546 h 590646"/>
                <a:gd name="connsiteX2" fmla="*/ 76223 w 711179"/>
                <a:gd name="connsiteY2" fmla="*/ 88996 h 590646"/>
                <a:gd name="connsiteX3" fmla="*/ 285773 w 711179"/>
                <a:gd name="connsiteY3" fmla="*/ 96 h 590646"/>
                <a:gd name="connsiteX4" fmla="*/ 539773 w 711179"/>
                <a:gd name="connsiteY4" fmla="*/ 76296 h 590646"/>
                <a:gd name="connsiteX5" fmla="*/ 704873 w 711179"/>
                <a:gd name="connsiteY5" fmla="*/ 273146 h 590646"/>
                <a:gd name="connsiteX6" fmla="*/ 679473 w 711179"/>
                <a:gd name="connsiteY6" fmla="*/ 590646 h 59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179" h="590646">
                  <a:moveTo>
                    <a:pt x="69873" y="577946"/>
                  </a:moveTo>
                  <a:cubicBezTo>
                    <a:pt x="34419" y="478992"/>
                    <a:pt x="-1035" y="380038"/>
                    <a:pt x="23" y="298546"/>
                  </a:cubicBezTo>
                  <a:cubicBezTo>
                    <a:pt x="1081" y="217054"/>
                    <a:pt x="28598" y="138738"/>
                    <a:pt x="76223" y="88996"/>
                  </a:cubicBezTo>
                  <a:cubicBezTo>
                    <a:pt x="123848" y="39254"/>
                    <a:pt x="208515" y="2213"/>
                    <a:pt x="285773" y="96"/>
                  </a:cubicBezTo>
                  <a:cubicBezTo>
                    <a:pt x="363031" y="-2021"/>
                    <a:pt x="469923" y="30788"/>
                    <a:pt x="539773" y="76296"/>
                  </a:cubicBezTo>
                  <a:cubicBezTo>
                    <a:pt x="609623" y="121804"/>
                    <a:pt x="681590" y="187421"/>
                    <a:pt x="704873" y="273146"/>
                  </a:cubicBezTo>
                  <a:cubicBezTo>
                    <a:pt x="728156" y="358871"/>
                    <a:pt x="679473" y="590646"/>
                    <a:pt x="679473" y="590646"/>
                  </a:cubicBez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2131292" y="2825564"/>
              <a:ext cx="469886" cy="381062"/>
            </a:xfrm>
            <a:custGeom>
              <a:avLst/>
              <a:gdLst>
                <a:gd name="connsiteX0" fmla="*/ 69873 w 711179"/>
                <a:gd name="connsiteY0" fmla="*/ 577946 h 590646"/>
                <a:gd name="connsiteX1" fmla="*/ 23 w 711179"/>
                <a:gd name="connsiteY1" fmla="*/ 298546 h 590646"/>
                <a:gd name="connsiteX2" fmla="*/ 76223 w 711179"/>
                <a:gd name="connsiteY2" fmla="*/ 88996 h 590646"/>
                <a:gd name="connsiteX3" fmla="*/ 285773 w 711179"/>
                <a:gd name="connsiteY3" fmla="*/ 96 h 590646"/>
                <a:gd name="connsiteX4" fmla="*/ 539773 w 711179"/>
                <a:gd name="connsiteY4" fmla="*/ 76296 h 590646"/>
                <a:gd name="connsiteX5" fmla="*/ 704873 w 711179"/>
                <a:gd name="connsiteY5" fmla="*/ 273146 h 590646"/>
                <a:gd name="connsiteX6" fmla="*/ 679473 w 711179"/>
                <a:gd name="connsiteY6" fmla="*/ 590646 h 59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179" h="590646">
                  <a:moveTo>
                    <a:pt x="69873" y="577946"/>
                  </a:moveTo>
                  <a:cubicBezTo>
                    <a:pt x="34419" y="478992"/>
                    <a:pt x="-1035" y="380038"/>
                    <a:pt x="23" y="298546"/>
                  </a:cubicBezTo>
                  <a:cubicBezTo>
                    <a:pt x="1081" y="217054"/>
                    <a:pt x="28598" y="138738"/>
                    <a:pt x="76223" y="88996"/>
                  </a:cubicBezTo>
                  <a:cubicBezTo>
                    <a:pt x="123848" y="39254"/>
                    <a:pt x="208515" y="2213"/>
                    <a:pt x="285773" y="96"/>
                  </a:cubicBezTo>
                  <a:cubicBezTo>
                    <a:pt x="363031" y="-2021"/>
                    <a:pt x="469923" y="30788"/>
                    <a:pt x="539773" y="76296"/>
                  </a:cubicBezTo>
                  <a:cubicBezTo>
                    <a:pt x="609623" y="121804"/>
                    <a:pt x="681590" y="187421"/>
                    <a:pt x="704873" y="273146"/>
                  </a:cubicBezTo>
                  <a:cubicBezTo>
                    <a:pt x="728156" y="358871"/>
                    <a:pt x="679473" y="590646"/>
                    <a:pt x="679473" y="590646"/>
                  </a:cubicBez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36" name="Forme libre 35"/>
          <p:cNvSpPr/>
          <p:nvPr/>
        </p:nvSpPr>
        <p:spPr>
          <a:xfrm>
            <a:off x="6377510" y="3761987"/>
            <a:ext cx="1797050" cy="450850"/>
          </a:xfrm>
          <a:custGeom>
            <a:avLst/>
            <a:gdLst>
              <a:gd name="connsiteX0" fmla="*/ 0 w 1797050"/>
              <a:gd name="connsiteY0" fmla="*/ 450850 h 450850"/>
              <a:gd name="connsiteX1" fmla="*/ 254000 w 1797050"/>
              <a:gd name="connsiteY1" fmla="*/ 215900 h 450850"/>
              <a:gd name="connsiteX2" fmla="*/ 742950 w 1797050"/>
              <a:gd name="connsiteY2" fmla="*/ 234950 h 450850"/>
              <a:gd name="connsiteX3" fmla="*/ 1168400 w 1797050"/>
              <a:gd name="connsiteY3" fmla="*/ 273050 h 450850"/>
              <a:gd name="connsiteX4" fmla="*/ 1797050 w 1797050"/>
              <a:gd name="connsiteY4" fmla="*/ 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050" h="450850">
                <a:moveTo>
                  <a:pt x="0" y="450850"/>
                </a:moveTo>
                <a:cubicBezTo>
                  <a:pt x="65087" y="351366"/>
                  <a:pt x="130175" y="251883"/>
                  <a:pt x="254000" y="215900"/>
                </a:cubicBezTo>
                <a:cubicBezTo>
                  <a:pt x="377825" y="179917"/>
                  <a:pt x="590550" y="225425"/>
                  <a:pt x="742950" y="234950"/>
                </a:cubicBezTo>
                <a:cubicBezTo>
                  <a:pt x="895350" y="244475"/>
                  <a:pt x="992717" y="312208"/>
                  <a:pt x="1168400" y="273050"/>
                </a:cubicBezTo>
                <a:cubicBezTo>
                  <a:pt x="1344083" y="233892"/>
                  <a:pt x="1797050" y="0"/>
                  <a:pt x="1797050" y="0"/>
                </a:cubicBezTo>
              </a:path>
            </a:pathLst>
          </a:cu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7" name="Forme libre 36"/>
          <p:cNvSpPr/>
          <p:nvPr/>
        </p:nvSpPr>
        <p:spPr>
          <a:xfrm>
            <a:off x="6320361" y="3603236"/>
            <a:ext cx="1733550" cy="546100"/>
          </a:xfrm>
          <a:custGeom>
            <a:avLst/>
            <a:gdLst>
              <a:gd name="connsiteX0" fmla="*/ 0 w 1797050"/>
              <a:gd name="connsiteY0" fmla="*/ 450850 h 450850"/>
              <a:gd name="connsiteX1" fmla="*/ 254000 w 1797050"/>
              <a:gd name="connsiteY1" fmla="*/ 215900 h 450850"/>
              <a:gd name="connsiteX2" fmla="*/ 742950 w 1797050"/>
              <a:gd name="connsiteY2" fmla="*/ 234950 h 450850"/>
              <a:gd name="connsiteX3" fmla="*/ 1168400 w 1797050"/>
              <a:gd name="connsiteY3" fmla="*/ 273050 h 450850"/>
              <a:gd name="connsiteX4" fmla="*/ 1797050 w 1797050"/>
              <a:gd name="connsiteY4" fmla="*/ 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050" h="450850">
                <a:moveTo>
                  <a:pt x="0" y="450850"/>
                </a:moveTo>
                <a:cubicBezTo>
                  <a:pt x="65087" y="351366"/>
                  <a:pt x="130175" y="251883"/>
                  <a:pt x="254000" y="215900"/>
                </a:cubicBezTo>
                <a:cubicBezTo>
                  <a:pt x="377825" y="179917"/>
                  <a:pt x="590550" y="225425"/>
                  <a:pt x="742950" y="234950"/>
                </a:cubicBezTo>
                <a:cubicBezTo>
                  <a:pt x="895350" y="244475"/>
                  <a:pt x="992717" y="312208"/>
                  <a:pt x="1168400" y="273050"/>
                </a:cubicBezTo>
                <a:cubicBezTo>
                  <a:pt x="1344083" y="233892"/>
                  <a:pt x="1797050" y="0"/>
                  <a:pt x="1797050" y="0"/>
                </a:cubicBezTo>
              </a:path>
            </a:pathLst>
          </a:cu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8" name="Forme libre 37"/>
          <p:cNvSpPr/>
          <p:nvPr/>
        </p:nvSpPr>
        <p:spPr>
          <a:xfrm>
            <a:off x="6250510" y="3380987"/>
            <a:ext cx="1651000" cy="703262"/>
          </a:xfrm>
          <a:custGeom>
            <a:avLst/>
            <a:gdLst>
              <a:gd name="connsiteX0" fmla="*/ 0 w 1797050"/>
              <a:gd name="connsiteY0" fmla="*/ 450850 h 450850"/>
              <a:gd name="connsiteX1" fmla="*/ 254000 w 1797050"/>
              <a:gd name="connsiteY1" fmla="*/ 215900 h 450850"/>
              <a:gd name="connsiteX2" fmla="*/ 742950 w 1797050"/>
              <a:gd name="connsiteY2" fmla="*/ 234950 h 450850"/>
              <a:gd name="connsiteX3" fmla="*/ 1168400 w 1797050"/>
              <a:gd name="connsiteY3" fmla="*/ 273050 h 450850"/>
              <a:gd name="connsiteX4" fmla="*/ 1797050 w 1797050"/>
              <a:gd name="connsiteY4" fmla="*/ 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050" h="450850">
                <a:moveTo>
                  <a:pt x="0" y="450850"/>
                </a:moveTo>
                <a:cubicBezTo>
                  <a:pt x="65087" y="351366"/>
                  <a:pt x="130175" y="251883"/>
                  <a:pt x="254000" y="215900"/>
                </a:cubicBezTo>
                <a:cubicBezTo>
                  <a:pt x="377825" y="179917"/>
                  <a:pt x="590550" y="225425"/>
                  <a:pt x="742950" y="234950"/>
                </a:cubicBezTo>
                <a:cubicBezTo>
                  <a:pt x="895350" y="244475"/>
                  <a:pt x="992717" y="312208"/>
                  <a:pt x="1168400" y="273050"/>
                </a:cubicBezTo>
                <a:cubicBezTo>
                  <a:pt x="1344083" y="233892"/>
                  <a:pt x="1797050" y="0"/>
                  <a:pt x="1797050" y="0"/>
                </a:cubicBezTo>
              </a:path>
            </a:pathLst>
          </a:cu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9" name="Forme libre 38"/>
          <p:cNvSpPr/>
          <p:nvPr/>
        </p:nvSpPr>
        <p:spPr>
          <a:xfrm>
            <a:off x="6218760" y="3784213"/>
            <a:ext cx="1289050" cy="352425"/>
          </a:xfrm>
          <a:custGeom>
            <a:avLst/>
            <a:gdLst>
              <a:gd name="connsiteX0" fmla="*/ 0 w 1289050"/>
              <a:gd name="connsiteY0" fmla="*/ 4472 h 353722"/>
              <a:gd name="connsiteX1" fmla="*/ 654050 w 1289050"/>
              <a:gd name="connsiteY1" fmla="*/ 48922 h 353722"/>
              <a:gd name="connsiteX2" fmla="*/ 1289050 w 1289050"/>
              <a:gd name="connsiteY2" fmla="*/ 353722 h 35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9050" h="353722">
                <a:moveTo>
                  <a:pt x="0" y="4472"/>
                </a:moveTo>
                <a:cubicBezTo>
                  <a:pt x="219604" y="-2407"/>
                  <a:pt x="439208" y="-9286"/>
                  <a:pt x="654050" y="48922"/>
                </a:cubicBezTo>
                <a:cubicBezTo>
                  <a:pt x="868892" y="107130"/>
                  <a:pt x="1289050" y="353722"/>
                  <a:pt x="1289050" y="353722"/>
                </a:cubicBezTo>
              </a:path>
            </a:pathLst>
          </a:cu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</p:txBody>
      </p:sp>
      <p:sp>
        <p:nvSpPr>
          <p:cNvPr id="40" name="Flèche vers le haut 39"/>
          <p:cNvSpPr/>
          <p:nvPr/>
        </p:nvSpPr>
        <p:spPr>
          <a:xfrm rot="780000">
            <a:off x="6879160" y="3330188"/>
            <a:ext cx="141288" cy="33655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</p:txBody>
      </p:sp>
      <p:sp>
        <p:nvSpPr>
          <p:cNvPr id="41" name="Forme libre 40"/>
          <p:cNvSpPr/>
          <p:nvPr/>
        </p:nvSpPr>
        <p:spPr>
          <a:xfrm>
            <a:off x="6371160" y="3212713"/>
            <a:ext cx="1289050" cy="352425"/>
          </a:xfrm>
          <a:custGeom>
            <a:avLst/>
            <a:gdLst>
              <a:gd name="connsiteX0" fmla="*/ 0 w 1289050"/>
              <a:gd name="connsiteY0" fmla="*/ 4472 h 353722"/>
              <a:gd name="connsiteX1" fmla="*/ 654050 w 1289050"/>
              <a:gd name="connsiteY1" fmla="*/ 48922 h 353722"/>
              <a:gd name="connsiteX2" fmla="*/ 1289050 w 1289050"/>
              <a:gd name="connsiteY2" fmla="*/ 353722 h 35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9050" h="353722">
                <a:moveTo>
                  <a:pt x="0" y="4472"/>
                </a:moveTo>
                <a:cubicBezTo>
                  <a:pt x="219604" y="-2407"/>
                  <a:pt x="439208" y="-9286"/>
                  <a:pt x="654050" y="48922"/>
                </a:cubicBezTo>
                <a:cubicBezTo>
                  <a:pt x="868892" y="107130"/>
                  <a:pt x="1289050" y="353722"/>
                  <a:pt x="1289050" y="353722"/>
                </a:cubicBezTo>
              </a:path>
            </a:pathLst>
          </a:cu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</p:txBody>
      </p:sp>
      <p:grpSp>
        <p:nvGrpSpPr>
          <p:cNvPr id="42" name="Grouper 41"/>
          <p:cNvGrpSpPr>
            <a:grpSpLocks/>
          </p:cNvGrpSpPr>
          <p:nvPr/>
        </p:nvGrpSpPr>
        <p:grpSpPr bwMode="auto">
          <a:xfrm>
            <a:off x="6663264" y="3869944"/>
            <a:ext cx="1574955" cy="412455"/>
            <a:chOff x="1847850" y="3079750"/>
            <a:chExt cx="1574683" cy="412059"/>
          </a:xfrm>
        </p:grpSpPr>
        <p:sp>
          <p:nvSpPr>
            <p:cNvPr id="43" name="Forme libre 42"/>
            <p:cNvSpPr/>
            <p:nvPr/>
          </p:nvSpPr>
          <p:spPr>
            <a:xfrm>
              <a:off x="1847850" y="3079750"/>
              <a:ext cx="1307874" cy="212521"/>
            </a:xfrm>
            <a:custGeom>
              <a:avLst/>
              <a:gdLst>
                <a:gd name="connsiteX0" fmla="*/ 0 w 1308100"/>
                <a:gd name="connsiteY0" fmla="*/ 88900 h 212955"/>
                <a:gd name="connsiteX1" fmla="*/ 450850 w 1308100"/>
                <a:gd name="connsiteY1" fmla="*/ 127000 h 212955"/>
                <a:gd name="connsiteX2" fmla="*/ 787400 w 1308100"/>
                <a:gd name="connsiteY2" fmla="*/ 209550 h 212955"/>
                <a:gd name="connsiteX3" fmla="*/ 1308100 w 1308100"/>
                <a:gd name="connsiteY3" fmla="*/ 0 h 21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00" h="212955">
                  <a:moveTo>
                    <a:pt x="0" y="88900"/>
                  </a:moveTo>
                  <a:cubicBezTo>
                    <a:pt x="159808" y="97896"/>
                    <a:pt x="319617" y="106892"/>
                    <a:pt x="450850" y="127000"/>
                  </a:cubicBezTo>
                  <a:cubicBezTo>
                    <a:pt x="582083" y="147108"/>
                    <a:pt x="644525" y="230717"/>
                    <a:pt x="787400" y="209550"/>
                  </a:cubicBezTo>
                  <a:cubicBezTo>
                    <a:pt x="930275" y="188383"/>
                    <a:pt x="1308100" y="0"/>
                    <a:pt x="1308100" y="0"/>
                  </a:cubicBezTo>
                </a:path>
              </a:pathLst>
            </a:custGeom>
            <a:ln w="57150" cmpd="sng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ZoneTexte 30"/>
            <p:cNvSpPr txBox="1">
              <a:spLocks noChangeArrowheads="1"/>
            </p:cNvSpPr>
            <p:nvPr/>
          </p:nvSpPr>
          <p:spPr bwMode="auto">
            <a:xfrm>
              <a:off x="2639168" y="3184327"/>
              <a:ext cx="783365" cy="307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400">
                  <a:solidFill>
                    <a:srgbClr val="FF0000"/>
                  </a:solidFill>
                </a:rPr>
                <a:t>e beam</a:t>
              </a:r>
            </a:p>
          </p:txBody>
        </p:sp>
      </p:grpSp>
      <p:sp>
        <p:nvSpPr>
          <p:cNvPr id="45" name="ZoneTexte 44"/>
          <p:cNvSpPr txBox="1"/>
          <p:nvPr/>
        </p:nvSpPr>
        <p:spPr>
          <a:xfrm>
            <a:off x="6077473" y="3336540"/>
            <a:ext cx="60142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>
                <a:solidFill>
                  <a:schemeClr val="accent3">
                    <a:lumMod val="75000"/>
                  </a:schemeClr>
                </a:solidFill>
              </a:rPr>
              <a:t>shock</a:t>
            </a:r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cxnSp>
        <p:nvCxnSpPr>
          <p:cNvPr id="46" name="Connecteur droit 45"/>
          <p:cNvCxnSpPr/>
          <p:nvPr/>
        </p:nvCxnSpPr>
        <p:spPr>
          <a:xfrm>
            <a:off x="6457177" y="4374308"/>
            <a:ext cx="57923" cy="99218"/>
          </a:xfrm>
          <a:prstGeom prst="line">
            <a:avLst/>
          </a:prstGeom>
          <a:ln w="539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er 46"/>
          <p:cNvGrpSpPr/>
          <p:nvPr/>
        </p:nvGrpSpPr>
        <p:grpSpPr>
          <a:xfrm>
            <a:off x="6384925" y="4374308"/>
            <a:ext cx="276037" cy="232568"/>
            <a:chOff x="6384925" y="4212432"/>
            <a:chExt cx="276037" cy="232568"/>
          </a:xfrm>
        </p:grpSpPr>
        <p:sp>
          <p:nvSpPr>
            <p:cNvPr id="48" name="Forme libre 47"/>
            <p:cNvSpPr/>
            <p:nvPr/>
          </p:nvSpPr>
          <p:spPr>
            <a:xfrm>
              <a:off x="6384925" y="4212432"/>
              <a:ext cx="276037" cy="210343"/>
            </a:xfrm>
            <a:custGeom>
              <a:avLst/>
              <a:gdLst>
                <a:gd name="connsiteX0" fmla="*/ 0 w 276037"/>
                <a:gd name="connsiteY0" fmla="*/ 146843 h 210343"/>
                <a:gd name="connsiteX1" fmla="*/ 149225 w 276037"/>
                <a:gd name="connsiteY1" fmla="*/ 3968 h 210343"/>
                <a:gd name="connsiteX2" fmla="*/ 263525 w 276037"/>
                <a:gd name="connsiteY2" fmla="*/ 54768 h 210343"/>
                <a:gd name="connsiteX3" fmla="*/ 273050 w 276037"/>
                <a:gd name="connsiteY3" fmla="*/ 210343 h 2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037" h="210343">
                  <a:moveTo>
                    <a:pt x="0" y="146843"/>
                  </a:moveTo>
                  <a:cubicBezTo>
                    <a:pt x="52652" y="83078"/>
                    <a:pt x="105304" y="19314"/>
                    <a:pt x="149225" y="3968"/>
                  </a:cubicBezTo>
                  <a:cubicBezTo>
                    <a:pt x="193146" y="-11378"/>
                    <a:pt x="242888" y="20372"/>
                    <a:pt x="263525" y="54768"/>
                  </a:cubicBezTo>
                  <a:cubicBezTo>
                    <a:pt x="284162" y="89164"/>
                    <a:pt x="273050" y="210343"/>
                    <a:pt x="273050" y="210343"/>
                  </a:cubicBezTo>
                </a:path>
              </a:pathLst>
            </a:cu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orme libre 48"/>
            <p:cNvSpPr/>
            <p:nvPr/>
          </p:nvSpPr>
          <p:spPr>
            <a:xfrm>
              <a:off x="6399892" y="4264589"/>
              <a:ext cx="232495" cy="180411"/>
            </a:xfrm>
            <a:custGeom>
              <a:avLst/>
              <a:gdLst>
                <a:gd name="connsiteX0" fmla="*/ 0 w 276037"/>
                <a:gd name="connsiteY0" fmla="*/ 146843 h 210343"/>
                <a:gd name="connsiteX1" fmla="*/ 149225 w 276037"/>
                <a:gd name="connsiteY1" fmla="*/ 3968 h 210343"/>
                <a:gd name="connsiteX2" fmla="*/ 263525 w 276037"/>
                <a:gd name="connsiteY2" fmla="*/ 54768 h 210343"/>
                <a:gd name="connsiteX3" fmla="*/ 273050 w 276037"/>
                <a:gd name="connsiteY3" fmla="*/ 210343 h 2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037" h="210343">
                  <a:moveTo>
                    <a:pt x="0" y="146843"/>
                  </a:moveTo>
                  <a:cubicBezTo>
                    <a:pt x="52652" y="83078"/>
                    <a:pt x="105304" y="19314"/>
                    <a:pt x="149225" y="3968"/>
                  </a:cubicBezTo>
                  <a:cubicBezTo>
                    <a:pt x="193146" y="-11378"/>
                    <a:pt x="242888" y="20372"/>
                    <a:pt x="263525" y="54768"/>
                  </a:cubicBezTo>
                  <a:cubicBezTo>
                    <a:pt x="284162" y="89164"/>
                    <a:pt x="273050" y="210343"/>
                    <a:pt x="273050" y="210343"/>
                  </a:cubicBezTo>
                </a:path>
              </a:pathLst>
            </a:cu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" name="Grouper 49"/>
          <p:cNvGrpSpPr/>
          <p:nvPr/>
        </p:nvGrpSpPr>
        <p:grpSpPr>
          <a:xfrm>
            <a:off x="6410325" y="4392930"/>
            <a:ext cx="1579662" cy="360362"/>
            <a:chOff x="6410325" y="4231054"/>
            <a:chExt cx="1579662" cy="360362"/>
          </a:xfrm>
        </p:grpSpPr>
        <p:sp>
          <p:nvSpPr>
            <p:cNvPr id="52" name="Rectangle 22"/>
            <p:cNvSpPr>
              <a:spLocks noChangeArrowheads="1"/>
            </p:cNvSpPr>
            <p:nvPr/>
          </p:nvSpPr>
          <p:spPr bwMode="auto">
            <a:xfrm>
              <a:off x="7094364" y="4283639"/>
              <a:ext cx="8956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 err="1">
                  <a:solidFill>
                    <a:srgbClr val="0000FF"/>
                  </a:solidFill>
                </a:rPr>
                <a:t>trapped</a:t>
              </a:r>
              <a:r>
                <a:rPr lang="fr-FR" sz="1400" dirty="0">
                  <a:solidFill>
                    <a:srgbClr val="0000FF"/>
                  </a:solidFill>
                </a:rPr>
                <a:t> e</a:t>
              </a:r>
            </a:p>
          </p:txBody>
        </p:sp>
        <p:sp>
          <p:nvSpPr>
            <p:cNvPr id="53" name="Forme libre 52"/>
            <p:cNvSpPr/>
            <p:nvPr/>
          </p:nvSpPr>
          <p:spPr>
            <a:xfrm>
              <a:off x="6410325" y="4231054"/>
              <a:ext cx="238830" cy="175439"/>
            </a:xfrm>
            <a:custGeom>
              <a:avLst/>
              <a:gdLst>
                <a:gd name="connsiteX0" fmla="*/ 0 w 238830"/>
                <a:gd name="connsiteY0" fmla="*/ 112346 h 175439"/>
                <a:gd name="connsiteX1" fmla="*/ 88900 w 238830"/>
                <a:gd name="connsiteY1" fmla="*/ 29796 h 175439"/>
                <a:gd name="connsiteX2" fmla="*/ 171450 w 238830"/>
                <a:gd name="connsiteY2" fmla="*/ 1221 h 175439"/>
                <a:gd name="connsiteX3" fmla="*/ 228600 w 238830"/>
                <a:gd name="connsiteY3" fmla="*/ 64721 h 175439"/>
                <a:gd name="connsiteX4" fmla="*/ 238125 w 238830"/>
                <a:gd name="connsiteY4" fmla="*/ 169496 h 175439"/>
                <a:gd name="connsiteX5" fmla="*/ 238125 w 238830"/>
                <a:gd name="connsiteY5" fmla="*/ 163146 h 175439"/>
                <a:gd name="connsiteX6" fmla="*/ 238125 w 238830"/>
                <a:gd name="connsiteY6" fmla="*/ 163146 h 17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830" h="175439">
                  <a:moveTo>
                    <a:pt x="0" y="112346"/>
                  </a:moveTo>
                  <a:cubicBezTo>
                    <a:pt x="30162" y="80331"/>
                    <a:pt x="60325" y="48317"/>
                    <a:pt x="88900" y="29796"/>
                  </a:cubicBezTo>
                  <a:cubicBezTo>
                    <a:pt x="117475" y="11275"/>
                    <a:pt x="148167" y="-4600"/>
                    <a:pt x="171450" y="1221"/>
                  </a:cubicBezTo>
                  <a:cubicBezTo>
                    <a:pt x="194733" y="7042"/>
                    <a:pt x="217488" y="36675"/>
                    <a:pt x="228600" y="64721"/>
                  </a:cubicBezTo>
                  <a:cubicBezTo>
                    <a:pt x="239713" y="92767"/>
                    <a:pt x="236538" y="153092"/>
                    <a:pt x="238125" y="169496"/>
                  </a:cubicBezTo>
                  <a:cubicBezTo>
                    <a:pt x="239712" y="185900"/>
                    <a:pt x="238125" y="163146"/>
                    <a:pt x="238125" y="163146"/>
                  </a:cubicBezTo>
                  <a:lnTo>
                    <a:pt x="238125" y="163146"/>
                  </a:lnTo>
                </a:path>
              </a:pathLst>
            </a:custGeom>
            <a:ln w="9525">
              <a:solidFill>
                <a:srgbClr val="0000FF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5" name="Forme libre 54"/>
          <p:cNvSpPr/>
          <p:nvPr/>
        </p:nvSpPr>
        <p:spPr bwMode="auto">
          <a:xfrm rot="4038063">
            <a:off x="6492606" y="4216801"/>
            <a:ext cx="581024" cy="398463"/>
          </a:xfrm>
          <a:custGeom>
            <a:avLst/>
            <a:gdLst>
              <a:gd name="connsiteX0" fmla="*/ 69873 w 711179"/>
              <a:gd name="connsiteY0" fmla="*/ 577946 h 590646"/>
              <a:gd name="connsiteX1" fmla="*/ 23 w 711179"/>
              <a:gd name="connsiteY1" fmla="*/ 298546 h 590646"/>
              <a:gd name="connsiteX2" fmla="*/ 76223 w 711179"/>
              <a:gd name="connsiteY2" fmla="*/ 88996 h 590646"/>
              <a:gd name="connsiteX3" fmla="*/ 285773 w 711179"/>
              <a:gd name="connsiteY3" fmla="*/ 96 h 590646"/>
              <a:gd name="connsiteX4" fmla="*/ 539773 w 711179"/>
              <a:gd name="connsiteY4" fmla="*/ 76296 h 590646"/>
              <a:gd name="connsiteX5" fmla="*/ 704873 w 711179"/>
              <a:gd name="connsiteY5" fmla="*/ 273146 h 590646"/>
              <a:gd name="connsiteX6" fmla="*/ 679473 w 711179"/>
              <a:gd name="connsiteY6" fmla="*/ 590646 h 59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1179" h="590646">
                <a:moveTo>
                  <a:pt x="69873" y="577946"/>
                </a:moveTo>
                <a:cubicBezTo>
                  <a:pt x="34419" y="478992"/>
                  <a:pt x="-1035" y="380038"/>
                  <a:pt x="23" y="298546"/>
                </a:cubicBezTo>
                <a:cubicBezTo>
                  <a:pt x="1081" y="217054"/>
                  <a:pt x="28598" y="138738"/>
                  <a:pt x="76223" y="88996"/>
                </a:cubicBezTo>
                <a:cubicBezTo>
                  <a:pt x="123848" y="39254"/>
                  <a:pt x="208515" y="2213"/>
                  <a:pt x="285773" y="96"/>
                </a:cubicBezTo>
                <a:cubicBezTo>
                  <a:pt x="363031" y="-2021"/>
                  <a:pt x="469923" y="30788"/>
                  <a:pt x="539773" y="76296"/>
                </a:cubicBezTo>
                <a:cubicBezTo>
                  <a:pt x="609623" y="121804"/>
                  <a:pt x="681590" y="187421"/>
                  <a:pt x="704873" y="273146"/>
                </a:cubicBezTo>
                <a:cubicBezTo>
                  <a:pt x="728156" y="358871"/>
                  <a:pt x="679473" y="590646"/>
                  <a:pt x="679473" y="590646"/>
                </a:cubicBezTo>
              </a:path>
            </a:pathLst>
          </a:cu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64" name="Grouper 63"/>
          <p:cNvGrpSpPr/>
          <p:nvPr/>
        </p:nvGrpSpPr>
        <p:grpSpPr>
          <a:xfrm>
            <a:off x="1407009" y="3992403"/>
            <a:ext cx="4811751" cy="731360"/>
            <a:chOff x="1407009" y="3992403"/>
            <a:chExt cx="4811751" cy="731360"/>
          </a:xfrm>
        </p:grpSpPr>
        <p:cxnSp>
          <p:nvCxnSpPr>
            <p:cNvPr id="58" name="Connecteur droit 57"/>
            <p:cNvCxnSpPr/>
            <p:nvPr/>
          </p:nvCxnSpPr>
          <p:spPr>
            <a:xfrm flipV="1">
              <a:off x="1407009" y="3992403"/>
              <a:ext cx="4811751" cy="731360"/>
            </a:xfrm>
            <a:prstGeom prst="line">
              <a:avLst/>
            </a:prstGeom>
            <a:ln>
              <a:solidFill>
                <a:srgbClr val="FF0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59"/>
            <p:cNvSpPr txBox="1"/>
            <p:nvPr/>
          </p:nvSpPr>
          <p:spPr>
            <a:xfrm rot="21060000">
              <a:off x="4309680" y="4152170"/>
              <a:ext cx="12575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Type III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er 62"/>
          <p:cNvGrpSpPr/>
          <p:nvPr/>
        </p:nvGrpSpPr>
        <p:grpSpPr>
          <a:xfrm>
            <a:off x="1407009" y="4425798"/>
            <a:ext cx="5050168" cy="779185"/>
            <a:chOff x="1407009" y="4425798"/>
            <a:chExt cx="5050168" cy="779185"/>
          </a:xfrm>
        </p:grpSpPr>
        <p:grpSp>
          <p:nvGrpSpPr>
            <p:cNvPr id="9" name="Grouper 8"/>
            <p:cNvGrpSpPr/>
            <p:nvPr/>
          </p:nvGrpSpPr>
          <p:grpSpPr>
            <a:xfrm>
              <a:off x="1407009" y="4473526"/>
              <a:ext cx="5050168" cy="731457"/>
              <a:chOff x="1407009" y="4473526"/>
              <a:chExt cx="5050168" cy="731457"/>
            </a:xfrm>
          </p:grpSpPr>
          <p:sp>
            <p:nvSpPr>
              <p:cNvPr id="3" name="Ellipse 2"/>
              <p:cNvSpPr/>
              <p:nvPr/>
            </p:nvSpPr>
            <p:spPr>
              <a:xfrm>
                <a:off x="1407009" y="4473526"/>
                <a:ext cx="2465378" cy="731457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" name="Connecteur droit 6"/>
              <p:cNvCxnSpPr>
                <a:stCxn id="3" idx="6"/>
              </p:cNvCxnSpPr>
              <p:nvPr/>
            </p:nvCxnSpPr>
            <p:spPr>
              <a:xfrm flipV="1">
                <a:off x="3872387" y="4606876"/>
                <a:ext cx="2584790" cy="23237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ZoneTexte 61"/>
            <p:cNvSpPr txBox="1"/>
            <p:nvPr/>
          </p:nvSpPr>
          <p:spPr>
            <a:xfrm rot="21322953">
              <a:off x="4310335" y="4425798"/>
              <a:ext cx="1772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3366FF"/>
                  </a:solidFill>
                </a:rPr>
                <a:t>Continuum (type IV)</a:t>
              </a:r>
              <a:endParaRPr lang="en-GB" sz="1400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1518619" y="3635513"/>
            <a:ext cx="4271272" cy="867939"/>
            <a:chOff x="1407009" y="3855825"/>
            <a:chExt cx="4271272" cy="867939"/>
          </a:xfrm>
        </p:grpSpPr>
        <p:cxnSp>
          <p:nvCxnSpPr>
            <p:cNvPr id="56" name="Connecteur droit 55"/>
            <p:cNvCxnSpPr/>
            <p:nvPr/>
          </p:nvCxnSpPr>
          <p:spPr>
            <a:xfrm flipV="1">
              <a:off x="1407009" y="4004525"/>
              <a:ext cx="4271272" cy="719239"/>
            </a:xfrm>
            <a:prstGeom prst="line">
              <a:avLst/>
            </a:prstGeom>
            <a:ln>
              <a:solidFill>
                <a:schemeClr val="accent3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 rot="21060000">
              <a:off x="4157274" y="3855825"/>
              <a:ext cx="12575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8000"/>
                  </a:solidFill>
                </a:rPr>
                <a:t>Type II</a:t>
              </a:r>
              <a:endParaRPr lang="en-GB" sz="1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1270043" y="2041200"/>
            <a:ext cx="7700168" cy="4595775"/>
            <a:chOff x="1270043" y="2041200"/>
            <a:chExt cx="7700168" cy="4595775"/>
          </a:xfrm>
        </p:grpSpPr>
        <p:sp>
          <p:nvSpPr>
            <p:cNvPr id="57" name="Espace réservé du contenu 4"/>
            <p:cNvSpPr txBox="1">
              <a:spLocks/>
            </p:cNvSpPr>
            <p:nvPr/>
          </p:nvSpPr>
          <p:spPr>
            <a:xfrm>
              <a:off x="4233477" y="4980844"/>
              <a:ext cx="4736734" cy="165613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dirty="0" smtClean="0">
                  <a:solidFill>
                    <a:srgbClr val="000090"/>
                  </a:solidFill>
                </a:rPr>
                <a:t>Detection of Langmuir waves: </a:t>
              </a:r>
              <a:r>
                <a:rPr lang="en-GB" sz="2000" i="1" dirty="0" smtClean="0">
                  <a:solidFill>
                    <a:srgbClr val="000090"/>
                  </a:solidFill>
                </a:rPr>
                <a:t>Wind</a:t>
              </a:r>
              <a:r>
                <a:rPr lang="en-GB" sz="2000" dirty="0" smtClean="0">
                  <a:solidFill>
                    <a:srgbClr val="000090"/>
                  </a:solidFill>
                </a:rPr>
                <a:t> spacecraft intercepts e</a:t>
              </a:r>
              <a:r>
                <a:rPr lang="en-GB" sz="2000" baseline="30000" dirty="0" smtClean="0">
                  <a:solidFill>
                    <a:srgbClr val="000090"/>
                  </a:solidFill>
                </a:rPr>
                <a:t>-</a:t>
              </a:r>
              <a:r>
                <a:rPr lang="en-GB" sz="2000" dirty="0" smtClean="0">
                  <a:solidFill>
                    <a:srgbClr val="000090"/>
                  </a:solidFill>
                </a:rPr>
                <a:t> beams =&gt; magnetic connection to the acceleration region during the rise of the GLE</a:t>
              </a:r>
            </a:p>
            <a:p>
              <a:endParaRPr lang="en-GB" sz="2000" dirty="0" smtClean="0">
                <a:solidFill>
                  <a:srgbClr val="00009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70043" y="2041200"/>
              <a:ext cx="2474700" cy="3869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43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0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37235" y="1041928"/>
            <a:ext cx="3153825" cy="5084235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solidFill>
                  <a:srgbClr val="000090"/>
                </a:solidFill>
              </a:rPr>
              <a:t>The most energetic particles accelerated at the Sun: relativistic protons (-&gt; tens of </a:t>
            </a:r>
            <a:r>
              <a:rPr lang="en-GB" sz="2000" dirty="0" err="1" smtClean="0">
                <a:solidFill>
                  <a:srgbClr val="000090"/>
                </a:solidFill>
              </a:rPr>
              <a:t>GeV</a:t>
            </a:r>
            <a:r>
              <a:rPr lang="en-GB" sz="2000" dirty="0" smtClean="0">
                <a:solidFill>
                  <a:srgbClr val="000090"/>
                </a:solidFill>
              </a:rPr>
              <a:t>)</a:t>
            </a:r>
          </a:p>
          <a:p>
            <a:r>
              <a:rPr lang="en-GB" sz="2000" dirty="0" smtClean="0">
                <a:solidFill>
                  <a:srgbClr val="000090"/>
                </a:solidFill>
              </a:rPr>
              <a:t>Impact on the Earth’s atmosphere: cascade of nuclear reactions, release of </a:t>
            </a:r>
            <a:r>
              <a:rPr lang="en-GB" sz="2000" dirty="0" err="1" smtClean="0">
                <a:solidFill>
                  <a:srgbClr val="000090"/>
                </a:solidFill>
              </a:rPr>
              <a:t>secondaries</a:t>
            </a:r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 err="1" smtClean="0">
                <a:solidFill>
                  <a:srgbClr val="000090"/>
                </a:solidFill>
              </a:rPr>
              <a:t>Secondaries</a:t>
            </a:r>
            <a:r>
              <a:rPr lang="en-GB" sz="2000" dirty="0" smtClean="0">
                <a:solidFill>
                  <a:srgbClr val="000090"/>
                </a:solidFill>
              </a:rPr>
              <a:t> </a:t>
            </a:r>
            <a:r>
              <a:rPr lang="en-GB" sz="2000" dirty="0">
                <a:solidFill>
                  <a:srgbClr val="000090"/>
                </a:solidFill>
              </a:rPr>
              <a:t>(mainly neutrons) detected on Earth by neutron monitors. </a:t>
            </a:r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>
                <a:solidFill>
                  <a:srgbClr val="000090"/>
                </a:solidFill>
              </a:rPr>
              <a:t>Solar events: GLEs (Ground-Level Enhancements) </a:t>
            </a:r>
            <a:r>
              <a:rPr lang="mr-IN" sz="2000" dirty="0">
                <a:solidFill>
                  <a:srgbClr val="000090"/>
                </a:solidFill>
              </a:rPr>
              <a:t>–</a:t>
            </a:r>
            <a:r>
              <a:rPr lang="en-GB" sz="2000" dirty="0">
                <a:solidFill>
                  <a:srgbClr val="000090"/>
                </a:solidFill>
              </a:rPr>
              <a:t> 77 since 1942</a:t>
            </a:r>
          </a:p>
          <a:p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1</a:t>
            </a:fld>
            <a:endParaRPr lang="en-GB"/>
          </a:p>
        </p:txBody>
      </p:sp>
      <p:pic>
        <p:nvPicPr>
          <p:cNvPr id="5" name="Image 4" descr="Kerguelen_casc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25" y="1041928"/>
            <a:ext cx="5701335" cy="4276001"/>
          </a:xfrm>
          <a:prstGeom prst="rect">
            <a:avLst/>
          </a:prstGeom>
        </p:spPr>
      </p:pic>
      <p:sp>
        <p:nvSpPr>
          <p:cNvPr id="8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Relativistic solar energetic particle events</a:t>
            </a:r>
          </a:p>
          <a:p>
            <a:pPr algn="r"/>
            <a:r>
              <a:rPr lang="en-GB" sz="2400" dirty="0" smtClean="0">
                <a:solidFill>
                  <a:srgbClr val="000090"/>
                </a:solidFill>
              </a:rPr>
              <a:t>Definition and detection</a:t>
            </a:r>
            <a:endParaRPr lang="en-GB" sz="2500" dirty="0">
              <a:solidFill>
                <a:srgbClr val="000090"/>
              </a:solidFill>
            </a:endParaRPr>
          </a:p>
        </p:txBody>
      </p:sp>
      <p:sp>
        <p:nvSpPr>
          <p:cNvPr id="9" name="Espace réservé du contenu 3"/>
          <p:cNvSpPr txBox="1">
            <a:spLocks/>
          </p:cNvSpPr>
          <p:nvPr/>
        </p:nvSpPr>
        <p:spPr>
          <a:xfrm>
            <a:off x="348874" y="5743931"/>
            <a:ext cx="5383863" cy="773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When/how does the Sun accelerate relativistic protons? How do they reach the Earth?</a:t>
            </a:r>
            <a:endParaRPr lang="en-GB" sz="2000" dirty="0">
              <a:solidFill>
                <a:srgbClr val="000090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5732737" y="4984750"/>
            <a:ext cx="3189013" cy="1736725"/>
            <a:chOff x="5732737" y="4984750"/>
            <a:chExt cx="3189013" cy="1736725"/>
          </a:xfrm>
        </p:grpSpPr>
        <p:pic>
          <p:nvPicPr>
            <p:cNvPr id="11" name="Image 10" descr="nmdb_GLE20031028_10-16UT.png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2737" y="5524328"/>
              <a:ext cx="3189013" cy="1197147"/>
            </a:xfrm>
            <a:prstGeom prst="rect">
              <a:avLst/>
            </a:prstGeom>
          </p:spPr>
        </p:pic>
        <p:sp>
          <p:nvSpPr>
            <p:cNvPr id="12" name="Flèche courbée vers la gauche 11"/>
            <p:cNvSpPr/>
            <p:nvPr/>
          </p:nvSpPr>
          <p:spPr>
            <a:xfrm>
              <a:off x="8302625" y="4984750"/>
              <a:ext cx="238125" cy="873125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25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11430" y="1182719"/>
            <a:ext cx="4424099" cy="41682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GLEs well-known to be observed under disturbed interplanetary conditions – e.g. within </a:t>
            </a:r>
            <a:r>
              <a:rPr lang="en-GB" sz="2000" dirty="0" err="1" smtClean="0">
                <a:solidFill>
                  <a:srgbClr val="000090"/>
                </a:solidFill>
              </a:rPr>
              <a:t>Forbush</a:t>
            </a:r>
            <a:r>
              <a:rPr lang="en-GB" sz="2000" dirty="0" smtClean="0">
                <a:solidFill>
                  <a:srgbClr val="000090"/>
                </a:solidFill>
              </a:rPr>
              <a:t> decreases</a:t>
            </a:r>
          </a:p>
          <a:p>
            <a:pPr>
              <a:lnSpc>
                <a:spcPct val="50000"/>
              </a:lnSpc>
            </a:pPr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 smtClean="0">
                <a:solidFill>
                  <a:srgbClr val="000090"/>
                </a:solidFill>
              </a:rPr>
              <a:t>Broad distribution of the parent activity in </a:t>
            </a:r>
            <a:r>
              <a:rPr lang="en-GB" sz="2000" dirty="0" err="1" smtClean="0">
                <a:solidFill>
                  <a:srgbClr val="000090"/>
                </a:solidFill>
              </a:rPr>
              <a:t>heliolongitude</a:t>
            </a:r>
            <a:endParaRPr lang="en-GB" sz="2000" dirty="0" smtClean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</a:pPr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 smtClean="0">
                <a:solidFill>
                  <a:srgbClr val="000090"/>
                </a:solidFill>
              </a:rPr>
              <a:t>Masson et al. 2012: the major GLEs of solar cycle 23 occurred while Earth in transient IMF configurations (disturbance by previous CMEs)</a:t>
            </a:r>
            <a:endParaRPr lang="en-GB" sz="1800" dirty="0">
              <a:solidFill>
                <a:srgbClr val="00009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0C90-67FB-BF40-9E0C-4096E67B7796}" type="slidenum">
              <a:rPr lang="en-GB" smtClean="0"/>
              <a:t>2</a:t>
            </a:fld>
            <a:endParaRPr lang="en-GB"/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-2221333" y="3188056"/>
            <a:ext cx="467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Adapted</a:t>
            </a:r>
            <a:r>
              <a:rPr lang="en-GB" dirty="0" smtClean="0"/>
              <a:t> from Masson et al. 2012 A&amp;A 538, A32 </a:t>
            </a:r>
            <a:endParaRPr lang="en-GB" dirty="0"/>
          </a:p>
        </p:txBody>
      </p:sp>
      <p:sp>
        <p:nvSpPr>
          <p:cNvPr id="33" name="ZoneTexte 32"/>
          <p:cNvSpPr txBox="1"/>
          <p:nvPr/>
        </p:nvSpPr>
        <p:spPr>
          <a:xfrm>
            <a:off x="1738903" y="1660548"/>
            <a:ext cx="80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mtClean="0">
                <a:solidFill>
                  <a:schemeClr val="bg1"/>
                </a:solidFill>
              </a:rPr>
              <a:t>W 77°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117113" y="1668914"/>
            <a:ext cx="80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mtClean="0">
                <a:solidFill>
                  <a:schemeClr val="bg1"/>
                </a:solidFill>
              </a:rPr>
              <a:t>E 126°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Magnetic connectivity from the Sun to the Earth</a:t>
            </a:r>
          </a:p>
          <a:p>
            <a:pPr algn="r"/>
            <a:r>
              <a:rPr lang="en-GB" sz="2400" dirty="0" smtClean="0">
                <a:solidFill>
                  <a:srgbClr val="000090"/>
                </a:solidFill>
              </a:rPr>
              <a:t>Distribution of GLE-related flares with heliographic longitude</a:t>
            </a:r>
            <a:endParaRPr lang="en-GB" sz="2500" dirty="0">
              <a:solidFill>
                <a:srgbClr val="000090"/>
              </a:solidFill>
            </a:endParaRPr>
          </a:p>
        </p:txBody>
      </p:sp>
      <p:pic>
        <p:nvPicPr>
          <p:cNvPr id="2" name="Image 1" descr="Masson_GLE_distrib_updated20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9" y="1639910"/>
            <a:ext cx="4218974" cy="3169156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491067" y="5080005"/>
            <a:ext cx="8195733" cy="15239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 smtClean="0">
                <a:solidFill>
                  <a:srgbClr val="000090"/>
                </a:solidFill>
              </a:rPr>
              <a:t>Interpretations:</a:t>
            </a:r>
          </a:p>
          <a:p>
            <a:r>
              <a:rPr lang="en-GB" sz="2000" dirty="0" smtClean="0">
                <a:solidFill>
                  <a:srgbClr val="000090"/>
                </a:solidFill>
              </a:rPr>
              <a:t>Broad accelerator (CME shock)</a:t>
            </a:r>
          </a:p>
          <a:p>
            <a:r>
              <a:rPr lang="en-GB" sz="2000" dirty="0" smtClean="0">
                <a:solidFill>
                  <a:srgbClr val="000090"/>
                </a:solidFill>
              </a:rPr>
              <a:t>Transport of particles (corona, </a:t>
            </a:r>
            <a:r>
              <a:rPr lang="en-GB" sz="2000" dirty="0" err="1" smtClean="0">
                <a:solidFill>
                  <a:srgbClr val="000090"/>
                </a:solidFill>
              </a:rPr>
              <a:t>Heliosphere</a:t>
            </a:r>
            <a:r>
              <a:rPr lang="en-GB" sz="2000" dirty="0" smtClean="0">
                <a:solidFill>
                  <a:srgbClr val="000090"/>
                </a:solidFill>
              </a:rPr>
              <a:t>) =&gt; possible processes: guiding-centre drifts, field line meandering (induced by ICMEs)</a:t>
            </a:r>
            <a:endParaRPr lang="en-GB" sz="1800" dirty="0">
              <a:solidFill>
                <a:srgbClr val="000090"/>
              </a:solidFill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598174" y="4406255"/>
            <a:ext cx="1706811" cy="568047"/>
            <a:chOff x="598174" y="4406255"/>
            <a:chExt cx="1706811" cy="568047"/>
          </a:xfrm>
        </p:grpSpPr>
        <p:sp>
          <p:nvSpPr>
            <p:cNvPr id="4" name="Ellipse 3"/>
            <p:cNvSpPr/>
            <p:nvPr/>
          </p:nvSpPr>
          <p:spPr>
            <a:xfrm>
              <a:off x="1738903" y="4406255"/>
              <a:ext cx="566082" cy="566082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98174" y="4635748"/>
              <a:ext cx="1247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2003 Oct 28</a:t>
              </a:r>
              <a:endParaRPr lang="en-GB" sz="1600" dirty="0"/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2741271" y="1699692"/>
            <a:ext cx="1247836" cy="896270"/>
            <a:chOff x="1399773" y="4076067"/>
            <a:chExt cx="1247836" cy="896270"/>
          </a:xfrm>
        </p:grpSpPr>
        <p:sp>
          <p:nvSpPr>
            <p:cNvPr id="14" name="Ellipse 13"/>
            <p:cNvSpPr/>
            <p:nvPr/>
          </p:nvSpPr>
          <p:spPr>
            <a:xfrm>
              <a:off x="1738903" y="4406255"/>
              <a:ext cx="566082" cy="566082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399773" y="4076067"/>
              <a:ext cx="1247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2001 Apr 18</a:t>
              </a:r>
              <a:endParaRPr lang="en-GB" sz="1600" dirty="0"/>
            </a:p>
          </p:txBody>
        </p:sp>
      </p:grp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46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 flipV="1">
            <a:off x="1960929" y="4484153"/>
            <a:ext cx="228087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43465" y="4268182"/>
            <a:ext cx="81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B </a:t>
            </a:r>
            <a:r>
              <a:rPr lang="en-GB" dirty="0" smtClean="0"/>
              <a:t>= 0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1890634" y="4668311"/>
            <a:ext cx="274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×                 ×                x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1409192" y="3917653"/>
            <a:ext cx="316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0"/>
              <a:buChar char="¤"/>
            </a:pP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    </a:t>
            </a:r>
            <a:r>
              <a:rPr lang="en-GB" dirty="0" smtClean="0">
                <a:sym typeface="Wingdings"/>
              </a:rPr>
              <a:t>          </a:t>
            </a: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GB" dirty="0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620485" y="1037778"/>
            <a:ext cx="8229600" cy="24504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0090"/>
                </a:solidFill>
              </a:rPr>
              <a:t>Importance of the </a:t>
            </a:r>
            <a:r>
              <a:rPr lang="en-GB" sz="2000" dirty="0" err="1">
                <a:solidFill>
                  <a:srgbClr val="000090"/>
                </a:solidFill>
              </a:rPr>
              <a:t>heliospheric</a:t>
            </a:r>
            <a:r>
              <a:rPr lang="en-GB" sz="2000" dirty="0">
                <a:solidFill>
                  <a:srgbClr val="000090"/>
                </a:solidFill>
              </a:rPr>
              <a:t> current sheet (HCS) for particle transport perpendicular to the average B-field: </a:t>
            </a:r>
            <a:r>
              <a:rPr lang="en-GB" sz="2000" dirty="0" err="1" smtClean="0">
                <a:solidFill>
                  <a:srgbClr val="000090"/>
                </a:solidFill>
              </a:rPr>
              <a:t>Battarbee</a:t>
            </a:r>
            <a:r>
              <a:rPr lang="en-GB" sz="2000" dirty="0" smtClean="0">
                <a:solidFill>
                  <a:srgbClr val="000090"/>
                </a:solidFill>
              </a:rPr>
              <a:t> et al. 2018a, b; </a:t>
            </a:r>
            <a:r>
              <a:rPr lang="en-GB" sz="2000" dirty="0" err="1" smtClean="0">
                <a:solidFill>
                  <a:srgbClr val="000090"/>
                </a:solidFill>
              </a:rPr>
              <a:t>Dalla</a:t>
            </a:r>
            <a:r>
              <a:rPr lang="en-GB" sz="2000" dirty="0" smtClean="0">
                <a:solidFill>
                  <a:srgbClr val="000090"/>
                </a:solidFill>
              </a:rPr>
              <a:t> </a:t>
            </a:r>
            <a:r>
              <a:rPr lang="en-GB" sz="2000" dirty="0">
                <a:solidFill>
                  <a:srgbClr val="000090"/>
                </a:solidFill>
              </a:rPr>
              <a:t>et al. </a:t>
            </a:r>
            <a:r>
              <a:rPr lang="en-GB" sz="2000" dirty="0" smtClean="0">
                <a:solidFill>
                  <a:srgbClr val="000090"/>
                </a:solidFill>
              </a:rPr>
              <a:t>2020; Waterfall et al. </a:t>
            </a:r>
            <a:r>
              <a:rPr lang="en-GB" sz="2000" dirty="0">
                <a:solidFill>
                  <a:srgbClr val="000090"/>
                </a:solidFill>
              </a:rPr>
              <a:t>2022 </a:t>
            </a:r>
            <a:r>
              <a:rPr lang="en-GB" sz="2000" dirty="0" err="1">
                <a:solidFill>
                  <a:srgbClr val="000090"/>
                </a:solidFill>
              </a:rPr>
              <a:t>ApJ</a:t>
            </a:r>
            <a:r>
              <a:rPr lang="en-GB" sz="2000" dirty="0">
                <a:solidFill>
                  <a:srgbClr val="000090"/>
                </a:solidFill>
              </a:rPr>
              <a:t> 934, </a:t>
            </a:r>
            <a:r>
              <a:rPr lang="en-GB" sz="2000" dirty="0" smtClean="0">
                <a:solidFill>
                  <a:srgbClr val="000090"/>
                </a:solidFill>
              </a:rPr>
              <a:t>82</a:t>
            </a:r>
            <a:endParaRPr lang="en-GB" sz="2000" dirty="0"/>
          </a:p>
          <a:p>
            <a:pPr>
              <a:lnSpc>
                <a:spcPct val="50000"/>
              </a:lnSpc>
            </a:pPr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 smtClean="0">
                <a:solidFill>
                  <a:srgbClr val="000090"/>
                </a:solidFill>
              </a:rPr>
              <a:t>Illustration: two oppositely directed uniform magnetic fields separated by a neutral line, trajectory of a proton with cyclotron radius smaller than the distance between the neutral line and the centre of gyration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2114550" y="3684053"/>
            <a:ext cx="438644" cy="781050"/>
          </a:xfrm>
          <a:custGeom>
            <a:avLst/>
            <a:gdLst>
              <a:gd name="connsiteX0" fmla="*/ 0 w 438644"/>
              <a:gd name="connsiteY0" fmla="*/ 0 h 781050"/>
              <a:gd name="connsiteX1" fmla="*/ 273050 w 438644"/>
              <a:gd name="connsiteY1" fmla="*/ 85725 h 781050"/>
              <a:gd name="connsiteX2" fmla="*/ 419100 w 438644"/>
              <a:gd name="connsiteY2" fmla="*/ 288925 h 781050"/>
              <a:gd name="connsiteX3" fmla="*/ 428625 w 438644"/>
              <a:gd name="connsiteY3" fmla="*/ 536575 h 781050"/>
              <a:gd name="connsiteX4" fmla="*/ 339725 w 438644"/>
              <a:gd name="connsiteY4" fmla="*/ 711200 h 781050"/>
              <a:gd name="connsiteX5" fmla="*/ 266700 w 438644"/>
              <a:gd name="connsiteY5" fmla="*/ 78105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644" h="781050">
                <a:moveTo>
                  <a:pt x="0" y="0"/>
                </a:moveTo>
                <a:cubicBezTo>
                  <a:pt x="101600" y="18785"/>
                  <a:pt x="203200" y="37571"/>
                  <a:pt x="273050" y="85725"/>
                </a:cubicBezTo>
                <a:cubicBezTo>
                  <a:pt x="342900" y="133879"/>
                  <a:pt x="393171" y="213783"/>
                  <a:pt x="419100" y="288925"/>
                </a:cubicBezTo>
                <a:cubicBezTo>
                  <a:pt x="445029" y="364067"/>
                  <a:pt x="441854" y="466196"/>
                  <a:pt x="428625" y="536575"/>
                </a:cubicBezTo>
                <a:cubicBezTo>
                  <a:pt x="415396" y="606954"/>
                  <a:pt x="366713" y="670454"/>
                  <a:pt x="339725" y="711200"/>
                </a:cubicBezTo>
                <a:cubicBezTo>
                  <a:pt x="312738" y="751946"/>
                  <a:pt x="266700" y="781050"/>
                  <a:pt x="266700" y="781050"/>
                </a:cubicBezTo>
              </a:path>
            </a:pathLst>
          </a:cu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orme libre 20"/>
          <p:cNvSpPr/>
          <p:nvPr/>
        </p:nvSpPr>
        <p:spPr>
          <a:xfrm>
            <a:off x="2168303" y="4500028"/>
            <a:ext cx="447897" cy="796925"/>
          </a:xfrm>
          <a:custGeom>
            <a:avLst/>
            <a:gdLst>
              <a:gd name="connsiteX0" fmla="*/ 181197 w 447897"/>
              <a:gd name="connsiteY0" fmla="*/ 0 h 796925"/>
              <a:gd name="connsiteX1" fmla="*/ 104997 w 447897"/>
              <a:gd name="connsiteY1" fmla="*/ 79375 h 796925"/>
              <a:gd name="connsiteX2" fmla="*/ 28797 w 447897"/>
              <a:gd name="connsiteY2" fmla="*/ 215900 h 796925"/>
              <a:gd name="connsiteX3" fmla="*/ 222 w 447897"/>
              <a:gd name="connsiteY3" fmla="*/ 387350 h 796925"/>
              <a:gd name="connsiteX4" fmla="*/ 41497 w 447897"/>
              <a:gd name="connsiteY4" fmla="*/ 574675 h 796925"/>
              <a:gd name="connsiteX5" fmla="*/ 171672 w 447897"/>
              <a:gd name="connsiteY5" fmla="*/ 711200 h 796925"/>
              <a:gd name="connsiteX6" fmla="*/ 301847 w 447897"/>
              <a:gd name="connsiteY6" fmla="*/ 777875 h 796925"/>
              <a:gd name="connsiteX7" fmla="*/ 447897 w 447897"/>
              <a:gd name="connsiteY7" fmla="*/ 7969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7897" h="796925">
                <a:moveTo>
                  <a:pt x="181197" y="0"/>
                </a:moveTo>
                <a:cubicBezTo>
                  <a:pt x="155797" y="21696"/>
                  <a:pt x="130397" y="43392"/>
                  <a:pt x="104997" y="79375"/>
                </a:cubicBezTo>
                <a:cubicBezTo>
                  <a:pt x="79597" y="115358"/>
                  <a:pt x="46259" y="164571"/>
                  <a:pt x="28797" y="215900"/>
                </a:cubicBezTo>
                <a:cubicBezTo>
                  <a:pt x="11335" y="267229"/>
                  <a:pt x="-1895" y="327554"/>
                  <a:pt x="222" y="387350"/>
                </a:cubicBezTo>
                <a:cubicBezTo>
                  <a:pt x="2339" y="447146"/>
                  <a:pt x="12922" y="520700"/>
                  <a:pt x="41497" y="574675"/>
                </a:cubicBezTo>
                <a:cubicBezTo>
                  <a:pt x="70072" y="628650"/>
                  <a:pt x="128280" y="677333"/>
                  <a:pt x="171672" y="711200"/>
                </a:cubicBezTo>
                <a:cubicBezTo>
                  <a:pt x="215064" y="745067"/>
                  <a:pt x="255810" y="763588"/>
                  <a:pt x="301847" y="777875"/>
                </a:cubicBezTo>
                <a:cubicBezTo>
                  <a:pt x="347884" y="792162"/>
                  <a:pt x="447897" y="796925"/>
                  <a:pt x="447897" y="796925"/>
                </a:cubicBezTo>
              </a:path>
            </a:pathLst>
          </a:cu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orme libre 26"/>
          <p:cNvSpPr/>
          <p:nvPr/>
        </p:nvSpPr>
        <p:spPr>
          <a:xfrm>
            <a:off x="2619375" y="4478509"/>
            <a:ext cx="415925" cy="816407"/>
          </a:xfrm>
          <a:custGeom>
            <a:avLst/>
            <a:gdLst>
              <a:gd name="connsiteX0" fmla="*/ 0 w 415925"/>
              <a:gd name="connsiteY0" fmla="*/ 815269 h 816407"/>
              <a:gd name="connsiteX1" fmla="*/ 63500 w 415925"/>
              <a:gd name="connsiteY1" fmla="*/ 812094 h 816407"/>
              <a:gd name="connsiteX2" fmla="*/ 180975 w 415925"/>
              <a:gd name="connsiteY2" fmla="*/ 780344 h 816407"/>
              <a:gd name="connsiteX3" fmla="*/ 288925 w 415925"/>
              <a:gd name="connsiteY3" fmla="*/ 694619 h 816407"/>
              <a:gd name="connsiteX4" fmla="*/ 371475 w 415925"/>
              <a:gd name="connsiteY4" fmla="*/ 577144 h 816407"/>
              <a:gd name="connsiteX5" fmla="*/ 415925 w 415925"/>
              <a:gd name="connsiteY5" fmla="*/ 377119 h 816407"/>
              <a:gd name="connsiteX6" fmla="*/ 371475 w 415925"/>
              <a:gd name="connsiteY6" fmla="*/ 173919 h 816407"/>
              <a:gd name="connsiteX7" fmla="*/ 196850 w 415925"/>
              <a:gd name="connsiteY7" fmla="*/ 11994 h 816407"/>
              <a:gd name="connsiteX8" fmla="*/ 193675 w 415925"/>
              <a:gd name="connsiteY8" fmla="*/ 11994 h 81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925" h="816407">
                <a:moveTo>
                  <a:pt x="0" y="815269"/>
                </a:moveTo>
                <a:cubicBezTo>
                  <a:pt x="16668" y="816592"/>
                  <a:pt x="33337" y="817915"/>
                  <a:pt x="63500" y="812094"/>
                </a:cubicBezTo>
                <a:cubicBezTo>
                  <a:pt x="93663" y="806273"/>
                  <a:pt x="143404" y="799923"/>
                  <a:pt x="180975" y="780344"/>
                </a:cubicBezTo>
                <a:cubicBezTo>
                  <a:pt x="218546" y="760765"/>
                  <a:pt x="257175" y="728486"/>
                  <a:pt x="288925" y="694619"/>
                </a:cubicBezTo>
                <a:cubicBezTo>
                  <a:pt x="320675" y="660752"/>
                  <a:pt x="350308" y="630061"/>
                  <a:pt x="371475" y="577144"/>
                </a:cubicBezTo>
                <a:cubicBezTo>
                  <a:pt x="392642" y="524227"/>
                  <a:pt x="415925" y="444323"/>
                  <a:pt x="415925" y="377119"/>
                </a:cubicBezTo>
                <a:cubicBezTo>
                  <a:pt x="415925" y="309915"/>
                  <a:pt x="407987" y="234773"/>
                  <a:pt x="371475" y="173919"/>
                </a:cubicBezTo>
                <a:cubicBezTo>
                  <a:pt x="334963" y="113065"/>
                  <a:pt x="226483" y="38981"/>
                  <a:pt x="196850" y="11994"/>
                </a:cubicBezTo>
                <a:cubicBezTo>
                  <a:pt x="167217" y="-14994"/>
                  <a:pt x="193675" y="11994"/>
                  <a:pt x="193675" y="11994"/>
                </a:cubicBezTo>
              </a:path>
            </a:pathLst>
          </a:cu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orme libre 29"/>
          <p:cNvSpPr/>
          <p:nvPr/>
        </p:nvSpPr>
        <p:spPr>
          <a:xfrm>
            <a:off x="2603571" y="3674528"/>
            <a:ext cx="412810" cy="800100"/>
          </a:xfrm>
          <a:custGeom>
            <a:avLst/>
            <a:gdLst>
              <a:gd name="connsiteX0" fmla="*/ 194733 w 412810"/>
              <a:gd name="connsiteY0" fmla="*/ 800100 h 800100"/>
              <a:gd name="connsiteX1" fmla="*/ 105833 w 412810"/>
              <a:gd name="connsiteY1" fmla="*/ 723900 h 800100"/>
              <a:gd name="connsiteX2" fmla="*/ 38100 w 412810"/>
              <a:gd name="connsiteY2" fmla="*/ 622300 h 800100"/>
              <a:gd name="connsiteX3" fmla="*/ 0 w 412810"/>
              <a:gd name="connsiteY3" fmla="*/ 533400 h 800100"/>
              <a:gd name="connsiteX4" fmla="*/ 0 w 412810"/>
              <a:gd name="connsiteY4" fmla="*/ 376767 h 800100"/>
              <a:gd name="connsiteX5" fmla="*/ 38100 w 412810"/>
              <a:gd name="connsiteY5" fmla="*/ 237067 h 800100"/>
              <a:gd name="connsiteX6" fmla="*/ 135466 w 412810"/>
              <a:gd name="connsiteY6" fmla="*/ 114300 h 800100"/>
              <a:gd name="connsiteX7" fmla="*/ 232833 w 412810"/>
              <a:gd name="connsiteY7" fmla="*/ 46567 h 800100"/>
              <a:gd name="connsiteX8" fmla="*/ 342900 w 412810"/>
              <a:gd name="connsiteY8" fmla="*/ 12700 h 800100"/>
              <a:gd name="connsiteX9" fmla="*/ 406400 w 412810"/>
              <a:gd name="connsiteY9" fmla="*/ 8467 h 800100"/>
              <a:gd name="connsiteX10" fmla="*/ 410633 w 412810"/>
              <a:gd name="connsiteY10" fmla="*/ 0 h 800100"/>
              <a:gd name="connsiteX11" fmla="*/ 410633 w 412810"/>
              <a:gd name="connsiteY11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2810" h="800100">
                <a:moveTo>
                  <a:pt x="194733" y="800100"/>
                </a:moveTo>
                <a:cubicBezTo>
                  <a:pt x="163335" y="776816"/>
                  <a:pt x="131938" y="753533"/>
                  <a:pt x="105833" y="723900"/>
                </a:cubicBezTo>
                <a:cubicBezTo>
                  <a:pt x="79728" y="694267"/>
                  <a:pt x="55739" y="654050"/>
                  <a:pt x="38100" y="622300"/>
                </a:cubicBezTo>
                <a:cubicBezTo>
                  <a:pt x="20461" y="590550"/>
                  <a:pt x="6350" y="574322"/>
                  <a:pt x="0" y="533400"/>
                </a:cubicBezTo>
                <a:cubicBezTo>
                  <a:pt x="-6350" y="492478"/>
                  <a:pt x="-6350" y="426156"/>
                  <a:pt x="0" y="376767"/>
                </a:cubicBezTo>
                <a:cubicBezTo>
                  <a:pt x="6350" y="327378"/>
                  <a:pt x="15522" y="280812"/>
                  <a:pt x="38100" y="237067"/>
                </a:cubicBezTo>
                <a:cubicBezTo>
                  <a:pt x="60678" y="193322"/>
                  <a:pt x="103011" y="146050"/>
                  <a:pt x="135466" y="114300"/>
                </a:cubicBezTo>
                <a:cubicBezTo>
                  <a:pt x="167921" y="82550"/>
                  <a:pt x="198261" y="63500"/>
                  <a:pt x="232833" y="46567"/>
                </a:cubicBezTo>
                <a:cubicBezTo>
                  <a:pt x="267405" y="29634"/>
                  <a:pt x="313972" y="19050"/>
                  <a:pt x="342900" y="12700"/>
                </a:cubicBezTo>
                <a:cubicBezTo>
                  <a:pt x="371828" y="6350"/>
                  <a:pt x="395111" y="10584"/>
                  <a:pt x="406400" y="8467"/>
                </a:cubicBezTo>
                <a:cubicBezTo>
                  <a:pt x="417689" y="6350"/>
                  <a:pt x="410633" y="0"/>
                  <a:pt x="410633" y="0"/>
                </a:cubicBezTo>
                <a:lnTo>
                  <a:pt x="410633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orme libre 34"/>
          <p:cNvSpPr/>
          <p:nvPr/>
        </p:nvSpPr>
        <p:spPr>
          <a:xfrm>
            <a:off x="3016250" y="3682633"/>
            <a:ext cx="456812" cy="788820"/>
          </a:xfrm>
          <a:custGeom>
            <a:avLst/>
            <a:gdLst>
              <a:gd name="connsiteX0" fmla="*/ 0 w 456812"/>
              <a:gd name="connsiteY0" fmla="*/ 1420 h 788820"/>
              <a:gd name="connsiteX1" fmla="*/ 82550 w 456812"/>
              <a:gd name="connsiteY1" fmla="*/ 4595 h 788820"/>
              <a:gd name="connsiteX2" fmla="*/ 200025 w 456812"/>
              <a:gd name="connsiteY2" fmla="*/ 39520 h 788820"/>
              <a:gd name="connsiteX3" fmla="*/ 314325 w 456812"/>
              <a:gd name="connsiteY3" fmla="*/ 115720 h 788820"/>
              <a:gd name="connsiteX4" fmla="*/ 403225 w 456812"/>
              <a:gd name="connsiteY4" fmla="*/ 223670 h 788820"/>
              <a:gd name="connsiteX5" fmla="*/ 450850 w 456812"/>
              <a:gd name="connsiteY5" fmla="*/ 344320 h 788820"/>
              <a:gd name="connsiteX6" fmla="*/ 454025 w 456812"/>
              <a:gd name="connsiteY6" fmla="*/ 455445 h 788820"/>
              <a:gd name="connsiteX7" fmla="*/ 431800 w 456812"/>
              <a:gd name="connsiteY7" fmla="*/ 569745 h 788820"/>
              <a:gd name="connsiteX8" fmla="*/ 393700 w 456812"/>
              <a:gd name="connsiteY8" fmla="*/ 652295 h 788820"/>
              <a:gd name="connsiteX9" fmla="*/ 342900 w 456812"/>
              <a:gd name="connsiteY9" fmla="*/ 718970 h 788820"/>
              <a:gd name="connsiteX10" fmla="*/ 273050 w 456812"/>
              <a:gd name="connsiteY10" fmla="*/ 788820 h 788820"/>
              <a:gd name="connsiteX11" fmla="*/ 273050 w 456812"/>
              <a:gd name="connsiteY11" fmla="*/ 788820 h 788820"/>
              <a:gd name="connsiteX12" fmla="*/ 273050 w 456812"/>
              <a:gd name="connsiteY12" fmla="*/ 788820 h 78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2" h="788820">
                <a:moveTo>
                  <a:pt x="0" y="1420"/>
                </a:moveTo>
                <a:cubicBezTo>
                  <a:pt x="24606" y="-168"/>
                  <a:pt x="49213" y="-1755"/>
                  <a:pt x="82550" y="4595"/>
                </a:cubicBezTo>
                <a:cubicBezTo>
                  <a:pt x="115888" y="10945"/>
                  <a:pt x="161396" y="20999"/>
                  <a:pt x="200025" y="39520"/>
                </a:cubicBezTo>
                <a:cubicBezTo>
                  <a:pt x="238654" y="58041"/>
                  <a:pt x="280458" y="85028"/>
                  <a:pt x="314325" y="115720"/>
                </a:cubicBezTo>
                <a:cubicBezTo>
                  <a:pt x="348192" y="146412"/>
                  <a:pt x="380471" y="185570"/>
                  <a:pt x="403225" y="223670"/>
                </a:cubicBezTo>
                <a:cubicBezTo>
                  <a:pt x="425979" y="261770"/>
                  <a:pt x="442383" y="305691"/>
                  <a:pt x="450850" y="344320"/>
                </a:cubicBezTo>
                <a:cubicBezTo>
                  <a:pt x="459317" y="382949"/>
                  <a:pt x="457200" y="417874"/>
                  <a:pt x="454025" y="455445"/>
                </a:cubicBezTo>
                <a:cubicBezTo>
                  <a:pt x="450850" y="493016"/>
                  <a:pt x="441854" y="536937"/>
                  <a:pt x="431800" y="569745"/>
                </a:cubicBezTo>
                <a:cubicBezTo>
                  <a:pt x="421746" y="602553"/>
                  <a:pt x="408517" y="627424"/>
                  <a:pt x="393700" y="652295"/>
                </a:cubicBezTo>
                <a:cubicBezTo>
                  <a:pt x="378883" y="677166"/>
                  <a:pt x="363008" y="696216"/>
                  <a:pt x="342900" y="718970"/>
                </a:cubicBezTo>
                <a:cubicBezTo>
                  <a:pt x="322792" y="741724"/>
                  <a:pt x="273050" y="788820"/>
                  <a:pt x="273050" y="788820"/>
                </a:cubicBezTo>
                <a:lnTo>
                  <a:pt x="273050" y="788820"/>
                </a:lnTo>
                <a:lnTo>
                  <a:pt x="273050" y="788820"/>
                </a:lnTo>
              </a:path>
            </a:pathLst>
          </a:cu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orme libre 35"/>
          <p:cNvSpPr/>
          <p:nvPr/>
        </p:nvSpPr>
        <p:spPr>
          <a:xfrm>
            <a:off x="3089053" y="4500928"/>
            <a:ext cx="447897" cy="796925"/>
          </a:xfrm>
          <a:custGeom>
            <a:avLst/>
            <a:gdLst>
              <a:gd name="connsiteX0" fmla="*/ 181197 w 447897"/>
              <a:gd name="connsiteY0" fmla="*/ 0 h 796925"/>
              <a:gd name="connsiteX1" fmla="*/ 104997 w 447897"/>
              <a:gd name="connsiteY1" fmla="*/ 79375 h 796925"/>
              <a:gd name="connsiteX2" fmla="*/ 28797 w 447897"/>
              <a:gd name="connsiteY2" fmla="*/ 215900 h 796925"/>
              <a:gd name="connsiteX3" fmla="*/ 222 w 447897"/>
              <a:gd name="connsiteY3" fmla="*/ 387350 h 796925"/>
              <a:gd name="connsiteX4" fmla="*/ 41497 w 447897"/>
              <a:gd name="connsiteY4" fmla="*/ 574675 h 796925"/>
              <a:gd name="connsiteX5" fmla="*/ 171672 w 447897"/>
              <a:gd name="connsiteY5" fmla="*/ 711200 h 796925"/>
              <a:gd name="connsiteX6" fmla="*/ 301847 w 447897"/>
              <a:gd name="connsiteY6" fmla="*/ 777875 h 796925"/>
              <a:gd name="connsiteX7" fmla="*/ 447897 w 447897"/>
              <a:gd name="connsiteY7" fmla="*/ 7969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7897" h="796925">
                <a:moveTo>
                  <a:pt x="181197" y="0"/>
                </a:moveTo>
                <a:cubicBezTo>
                  <a:pt x="155797" y="21696"/>
                  <a:pt x="130397" y="43392"/>
                  <a:pt x="104997" y="79375"/>
                </a:cubicBezTo>
                <a:cubicBezTo>
                  <a:pt x="79597" y="115358"/>
                  <a:pt x="46259" y="164571"/>
                  <a:pt x="28797" y="215900"/>
                </a:cubicBezTo>
                <a:cubicBezTo>
                  <a:pt x="11335" y="267229"/>
                  <a:pt x="-1895" y="327554"/>
                  <a:pt x="222" y="387350"/>
                </a:cubicBezTo>
                <a:cubicBezTo>
                  <a:pt x="2339" y="447146"/>
                  <a:pt x="12922" y="520700"/>
                  <a:pt x="41497" y="574675"/>
                </a:cubicBezTo>
                <a:cubicBezTo>
                  <a:pt x="70072" y="628650"/>
                  <a:pt x="128280" y="677333"/>
                  <a:pt x="171672" y="711200"/>
                </a:cubicBezTo>
                <a:cubicBezTo>
                  <a:pt x="215064" y="745067"/>
                  <a:pt x="255810" y="763588"/>
                  <a:pt x="301847" y="777875"/>
                </a:cubicBezTo>
                <a:cubicBezTo>
                  <a:pt x="347884" y="792162"/>
                  <a:pt x="447897" y="796925"/>
                  <a:pt x="447897" y="796925"/>
                </a:cubicBezTo>
              </a:path>
            </a:pathLst>
          </a:cu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orme libre 36"/>
          <p:cNvSpPr/>
          <p:nvPr/>
        </p:nvSpPr>
        <p:spPr>
          <a:xfrm>
            <a:off x="3540125" y="4479753"/>
            <a:ext cx="415925" cy="816407"/>
          </a:xfrm>
          <a:custGeom>
            <a:avLst/>
            <a:gdLst>
              <a:gd name="connsiteX0" fmla="*/ 0 w 415925"/>
              <a:gd name="connsiteY0" fmla="*/ 815269 h 816407"/>
              <a:gd name="connsiteX1" fmla="*/ 63500 w 415925"/>
              <a:gd name="connsiteY1" fmla="*/ 812094 h 816407"/>
              <a:gd name="connsiteX2" fmla="*/ 180975 w 415925"/>
              <a:gd name="connsiteY2" fmla="*/ 780344 h 816407"/>
              <a:gd name="connsiteX3" fmla="*/ 288925 w 415925"/>
              <a:gd name="connsiteY3" fmla="*/ 694619 h 816407"/>
              <a:gd name="connsiteX4" fmla="*/ 371475 w 415925"/>
              <a:gd name="connsiteY4" fmla="*/ 577144 h 816407"/>
              <a:gd name="connsiteX5" fmla="*/ 415925 w 415925"/>
              <a:gd name="connsiteY5" fmla="*/ 377119 h 816407"/>
              <a:gd name="connsiteX6" fmla="*/ 371475 w 415925"/>
              <a:gd name="connsiteY6" fmla="*/ 173919 h 816407"/>
              <a:gd name="connsiteX7" fmla="*/ 196850 w 415925"/>
              <a:gd name="connsiteY7" fmla="*/ 11994 h 816407"/>
              <a:gd name="connsiteX8" fmla="*/ 193675 w 415925"/>
              <a:gd name="connsiteY8" fmla="*/ 11994 h 81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925" h="816407">
                <a:moveTo>
                  <a:pt x="0" y="815269"/>
                </a:moveTo>
                <a:cubicBezTo>
                  <a:pt x="16668" y="816592"/>
                  <a:pt x="33337" y="817915"/>
                  <a:pt x="63500" y="812094"/>
                </a:cubicBezTo>
                <a:cubicBezTo>
                  <a:pt x="93663" y="806273"/>
                  <a:pt x="143404" y="799923"/>
                  <a:pt x="180975" y="780344"/>
                </a:cubicBezTo>
                <a:cubicBezTo>
                  <a:pt x="218546" y="760765"/>
                  <a:pt x="257175" y="728486"/>
                  <a:pt x="288925" y="694619"/>
                </a:cubicBezTo>
                <a:cubicBezTo>
                  <a:pt x="320675" y="660752"/>
                  <a:pt x="350308" y="630061"/>
                  <a:pt x="371475" y="577144"/>
                </a:cubicBezTo>
                <a:cubicBezTo>
                  <a:pt x="392642" y="524227"/>
                  <a:pt x="415925" y="444323"/>
                  <a:pt x="415925" y="377119"/>
                </a:cubicBezTo>
                <a:cubicBezTo>
                  <a:pt x="415925" y="309915"/>
                  <a:pt x="407987" y="234773"/>
                  <a:pt x="371475" y="173919"/>
                </a:cubicBezTo>
                <a:cubicBezTo>
                  <a:pt x="334963" y="113065"/>
                  <a:pt x="226483" y="38981"/>
                  <a:pt x="196850" y="11994"/>
                </a:cubicBezTo>
                <a:cubicBezTo>
                  <a:pt x="167217" y="-14994"/>
                  <a:pt x="193675" y="11994"/>
                  <a:pt x="193675" y="11994"/>
                </a:cubicBezTo>
              </a:path>
            </a:pathLst>
          </a:cu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orme libre 37"/>
          <p:cNvSpPr/>
          <p:nvPr/>
        </p:nvSpPr>
        <p:spPr>
          <a:xfrm>
            <a:off x="3524321" y="3683728"/>
            <a:ext cx="412810" cy="800100"/>
          </a:xfrm>
          <a:custGeom>
            <a:avLst/>
            <a:gdLst>
              <a:gd name="connsiteX0" fmla="*/ 194733 w 412810"/>
              <a:gd name="connsiteY0" fmla="*/ 800100 h 800100"/>
              <a:gd name="connsiteX1" fmla="*/ 105833 w 412810"/>
              <a:gd name="connsiteY1" fmla="*/ 723900 h 800100"/>
              <a:gd name="connsiteX2" fmla="*/ 38100 w 412810"/>
              <a:gd name="connsiteY2" fmla="*/ 622300 h 800100"/>
              <a:gd name="connsiteX3" fmla="*/ 0 w 412810"/>
              <a:gd name="connsiteY3" fmla="*/ 533400 h 800100"/>
              <a:gd name="connsiteX4" fmla="*/ 0 w 412810"/>
              <a:gd name="connsiteY4" fmla="*/ 376767 h 800100"/>
              <a:gd name="connsiteX5" fmla="*/ 38100 w 412810"/>
              <a:gd name="connsiteY5" fmla="*/ 237067 h 800100"/>
              <a:gd name="connsiteX6" fmla="*/ 135466 w 412810"/>
              <a:gd name="connsiteY6" fmla="*/ 114300 h 800100"/>
              <a:gd name="connsiteX7" fmla="*/ 232833 w 412810"/>
              <a:gd name="connsiteY7" fmla="*/ 46567 h 800100"/>
              <a:gd name="connsiteX8" fmla="*/ 342900 w 412810"/>
              <a:gd name="connsiteY8" fmla="*/ 12700 h 800100"/>
              <a:gd name="connsiteX9" fmla="*/ 406400 w 412810"/>
              <a:gd name="connsiteY9" fmla="*/ 8467 h 800100"/>
              <a:gd name="connsiteX10" fmla="*/ 410633 w 412810"/>
              <a:gd name="connsiteY10" fmla="*/ 0 h 800100"/>
              <a:gd name="connsiteX11" fmla="*/ 410633 w 412810"/>
              <a:gd name="connsiteY11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2810" h="800100">
                <a:moveTo>
                  <a:pt x="194733" y="800100"/>
                </a:moveTo>
                <a:cubicBezTo>
                  <a:pt x="163335" y="776816"/>
                  <a:pt x="131938" y="753533"/>
                  <a:pt x="105833" y="723900"/>
                </a:cubicBezTo>
                <a:cubicBezTo>
                  <a:pt x="79728" y="694267"/>
                  <a:pt x="55739" y="654050"/>
                  <a:pt x="38100" y="622300"/>
                </a:cubicBezTo>
                <a:cubicBezTo>
                  <a:pt x="20461" y="590550"/>
                  <a:pt x="6350" y="574322"/>
                  <a:pt x="0" y="533400"/>
                </a:cubicBezTo>
                <a:cubicBezTo>
                  <a:pt x="-6350" y="492478"/>
                  <a:pt x="-6350" y="426156"/>
                  <a:pt x="0" y="376767"/>
                </a:cubicBezTo>
                <a:cubicBezTo>
                  <a:pt x="6350" y="327378"/>
                  <a:pt x="15522" y="280812"/>
                  <a:pt x="38100" y="237067"/>
                </a:cubicBezTo>
                <a:cubicBezTo>
                  <a:pt x="60678" y="193322"/>
                  <a:pt x="103011" y="146050"/>
                  <a:pt x="135466" y="114300"/>
                </a:cubicBezTo>
                <a:cubicBezTo>
                  <a:pt x="167921" y="82550"/>
                  <a:pt x="198261" y="63500"/>
                  <a:pt x="232833" y="46567"/>
                </a:cubicBezTo>
                <a:cubicBezTo>
                  <a:pt x="267405" y="29634"/>
                  <a:pt x="313972" y="19050"/>
                  <a:pt x="342900" y="12700"/>
                </a:cubicBezTo>
                <a:cubicBezTo>
                  <a:pt x="371828" y="6350"/>
                  <a:pt x="395111" y="10584"/>
                  <a:pt x="406400" y="8467"/>
                </a:cubicBezTo>
                <a:cubicBezTo>
                  <a:pt x="417689" y="6350"/>
                  <a:pt x="410633" y="0"/>
                  <a:pt x="410633" y="0"/>
                </a:cubicBezTo>
                <a:lnTo>
                  <a:pt x="410633" y="0"/>
                </a:lnTo>
              </a:path>
            </a:pathLst>
          </a:cu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/>
          <p:cNvSpPr txBox="1"/>
          <p:nvPr/>
        </p:nvSpPr>
        <p:spPr>
          <a:xfrm>
            <a:off x="1087021" y="3318928"/>
            <a:ext cx="102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90"/>
                </a:solidFill>
              </a:rPr>
              <a:t>Proton:</a:t>
            </a:r>
            <a:endParaRPr lang="en-GB" dirty="0">
              <a:solidFill>
                <a:srgbClr val="000090"/>
              </a:solidFill>
            </a:endParaRPr>
          </a:p>
        </p:txBody>
      </p:sp>
      <p:grpSp>
        <p:nvGrpSpPr>
          <p:cNvPr id="48" name="Grouper 47"/>
          <p:cNvGrpSpPr/>
          <p:nvPr/>
        </p:nvGrpSpPr>
        <p:grpSpPr>
          <a:xfrm>
            <a:off x="1458920" y="5408375"/>
            <a:ext cx="3177788" cy="369332"/>
            <a:chOff x="2522881" y="5246397"/>
            <a:chExt cx="1390836" cy="369332"/>
          </a:xfrm>
        </p:grpSpPr>
        <p:sp>
          <p:nvSpPr>
            <p:cNvPr id="45" name="ZoneTexte 44"/>
            <p:cNvSpPr txBox="1"/>
            <p:nvPr/>
          </p:nvSpPr>
          <p:spPr>
            <a:xfrm>
              <a:off x="2522881" y="5246397"/>
              <a:ext cx="102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000090"/>
                  </a:solidFill>
                </a:rPr>
                <a:t>Guiding centre drift</a:t>
              </a:r>
              <a:endParaRPr lang="en-GB" dirty="0">
                <a:solidFill>
                  <a:srgbClr val="000090"/>
                </a:solidFill>
              </a:endParaRPr>
            </a:p>
          </p:txBody>
        </p:sp>
        <p:cxnSp>
          <p:nvCxnSpPr>
            <p:cNvPr id="47" name="Connecteur droit avec flèche 46"/>
            <p:cNvCxnSpPr/>
            <p:nvPr/>
          </p:nvCxnSpPr>
          <p:spPr>
            <a:xfrm flipV="1">
              <a:off x="3404419" y="5442495"/>
              <a:ext cx="509298" cy="190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Magnetic connectivity from the Sun to the Earth</a:t>
            </a:r>
          </a:p>
          <a:p>
            <a:pPr algn="r"/>
            <a:r>
              <a:rPr lang="en-GB" sz="2400" dirty="0" smtClean="0">
                <a:solidFill>
                  <a:srgbClr val="000090"/>
                </a:solidFill>
              </a:rPr>
              <a:t>Guiding centre drifts of energetic charged particles</a:t>
            </a:r>
            <a:endParaRPr lang="en-GB" sz="2500" dirty="0">
              <a:solidFill>
                <a:srgbClr val="000090"/>
              </a:solidFill>
            </a:endParaRPr>
          </a:p>
        </p:txBody>
      </p:sp>
      <p:sp>
        <p:nvSpPr>
          <p:cNvPr id="41" name="Espace réservé du contenu 2"/>
          <p:cNvSpPr txBox="1">
            <a:spLocks/>
          </p:cNvSpPr>
          <p:nvPr/>
        </p:nvSpPr>
        <p:spPr>
          <a:xfrm>
            <a:off x="4636708" y="3671765"/>
            <a:ext cx="4213380" cy="17750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Prediction: </a:t>
            </a:r>
          </a:p>
          <a:p>
            <a:pPr lvl="1"/>
            <a:r>
              <a:rPr lang="en-GB" sz="1800" dirty="0" smtClean="0">
                <a:solidFill>
                  <a:srgbClr val="000090"/>
                </a:solidFill>
              </a:rPr>
              <a:t>Protons &amp; heavy nuclei can travel over substantial distances in longitude once they reach the HCS</a:t>
            </a:r>
          </a:p>
          <a:p>
            <a:pPr lvl="1"/>
            <a:r>
              <a:rPr lang="en-GB" sz="1800" dirty="0" smtClean="0">
                <a:solidFill>
                  <a:srgbClr val="000090"/>
                </a:solidFill>
              </a:rPr>
              <a:t>Electrons cannot.</a:t>
            </a:r>
            <a:endParaRPr lang="en-GB" sz="1800" dirty="0">
              <a:solidFill>
                <a:srgbClr val="00009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93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7" grpId="0" animBg="1"/>
      <p:bldP spid="30" grpId="0" animBg="1"/>
      <p:bldP spid="35" grpId="0" animBg="1"/>
      <p:bldP spid="36" grpId="0" animBg="1"/>
      <p:bldP spid="37" grpId="0" animBg="1"/>
      <p:bldP spid="38" grpId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4867420" y="1007604"/>
            <a:ext cx="3661296" cy="5288279"/>
            <a:chOff x="4867420" y="1007604"/>
            <a:chExt cx="3661296" cy="5288279"/>
          </a:xfrm>
        </p:grpSpPr>
        <p:grpSp>
          <p:nvGrpSpPr>
            <p:cNvPr id="20" name="Grouper 19"/>
            <p:cNvGrpSpPr/>
            <p:nvPr/>
          </p:nvGrpSpPr>
          <p:grpSpPr>
            <a:xfrm>
              <a:off x="4867420" y="1007604"/>
              <a:ext cx="3661296" cy="5288279"/>
              <a:chOff x="4867420" y="1007604"/>
              <a:chExt cx="3661296" cy="5288279"/>
            </a:xfrm>
          </p:grpSpPr>
          <p:grpSp>
            <p:nvGrpSpPr>
              <p:cNvPr id="17" name="Grouper 16"/>
              <p:cNvGrpSpPr/>
              <p:nvPr/>
            </p:nvGrpSpPr>
            <p:grpSpPr>
              <a:xfrm>
                <a:off x="4867420" y="1007604"/>
                <a:ext cx="3661296" cy="5288279"/>
                <a:chOff x="4867420" y="1007604"/>
                <a:chExt cx="3661296" cy="5288279"/>
              </a:xfrm>
            </p:grpSpPr>
            <p:pic>
              <p:nvPicPr>
                <p:cNvPr id="13" name="Image 12" descr="electron_timeseries_2003-10-28-1215.png"/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t="6092" r="50559" b="4510"/>
                <a:stretch/>
              </p:blipFill>
              <p:spPr>
                <a:xfrm>
                  <a:off x="4867420" y="1007604"/>
                  <a:ext cx="3661296" cy="5288279"/>
                </a:xfrm>
                <a:prstGeom prst="rect">
                  <a:avLst/>
                </a:prstGeom>
              </p:spPr>
            </p:pic>
            <p:sp>
              <p:nvSpPr>
                <p:cNvPr id="6" name="Rectangle 5"/>
                <p:cNvSpPr/>
                <p:nvPr/>
              </p:nvSpPr>
              <p:spPr>
                <a:xfrm>
                  <a:off x="5200650" y="4838700"/>
                  <a:ext cx="266700" cy="9719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8" name="Connecteur droit 17"/>
              <p:cNvCxnSpPr/>
              <p:nvPr/>
            </p:nvCxnSpPr>
            <p:spPr>
              <a:xfrm flipH="1">
                <a:off x="8528716" y="1038202"/>
                <a:ext cx="0" cy="480265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ZoneTexte 21"/>
            <p:cNvSpPr txBox="1"/>
            <p:nvPr/>
          </p:nvSpPr>
          <p:spPr>
            <a:xfrm>
              <a:off x="5559147" y="1038202"/>
              <a:ext cx="1569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SoHO</a:t>
              </a:r>
              <a:r>
                <a:rPr lang="en-GB" dirty="0" smtClean="0"/>
                <a:t>/EPHIN</a:t>
              </a:r>
            </a:p>
            <a:p>
              <a:r>
                <a:rPr lang="en-GB" dirty="0" smtClean="0"/>
                <a:t>2003 Oct 28</a:t>
              </a:r>
              <a:endParaRPr lang="en-GB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434852" y="4106039"/>
              <a:ext cx="2093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Electrons 0.2-4 MeV</a:t>
              </a:r>
              <a:endParaRPr lang="en-GB" dirty="0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29639" y="969052"/>
            <a:ext cx="4514630" cy="5296233"/>
            <a:chOff x="29639" y="969052"/>
            <a:chExt cx="4514630" cy="5296233"/>
          </a:xfrm>
        </p:grpSpPr>
        <p:grpSp>
          <p:nvGrpSpPr>
            <p:cNvPr id="3" name="Grouper 2"/>
            <p:cNvGrpSpPr/>
            <p:nvPr/>
          </p:nvGrpSpPr>
          <p:grpSpPr>
            <a:xfrm>
              <a:off x="29639" y="969052"/>
              <a:ext cx="4514630" cy="5296233"/>
              <a:chOff x="29639" y="969052"/>
              <a:chExt cx="4514630" cy="5296233"/>
            </a:xfrm>
          </p:grpSpPr>
          <p:grpSp>
            <p:nvGrpSpPr>
              <p:cNvPr id="10" name="Grouper 9"/>
              <p:cNvGrpSpPr>
                <a:grpSpLocks noChangeAspect="1"/>
              </p:cNvGrpSpPr>
              <p:nvPr/>
            </p:nvGrpSpPr>
            <p:grpSpPr>
              <a:xfrm>
                <a:off x="29639" y="969052"/>
                <a:ext cx="4514630" cy="5296233"/>
                <a:chOff x="266700" y="-165934"/>
                <a:chExt cx="5242379" cy="6149973"/>
              </a:xfrm>
            </p:grpSpPr>
            <p:grpSp>
              <p:nvGrpSpPr>
                <p:cNvPr id="8" name="Grouper 7"/>
                <p:cNvGrpSpPr/>
                <p:nvPr/>
              </p:nvGrpSpPr>
              <p:grpSpPr>
                <a:xfrm>
                  <a:off x="266700" y="-165934"/>
                  <a:ext cx="5242379" cy="6149973"/>
                  <a:chOff x="266700" y="-165934"/>
                  <a:chExt cx="5242379" cy="6149973"/>
                </a:xfrm>
              </p:grpSpPr>
              <p:pic>
                <p:nvPicPr>
                  <p:cNvPr id="4" name="Image 3" descr="electron_timeseries_2001-04-18-0315.pdf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324" r="38974" b="4999"/>
                  <a:stretch/>
                </p:blipFill>
                <p:spPr>
                  <a:xfrm>
                    <a:off x="266700" y="-165934"/>
                    <a:ext cx="5242379" cy="6149973"/>
                  </a:xfrm>
                  <a:prstGeom prst="rect">
                    <a:avLst/>
                  </a:prstGeom>
                </p:spPr>
              </p:pic>
              <p:cxnSp>
                <p:nvCxnSpPr>
                  <p:cNvPr id="7" name="Connecteur droit 6"/>
                  <p:cNvCxnSpPr/>
                  <p:nvPr/>
                </p:nvCxnSpPr>
                <p:spPr>
                  <a:xfrm>
                    <a:off x="5509079" y="-103402"/>
                    <a:ext cx="0" cy="56220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" name="Rectangle 8"/>
                <p:cNvSpPr/>
                <p:nvPr/>
              </p:nvSpPr>
              <p:spPr>
                <a:xfrm>
                  <a:off x="1270057" y="3691161"/>
                  <a:ext cx="4239022" cy="17649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3" name="ZoneTexte 22"/>
              <p:cNvSpPr txBox="1"/>
              <p:nvPr/>
            </p:nvSpPr>
            <p:spPr>
              <a:xfrm>
                <a:off x="2279778" y="3534184"/>
                <a:ext cx="20938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Electrons 0.2-1 MeV</a:t>
                </a:r>
                <a:endParaRPr lang="en-GB" dirty="0"/>
              </a:p>
            </p:txBody>
          </p:sp>
        </p:grpSp>
        <p:sp>
          <p:nvSpPr>
            <p:cNvPr id="21" name="ZoneTexte 20"/>
            <p:cNvSpPr txBox="1"/>
            <p:nvPr/>
          </p:nvSpPr>
          <p:spPr>
            <a:xfrm>
              <a:off x="710097" y="1025073"/>
              <a:ext cx="1569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SoHO</a:t>
              </a:r>
              <a:r>
                <a:rPr lang="en-GB" dirty="0" smtClean="0"/>
                <a:t>/EPHIN</a:t>
              </a:r>
            </a:p>
            <a:p>
              <a:r>
                <a:rPr lang="en-GB" dirty="0" smtClean="0"/>
                <a:t>2001 Apr 18</a:t>
              </a:r>
              <a:endParaRPr lang="en-GB" dirty="0"/>
            </a:p>
          </p:txBody>
        </p:sp>
      </p:grpSp>
      <p:pic>
        <p:nvPicPr>
          <p:cNvPr id="5" name="Image 4" descr="GLE20010418_00-12UT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 r="-1"/>
          <a:stretch/>
        </p:blipFill>
        <p:spPr>
          <a:xfrm>
            <a:off x="269875" y="4389542"/>
            <a:ext cx="4103767" cy="1382400"/>
          </a:xfrm>
          <a:prstGeom prst="rect">
            <a:avLst/>
          </a:prstGeom>
        </p:spPr>
      </p:pic>
      <p:sp>
        <p:nvSpPr>
          <p:cNvPr id="11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Magnetic connectivity from the Sun to the Earth</a:t>
            </a:r>
          </a:p>
          <a:p>
            <a:pPr algn="r"/>
            <a:r>
              <a:rPr lang="en-GB" sz="2400" dirty="0" smtClean="0">
                <a:solidFill>
                  <a:srgbClr val="000090"/>
                </a:solidFill>
              </a:rPr>
              <a:t>Guiding centre drifts of energetic charged particles</a:t>
            </a:r>
            <a:endParaRPr lang="en-GB" sz="2500" dirty="0">
              <a:solidFill>
                <a:srgbClr val="000090"/>
              </a:solidFill>
            </a:endParaRPr>
          </a:p>
        </p:txBody>
      </p:sp>
      <p:pic>
        <p:nvPicPr>
          <p:cNvPr id="14" name="Image 13" descr="GLE20031028_10-22UT.pn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10" y="4641292"/>
            <a:ext cx="3154690" cy="118426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136618" y="4475371"/>
            <a:ext cx="56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GLE</a:t>
            </a:r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7251864" y="4660037"/>
            <a:ext cx="56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GLE</a:t>
            </a:r>
            <a:endParaRPr lang="en-GB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12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Magnetic connectivity from the Sun to the Earth</a:t>
            </a:r>
          </a:p>
          <a:p>
            <a:pPr algn="r"/>
            <a:r>
              <a:rPr lang="en-GB" sz="2400" dirty="0" smtClean="0">
                <a:solidFill>
                  <a:srgbClr val="000090"/>
                </a:solidFill>
              </a:rPr>
              <a:t>Transient magnetic field lines from the active region to Earth</a:t>
            </a:r>
            <a:endParaRPr lang="en-GB" sz="2500" dirty="0">
              <a:solidFill>
                <a:srgbClr val="000090"/>
              </a:solidFill>
            </a:endParaRPr>
          </a:p>
        </p:txBody>
      </p:sp>
      <p:sp>
        <p:nvSpPr>
          <p:cNvPr id="19" name="Espace réservé du contenu 3"/>
          <p:cNvSpPr txBox="1">
            <a:spLocks/>
          </p:cNvSpPr>
          <p:nvPr/>
        </p:nvSpPr>
        <p:spPr>
          <a:xfrm>
            <a:off x="457200" y="1095334"/>
            <a:ext cx="8229600" cy="164329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Both GLEs accompanied by relativistic electrons =&gt; transport not due to guiding centre drifts</a:t>
            </a:r>
          </a:p>
          <a:p>
            <a:pPr>
              <a:lnSpc>
                <a:spcPct val="50000"/>
              </a:lnSpc>
            </a:pPr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 smtClean="0">
                <a:solidFill>
                  <a:srgbClr val="000090"/>
                </a:solidFill>
              </a:rPr>
              <a:t>Electron beams intercepted at L1: sheath of an ICME on 2001 Apr 14 (S20 W115), Langmuir waves on 2003 Oct 28 (S16 E08 )</a:t>
            </a:r>
            <a:endParaRPr lang="en-GB" sz="2000" dirty="0">
              <a:solidFill>
                <a:srgbClr val="000090"/>
              </a:solidFill>
            </a:endParaRPr>
          </a:p>
        </p:txBody>
      </p:sp>
      <p:grpSp>
        <p:nvGrpSpPr>
          <p:cNvPr id="26" name="Grouper 25"/>
          <p:cNvGrpSpPr>
            <a:grpSpLocks noChangeAspect="1"/>
          </p:cNvGrpSpPr>
          <p:nvPr/>
        </p:nvGrpSpPr>
        <p:grpSpPr>
          <a:xfrm>
            <a:off x="4513595" y="2961878"/>
            <a:ext cx="4201779" cy="2841814"/>
            <a:chOff x="4931833" y="3257359"/>
            <a:chExt cx="3156837" cy="2135082"/>
          </a:xfrm>
        </p:grpSpPr>
        <p:pic>
          <p:nvPicPr>
            <p:cNvPr id="12" name="Image 11" descr="20031028_kmIII.png"/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2999" y="3257359"/>
              <a:ext cx="3135671" cy="1186615"/>
            </a:xfrm>
            <a:prstGeom prst="rect">
              <a:avLst/>
            </a:prstGeom>
          </p:spPr>
        </p:pic>
        <p:pic>
          <p:nvPicPr>
            <p:cNvPr id="25" name="Image 24" descr="nmdb_GLE20031028_10-16UT.png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1833" y="4312441"/>
              <a:ext cx="2876951" cy="1080000"/>
            </a:xfrm>
            <a:prstGeom prst="rect">
              <a:avLst/>
            </a:prstGeom>
          </p:spPr>
        </p:pic>
      </p:grpSp>
      <p:grpSp>
        <p:nvGrpSpPr>
          <p:cNvPr id="31" name="Grouper 30"/>
          <p:cNvGrpSpPr/>
          <p:nvPr/>
        </p:nvGrpSpPr>
        <p:grpSpPr>
          <a:xfrm>
            <a:off x="489778" y="3035300"/>
            <a:ext cx="4042867" cy="1580528"/>
            <a:chOff x="489778" y="3035300"/>
            <a:chExt cx="4042867" cy="1580528"/>
          </a:xfrm>
        </p:grpSpPr>
        <p:pic>
          <p:nvPicPr>
            <p:cNvPr id="29" name="Image 28" descr="TNR_20010418_00-06UT.pn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41" r="17273"/>
            <a:stretch/>
          </p:blipFill>
          <p:spPr>
            <a:xfrm>
              <a:off x="489778" y="3035300"/>
              <a:ext cx="3960184" cy="158052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4343400" y="3568700"/>
              <a:ext cx="189245" cy="107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Image 27" descr="GLE20010418_00-06UT.png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 r="17026"/>
          <a:stretch/>
        </p:blipFill>
        <p:spPr>
          <a:xfrm>
            <a:off x="496127" y="4222661"/>
            <a:ext cx="3953834" cy="1646093"/>
          </a:xfrm>
          <a:prstGeom prst="rect">
            <a:avLst/>
          </a:prstGeom>
        </p:spPr>
      </p:pic>
      <p:grpSp>
        <p:nvGrpSpPr>
          <p:cNvPr id="35" name="Grouper 34"/>
          <p:cNvGrpSpPr/>
          <p:nvPr/>
        </p:nvGrpSpPr>
        <p:grpSpPr>
          <a:xfrm>
            <a:off x="963893" y="2738628"/>
            <a:ext cx="4207656" cy="581363"/>
            <a:chOff x="963893" y="2738628"/>
            <a:chExt cx="4207656" cy="581363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>
              <a:off x="1912571" y="3035300"/>
              <a:ext cx="229508" cy="2846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963893" y="2738628"/>
              <a:ext cx="4207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000090"/>
                  </a:solidFill>
                </a:rPr>
                <a:t>Compression of the local plasma (CME shock)</a:t>
              </a:r>
              <a:endParaRPr lang="en-GB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38" name="Grouper 37"/>
          <p:cNvGrpSpPr/>
          <p:nvPr/>
        </p:nvGrpSpPr>
        <p:grpSpPr>
          <a:xfrm>
            <a:off x="5584706" y="2734452"/>
            <a:ext cx="2570495" cy="585539"/>
            <a:chOff x="5584706" y="2734452"/>
            <a:chExt cx="2570495" cy="585539"/>
          </a:xfrm>
        </p:grpSpPr>
        <p:sp>
          <p:nvSpPr>
            <p:cNvPr id="36" name="ZoneTexte 35"/>
            <p:cNvSpPr txBox="1"/>
            <p:nvPr/>
          </p:nvSpPr>
          <p:spPr>
            <a:xfrm>
              <a:off x="5839077" y="2734452"/>
              <a:ext cx="23161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000090"/>
                  </a:solidFill>
                </a:rPr>
                <a:t>Langmuir waves at </a:t>
              </a:r>
              <a:r>
                <a:rPr lang="en-GB" sz="1600" i="1" dirty="0" smtClean="0">
                  <a:solidFill>
                    <a:srgbClr val="000090"/>
                  </a:solidFill>
                </a:rPr>
                <a:t>Wind</a:t>
              </a:r>
              <a:endParaRPr lang="en-GB" i="1" dirty="0">
                <a:solidFill>
                  <a:srgbClr val="00009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584706" y="3077182"/>
              <a:ext cx="2570495" cy="242809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Espace réservé du contenu 3"/>
          <p:cNvSpPr txBox="1">
            <a:spLocks/>
          </p:cNvSpPr>
          <p:nvPr/>
        </p:nvSpPr>
        <p:spPr>
          <a:xfrm>
            <a:off x="456590" y="5883331"/>
            <a:ext cx="8229600" cy="3588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=&gt; Evidence on a direct magnetic field connection from the ARs to L1 / Earth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23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aves_tnr_fdiff_20010418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25820" r="16884"/>
          <a:stretch/>
        </p:blipFill>
        <p:spPr>
          <a:xfrm>
            <a:off x="723900" y="3035301"/>
            <a:ext cx="3726061" cy="1570080"/>
          </a:xfrm>
          <a:prstGeom prst="rect">
            <a:avLst/>
          </a:prstGeom>
        </p:spPr>
      </p:pic>
      <p:pic>
        <p:nvPicPr>
          <p:cNvPr id="3" name="Image 2" descr="waves_tnr_fdiff_20031028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t="25820" r="7908"/>
          <a:stretch/>
        </p:blipFill>
        <p:spPr>
          <a:xfrm>
            <a:off x="4577095" y="3031549"/>
            <a:ext cx="4138279" cy="1567977"/>
          </a:xfrm>
          <a:prstGeom prst="rect">
            <a:avLst/>
          </a:prstGeom>
        </p:spPr>
      </p:pic>
      <p:sp>
        <p:nvSpPr>
          <p:cNvPr id="11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Magnetic connectivity from the Sun to the Earth</a:t>
            </a:r>
          </a:p>
          <a:p>
            <a:pPr algn="r"/>
            <a:r>
              <a:rPr lang="en-GB" sz="2400" dirty="0" smtClean="0">
                <a:solidFill>
                  <a:srgbClr val="000090"/>
                </a:solidFill>
              </a:rPr>
              <a:t>Transient magnetic field lines from the active region to Earth</a:t>
            </a:r>
            <a:endParaRPr lang="en-GB" sz="2500" dirty="0">
              <a:solidFill>
                <a:srgbClr val="000090"/>
              </a:solidFill>
            </a:endParaRPr>
          </a:p>
        </p:txBody>
      </p:sp>
      <p:sp>
        <p:nvSpPr>
          <p:cNvPr id="19" name="Espace réservé du contenu 3"/>
          <p:cNvSpPr txBox="1">
            <a:spLocks/>
          </p:cNvSpPr>
          <p:nvPr/>
        </p:nvSpPr>
        <p:spPr>
          <a:xfrm>
            <a:off x="457200" y="1095334"/>
            <a:ext cx="8229600" cy="164329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Both GLEs accompanied by relativistic electrons =&gt; transport not due to guiding centre drifts</a:t>
            </a:r>
          </a:p>
          <a:p>
            <a:pPr>
              <a:lnSpc>
                <a:spcPct val="50000"/>
              </a:lnSpc>
            </a:pPr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 smtClean="0">
                <a:solidFill>
                  <a:srgbClr val="000090"/>
                </a:solidFill>
              </a:rPr>
              <a:t>Electron beams intercepted at L1: sheath of an ICME on 2001 Apr 14 (S20 W115), Langmuir waves on 2003 Oct 28 (S16 E08 )</a:t>
            </a:r>
            <a:endParaRPr lang="en-GB" sz="2000" dirty="0">
              <a:solidFill>
                <a:srgbClr val="000090"/>
              </a:solidFill>
            </a:endParaRPr>
          </a:p>
        </p:txBody>
      </p:sp>
      <p:pic>
        <p:nvPicPr>
          <p:cNvPr id="25" name="Image 24" descr="nmdb_GLE20031028_10-16UT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95" y="4366202"/>
            <a:ext cx="3829248" cy="1437490"/>
          </a:xfrm>
          <a:prstGeom prst="rect">
            <a:avLst/>
          </a:prstGeom>
        </p:spPr>
      </p:pic>
      <p:pic>
        <p:nvPicPr>
          <p:cNvPr id="28" name="Image 27" descr="GLE20010418_00-06UT.png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 r="17026"/>
          <a:stretch/>
        </p:blipFill>
        <p:spPr>
          <a:xfrm>
            <a:off x="496127" y="4222661"/>
            <a:ext cx="3953834" cy="1646093"/>
          </a:xfrm>
          <a:prstGeom prst="rect">
            <a:avLst/>
          </a:prstGeom>
        </p:spPr>
      </p:pic>
      <p:grpSp>
        <p:nvGrpSpPr>
          <p:cNvPr id="35" name="Grouper 34"/>
          <p:cNvGrpSpPr/>
          <p:nvPr/>
        </p:nvGrpSpPr>
        <p:grpSpPr>
          <a:xfrm>
            <a:off x="963893" y="2738628"/>
            <a:ext cx="4207656" cy="581363"/>
            <a:chOff x="963893" y="2738628"/>
            <a:chExt cx="4207656" cy="581363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>
              <a:off x="1874471" y="3035300"/>
              <a:ext cx="229508" cy="284691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963893" y="2738628"/>
              <a:ext cx="4207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000090"/>
                  </a:solidFill>
                </a:rPr>
                <a:t>Compression of the local plasma (CME shock)</a:t>
              </a:r>
              <a:endParaRPr lang="en-GB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38" name="Grouper 37"/>
          <p:cNvGrpSpPr/>
          <p:nvPr/>
        </p:nvGrpSpPr>
        <p:grpSpPr>
          <a:xfrm>
            <a:off x="5584706" y="2734452"/>
            <a:ext cx="2570495" cy="585539"/>
            <a:chOff x="5584706" y="2734452"/>
            <a:chExt cx="2570495" cy="585539"/>
          </a:xfrm>
        </p:grpSpPr>
        <p:sp>
          <p:nvSpPr>
            <p:cNvPr id="36" name="ZoneTexte 35"/>
            <p:cNvSpPr txBox="1"/>
            <p:nvPr/>
          </p:nvSpPr>
          <p:spPr>
            <a:xfrm>
              <a:off x="5839077" y="2734452"/>
              <a:ext cx="23161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000090"/>
                  </a:solidFill>
                </a:rPr>
                <a:t>Langmuir waves at </a:t>
              </a:r>
              <a:r>
                <a:rPr lang="en-GB" sz="1600" i="1" dirty="0" smtClean="0">
                  <a:solidFill>
                    <a:srgbClr val="000090"/>
                  </a:solidFill>
                </a:rPr>
                <a:t>Wind</a:t>
              </a:r>
              <a:endParaRPr lang="en-GB" i="1" dirty="0">
                <a:solidFill>
                  <a:srgbClr val="00009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584706" y="3077182"/>
              <a:ext cx="2570495" cy="242809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Espace réservé du contenu 3"/>
          <p:cNvSpPr txBox="1">
            <a:spLocks/>
          </p:cNvSpPr>
          <p:nvPr/>
        </p:nvSpPr>
        <p:spPr>
          <a:xfrm>
            <a:off x="456590" y="5883331"/>
            <a:ext cx="8229600" cy="3588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=&gt; Evidence on a direct magnetic field connection from the ARs to L1 / Earth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93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 rot="16200000">
            <a:off x="-2045151" y="3607096"/>
            <a:ext cx="4536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Adapted from James &amp; </a:t>
            </a:r>
            <a:r>
              <a:rPr lang="en-GB" sz="1600" dirty="0" err="1" smtClean="0"/>
              <a:t>Vilmer</a:t>
            </a:r>
            <a:r>
              <a:rPr lang="en-GB" sz="1600" dirty="0" smtClean="0"/>
              <a:t> 2023 AA 673, A57</a:t>
            </a:r>
            <a:endParaRPr lang="en-GB" sz="1600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285952" y="1011001"/>
            <a:ext cx="2396955" cy="49733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smtClean="0">
                <a:solidFill>
                  <a:srgbClr val="000090"/>
                </a:solidFill>
              </a:rPr>
              <a:t>Impulsive flares: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21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The origin of type III bursts</a:t>
            </a:r>
          </a:p>
          <a:p>
            <a:pPr algn="r"/>
            <a:r>
              <a:rPr lang="en-GB" sz="2400" dirty="0" smtClean="0">
                <a:solidFill>
                  <a:srgbClr val="000090"/>
                </a:solidFill>
              </a:rPr>
              <a:t>Impulsive vs. GLE-related flares</a:t>
            </a:r>
            <a:endParaRPr lang="en-GB" sz="2500" dirty="0">
              <a:solidFill>
                <a:srgbClr val="000090"/>
              </a:solidFill>
            </a:endParaRPr>
          </a:p>
        </p:txBody>
      </p:sp>
      <p:grpSp>
        <p:nvGrpSpPr>
          <p:cNvPr id="24" name="Grouper 23"/>
          <p:cNvGrpSpPr/>
          <p:nvPr/>
        </p:nvGrpSpPr>
        <p:grpSpPr>
          <a:xfrm>
            <a:off x="524145" y="1709783"/>
            <a:ext cx="2073005" cy="4443220"/>
            <a:chOff x="524145" y="1709783"/>
            <a:chExt cx="2073005" cy="4443220"/>
          </a:xfrm>
        </p:grpSpPr>
        <p:grpSp>
          <p:nvGrpSpPr>
            <p:cNvPr id="18" name="Grouper 17"/>
            <p:cNvGrpSpPr/>
            <p:nvPr/>
          </p:nvGrpSpPr>
          <p:grpSpPr>
            <a:xfrm>
              <a:off x="524145" y="1709783"/>
              <a:ext cx="1835265" cy="4351859"/>
              <a:chOff x="13215" y="1052828"/>
              <a:chExt cx="1835265" cy="4351859"/>
            </a:xfrm>
          </p:grpSpPr>
          <p:pic>
            <p:nvPicPr>
              <p:cNvPr id="4" name="Image 3" descr="James_Vilmer_typeIII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12" r="41503" b="38506"/>
              <a:stretch/>
            </p:blipFill>
            <p:spPr>
              <a:xfrm>
                <a:off x="451144" y="1052828"/>
                <a:ext cx="1397336" cy="3197439"/>
              </a:xfrm>
              <a:prstGeom prst="rect">
                <a:avLst/>
              </a:prstGeom>
            </p:spPr>
          </p:pic>
          <p:grpSp>
            <p:nvGrpSpPr>
              <p:cNvPr id="10" name="Grouper 9"/>
              <p:cNvGrpSpPr/>
              <p:nvPr/>
            </p:nvGrpSpPr>
            <p:grpSpPr>
              <a:xfrm>
                <a:off x="32282" y="4351859"/>
                <a:ext cx="1816198" cy="1052828"/>
                <a:chOff x="32282" y="4351859"/>
                <a:chExt cx="1816198" cy="1052828"/>
              </a:xfrm>
            </p:grpSpPr>
            <p:pic>
              <p:nvPicPr>
                <p:cNvPr id="9" name="Image 8" descr="James_Vilmer_typeIII.png"/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012" t="80627" r="41503"/>
                <a:stretch/>
              </p:blipFill>
              <p:spPr>
                <a:xfrm>
                  <a:off x="451144" y="4397342"/>
                  <a:ext cx="1397336" cy="1007345"/>
                </a:xfrm>
                <a:prstGeom prst="rect">
                  <a:avLst/>
                </a:prstGeom>
              </p:spPr>
            </p:pic>
            <p:sp>
              <p:nvSpPr>
                <p:cNvPr id="8" name="ZoneTexte 7"/>
                <p:cNvSpPr txBox="1"/>
                <p:nvPr/>
              </p:nvSpPr>
              <p:spPr>
                <a:xfrm rot="16200000">
                  <a:off x="-331629" y="4715770"/>
                  <a:ext cx="103560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 smtClean="0"/>
                    <a:t>Counts [s</a:t>
                  </a:r>
                  <a:r>
                    <a:rPr lang="en-GB" sz="1400" baseline="30000" dirty="0" smtClean="0"/>
                    <a:t>-1</a:t>
                  </a:r>
                  <a:r>
                    <a:rPr lang="en-GB" sz="1400" dirty="0" smtClean="0"/>
                    <a:t>]</a:t>
                  </a:r>
                  <a:endParaRPr lang="en-GB" sz="1600" dirty="0"/>
                </a:p>
              </p:txBody>
            </p:sp>
          </p:grpSp>
          <p:sp>
            <p:nvSpPr>
              <p:cNvPr id="6" name="ZoneTexte 5"/>
              <p:cNvSpPr txBox="1"/>
              <p:nvPr/>
            </p:nvSpPr>
            <p:spPr>
              <a:xfrm>
                <a:off x="152400" y="1257300"/>
                <a:ext cx="508000" cy="32162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400" dirty="0" smtClean="0"/>
                  <a:t>10</a:t>
                </a:r>
                <a:r>
                  <a:rPr lang="en-GB" sz="1400" baseline="30000" dirty="0" smtClean="0"/>
                  <a:t>-1</a:t>
                </a:r>
                <a:endParaRPr lang="en-GB" sz="1400" dirty="0"/>
              </a:p>
              <a:p>
                <a:pPr algn="r">
                  <a:lnSpc>
                    <a:spcPct val="90000"/>
                  </a:lnSpc>
                </a:pPr>
                <a:endParaRPr lang="en-GB" sz="1400" dirty="0" smtClean="0"/>
              </a:p>
              <a:p>
                <a:pPr algn="r"/>
                <a:r>
                  <a:rPr lang="en-GB" sz="1400" dirty="0" smtClean="0"/>
                  <a:t>1</a:t>
                </a:r>
              </a:p>
              <a:p>
                <a:pPr algn="r"/>
                <a:endParaRPr lang="en-GB" sz="1400" dirty="0"/>
              </a:p>
              <a:p>
                <a:pPr algn="r"/>
                <a:endParaRPr lang="en-GB" sz="1400" dirty="0" smtClean="0"/>
              </a:p>
              <a:p>
                <a:pPr algn="r"/>
                <a:r>
                  <a:rPr lang="en-GB" sz="1400" dirty="0" smtClean="0"/>
                  <a:t>10</a:t>
                </a:r>
              </a:p>
              <a:p>
                <a:pPr algn="r"/>
                <a:endParaRPr lang="en-GB" sz="1400" dirty="0"/>
              </a:p>
              <a:p>
                <a:pPr algn="r"/>
                <a:endParaRPr lang="en-GB" sz="1400" dirty="0" smtClean="0"/>
              </a:p>
              <a:p>
                <a:pPr algn="r">
                  <a:lnSpc>
                    <a:spcPct val="60000"/>
                  </a:lnSpc>
                </a:pPr>
                <a:endParaRPr lang="en-GB" sz="1400" dirty="0"/>
              </a:p>
              <a:p>
                <a:pPr algn="r"/>
                <a:r>
                  <a:rPr lang="en-GB" sz="1400" dirty="0" smtClean="0"/>
                  <a:t>10</a:t>
                </a:r>
                <a:r>
                  <a:rPr lang="en-GB" sz="1400" baseline="30000" dirty="0" smtClean="0"/>
                  <a:t>2</a:t>
                </a:r>
                <a:endParaRPr lang="en-GB" sz="1400" dirty="0" smtClean="0"/>
              </a:p>
              <a:p>
                <a:pPr algn="r">
                  <a:lnSpc>
                    <a:spcPct val="50000"/>
                  </a:lnSpc>
                </a:pPr>
                <a:endParaRPr lang="en-GB" sz="1400" dirty="0"/>
              </a:p>
              <a:p>
                <a:pPr algn="r"/>
                <a:endParaRPr lang="en-GB" sz="1400" dirty="0" smtClean="0"/>
              </a:p>
              <a:p>
                <a:pPr algn="r"/>
                <a:endParaRPr lang="en-GB" sz="1400" dirty="0" smtClean="0"/>
              </a:p>
              <a:p>
                <a:pPr algn="r"/>
                <a:endParaRPr lang="en-GB" sz="1400" dirty="0"/>
              </a:p>
              <a:p>
                <a:pPr algn="r"/>
                <a:r>
                  <a:rPr lang="en-GB" sz="1400" dirty="0" smtClean="0"/>
                  <a:t>10</a:t>
                </a:r>
                <a:r>
                  <a:rPr lang="en-GB" sz="1400" baseline="30000" dirty="0" smtClean="0"/>
                  <a:t>3</a:t>
                </a:r>
                <a:endParaRPr lang="en-GB" sz="1400" baseline="30000" dirty="0"/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 rot="16200000">
                <a:off x="-1083846" y="2570093"/>
                <a:ext cx="25019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/>
                  <a:t>Frequency [MHz]</a:t>
                </a:r>
                <a:endParaRPr lang="en-GB" sz="1600" dirty="0"/>
              </a:p>
            </p:txBody>
          </p:sp>
          <p:cxnSp>
            <p:nvCxnSpPr>
              <p:cNvPr id="12" name="Connecteur droit 11"/>
              <p:cNvCxnSpPr/>
              <p:nvPr/>
            </p:nvCxnSpPr>
            <p:spPr>
              <a:xfrm>
                <a:off x="1848480" y="1096433"/>
                <a:ext cx="0" cy="311146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>
                <a:off x="1848480" y="4423834"/>
                <a:ext cx="0" cy="72386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ZoneTexte 22"/>
            <p:cNvSpPr txBox="1"/>
            <p:nvPr/>
          </p:nvSpPr>
          <p:spPr>
            <a:xfrm>
              <a:off x="1092200" y="5845226"/>
              <a:ext cx="15049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10:01         10:05</a:t>
              </a:r>
              <a:endParaRPr lang="en-GB" sz="1400" baseline="30000" dirty="0" smtClean="0"/>
            </a:p>
          </p:txBody>
        </p:sp>
      </p:grpSp>
      <p:grpSp>
        <p:nvGrpSpPr>
          <p:cNvPr id="22" name="Grouper 21"/>
          <p:cNvGrpSpPr/>
          <p:nvPr/>
        </p:nvGrpSpPr>
        <p:grpSpPr>
          <a:xfrm>
            <a:off x="4112505" y="2298795"/>
            <a:ext cx="2550190" cy="2557408"/>
            <a:chOff x="4183239" y="3958902"/>
            <a:chExt cx="2550190" cy="2557408"/>
          </a:xfrm>
        </p:grpSpPr>
        <p:grpSp>
          <p:nvGrpSpPr>
            <p:cNvPr id="25" name="Grouper 24"/>
            <p:cNvGrpSpPr/>
            <p:nvPr/>
          </p:nvGrpSpPr>
          <p:grpSpPr>
            <a:xfrm>
              <a:off x="4183239" y="3958902"/>
              <a:ext cx="2550190" cy="2557408"/>
              <a:chOff x="3301720" y="3435967"/>
              <a:chExt cx="2550190" cy="2557408"/>
            </a:xfrm>
          </p:grpSpPr>
          <p:sp>
            <p:nvSpPr>
              <p:cNvPr id="33" name="Parallélogramme 32"/>
              <p:cNvSpPr/>
              <p:nvPr/>
            </p:nvSpPr>
            <p:spPr>
              <a:xfrm>
                <a:off x="3756410" y="5654708"/>
                <a:ext cx="2095500" cy="338667"/>
              </a:xfrm>
              <a:prstGeom prst="parallelogram">
                <a:avLst>
                  <a:gd name="adj" fmla="val 14875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4158580" y="5743624"/>
                <a:ext cx="266700" cy="1778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Ellipse 34"/>
              <p:cNvSpPr/>
              <p:nvPr/>
            </p:nvSpPr>
            <p:spPr>
              <a:xfrm>
                <a:off x="5102646" y="5743624"/>
                <a:ext cx="266700" cy="1778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Explosion 1 35"/>
              <p:cNvSpPr/>
              <p:nvPr/>
            </p:nvSpPr>
            <p:spPr>
              <a:xfrm>
                <a:off x="4700445" y="4979510"/>
                <a:ext cx="139700" cy="112183"/>
              </a:xfrm>
              <a:prstGeom prst="irregularSeal1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Ellipse 36"/>
              <p:cNvSpPr/>
              <p:nvPr/>
            </p:nvSpPr>
            <p:spPr>
              <a:xfrm>
                <a:off x="4476067" y="5743636"/>
                <a:ext cx="266700" cy="17783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Forme libre 37"/>
              <p:cNvSpPr/>
              <p:nvPr/>
            </p:nvSpPr>
            <p:spPr>
              <a:xfrm>
                <a:off x="4581909" y="5152971"/>
                <a:ext cx="590178" cy="679537"/>
              </a:xfrm>
              <a:custGeom>
                <a:avLst/>
                <a:gdLst>
                  <a:gd name="connsiteX0" fmla="*/ 0 w 793374"/>
                  <a:gd name="connsiteY0" fmla="*/ 675304 h 679537"/>
                  <a:gd name="connsiteX1" fmla="*/ 25400 w 793374"/>
                  <a:gd name="connsiteY1" fmla="*/ 387437 h 679537"/>
                  <a:gd name="connsiteX2" fmla="*/ 101600 w 793374"/>
                  <a:gd name="connsiteY2" fmla="*/ 192704 h 679537"/>
                  <a:gd name="connsiteX3" fmla="*/ 241300 w 793374"/>
                  <a:gd name="connsiteY3" fmla="*/ 48771 h 679537"/>
                  <a:gd name="connsiteX4" fmla="*/ 423333 w 793374"/>
                  <a:gd name="connsiteY4" fmla="*/ 2204 h 679537"/>
                  <a:gd name="connsiteX5" fmla="*/ 630766 w 793374"/>
                  <a:gd name="connsiteY5" fmla="*/ 108037 h 679537"/>
                  <a:gd name="connsiteX6" fmla="*/ 753533 w 793374"/>
                  <a:gd name="connsiteY6" fmla="*/ 349337 h 679537"/>
                  <a:gd name="connsiteX7" fmla="*/ 791633 w 793374"/>
                  <a:gd name="connsiteY7" fmla="*/ 527137 h 679537"/>
                  <a:gd name="connsiteX8" fmla="*/ 787400 w 793374"/>
                  <a:gd name="connsiteY8" fmla="*/ 679537 h 67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3374" h="679537">
                    <a:moveTo>
                      <a:pt x="0" y="675304"/>
                    </a:moveTo>
                    <a:cubicBezTo>
                      <a:pt x="4233" y="571587"/>
                      <a:pt x="8467" y="467870"/>
                      <a:pt x="25400" y="387437"/>
                    </a:cubicBezTo>
                    <a:cubicBezTo>
                      <a:pt x="42333" y="307004"/>
                      <a:pt x="65617" y="249148"/>
                      <a:pt x="101600" y="192704"/>
                    </a:cubicBezTo>
                    <a:cubicBezTo>
                      <a:pt x="137583" y="136260"/>
                      <a:pt x="187678" y="80521"/>
                      <a:pt x="241300" y="48771"/>
                    </a:cubicBezTo>
                    <a:cubicBezTo>
                      <a:pt x="294922" y="17021"/>
                      <a:pt x="358422" y="-7674"/>
                      <a:pt x="423333" y="2204"/>
                    </a:cubicBezTo>
                    <a:cubicBezTo>
                      <a:pt x="488244" y="12082"/>
                      <a:pt x="575733" y="50181"/>
                      <a:pt x="630766" y="108037"/>
                    </a:cubicBezTo>
                    <a:cubicBezTo>
                      <a:pt x="685799" y="165892"/>
                      <a:pt x="726722" y="279487"/>
                      <a:pt x="753533" y="349337"/>
                    </a:cubicBezTo>
                    <a:cubicBezTo>
                      <a:pt x="780344" y="419187"/>
                      <a:pt x="785989" y="472104"/>
                      <a:pt x="791633" y="527137"/>
                    </a:cubicBezTo>
                    <a:cubicBezTo>
                      <a:pt x="797277" y="582170"/>
                      <a:pt x="787400" y="679537"/>
                      <a:pt x="787400" y="679537"/>
                    </a:cubicBezTo>
                  </a:path>
                </a:pathLst>
              </a:custGeom>
              <a:ln w="15875">
                <a:solidFill>
                  <a:srgbClr val="00009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Forme libre 38"/>
              <p:cNvSpPr/>
              <p:nvPr/>
            </p:nvSpPr>
            <p:spPr>
              <a:xfrm>
                <a:off x="4274678" y="4068482"/>
                <a:ext cx="977900" cy="1739900"/>
              </a:xfrm>
              <a:custGeom>
                <a:avLst/>
                <a:gdLst>
                  <a:gd name="connsiteX0" fmla="*/ 0 w 977900"/>
                  <a:gd name="connsiteY0" fmla="*/ 1739900 h 1739900"/>
                  <a:gd name="connsiteX1" fmla="*/ 29634 w 977900"/>
                  <a:gd name="connsiteY1" fmla="*/ 1464733 h 1739900"/>
                  <a:gd name="connsiteX2" fmla="*/ 148167 w 977900"/>
                  <a:gd name="connsiteY2" fmla="*/ 1134533 h 1739900"/>
                  <a:gd name="connsiteX3" fmla="*/ 567267 w 977900"/>
                  <a:gd name="connsiteY3" fmla="*/ 736600 h 1739900"/>
                  <a:gd name="connsiteX4" fmla="*/ 872067 w 977900"/>
                  <a:gd name="connsiteY4" fmla="*/ 402167 h 1739900"/>
                  <a:gd name="connsiteX5" fmla="*/ 977900 w 977900"/>
                  <a:gd name="connsiteY5" fmla="*/ 0 h 173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1739900">
                    <a:moveTo>
                      <a:pt x="0" y="1739900"/>
                    </a:moveTo>
                    <a:cubicBezTo>
                      <a:pt x="2470" y="1652763"/>
                      <a:pt x="4940" y="1565627"/>
                      <a:pt x="29634" y="1464733"/>
                    </a:cubicBezTo>
                    <a:cubicBezTo>
                      <a:pt x="54328" y="1363839"/>
                      <a:pt x="58561" y="1255889"/>
                      <a:pt x="148167" y="1134533"/>
                    </a:cubicBezTo>
                    <a:cubicBezTo>
                      <a:pt x="237773" y="1013177"/>
                      <a:pt x="446617" y="858661"/>
                      <a:pt x="567267" y="736600"/>
                    </a:cubicBezTo>
                    <a:cubicBezTo>
                      <a:pt x="687917" y="614539"/>
                      <a:pt x="803628" y="524934"/>
                      <a:pt x="872067" y="402167"/>
                    </a:cubicBezTo>
                    <a:cubicBezTo>
                      <a:pt x="940506" y="279400"/>
                      <a:pt x="953206" y="129116"/>
                      <a:pt x="977900" y="0"/>
                    </a:cubicBezTo>
                  </a:path>
                </a:pathLst>
              </a:custGeom>
              <a:ln w="15875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Forme libre 39"/>
              <p:cNvSpPr/>
              <p:nvPr/>
            </p:nvSpPr>
            <p:spPr>
              <a:xfrm>
                <a:off x="4875905" y="4064249"/>
                <a:ext cx="579864" cy="1765300"/>
              </a:xfrm>
              <a:custGeom>
                <a:avLst/>
                <a:gdLst>
                  <a:gd name="connsiteX0" fmla="*/ 372431 w 579864"/>
                  <a:gd name="connsiteY0" fmla="*/ 1765300 h 1765300"/>
                  <a:gd name="connsiteX1" fmla="*/ 363964 w 579864"/>
                  <a:gd name="connsiteY1" fmla="*/ 1460500 h 1765300"/>
                  <a:gd name="connsiteX2" fmla="*/ 300464 w 579864"/>
                  <a:gd name="connsiteY2" fmla="*/ 1159933 h 1765300"/>
                  <a:gd name="connsiteX3" fmla="*/ 160764 w 579864"/>
                  <a:gd name="connsiteY3" fmla="*/ 1003300 h 1765300"/>
                  <a:gd name="connsiteX4" fmla="*/ 50697 w 579864"/>
                  <a:gd name="connsiteY4" fmla="*/ 965200 h 1765300"/>
                  <a:gd name="connsiteX5" fmla="*/ 12597 w 579864"/>
                  <a:gd name="connsiteY5" fmla="*/ 931333 h 1765300"/>
                  <a:gd name="connsiteX6" fmla="*/ 16831 w 579864"/>
                  <a:gd name="connsiteY6" fmla="*/ 876300 h 1765300"/>
                  <a:gd name="connsiteX7" fmla="*/ 203097 w 579864"/>
                  <a:gd name="connsiteY7" fmla="*/ 719666 h 1765300"/>
                  <a:gd name="connsiteX8" fmla="*/ 452864 w 579864"/>
                  <a:gd name="connsiteY8" fmla="*/ 440266 h 1765300"/>
                  <a:gd name="connsiteX9" fmla="*/ 579864 w 579864"/>
                  <a:gd name="connsiteY9" fmla="*/ 0 h 176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9864" h="1765300">
                    <a:moveTo>
                      <a:pt x="372431" y="1765300"/>
                    </a:moveTo>
                    <a:cubicBezTo>
                      <a:pt x="374195" y="1663347"/>
                      <a:pt x="375959" y="1561395"/>
                      <a:pt x="363964" y="1460500"/>
                    </a:cubicBezTo>
                    <a:cubicBezTo>
                      <a:pt x="351969" y="1359605"/>
                      <a:pt x="334331" y="1236133"/>
                      <a:pt x="300464" y="1159933"/>
                    </a:cubicBezTo>
                    <a:cubicBezTo>
                      <a:pt x="266597" y="1083733"/>
                      <a:pt x="202392" y="1035755"/>
                      <a:pt x="160764" y="1003300"/>
                    </a:cubicBezTo>
                    <a:cubicBezTo>
                      <a:pt x="119136" y="970844"/>
                      <a:pt x="75391" y="977194"/>
                      <a:pt x="50697" y="965200"/>
                    </a:cubicBezTo>
                    <a:cubicBezTo>
                      <a:pt x="26002" y="953205"/>
                      <a:pt x="18241" y="946150"/>
                      <a:pt x="12597" y="931333"/>
                    </a:cubicBezTo>
                    <a:cubicBezTo>
                      <a:pt x="6953" y="916516"/>
                      <a:pt x="-14919" y="911578"/>
                      <a:pt x="16831" y="876300"/>
                    </a:cubicBezTo>
                    <a:cubicBezTo>
                      <a:pt x="48581" y="841022"/>
                      <a:pt x="130425" y="792338"/>
                      <a:pt x="203097" y="719666"/>
                    </a:cubicBezTo>
                    <a:cubicBezTo>
                      <a:pt x="275769" y="646994"/>
                      <a:pt x="390069" y="560210"/>
                      <a:pt x="452864" y="440266"/>
                    </a:cubicBezTo>
                    <a:cubicBezTo>
                      <a:pt x="515659" y="320322"/>
                      <a:pt x="579864" y="0"/>
                      <a:pt x="579864" y="0"/>
                    </a:cubicBezTo>
                  </a:path>
                </a:pathLst>
              </a:custGeom>
              <a:ln>
                <a:solidFill>
                  <a:srgbClr val="008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Forme libre 40"/>
              <p:cNvSpPr/>
              <p:nvPr/>
            </p:nvSpPr>
            <p:spPr>
              <a:xfrm>
                <a:off x="4317002" y="5081737"/>
                <a:ext cx="352293" cy="735112"/>
              </a:xfrm>
              <a:custGeom>
                <a:avLst/>
                <a:gdLst>
                  <a:gd name="connsiteX0" fmla="*/ 215900 w 352293"/>
                  <a:gd name="connsiteY0" fmla="*/ 735112 h 735112"/>
                  <a:gd name="connsiteX1" fmla="*/ 232834 w 352293"/>
                  <a:gd name="connsiteY1" fmla="*/ 438778 h 735112"/>
                  <a:gd name="connsiteX2" fmla="*/ 300567 w 352293"/>
                  <a:gd name="connsiteY2" fmla="*/ 197478 h 735112"/>
                  <a:gd name="connsiteX3" fmla="*/ 351367 w 352293"/>
                  <a:gd name="connsiteY3" fmla="*/ 78945 h 735112"/>
                  <a:gd name="connsiteX4" fmla="*/ 325967 w 352293"/>
                  <a:gd name="connsiteY4" fmla="*/ 2745 h 735112"/>
                  <a:gd name="connsiteX5" fmla="*/ 237067 w 352293"/>
                  <a:gd name="connsiteY5" fmla="*/ 36612 h 735112"/>
                  <a:gd name="connsiteX6" fmla="*/ 101600 w 352293"/>
                  <a:gd name="connsiteY6" fmla="*/ 218645 h 735112"/>
                  <a:gd name="connsiteX7" fmla="*/ 29634 w 352293"/>
                  <a:gd name="connsiteY7" fmla="*/ 447245 h 735112"/>
                  <a:gd name="connsiteX8" fmla="*/ 0 w 352293"/>
                  <a:gd name="connsiteY8" fmla="*/ 722412 h 735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2293" h="735112">
                    <a:moveTo>
                      <a:pt x="215900" y="735112"/>
                    </a:moveTo>
                    <a:cubicBezTo>
                      <a:pt x="217311" y="631748"/>
                      <a:pt x="218723" y="528384"/>
                      <a:pt x="232834" y="438778"/>
                    </a:cubicBezTo>
                    <a:cubicBezTo>
                      <a:pt x="246945" y="349172"/>
                      <a:pt x="280812" y="257450"/>
                      <a:pt x="300567" y="197478"/>
                    </a:cubicBezTo>
                    <a:cubicBezTo>
                      <a:pt x="320323" y="137506"/>
                      <a:pt x="347134" y="111400"/>
                      <a:pt x="351367" y="78945"/>
                    </a:cubicBezTo>
                    <a:cubicBezTo>
                      <a:pt x="355600" y="46489"/>
                      <a:pt x="345017" y="9800"/>
                      <a:pt x="325967" y="2745"/>
                    </a:cubicBezTo>
                    <a:cubicBezTo>
                      <a:pt x="306917" y="-4311"/>
                      <a:pt x="274461" y="629"/>
                      <a:pt x="237067" y="36612"/>
                    </a:cubicBezTo>
                    <a:cubicBezTo>
                      <a:pt x="199673" y="72595"/>
                      <a:pt x="136172" y="150206"/>
                      <a:pt x="101600" y="218645"/>
                    </a:cubicBezTo>
                    <a:cubicBezTo>
                      <a:pt x="67028" y="287084"/>
                      <a:pt x="46567" y="363284"/>
                      <a:pt x="29634" y="447245"/>
                    </a:cubicBezTo>
                    <a:cubicBezTo>
                      <a:pt x="12701" y="531206"/>
                      <a:pt x="0" y="722412"/>
                      <a:pt x="0" y="722412"/>
                    </a:cubicBezTo>
                  </a:path>
                </a:pathLst>
              </a:custGeom>
              <a:ln w="15875">
                <a:solidFill>
                  <a:srgbClr val="008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 24"/>
              <p:cNvSpPr>
                <a:spLocks/>
              </p:cNvSpPr>
              <p:nvPr/>
            </p:nvSpPr>
            <p:spPr bwMode="auto">
              <a:xfrm rot="15104046">
                <a:off x="4107992" y="4683610"/>
                <a:ext cx="762000" cy="330200"/>
              </a:xfrm>
              <a:custGeom>
                <a:avLst/>
                <a:gdLst>
                  <a:gd name="T0" fmla="*/ 0 w 480"/>
                  <a:gd name="T1" fmla="*/ 208 h 208"/>
                  <a:gd name="T2" fmla="*/ 96 w 480"/>
                  <a:gd name="T3" fmla="*/ 112 h 208"/>
                  <a:gd name="T4" fmla="*/ 240 w 480"/>
                  <a:gd name="T5" fmla="*/ 160 h 208"/>
                  <a:gd name="T6" fmla="*/ 336 w 480"/>
                  <a:gd name="T7" fmla="*/ 16 h 208"/>
                  <a:gd name="T8" fmla="*/ 480 w 480"/>
                  <a:gd name="T9" fmla="*/ 64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0" h="208">
                    <a:moveTo>
                      <a:pt x="0" y="208"/>
                    </a:moveTo>
                    <a:cubicBezTo>
                      <a:pt x="28" y="164"/>
                      <a:pt x="56" y="120"/>
                      <a:pt x="96" y="112"/>
                    </a:cubicBezTo>
                    <a:cubicBezTo>
                      <a:pt x="136" y="104"/>
                      <a:pt x="200" y="176"/>
                      <a:pt x="240" y="160"/>
                    </a:cubicBezTo>
                    <a:cubicBezTo>
                      <a:pt x="280" y="144"/>
                      <a:pt x="296" y="32"/>
                      <a:pt x="336" y="16"/>
                    </a:cubicBezTo>
                    <a:cubicBezTo>
                      <a:pt x="376" y="0"/>
                      <a:pt x="428" y="32"/>
                      <a:pt x="480" y="64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triangle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 rot="15104046">
                <a:off x="3580137" y="5330185"/>
                <a:ext cx="762000" cy="330200"/>
              </a:xfrm>
              <a:custGeom>
                <a:avLst/>
                <a:gdLst>
                  <a:gd name="T0" fmla="*/ 0 w 480"/>
                  <a:gd name="T1" fmla="*/ 208 h 208"/>
                  <a:gd name="T2" fmla="*/ 96 w 480"/>
                  <a:gd name="T3" fmla="*/ 112 h 208"/>
                  <a:gd name="T4" fmla="*/ 240 w 480"/>
                  <a:gd name="T5" fmla="*/ 160 h 208"/>
                  <a:gd name="T6" fmla="*/ 336 w 480"/>
                  <a:gd name="T7" fmla="*/ 16 h 208"/>
                  <a:gd name="T8" fmla="*/ 480 w 480"/>
                  <a:gd name="T9" fmla="*/ 64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0" h="208">
                    <a:moveTo>
                      <a:pt x="0" y="208"/>
                    </a:moveTo>
                    <a:cubicBezTo>
                      <a:pt x="28" y="164"/>
                      <a:pt x="56" y="120"/>
                      <a:pt x="96" y="112"/>
                    </a:cubicBezTo>
                    <a:cubicBezTo>
                      <a:pt x="136" y="104"/>
                      <a:pt x="200" y="176"/>
                      <a:pt x="240" y="160"/>
                    </a:cubicBezTo>
                    <a:cubicBezTo>
                      <a:pt x="280" y="144"/>
                      <a:pt x="296" y="32"/>
                      <a:pt x="336" y="16"/>
                    </a:cubicBezTo>
                    <a:cubicBezTo>
                      <a:pt x="376" y="0"/>
                      <a:pt x="428" y="32"/>
                      <a:pt x="480" y="64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triangle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4" name="Freeform 24"/>
              <p:cNvSpPr>
                <a:spLocks/>
              </p:cNvSpPr>
              <p:nvPr/>
            </p:nvSpPr>
            <p:spPr bwMode="auto">
              <a:xfrm rot="15104046">
                <a:off x="4679435" y="3671718"/>
                <a:ext cx="762000" cy="330200"/>
              </a:xfrm>
              <a:custGeom>
                <a:avLst/>
                <a:gdLst>
                  <a:gd name="T0" fmla="*/ 0 w 480"/>
                  <a:gd name="T1" fmla="*/ 208 h 208"/>
                  <a:gd name="T2" fmla="*/ 96 w 480"/>
                  <a:gd name="T3" fmla="*/ 112 h 208"/>
                  <a:gd name="T4" fmla="*/ 240 w 480"/>
                  <a:gd name="T5" fmla="*/ 160 h 208"/>
                  <a:gd name="T6" fmla="*/ 336 w 480"/>
                  <a:gd name="T7" fmla="*/ 16 h 208"/>
                  <a:gd name="T8" fmla="*/ 480 w 480"/>
                  <a:gd name="T9" fmla="*/ 64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0" h="208">
                    <a:moveTo>
                      <a:pt x="0" y="208"/>
                    </a:moveTo>
                    <a:cubicBezTo>
                      <a:pt x="28" y="164"/>
                      <a:pt x="56" y="120"/>
                      <a:pt x="96" y="112"/>
                    </a:cubicBezTo>
                    <a:cubicBezTo>
                      <a:pt x="136" y="104"/>
                      <a:pt x="200" y="176"/>
                      <a:pt x="240" y="160"/>
                    </a:cubicBezTo>
                    <a:cubicBezTo>
                      <a:pt x="280" y="144"/>
                      <a:pt x="296" y="32"/>
                      <a:pt x="336" y="16"/>
                    </a:cubicBezTo>
                    <a:cubicBezTo>
                      <a:pt x="376" y="0"/>
                      <a:pt x="428" y="32"/>
                      <a:pt x="480" y="64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triangle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5" name="Text Box 23"/>
              <p:cNvSpPr txBox="1">
                <a:spLocks noChangeArrowheads="1"/>
              </p:cNvSpPr>
              <p:nvPr/>
            </p:nvSpPr>
            <p:spPr bwMode="auto">
              <a:xfrm>
                <a:off x="4816865" y="3435967"/>
                <a:ext cx="995363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dirty="0"/>
                  <a:t>Dm</a:t>
                </a:r>
                <a:r>
                  <a:rPr lang="fr-FR" sz="1600" dirty="0" smtClean="0"/>
                  <a:t>-hm</a:t>
                </a:r>
                <a:r>
                  <a:rPr lang="fr-FR" sz="1600" dirty="0"/>
                  <a:t>-</a:t>
                </a:r>
                <a:r>
                  <a:rPr lang="fr-FR" sz="1600" dirty="0">
                    <a:sym typeface="Symbol" charset="0"/>
                  </a:rPr>
                  <a:t></a:t>
                </a:r>
                <a:endParaRPr lang="fr-FR" dirty="0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 rot="15104046">
                <a:off x="4313959" y="4312698"/>
                <a:ext cx="762000" cy="330200"/>
              </a:xfrm>
              <a:custGeom>
                <a:avLst/>
                <a:gdLst>
                  <a:gd name="T0" fmla="*/ 0 w 480"/>
                  <a:gd name="T1" fmla="*/ 208 h 208"/>
                  <a:gd name="T2" fmla="*/ 96 w 480"/>
                  <a:gd name="T3" fmla="*/ 112 h 208"/>
                  <a:gd name="T4" fmla="*/ 240 w 480"/>
                  <a:gd name="T5" fmla="*/ 160 h 208"/>
                  <a:gd name="T6" fmla="*/ 336 w 480"/>
                  <a:gd name="T7" fmla="*/ 16 h 208"/>
                  <a:gd name="T8" fmla="*/ 480 w 480"/>
                  <a:gd name="T9" fmla="*/ 64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0" h="208">
                    <a:moveTo>
                      <a:pt x="0" y="208"/>
                    </a:moveTo>
                    <a:cubicBezTo>
                      <a:pt x="28" y="164"/>
                      <a:pt x="56" y="120"/>
                      <a:pt x="96" y="112"/>
                    </a:cubicBezTo>
                    <a:cubicBezTo>
                      <a:pt x="136" y="104"/>
                      <a:pt x="200" y="176"/>
                      <a:pt x="240" y="160"/>
                    </a:cubicBezTo>
                    <a:cubicBezTo>
                      <a:pt x="280" y="144"/>
                      <a:pt x="296" y="32"/>
                      <a:pt x="336" y="16"/>
                    </a:cubicBezTo>
                    <a:cubicBezTo>
                      <a:pt x="376" y="0"/>
                      <a:pt x="428" y="32"/>
                      <a:pt x="480" y="64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triangle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" name="Text Box 23"/>
              <p:cNvSpPr txBox="1">
                <a:spLocks noChangeArrowheads="1"/>
              </p:cNvSpPr>
              <p:nvPr/>
            </p:nvSpPr>
            <p:spPr bwMode="auto">
              <a:xfrm>
                <a:off x="3596146" y="4038288"/>
                <a:ext cx="85852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dirty="0"/>
                  <a:t>d</a:t>
                </a:r>
                <a:r>
                  <a:rPr lang="fr-FR" sz="1600" dirty="0" smtClean="0"/>
                  <a:t>m-m</a:t>
                </a:r>
                <a:r>
                  <a:rPr lang="fr-FR" sz="1600" dirty="0"/>
                  <a:t>-</a:t>
                </a:r>
                <a:r>
                  <a:rPr lang="fr-FR" sz="1600" dirty="0">
                    <a:sym typeface="Symbol" charset="0"/>
                  </a:rPr>
                  <a:t></a:t>
                </a:r>
                <a:endParaRPr lang="fr-FR" dirty="0"/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3349783" y="4438876"/>
                <a:ext cx="967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μ</a:t>
                </a:r>
                <a:r>
                  <a:rPr lang="en-GB" dirty="0" smtClean="0"/>
                  <a:t>-waves</a:t>
                </a:r>
                <a:endParaRPr lang="en-GB" dirty="0"/>
              </a:p>
            </p:txBody>
          </p:sp>
          <p:sp>
            <p:nvSpPr>
              <p:cNvPr id="49" name="ZoneTexte 48"/>
              <p:cNvSpPr txBox="1"/>
              <p:nvPr/>
            </p:nvSpPr>
            <p:spPr>
              <a:xfrm>
                <a:off x="3301720" y="5291887"/>
                <a:ext cx="786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HXR, </a:t>
                </a:r>
                <a:r>
                  <a:rPr lang="en-GB" dirty="0" err="1" smtClean="0"/>
                  <a:t>γ</a:t>
                </a:r>
                <a:endParaRPr lang="en-GB" dirty="0"/>
              </a:p>
            </p:txBody>
          </p:sp>
        </p:grpSp>
        <p:sp>
          <p:nvSpPr>
            <p:cNvPr id="28" name="Flèche vers le haut 27"/>
            <p:cNvSpPr/>
            <p:nvPr/>
          </p:nvSpPr>
          <p:spPr>
            <a:xfrm rot="1124075">
              <a:off x="6096882" y="4705379"/>
              <a:ext cx="131011" cy="36017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lèche vers le haut 31"/>
            <p:cNvSpPr/>
            <p:nvPr/>
          </p:nvSpPr>
          <p:spPr>
            <a:xfrm rot="12781204">
              <a:off x="5327457" y="5637910"/>
              <a:ext cx="131011" cy="36017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52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contenu 2"/>
          <p:cNvSpPr txBox="1">
            <a:spLocks/>
          </p:cNvSpPr>
          <p:nvPr/>
        </p:nvSpPr>
        <p:spPr>
          <a:xfrm>
            <a:off x="3159532" y="1016152"/>
            <a:ext cx="5398353" cy="69363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Eruptive flares 2003 Oct 28 &amp; 2001 Apr 14:</a:t>
            </a:r>
            <a:endParaRPr lang="en-GB" sz="1800" dirty="0">
              <a:solidFill>
                <a:srgbClr val="00009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200000">
            <a:off x="-2045151" y="3607096"/>
            <a:ext cx="4536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Adapted from James &amp; </a:t>
            </a:r>
            <a:r>
              <a:rPr lang="en-GB" sz="1600" dirty="0" err="1" smtClean="0"/>
              <a:t>Vilmer</a:t>
            </a:r>
            <a:r>
              <a:rPr lang="en-GB" sz="1600" dirty="0" smtClean="0"/>
              <a:t> 2023 AA 673, A57</a:t>
            </a:r>
            <a:endParaRPr lang="en-GB" sz="1600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285952" y="1011001"/>
            <a:ext cx="2396955" cy="49733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smtClean="0">
                <a:solidFill>
                  <a:srgbClr val="000090"/>
                </a:solidFill>
              </a:rPr>
              <a:t>Impulsive flares: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21" name="Titre 3"/>
          <p:cNvSpPr txBox="1">
            <a:spLocks/>
          </p:cNvSpPr>
          <p:nvPr/>
        </p:nvSpPr>
        <p:spPr>
          <a:xfrm>
            <a:off x="0" y="0"/>
            <a:ext cx="9144000" cy="928800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900" dirty="0" smtClean="0">
                <a:solidFill>
                  <a:srgbClr val="000090"/>
                </a:solidFill>
              </a:rPr>
              <a:t>The origin of type III bursts</a:t>
            </a:r>
          </a:p>
          <a:p>
            <a:pPr algn="r"/>
            <a:r>
              <a:rPr lang="en-GB" sz="2400" dirty="0" smtClean="0">
                <a:solidFill>
                  <a:srgbClr val="000090"/>
                </a:solidFill>
              </a:rPr>
              <a:t>Impulsive vs. GLE-related flares</a:t>
            </a:r>
            <a:endParaRPr lang="en-GB" sz="2500" dirty="0">
              <a:solidFill>
                <a:srgbClr val="000090"/>
              </a:solidFill>
            </a:endParaRPr>
          </a:p>
        </p:txBody>
      </p:sp>
      <p:grpSp>
        <p:nvGrpSpPr>
          <p:cNvPr id="24" name="Grouper 23"/>
          <p:cNvGrpSpPr/>
          <p:nvPr/>
        </p:nvGrpSpPr>
        <p:grpSpPr>
          <a:xfrm>
            <a:off x="524145" y="1709783"/>
            <a:ext cx="2073005" cy="4443220"/>
            <a:chOff x="524145" y="1709783"/>
            <a:chExt cx="2073005" cy="4443220"/>
          </a:xfrm>
        </p:grpSpPr>
        <p:grpSp>
          <p:nvGrpSpPr>
            <p:cNvPr id="18" name="Grouper 17"/>
            <p:cNvGrpSpPr/>
            <p:nvPr/>
          </p:nvGrpSpPr>
          <p:grpSpPr>
            <a:xfrm>
              <a:off x="524145" y="1709783"/>
              <a:ext cx="1835265" cy="4351859"/>
              <a:chOff x="13215" y="1052828"/>
              <a:chExt cx="1835265" cy="4351859"/>
            </a:xfrm>
          </p:grpSpPr>
          <p:pic>
            <p:nvPicPr>
              <p:cNvPr id="4" name="Image 3" descr="James_Vilmer_typeIII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12" r="41503" b="38506"/>
              <a:stretch/>
            </p:blipFill>
            <p:spPr>
              <a:xfrm>
                <a:off x="451144" y="1052828"/>
                <a:ext cx="1397336" cy="3197439"/>
              </a:xfrm>
              <a:prstGeom prst="rect">
                <a:avLst/>
              </a:prstGeom>
            </p:spPr>
          </p:pic>
          <p:grpSp>
            <p:nvGrpSpPr>
              <p:cNvPr id="10" name="Grouper 9"/>
              <p:cNvGrpSpPr/>
              <p:nvPr/>
            </p:nvGrpSpPr>
            <p:grpSpPr>
              <a:xfrm>
                <a:off x="32282" y="4351859"/>
                <a:ext cx="1816198" cy="1052828"/>
                <a:chOff x="32282" y="4351859"/>
                <a:chExt cx="1816198" cy="1052828"/>
              </a:xfrm>
            </p:grpSpPr>
            <p:pic>
              <p:nvPicPr>
                <p:cNvPr id="9" name="Image 8" descr="James_Vilmer_typeIII.png"/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012" t="80627" r="41503"/>
                <a:stretch/>
              </p:blipFill>
              <p:spPr>
                <a:xfrm>
                  <a:off x="451144" y="4397342"/>
                  <a:ext cx="1397336" cy="1007345"/>
                </a:xfrm>
                <a:prstGeom prst="rect">
                  <a:avLst/>
                </a:prstGeom>
              </p:spPr>
            </p:pic>
            <p:sp>
              <p:nvSpPr>
                <p:cNvPr id="8" name="ZoneTexte 7"/>
                <p:cNvSpPr txBox="1"/>
                <p:nvPr/>
              </p:nvSpPr>
              <p:spPr>
                <a:xfrm rot="16200000">
                  <a:off x="-331629" y="4715770"/>
                  <a:ext cx="103560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 smtClean="0"/>
                    <a:t>Counts [s</a:t>
                  </a:r>
                  <a:r>
                    <a:rPr lang="en-GB" sz="1400" baseline="30000" dirty="0" smtClean="0"/>
                    <a:t>-1</a:t>
                  </a:r>
                  <a:r>
                    <a:rPr lang="en-GB" sz="1400" dirty="0" smtClean="0"/>
                    <a:t>]</a:t>
                  </a:r>
                  <a:endParaRPr lang="en-GB" sz="1600" dirty="0"/>
                </a:p>
              </p:txBody>
            </p:sp>
          </p:grpSp>
          <p:sp>
            <p:nvSpPr>
              <p:cNvPr id="6" name="ZoneTexte 5"/>
              <p:cNvSpPr txBox="1"/>
              <p:nvPr/>
            </p:nvSpPr>
            <p:spPr>
              <a:xfrm>
                <a:off x="152400" y="1257300"/>
                <a:ext cx="508000" cy="32162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400" dirty="0" smtClean="0"/>
                  <a:t>10</a:t>
                </a:r>
                <a:r>
                  <a:rPr lang="en-GB" sz="1400" baseline="30000" dirty="0" smtClean="0"/>
                  <a:t>-1</a:t>
                </a:r>
                <a:endParaRPr lang="en-GB" sz="1400" dirty="0"/>
              </a:p>
              <a:p>
                <a:pPr algn="r">
                  <a:lnSpc>
                    <a:spcPct val="90000"/>
                  </a:lnSpc>
                </a:pPr>
                <a:endParaRPr lang="en-GB" sz="1400" dirty="0" smtClean="0"/>
              </a:p>
              <a:p>
                <a:pPr algn="r"/>
                <a:r>
                  <a:rPr lang="en-GB" sz="1400" dirty="0" smtClean="0"/>
                  <a:t>1</a:t>
                </a:r>
              </a:p>
              <a:p>
                <a:pPr algn="r"/>
                <a:endParaRPr lang="en-GB" sz="1400" dirty="0"/>
              </a:p>
              <a:p>
                <a:pPr algn="r"/>
                <a:endParaRPr lang="en-GB" sz="1400" dirty="0" smtClean="0"/>
              </a:p>
              <a:p>
                <a:pPr algn="r"/>
                <a:r>
                  <a:rPr lang="en-GB" sz="1400" dirty="0" smtClean="0"/>
                  <a:t>10</a:t>
                </a:r>
              </a:p>
              <a:p>
                <a:pPr algn="r"/>
                <a:endParaRPr lang="en-GB" sz="1400" dirty="0"/>
              </a:p>
              <a:p>
                <a:pPr algn="r"/>
                <a:endParaRPr lang="en-GB" sz="1400" dirty="0" smtClean="0"/>
              </a:p>
              <a:p>
                <a:pPr algn="r">
                  <a:lnSpc>
                    <a:spcPct val="60000"/>
                  </a:lnSpc>
                </a:pPr>
                <a:endParaRPr lang="en-GB" sz="1400" dirty="0"/>
              </a:p>
              <a:p>
                <a:pPr algn="r"/>
                <a:r>
                  <a:rPr lang="en-GB" sz="1400" dirty="0" smtClean="0"/>
                  <a:t>10</a:t>
                </a:r>
                <a:r>
                  <a:rPr lang="en-GB" sz="1400" baseline="30000" dirty="0" smtClean="0"/>
                  <a:t>2</a:t>
                </a:r>
                <a:endParaRPr lang="en-GB" sz="1400" dirty="0" smtClean="0"/>
              </a:p>
              <a:p>
                <a:pPr algn="r">
                  <a:lnSpc>
                    <a:spcPct val="50000"/>
                  </a:lnSpc>
                </a:pPr>
                <a:endParaRPr lang="en-GB" sz="1400" dirty="0"/>
              </a:p>
              <a:p>
                <a:pPr algn="r"/>
                <a:endParaRPr lang="en-GB" sz="1400" dirty="0" smtClean="0"/>
              </a:p>
              <a:p>
                <a:pPr algn="r"/>
                <a:endParaRPr lang="en-GB" sz="1400" dirty="0" smtClean="0"/>
              </a:p>
              <a:p>
                <a:pPr algn="r"/>
                <a:endParaRPr lang="en-GB" sz="1400" dirty="0"/>
              </a:p>
              <a:p>
                <a:pPr algn="r"/>
                <a:r>
                  <a:rPr lang="en-GB" sz="1400" dirty="0" smtClean="0"/>
                  <a:t>10</a:t>
                </a:r>
                <a:r>
                  <a:rPr lang="en-GB" sz="1400" baseline="30000" dirty="0" smtClean="0"/>
                  <a:t>3</a:t>
                </a:r>
                <a:endParaRPr lang="en-GB" sz="1400" baseline="30000" dirty="0"/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 rot="16200000">
                <a:off x="-1083846" y="2570093"/>
                <a:ext cx="25019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/>
                  <a:t>Frequency [MHz]</a:t>
                </a:r>
                <a:endParaRPr lang="en-GB" sz="1600" dirty="0"/>
              </a:p>
            </p:txBody>
          </p:sp>
          <p:cxnSp>
            <p:nvCxnSpPr>
              <p:cNvPr id="12" name="Connecteur droit 11"/>
              <p:cNvCxnSpPr/>
              <p:nvPr/>
            </p:nvCxnSpPr>
            <p:spPr>
              <a:xfrm>
                <a:off x="1848480" y="1096433"/>
                <a:ext cx="0" cy="311146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>
                <a:off x="1848480" y="4423834"/>
                <a:ext cx="0" cy="72386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ZoneTexte 22"/>
            <p:cNvSpPr txBox="1"/>
            <p:nvPr/>
          </p:nvSpPr>
          <p:spPr>
            <a:xfrm>
              <a:off x="1092200" y="5845226"/>
              <a:ext cx="15049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10:01         10:05</a:t>
              </a:r>
              <a:endParaRPr lang="en-GB" sz="1400" baseline="30000" dirty="0" smtClean="0"/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430149" y="2415379"/>
            <a:ext cx="6703141" cy="2949735"/>
            <a:chOff x="2430149" y="2415379"/>
            <a:chExt cx="6703141" cy="2949735"/>
          </a:xfrm>
        </p:grpSpPr>
        <p:pic>
          <p:nvPicPr>
            <p:cNvPr id="26" name="Image 25" descr="OSRA_SVTO_NDA_Wind_20031028_1101-1111U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149" y="2415379"/>
              <a:ext cx="3575304" cy="2822448"/>
            </a:xfrm>
            <a:prstGeom prst="rect">
              <a:avLst/>
            </a:prstGeom>
          </p:spPr>
        </p:pic>
        <p:pic>
          <p:nvPicPr>
            <p:cNvPr id="27" name="Image 26" descr="HIRAS_Wind_20010418_0210-0245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3" r="5093"/>
            <a:stretch/>
          </p:blipFill>
          <p:spPr>
            <a:xfrm>
              <a:off x="5765394" y="2460246"/>
              <a:ext cx="3367896" cy="2904868"/>
            </a:xfrm>
            <a:prstGeom prst="rect">
              <a:avLst/>
            </a:prstGeom>
          </p:spPr>
        </p:pic>
      </p:grp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3164113" y="1006442"/>
            <a:ext cx="5398353" cy="14089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Eruptive flares 2003 Oct 28 &amp; 2001 Apr 14:</a:t>
            </a:r>
          </a:p>
          <a:p>
            <a:pPr lvl="1"/>
            <a:r>
              <a:rPr lang="en-GB" sz="1800" dirty="0" smtClean="0">
                <a:solidFill>
                  <a:srgbClr val="000090"/>
                </a:solidFill>
              </a:rPr>
              <a:t>lower start frequency (~100 MHz </a:t>
            </a:r>
            <a:r>
              <a:rPr lang="en-GB" sz="1800" dirty="0" err="1" smtClean="0">
                <a:solidFill>
                  <a:srgbClr val="000090"/>
                </a:solidFill>
              </a:rPr>
              <a:t>vs</a:t>
            </a:r>
            <a:r>
              <a:rPr lang="en-GB" sz="1800" dirty="0" smtClean="0">
                <a:solidFill>
                  <a:srgbClr val="000090"/>
                </a:solidFill>
              </a:rPr>
              <a:t> 1000 MHz)</a:t>
            </a:r>
          </a:p>
          <a:p>
            <a:pPr lvl="1"/>
            <a:r>
              <a:rPr lang="en-GB" sz="1800" dirty="0" smtClean="0">
                <a:solidFill>
                  <a:srgbClr val="000090"/>
                </a:solidFill>
              </a:rPr>
              <a:t>out of continuum emission (type IV) or shock wave (type II burst)</a:t>
            </a:r>
            <a:endParaRPr lang="en-GB" sz="1800" dirty="0">
              <a:solidFill>
                <a:srgbClr val="00009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Klein ATST 2026 Biarritz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E2D4-DBF1-9049-9F5A-E462B12793C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45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1255</Words>
  <Application>Microsoft Macintosh PowerPoint</Application>
  <PresentationFormat>Présentation à l'écran (4:3)</PresentationFormat>
  <Paragraphs>207</Paragraphs>
  <Slides>16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Supplementary slides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connection to the Earth during GLEs</dc:title>
  <dc:creator>klein</dc:creator>
  <cp:lastModifiedBy>klein</cp:lastModifiedBy>
  <cp:revision>84</cp:revision>
  <dcterms:created xsi:type="dcterms:W3CDTF">2025-12-08T15:32:52Z</dcterms:created>
  <dcterms:modified xsi:type="dcterms:W3CDTF">2026-06-04T12:38:43Z</dcterms:modified>
</cp:coreProperties>
</file>