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1.gif" ContentType="video/unknown"/>
  <Override PartName="/ppt/media/media2.gif" ContentType="video/unknown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48" r:id="rId5"/>
    <p:sldId id="266" r:id="rId6"/>
    <p:sldId id="360" r:id="rId7"/>
    <p:sldId id="380" r:id="rId8"/>
    <p:sldId id="345" r:id="rId9"/>
    <p:sldId id="346" r:id="rId10"/>
    <p:sldId id="347" r:id="rId11"/>
    <p:sldId id="377" r:id="rId12"/>
    <p:sldId id="381" r:id="rId13"/>
    <p:sldId id="358" r:id="rId14"/>
    <p:sldId id="379" r:id="rId15"/>
    <p:sldId id="361" r:id="rId16"/>
    <p:sldId id="369" r:id="rId17"/>
    <p:sldId id="372" r:id="rId18"/>
    <p:sldId id="375" r:id="rId19"/>
    <p:sldId id="378" r:id="rId20"/>
    <p:sldId id="373" r:id="rId21"/>
    <p:sldId id="356" r:id="rId22"/>
    <p:sldId id="366" r:id="rId23"/>
    <p:sldId id="382" r:id="rId24"/>
  </p:sldIdLst>
  <p:sldSz cx="12192000" cy="6858000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  <p:embeddedFont>
      <p:font typeface="Poppins Black" panose="00000A00000000000000" pitchFamily="2" charset="0"/>
      <p:bold r:id="rId38"/>
      <p:boldItalic r:id="rId39"/>
    </p:embeddedFont>
    <p:embeddedFont>
      <p:font typeface="Wingdings 2" panose="05020102010507070707" pitchFamily="18" charset="2"/>
      <p:regular r:id="rId4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DE4D063-CA36-4F18-8D05-0EF16509566D}">
          <p14:sldIdLst>
            <p14:sldId id="348"/>
            <p14:sldId id="266"/>
          </p14:sldIdLst>
        </p14:section>
        <p14:section name="1. Ionospheric Perturbation" id="{49841738-F1B1-49C1-A671-77FE3B7187D6}">
          <p14:sldIdLst>
            <p14:sldId id="360"/>
          </p14:sldIdLst>
        </p14:section>
        <p14:section name="1. CRRES" id="{D0DD6D77-5D95-464A-97DA-A4B941637D34}">
          <p14:sldIdLst>
            <p14:sldId id="380"/>
            <p14:sldId id="345"/>
            <p14:sldId id="346"/>
            <p14:sldId id="347"/>
            <p14:sldId id="377"/>
            <p14:sldId id="381"/>
            <p14:sldId id="358"/>
            <p14:sldId id="379"/>
            <p14:sldId id="361"/>
            <p14:sldId id="369"/>
            <p14:sldId id="372"/>
            <p14:sldId id="375"/>
            <p14:sldId id="378"/>
            <p14:sldId id="373"/>
            <p14:sldId id="356"/>
            <p14:sldId id="366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02C"/>
    <a:srgbClr val="FF7F0E"/>
    <a:srgbClr val="1F77B4"/>
    <a:srgbClr val="4B546D"/>
    <a:srgbClr val="E50019"/>
    <a:srgbClr val="F2F5F8"/>
    <a:srgbClr val="E4EAF1"/>
    <a:srgbClr val="F6F6F6"/>
    <a:srgbClr val="053061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792" autoAdjust="0"/>
  </p:normalViewPr>
  <p:slideViewPr>
    <p:cSldViewPr snapToGrid="0">
      <p:cViewPr varScale="1">
        <p:scale>
          <a:sx n="72" d="100"/>
          <a:sy n="72" d="100"/>
        </p:scale>
        <p:origin x="66" y="60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-24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notesViewPr>
    <p:cSldViewPr snapToGrid="0" showGuides="1">
      <p:cViewPr varScale="1">
        <p:scale>
          <a:sx n="55" d="100"/>
          <a:sy n="55" d="100"/>
        </p:scale>
        <p:origin x="253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Reproduire</a:t>
            </a:r>
            <a:r>
              <a:rPr lang="en-GB" dirty="0"/>
              <a:t> des </a:t>
            </a:r>
            <a:r>
              <a:rPr lang="en-GB" dirty="0" err="1"/>
              <a:t>phénomènes</a:t>
            </a:r>
            <a:r>
              <a:rPr lang="en-GB" dirty="0"/>
              <a:t> naturel : </a:t>
            </a:r>
            <a:r>
              <a:rPr lang="en-GB" dirty="0" err="1"/>
              <a:t>queu</a:t>
            </a:r>
            <a:r>
              <a:rPr lang="en-GB" dirty="0"/>
              <a:t> de </a:t>
            </a:r>
            <a:r>
              <a:rPr lang="en-GB" dirty="0" err="1"/>
              <a:t>comètes</a:t>
            </a:r>
            <a:r>
              <a:rPr lang="en-GB" dirty="0"/>
              <a:t> </a:t>
            </a:r>
          </a:p>
          <a:p>
            <a:r>
              <a:rPr lang="en-GB" dirty="0" err="1"/>
              <a:t>Mieu</a:t>
            </a:r>
            <a:r>
              <a:rPr lang="en-GB" dirty="0"/>
              <a:t> </a:t>
            </a:r>
            <a:r>
              <a:rPr lang="en-GB" dirty="0" err="1"/>
              <a:t>lié</a:t>
            </a:r>
            <a:r>
              <a:rPr lang="en-GB" dirty="0"/>
              <a:t> </a:t>
            </a:r>
            <a:r>
              <a:rPr lang="en-GB" dirty="0" err="1"/>
              <a:t>activité</a:t>
            </a:r>
            <a:r>
              <a:rPr lang="en-GB" dirty="0"/>
              <a:t> </a:t>
            </a:r>
            <a:r>
              <a:rPr lang="en-GB" dirty="0" err="1"/>
              <a:t>solaire</a:t>
            </a:r>
            <a:r>
              <a:rPr lang="en-GB" dirty="0"/>
              <a:t> et </a:t>
            </a:r>
            <a:r>
              <a:rPr lang="en-GB" dirty="0" err="1"/>
              <a:t>lacher</a:t>
            </a:r>
            <a:r>
              <a:rPr lang="en-GB" dirty="0"/>
              <a:t> de Ba : pour </a:t>
            </a:r>
            <a:r>
              <a:rPr lang="en-GB" dirty="0" err="1"/>
              <a:t>modéliser</a:t>
            </a:r>
            <a:r>
              <a:rPr lang="en-GB" dirty="0"/>
              <a:t> /</a:t>
            </a:r>
            <a:r>
              <a:rPr lang="en-GB" dirty="0" err="1"/>
              <a:t>comprendre</a:t>
            </a:r>
            <a:r>
              <a:rPr lang="en-GB" dirty="0"/>
              <a:t> , on </a:t>
            </a:r>
            <a:r>
              <a:rPr lang="en-GB" dirty="0" err="1"/>
              <a:t>réalise</a:t>
            </a:r>
            <a:r>
              <a:rPr lang="en-GB" dirty="0"/>
              <a:t> des exp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0278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CLOVIS code </a:t>
            </a:r>
            <a:r>
              <a:rPr lang="fr-FR" dirty="0" err="1"/>
              <a:t>colisionel</a:t>
            </a:r>
            <a:r>
              <a:rPr lang="fr-FR" dirty="0"/>
              <a:t> ms résultat correct    </a:t>
            </a:r>
          </a:p>
          <a:p>
            <a:r>
              <a:rPr lang="fr-FR" dirty="0"/>
              <a:t>Equation d’état</a:t>
            </a:r>
            <a:r>
              <a:rPr lang="fr-FR" baseline="0" dirty="0"/>
              <a:t> : GP monoatomique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EEB3-014C-4FF3-876D-35D8687708A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61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Mettre</a:t>
            </a:r>
            <a:r>
              <a:rPr lang="en-GB" dirty="0"/>
              <a:t> les </a:t>
            </a:r>
            <a:r>
              <a:rPr lang="en-GB" dirty="0" err="1"/>
              <a:t>mêmes</a:t>
            </a:r>
            <a:r>
              <a:rPr lang="en-GB" dirty="0"/>
              <a:t> </a:t>
            </a:r>
            <a:r>
              <a:rPr lang="en-GB" dirty="0" err="1"/>
              <a:t>tps</a:t>
            </a:r>
            <a:r>
              <a:rPr lang="en-GB" dirty="0"/>
              <a:t> entre exp et </a:t>
            </a:r>
            <a:r>
              <a:rPr lang="en-GB" dirty="0" err="1"/>
              <a:t>simu</a:t>
            </a:r>
            <a:r>
              <a:rPr lang="en-GB" dirty="0"/>
              <a:t> verifier axes et d </a:t>
            </a:r>
            <a:r>
              <a:rPr lang="en-GB" dirty="0" err="1"/>
              <a:t>lerger</a:t>
            </a:r>
            <a:r>
              <a:rPr lang="en-GB" dirty="0"/>
              <a:t>!=</a:t>
            </a:r>
            <a:r>
              <a:rPr lang="en-GB" dirty="0" err="1"/>
              <a:t>biggerates</a:t>
            </a:r>
            <a:r>
              <a:rPr lang="en-GB" dirty="0"/>
              <a:t> + </a:t>
            </a:r>
            <a:r>
              <a:rPr lang="en-GB" dirty="0" err="1"/>
              <a:t>mêmes</a:t>
            </a:r>
            <a:r>
              <a:rPr lang="en-GB" dirty="0"/>
              <a:t> axes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345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Quantifier les </a:t>
                </a:r>
                <a:r>
                  <a:rPr lang="en-US" dirty="0" err="1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erreurs</a:t>
                </a:r>
                <a:r>
                  <a:rPr lang="en-US" dirty="0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+ dire que les points se </a:t>
                </a:r>
                <a:r>
                  <a:rPr lang="en-US" dirty="0" err="1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supperposent</a:t>
                </a:r>
                <a:r>
                  <a:rPr lang="en-US" dirty="0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Justifier</a:t>
                </a:r>
                <a:r>
                  <a:rPr lang="en-US" baseline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baseline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l’etude</a:t>
                </a:r>
                <a:r>
                  <a:rPr lang="en-US" baseline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baseline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en</a:t>
                </a:r>
                <a:r>
                  <a:rPr lang="en-US" baseline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rayon qui </a:t>
                </a:r>
                <a:r>
                  <a:rPr lang="en-US" baseline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en</a:t>
                </a:r>
                <a:r>
                  <a:rPr lang="en-US" baseline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baseline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découle</a:t>
                </a:r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Soit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même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E0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ou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soit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même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rho_d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/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R_m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pour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comparaison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Comment</a:t>
                </a:r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To compare cases with different initial conditions, we use the ratio of the debris-ion </a:t>
                </a:r>
                <a:r>
                  <a:rPr lang="en-US" dirty="0" err="1">
                    <a:solidFill>
                      <a:schemeClr val="tx1"/>
                    </a:solidFill>
                  </a:rPr>
                  <a:t>Larmor</a:t>
                </a:r>
                <a:r>
                  <a:rPr lang="en-US" dirty="0">
                    <a:solidFill>
                      <a:schemeClr val="tx1"/>
                    </a:solidFill>
                  </a:rPr>
                  <a:t> radius, </a:t>
                </a:r>
                <a:r>
                  <a:rPr lang="fr-FR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𝑟_(𝐿,𝑑)</a:t>
                </a:r>
                <a:r>
                  <a:rPr lang="en-US" dirty="0">
                    <a:solidFill>
                      <a:schemeClr val="tx1"/>
                    </a:solidFill>
                  </a:rPr>
                  <a:t>to the equilibrium mass radius, </a:t>
                </a:r>
                <a:r>
                  <a:rPr lang="fr-FR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𝑅_𝑚</a:t>
                </a:r>
                <a:r>
                  <a:rPr lang="en-US" dirty="0">
                    <a:solidFill>
                      <a:schemeClr val="tx1"/>
                    </a:solidFill>
                  </a:rPr>
                  <a:t>. The radius </a:t>
                </a:r>
                <a:r>
                  <a:rPr lang="fr-FR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𝑅_𝑚</a:t>
                </a:r>
                <a:r>
                  <a:rPr lang="en-US" dirty="0">
                    <a:solidFill>
                      <a:schemeClr val="tx1"/>
                    </a:solidFill>
                  </a:rPr>
                  <a:t> provides a theoretical estimate of the cavity size, similarly to </a:t>
                </a:r>
                <a:r>
                  <a:rPr lang="en-US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𝑅_𝐸</a:t>
                </a:r>
                <a:r>
                  <a:rPr lang="en-US" b="1" baseline="30000" dirty="0">
                    <a:solidFill>
                      <a:schemeClr val="tx2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1</a:t>
                </a:r>
                <a:r>
                  <a:rPr lang="en-US" dirty="0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These quantities are defined as 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839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+ parler du LAPD</a:t>
            </a:r>
          </a:p>
          <a:p>
            <a:endParaRPr lang="fr-FR" baseline="0" dirty="0"/>
          </a:p>
          <a:p>
            <a:r>
              <a:rPr lang="fr-FR" baseline="0" dirty="0"/>
              <a:t>Mettre </a:t>
            </a:r>
            <a:r>
              <a:rPr lang="fr-FR" baseline="0" dirty="0" err="1"/>
              <a:t>n_d</a:t>
            </a:r>
            <a:r>
              <a:rPr lang="fr-FR" baseline="0" dirty="0"/>
              <a:t>/</a:t>
            </a:r>
            <a:r>
              <a:rPr lang="fr-FR" baseline="0" dirty="0" err="1"/>
              <a:t>n_a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EEB3-014C-4FF3-876D-35D8687708A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10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Régime de SEDOV si R&gt;</a:t>
            </a:r>
            <a:r>
              <a:rPr lang="fr-FR" baseline="0" dirty="0" err="1"/>
              <a:t>Rm</a:t>
            </a:r>
            <a:r>
              <a:rPr lang="fr-FR" baseline="0" dirty="0"/>
              <a:t>, </a:t>
            </a:r>
            <a:r>
              <a:rPr lang="fr-FR" baseline="0" dirty="0" err="1"/>
              <a:t>sedov</a:t>
            </a:r>
            <a:r>
              <a:rPr lang="fr-FR" baseline="0" dirty="0"/>
              <a:t> + champ B : </a:t>
            </a:r>
            <a:r>
              <a:rPr lang="fr-FR" baseline="0" dirty="0" err="1"/>
              <a:t>complex</a:t>
            </a:r>
            <a:endParaRPr lang="fr-FR" baseline="0" dirty="0"/>
          </a:p>
          <a:p>
            <a:endParaRPr lang="fr-FR" baseline="0" dirty="0"/>
          </a:p>
          <a:p>
            <a:r>
              <a:rPr lang="fr-FR" baseline="0" dirty="0"/>
              <a:t>Cas verts </a:t>
            </a:r>
            <a:r>
              <a:rPr lang="fr-FR" baseline="0" dirty="0" err="1"/>
              <a:t>Rm</a:t>
            </a:r>
            <a:r>
              <a:rPr lang="fr-FR" baseline="0" dirty="0"/>
              <a:t> &lt; RE =&gt; min des 2 où juste RE ?</a:t>
            </a:r>
          </a:p>
          <a:p>
            <a:r>
              <a:rPr lang="fr-FR" baseline="0" dirty="0"/>
              <a:t>+ parler du LAPD</a:t>
            </a:r>
          </a:p>
          <a:p>
            <a:endParaRPr lang="fr-FR" baseline="0" dirty="0"/>
          </a:p>
          <a:p>
            <a:r>
              <a:rPr lang="fr-FR" baseline="0" dirty="0"/>
              <a:t>Mettre </a:t>
            </a:r>
            <a:r>
              <a:rPr lang="fr-FR" baseline="0" dirty="0" err="1"/>
              <a:t>n_d</a:t>
            </a:r>
            <a:r>
              <a:rPr lang="fr-FR" baseline="0" dirty="0"/>
              <a:t>/</a:t>
            </a:r>
            <a:r>
              <a:rPr lang="fr-FR" baseline="0" dirty="0" err="1"/>
              <a:t>n_a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EEB3-014C-4FF3-876D-35D8687708A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765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Profils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d’amb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pas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cst</a:t>
                </a:r>
                <a:r>
                  <a:rPr lang="en-US" baseline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baseline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dans</a:t>
                </a:r>
                <a:r>
                  <a:rPr lang="en-US" baseline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baseline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simu</a:t>
                </a:r>
                <a:r>
                  <a:rPr lang="en-US" baseline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baseline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hybride</a:t>
                </a:r>
                <a:r>
                  <a:rPr lang="en-US" baseline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+ </a:t>
                </a:r>
                <a:r>
                  <a:rPr lang="en-US" baseline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exp</a:t>
                </a:r>
                <a:r>
                  <a:rPr lang="en-US" baseline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: quantifier </a:t>
                </a:r>
                <a:r>
                  <a:rPr lang="en-US" baseline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l’impact</a:t>
                </a:r>
                <a:r>
                  <a:rPr lang="en-US" baseline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baseline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d’une</a:t>
                </a:r>
                <a:r>
                  <a:rPr lang="en-US" baseline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variation </a:t>
                </a:r>
                <a:r>
                  <a:rPr lang="en-US" baseline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d’amb</a:t>
                </a:r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Definir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l’apport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en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information + Re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definit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la </a:t>
                </a:r>
                <a:r>
                  <a:rPr lang="en-US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dynamique</a:t>
                </a:r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To compare cases with different initial conditions, we use the ratio of the debris-ion </a:t>
                </a:r>
                <a:r>
                  <a:rPr lang="en-US" dirty="0" err="1">
                    <a:solidFill>
                      <a:schemeClr val="tx1"/>
                    </a:solidFill>
                  </a:rPr>
                  <a:t>Larmor</a:t>
                </a:r>
                <a:r>
                  <a:rPr lang="en-US" dirty="0">
                    <a:solidFill>
                      <a:schemeClr val="tx1"/>
                    </a:solidFill>
                  </a:rPr>
                  <a:t> radius, </a:t>
                </a:r>
                <a:r>
                  <a:rPr lang="fr-FR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𝑟_(𝐿,𝑑)</a:t>
                </a:r>
                <a:r>
                  <a:rPr lang="en-US" dirty="0">
                    <a:solidFill>
                      <a:schemeClr val="tx1"/>
                    </a:solidFill>
                  </a:rPr>
                  <a:t>to the equilibrium mass radius, </a:t>
                </a:r>
                <a:r>
                  <a:rPr lang="fr-FR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𝑅_𝑚</a:t>
                </a:r>
                <a:r>
                  <a:rPr lang="en-US" dirty="0">
                    <a:solidFill>
                      <a:schemeClr val="tx1"/>
                    </a:solidFill>
                  </a:rPr>
                  <a:t>. The radius </a:t>
                </a:r>
                <a:r>
                  <a:rPr lang="fr-FR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𝑅_𝑚</a:t>
                </a:r>
                <a:r>
                  <a:rPr lang="en-US" dirty="0">
                    <a:solidFill>
                      <a:schemeClr val="tx1"/>
                    </a:solidFill>
                  </a:rPr>
                  <a:t> provides a theoretical estimate of the cavity size, similarly to </a:t>
                </a:r>
                <a:r>
                  <a:rPr lang="en-US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𝑅_𝐸</a:t>
                </a:r>
                <a:r>
                  <a:rPr lang="en-US" b="1" baseline="30000" dirty="0">
                    <a:solidFill>
                      <a:schemeClr val="tx2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1</a:t>
                </a:r>
                <a:r>
                  <a:rPr lang="en-US" dirty="0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These quantities are defined as 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419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</a:t>
            </a:r>
            <a:r>
              <a:rPr lang="fr-FR" baseline="0" dirty="0"/>
              <a:t> placer dans les différents régimes (beta, rapport des densité 1/10, MA, Mach </a:t>
            </a:r>
            <a:r>
              <a:rPr lang="fr-FR" baseline="0" dirty="0" err="1"/>
              <a:t>magnétiosonique</a:t>
            </a:r>
            <a:r>
              <a:rPr lang="fr-FR" baseline="0" dirty="0"/>
              <a:t> …)</a:t>
            </a:r>
          </a:p>
          <a:p>
            <a:r>
              <a:rPr lang="fr-FR" baseline="0" dirty="0"/>
              <a:t>Faire un point sur les 3 </a:t>
            </a:r>
            <a:r>
              <a:rPr lang="fr-FR" baseline="0" dirty="0" err="1"/>
              <a:t>exp</a:t>
            </a:r>
            <a:endParaRPr lang="fr-FR" baseline="0" dirty="0"/>
          </a:p>
          <a:p>
            <a:endParaRPr lang="fr-FR" baseline="0" dirty="0"/>
          </a:p>
          <a:p>
            <a:r>
              <a:rPr lang="fr-FR" baseline="0" dirty="0"/>
              <a:t>+ mention des 3 posters étude </a:t>
            </a:r>
            <a:r>
              <a:rPr lang="fr-FR" baseline="0" dirty="0" err="1"/>
              <a:t>préli</a:t>
            </a:r>
            <a:r>
              <a:rPr lang="fr-FR" baseline="0" dirty="0"/>
              <a:t> + perspectives : autres codes </a:t>
            </a:r>
            <a:r>
              <a:rPr lang="fr-FR" baseline="0" dirty="0" err="1"/>
              <a:t>kalypsso</a:t>
            </a:r>
            <a:r>
              <a:rPr lang="fr-FR" baseline="0" dirty="0"/>
              <a:t> + performant</a:t>
            </a:r>
          </a:p>
          <a:p>
            <a:r>
              <a:rPr lang="fr-FR" baseline="0" dirty="0"/>
              <a:t>Question : </a:t>
            </a:r>
          </a:p>
          <a:p>
            <a:r>
              <a:rPr lang="fr-FR" baseline="0" dirty="0"/>
              <a:t>Vérifier les champ magnétiques de Jupiter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EEB3-014C-4FF3-876D-35D8687708A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129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Chnger</a:t>
            </a:r>
            <a:r>
              <a:rPr lang="fr-FR" dirty="0"/>
              <a:t> la légendes </a:t>
            </a:r>
            <a:r>
              <a:rPr lang="fr-FR" dirty="0" err="1"/>
              <a:t>fig</a:t>
            </a:r>
            <a:r>
              <a:rPr lang="fr-FR" dirty="0"/>
              <a:t> de droite voir papier</a:t>
            </a:r>
          </a:p>
          <a:p>
            <a:r>
              <a:rPr lang="fr-FR" dirty="0"/>
              <a:t>+ discours expérimentale</a:t>
            </a:r>
          </a:p>
          <a:p>
            <a:r>
              <a:rPr lang="fr-FR" dirty="0"/>
              <a:t>Libre parcours moyen du </a:t>
            </a:r>
            <a:r>
              <a:rPr lang="fr-FR" dirty="0" err="1"/>
              <a:t>Barium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43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8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Donner</a:t>
                </a:r>
                <a:r>
                  <a:rPr lang="en-GB" baseline="0" dirty="0"/>
                  <a:t> le </a:t>
                </a:r>
                <a:r>
                  <a:rPr lang="en-GB" baseline="0" dirty="0" err="1"/>
                  <a:t>terme</a:t>
                </a:r>
                <a:r>
                  <a:rPr lang="en-GB" baseline="0" dirty="0"/>
                  <a:t> de </a:t>
                </a:r>
                <a:r>
                  <a:rPr lang="en-GB" baseline="0" noProof="0" dirty="0"/>
                  <a:t>cavity</a:t>
                </a:r>
                <a:r>
                  <a:rPr lang="en-GB" baseline="0" dirty="0"/>
                  <a:t> à </a:t>
                </a:r>
                <a:r>
                  <a:rPr lang="en-GB" baseline="0" dirty="0" err="1"/>
                  <a:t>l’orale</a:t>
                </a:r>
                <a:r>
                  <a:rPr lang="en-GB" baseline="0" dirty="0"/>
                  <a:t>, exp </a:t>
                </a:r>
                <a:r>
                  <a:rPr lang="en-GB" baseline="0" dirty="0" err="1"/>
                  <a:t>designé</a:t>
                </a:r>
                <a:r>
                  <a:rPr lang="en-GB" baseline="0" dirty="0"/>
                  <a:t> por </a:t>
                </a:r>
                <a:r>
                  <a:rPr lang="en-GB" baseline="0" dirty="0" err="1"/>
                  <a:t>reproduire</a:t>
                </a:r>
                <a:r>
                  <a:rPr lang="en-GB" baseline="0" dirty="0"/>
                  <a:t> </a:t>
                </a:r>
                <a:r>
                  <a:rPr lang="en-GB" baseline="0" dirty="0" err="1"/>
                  <a:t>lacher</a:t>
                </a:r>
                <a:r>
                  <a:rPr lang="en-GB" baseline="0" dirty="0"/>
                  <a:t> de Ba</a:t>
                </a:r>
              </a:p>
              <a:p>
                <a:r>
                  <a:rPr lang="en-GB" sz="1600" dirty="0"/>
                  <a:t>Laser </a:t>
                </a:r>
                <a:r>
                  <a:rPr lang="en-GB" sz="1600" noProof="0" dirty="0" err="1"/>
                  <a:t>caracteristic</a:t>
                </a:r>
                <a:r>
                  <a:rPr lang="en-GB" sz="1600" dirty="0"/>
                  <a:t> </a:t>
                </a:r>
                <a:r>
                  <a:rPr lang="en-GB" sz="1600" noProof="0" dirty="0"/>
                  <a:t>used</a:t>
                </a:r>
                <a:r>
                  <a:rPr lang="en-GB" sz="1600" dirty="0"/>
                  <a:t> at LAPD 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Time ~ 25 ns,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Energy ~ 20-190 J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Intensity ~ 0,5 – 2 10</a:t>
                </a:r>
                <a:r>
                  <a:rPr lang="en-GB" sz="1600" baseline="30000" dirty="0"/>
                  <a:t>12 </a:t>
                </a:r>
                <a:r>
                  <a:rPr lang="en-GB" sz="1600" dirty="0"/>
                  <a:t> W/cm²</a:t>
                </a:r>
              </a:p>
              <a:p>
                <a:r>
                  <a:rPr lang="en-GB" sz="1600" dirty="0"/>
                  <a:t>Density ratio: between 1/10 et 1/40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&lt;1  ∈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0,01 ;0,04</m:t>
                          </m:r>
                        </m:e>
                      </m:d>
                    </m:oMath>
                  </m:oMathPara>
                </a14:m>
                <a:endParaRPr lang="en-GB" sz="1600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 smtClean="0"/>
                  <a:t>Donner</a:t>
                </a:r>
                <a:r>
                  <a:rPr lang="fr-FR" baseline="0" dirty="0" smtClean="0"/>
                  <a:t> le terme de </a:t>
                </a:r>
                <a:r>
                  <a:rPr lang="fr-FR" baseline="0" dirty="0" err="1" smtClean="0"/>
                  <a:t>cavity</a:t>
                </a:r>
                <a:r>
                  <a:rPr lang="fr-FR" baseline="0" dirty="0" smtClean="0"/>
                  <a:t> à l’orale</a:t>
                </a:r>
              </a:p>
              <a:p>
                <a:endParaRPr lang="fr-FR" baseline="0" dirty="0" smtClean="0"/>
              </a:p>
              <a:p>
                <a:r>
                  <a:rPr lang="fr-FR" sz="1600" dirty="0" smtClean="0"/>
                  <a:t>Laser </a:t>
                </a:r>
                <a:r>
                  <a:rPr lang="fr-FR" sz="1600" dirty="0" err="1" smtClean="0"/>
                  <a:t>caracteristic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used</a:t>
                </a:r>
                <a:r>
                  <a:rPr lang="fr-FR" sz="1600" dirty="0" smtClean="0"/>
                  <a:t> at LAPD 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 smtClean="0"/>
                  <a:t>Time ~ 25 ns,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 err="1" smtClean="0"/>
                  <a:t>Energy</a:t>
                </a:r>
                <a:r>
                  <a:rPr lang="fr-FR" sz="1600" dirty="0" smtClean="0"/>
                  <a:t> ~ 20-190 J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 err="1" smtClean="0"/>
                  <a:t>Intensity</a:t>
                </a:r>
                <a:r>
                  <a:rPr lang="fr-FR" sz="1600" dirty="0" smtClean="0"/>
                  <a:t> ~ 0,5 – 2 10</a:t>
                </a:r>
                <a:r>
                  <a:rPr lang="fr-FR" sz="1600" baseline="30000" dirty="0" smtClean="0"/>
                  <a:t>12 </a:t>
                </a:r>
                <a:r>
                  <a:rPr lang="fr-FR" sz="1600" dirty="0" smtClean="0"/>
                  <a:t> W/cm²</a:t>
                </a:r>
              </a:p>
              <a:p>
                <a:r>
                  <a:rPr lang="fr-FR" sz="1600" dirty="0" err="1" smtClean="0"/>
                  <a:t>Density</a:t>
                </a:r>
                <a:r>
                  <a:rPr lang="fr-FR" sz="1600" dirty="0" smtClean="0"/>
                  <a:t> ratio: </a:t>
                </a:r>
                <a:r>
                  <a:rPr lang="fr-FR" sz="1600" dirty="0" err="1" smtClean="0"/>
                  <a:t>between</a:t>
                </a:r>
                <a:r>
                  <a:rPr lang="fr-FR" sz="1600" dirty="0" smtClean="0"/>
                  <a:t> 1/10 et 1/40</a:t>
                </a:r>
              </a:p>
              <a:p>
                <a:pPr/>
                <a:r>
                  <a:rPr lang="fr-FR" sz="1600" b="0" i="0" smtClean="0">
                    <a:latin typeface="Cambria Math" panose="02040503050406030204" pitchFamily="18" charset="0"/>
                  </a:rPr>
                  <a:t>𝛽&lt;1  ∈</a:t>
                </a:r>
                <a:r>
                  <a:rPr lang="fr-FR" sz="16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[0,01 ;0,04]</a:t>
                </a:r>
                <a:endParaRPr lang="fr-FR" sz="1600" dirty="0"/>
              </a:p>
              <a:p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EEB3-014C-4FF3-876D-35D8687708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837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Parler</a:t>
            </a:r>
            <a:r>
              <a:rPr lang="fr-FR" baseline="0" dirty="0"/>
              <a:t> d’anisotropie</a:t>
            </a:r>
          </a:p>
          <a:p>
            <a:r>
              <a:rPr lang="fr-FR" baseline="0" dirty="0"/>
              <a:t>+ résolution 1/2000 * 1/2000</a:t>
            </a:r>
          </a:p>
          <a:p>
            <a:r>
              <a:rPr lang="fr-FR" baseline="0" dirty="0"/>
              <a:t>On parlera du code APRES</a:t>
            </a:r>
          </a:p>
          <a:p>
            <a:r>
              <a:rPr lang="fr-FR" baseline="0" dirty="0"/>
              <a:t>Simu pour rendre </a:t>
            </a:r>
            <a:r>
              <a:rPr lang="fr-FR" baseline="0" dirty="0" err="1"/>
              <a:t>méchanismes</a:t>
            </a:r>
            <a:r>
              <a:rPr lang="fr-FR" baseline="0" dirty="0"/>
              <a:t> + visuels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EEB3-014C-4FF3-876D-35D8687708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840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Kinetic plasma &amp; ambient plasma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261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TRANSITIONS</a:t>
            </a:r>
            <a:r>
              <a:rPr lang="fr-FR" baseline="0" dirty="0"/>
              <a:t> VERS CODE!!!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477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Equation d’état</a:t>
            </a:r>
            <a:r>
              <a:rPr lang="fr-FR" baseline="0" dirty="0"/>
              <a:t> : GP monoatomique</a:t>
            </a:r>
          </a:p>
          <a:p>
            <a:endParaRPr lang="fr-FR" baseline="0" dirty="0"/>
          </a:p>
          <a:p>
            <a:r>
              <a:rPr lang="fr-FR" baseline="0" dirty="0" err="1"/>
              <a:t>Annimer</a:t>
            </a:r>
            <a:r>
              <a:rPr lang="fr-FR" baseline="0" dirty="0"/>
              <a:t> le </a:t>
            </a:r>
            <a:r>
              <a:rPr lang="fr-FR" baseline="0" dirty="0" err="1"/>
              <a:t>shéma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EEB3-014C-4FF3-876D-35D8687708A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223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Equation d’état</a:t>
            </a:r>
            <a:r>
              <a:rPr lang="fr-FR" baseline="0" dirty="0"/>
              <a:t> : GP monoatomique</a:t>
            </a:r>
          </a:p>
          <a:p>
            <a:endParaRPr lang="fr-FR" baseline="0" dirty="0"/>
          </a:p>
          <a:p>
            <a:r>
              <a:rPr lang="fr-FR" baseline="0" dirty="0" err="1"/>
              <a:t>Annimer</a:t>
            </a:r>
            <a:r>
              <a:rPr lang="fr-FR" baseline="0" dirty="0"/>
              <a:t> le </a:t>
            </a:r>
            <a:r>
              <a:rPr lang="fr-FR" baseline="0" dirty="0" err="1"/>
              <a:t>shéma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EEB3-014C-4FF3-876D-35D8687708A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017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8913EA01-9DB6-B539-F2F7-64B102F891F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339D923D-F331-70D1-0562-3747CC7A53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963805CD-386F-F442-2304-891085331F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E90C30FB-740C-B8BC-957C-38AEC4B5FEE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211D4AB1-9401-16F8-F5CD-865DC819C3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C3B09283-6B69-B6A7-9F2F-EBFF4959F3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5D9D878E-0CFA-41FC-297D-3C71953291C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73BC7183-CC9B-85C0-7961-0A3A07ADB3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2DB1868-967B-99F2-DF22-F18FF743D5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2">
            <a:extLst>
              <a:ext uri="{FF2B5EF4-FFF2-40B4-BE49-F238E27FC236}">
                <a16:creationId xmlns:a16="http://schemas.microsoft.com/office/drawing/2014/main" id="{F52DA425-187B-0DAA-D4E4-3B7CF47396A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1873CCDA-F06F-E614-32E3-C3C5DD1950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7" name="Espace réservé du numéro de diapositive 10">
            <a:extLst>
              <a:ext uri="{FF2B5EF4-FFF2-40B4-BE49-F238E27FC236}">
                <a16:creationId xmlns:a16="http://schemas.microsoft.com/office/drawing/2014/main" id="{96A99D71-0181-F808-DA02-B410C71CE9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e la date 2">
            <a:extLst>
              <a:ext uri="{FF2B5EF4-FFF2-40B4-BE49-F238E27FC236}">
                <a16:creationId xmlns:a16="http://schemas.microsoft.com/office/drawing/2014/main" id="{3A96E9E4-384A-3BE3-D567-3B8C1B5493B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3858CC9A-2880-6F6A-35AB-D6ED9E6519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4" name="Espace réservé du numéro de diapositive 10">
            <a:extLst>
              <a:ext uri="{FF2B5EF4-FFF2-40B4-BE49-F238E27FC236}">
                <a16:creationId xmlns:a16="http://schemas.microsoft.com/office/drawing/2014/main" id="{EC0BCF8E-0A85-733C-EFB1-0FC48F98BD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76A0C1F1-5631-D7D0-571C-8C8BD21D6F1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667301C4-8191-0905-C5E9-6C6163B84C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2" name="Espace réservé du numéro de diapositive 10">
            <a:extLst>
              <a:ext uri="{FF2B5EF4-FFF2-40B4-BE49-F238E27FC236}">
                <a16:creationId xmlns:a16="http://schemas.microsoft.com/office/drawing/2014/main" id="{A5A29C31-EA09-D7DA-4E99-B7B7CBBB85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e la date 2">
            <a:extLst>
              <a:ext uri="{FF2B5EF4-FFF2-40B4-BE49-F238E27FC236}">
                <a16:creationId xmlns:a16="http://schemas.microsoft.com/office/drawing/2014/main" id="{A7E96500-72EB-EEA9-D1F6-CAB9A0A28AB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CF17EB15-EDCC-407F-BFDE-0FAEB41DE2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>
                <a:solidFill>
                  <a:schemeClr val="bg1"/>
                </a:solidFill>
              </a:rPr>
              <a:t>ATST</a:t>
            </a:r>
            <a:r>
              <a:rPr lang="fr-FR" dirty="0"/>
              <a:t> </a:t>
            </a:r>
          </a:p>
        </p:txBody>
      </p:sp>
      <p:sp>
        <p:nvSpPr>
          <p:cNvPr id="12" name="Espace réservé du numéro de diapositive 10">
            <a:extLst>
              <a:ext uri="{FF2B5EF4-FFF2-40B4-BE49-F238E27FC236}">
                <a16:creationId xmlns:a16="http://schemas.microsoft.com/office/drawing/2014/main" id="{1F4019BF-A6EC-6951-7ACB-F3620B72EE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01/06/2026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9FBDF0C3-30D1-E36F-BC65-A6051836DCD0}"/>
              </a:ext>
            </a:extLst>
          </p:cNvPr>
          <p:cNvSpPr txBox="1">
            <a:spLocks/>
          </p:cNvSpPr>
          <p:nvPr userDrawn="1"/>
        </p:nvSpPr>
        <p:spPr>
          <a:xfrm>
            <a:off x="9477153" y="6496050"/>
            <a:ext cx="1317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01/06/2026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5B6765A0-7188-2CCF-6E38-EB7DF96C5D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89000" y="64960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0" name="Espace réservé du numéro de diapositive 10">
            <a:extLst>
              <a:ext uri="{FF2B5EF4-FFF2-40B4-BE49-F238E27FC236}">
                <a16:creationId xmlns:a16="http://schemas.microsoft.com/office/drawing/2014/main" id="{3FD5AAD7-8E5D-F5AB-498A-ACB8FDEE4316}"/>
              </a:ext>
            </a:extLst>
          </p:cNvPr>
          <p:cNvSpPr txBox="1">
            <a:spLocks/>
          </p:cNvSpPr>
          <p:nvPr userDrawn="1"/>
        </p:nvSpPr>
        <p:spPr>
          <a:xfrm>
            <a:off x="11151734" y="64960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68C70B53-3AE3-0629-A1EF-384DB88FEBA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4A7F2C82-0703-DC67-69F5-A47A1AE2B8C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>
                <a:solidFill>
                  <a:schemeClr val="bg1"/>
                </a:solidFill>
              </a:rPr>
              <a:t>ATST</a:t>
            </a:r>
            <a:r>
              <a:rPr lang="fr-FR" dirty="0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9F3CEF87-E2E1-CF94-3123-69BDB98DF7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B64EB17F-0C24-CEE9-3268-4215F88A317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05068CF6-AD1D-C331-AEF2-B3776C702FE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8" name="Espace réservé du numéro de diapositive 10">
            <a:extLst>
              <a:ext uri="{FF2B5EF4-FFF2-40B4-BE49-F238E27FC236}">
                <a16:creationId xmlns:a16="http://schemas.microsoft.com/office/drawing/2014/main" id="{D7DDE9A4-9FD9-A2F7-7125-3816BB735F4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4F571F-EF96-254F-176E-27C84A0247F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7F701E36-7E30-848C-2902-637589E44F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A6807494-1290-8649-AF19-00DEE7BC07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2D1C3822-9410-0E96-289A-5E50EC77B8E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5D8AA519-024A-D813-7BFC-95550EFC30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0C4C3D8-8E1B-63BA-34FC-9451D6DC8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5000A7D0-4E2D-B1D8-24D8-057E8D29504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FAF5964F-F0F5-E1B8-83EF-F16A3EF6B0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0" name="Espace réservé du numéro de diapositive 10">
            <a:extLst>
              <a:ext uri="{FF2B5EF4-FFF2-40B4-BE49-F238E27FC236}">
                <a16:creationId xmlns:a16="http://schemas.microsoft.com/office/drawing/2014/main" id="{A14A31A6-3D9B-015D-DFB9-F637831CC6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4C6AFCFB-23E0-303F-EABA-711224E02E1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FBDC789D-A8D3-52F8-BF0B-9D6B161B86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9" name="Espace réservé du numéro de diapositive 10">
            <a:extLst>
              <a:ext uri="{FF2B5EF4-FFF2-40B4-BE49-F238E27FC236}">
                <a16:creationId xmlns:a16="http://schemas.microsoft.com/office/drawing/2014/main" id="{6911DE33-3EB2-488B-439A-08F7881386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CE02CC-0E64-213A-2A98-8DD4CE34CAE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92B23D-CC40-8AD1-1F16-71303BC163E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5" name="Espace réservé du numéro de diapositive 10">
            <a:extLst>
              <a:ext uri="{FF2B5EF4-FFF2-40B4-BE49-F238E27FC236}">
                <a16:creationId xmlns:a16="http://schemas.microsoft.com/office/drawing/2014/main" id="{D8169705-F8B0-4CB8-3C49-7B56A92E466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5F60A7E-499F-3CB5-28DB-5BD8E3FDD99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C69614-641C-B2DC-9FD6-133084D6AB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5" name="Espace réservé du numéro de diapositive 10">
            <a:extLst>
              <a:ext uri="{FF2B5EF4-FFF2-40B4-BE49-F238E27FC236}">
                <a16:creationId xmlns:a16="http://schemas.microsoft.com/office/drawing/2014/main" id="{A3B60321-E4E6-589E-A303-A943E3FBFE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43AF3E85-729F-2277-D5D9-4C4F0AD5BD3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3B938011-FE2F-D092-9F9B-CB23D95740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0" name="Espace réservé du numéro de diapositive 10">
            <a:extLst>
              <a:ext uri="{FF2B5EF4-FFF2-40B4-BE49-F238E27FC236}">
                <a16:creationId xmlns:a16="http://schemas.microsoft.com/office/drawing/2014/main" id="{CE7E176D-3125-1B1A-EB4B-A4389D7CAB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C6747D27-4A99-17DE-DCD2-DC9E2BC2BCC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3CD49CC1-BAB1-877A-A27C-3E415064B6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0" name="Espace réservé du numéro de diapositive 10">
            <a:extLst>
              <a:ext uri="{FF2B5EF4-FFF2-40B4-BE49-F238E27FC236}">
                <a16:creationId xmlns:a16="http://schemas.microsoft.com/office/drawing/2014/main" id="{CC854A8B-B35E-8B1B-D3C6-4509736385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0BD6E523-F153-6924-C104-0EEB039BFA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B22A9E93-D573-8AB6-0DBC-BB02ED179C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0" name="Espace réservé du numéro de diapositive 10">
            <a:extLst>
              <a:ext uri="{FF2B5EF4-FFF2-40B4-BE49-F238E27FC236}">
                <a16:creationId xmlns:a16="http://schemas.microsoft.com/office/drawing/2014/main" id="{5E996D73-C29F-C581-CFE2-114E4F7337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21ED7224-B833-6615-2D56-920999B55B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B0F367C7-D2AF-B1C9-03E3-BBACDF7009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0" name="Espace réservé du numéro de diapositive 10">
            <a:extLst>
              <a:ext uri="{FF2B5EF4-FFF2-40B4-BE49-F238E27FC236}">
                <a16:creationId xmlns:a16="http://schemas.microsoft.com/office/drawing/2014/main" id="{6F0809B2-5D70-A5CA-FE70-E4610FA28C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937AEA0E-7095-EC66-0E68-3A439AB990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075B3A0F-CE4E-F5DB-6ED6-2133254DC0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0" name="Espace réservé du numéro de diapositive 10">
            <a:extLst>
              <a:ext uri="{FF2B5EF4-FFF2-40B4-BE49-F238E27FC236}">
                <a16:creationId xmlns:a16="http://schemas.microsoft.com/office/drawing/2014/main" id="{6A820290-8630-9DFE-21EF-AC01ED4E0E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EECEF2B9-EDFE-C3A2-6504-AD393291496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CD9802F1-6B7C-D514-E697-57BE280D2F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8" name="Espace réservé du numéro de diapositive 10">
            <a:extLst>
              <a:ext uri="{FF2B5EF4-FFF2-40B4-BE49-F238E27FC236}">
                <a16:creationId xmlns:a16="http://schemas.microsoft.com/office/drawing/2014/main" id="{5C667355-B578-615D-AA1E-3533F63FC4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e la date 2">
            <a:extLst>
              <a:ext uri="{FF2B5EF4-FFF2-40B4-BE49-F238E27FC236}">
                <a16:creationId xmlns:a16="http://schemas.microsoft.com/office/drawing/2014/main" id="{C1FEA907-927A-66D3-CDDB-D7F6425D83E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8136AF09-9758-D414-D537-CB2F7E26FC7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6" name="Espace réservé du numéro de diapositive 10">
            <a:extLst>
              <a:ext uri="{FF2B5EF4-FFF2-40B4-BE49-F238E27FC236}">
                <a16:creationId xmlns:a16="http://schemas.microsoft.com/office/drawing/2014/main" id="{33190117-828E-5536-FABB-753AF95583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3D1D4B33-D5B8-D67E-AAC2-2E03EDBB13A0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FFD2E02-30B1-59D9-5515-850E33ACCC0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9" name="Espace réservé du numéro de diapositive 10">
            <a:extLst>
              <a:ext uri="{FF2B5EF4-FFF2-40B4-BE49-F238E27FC236}">
                <a16:creationId xmlns:a16="http://schemas.microsoft.com/office/drawing/2014/main" id="{1CB42DF8-BACF-6DA5-D30F-76359CBA9B0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A4E7AEA0-C209-5EF2-906C-0793DD3C2B4C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93CFB35-2CB0-BC4F-1832-3333822F54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0" name="Espace réservé du numéro de diapositive 10">
            <a:extLst>
              <a:ext uri="{FF2B5EF4-FFF2-40B4-BE49-F238E27FC236}">
                <a16:creationId xmlns:a16="http://schemas.microsoft.com/office/drawing/2014/main" id="{4A79A7B0-AE12-28A1-48AF-B6DC372A8FD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F317B491-C021-3624-0E35-CE5A40511A9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A244DF-8E65-4891-17C6-695C8A2127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>
                <a:solidFill>
                  <a:schemeClr val="bg1"/>
                </a:solidFill>
              </a:rPr>
              <a:t>ATST</a:t>
            </a:r>
            <a:r>
              <a:rPr lang="fr-FR" dirty="0"/>
              <a:t> </a:t>
            </a:r>
          </a:p>
        </p:txBody>
      </p:sp>
      <p:sp>
        <p:nvSpPr>
          <p:cNvPr id="5" name="Espace réservé du numéro de diapositive 10">
            <a:extLst>
              <a:ext uri="{FF2B5EF4-FFF2-40B4-BE49-F238E27FC236}">
                <a16:creationId xmlns:a16="http://schemas.microsoft.com/office/drawing/2014/main" id="{8FDB0537-2AA8-0D61-6247-46B42BC3C7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4" name="Espace réservé de la date 2">
            <a:extLst>
              <a:ext uri="{FF2B5EF4-FFF2-40B4-BE49-F238E27FC236}">
                <a16:creationId xmlns:a16="http://schemas.microsoft.com/office/drawing/2014/main" id="{1798CD38-F0D8-CDC1-35EC-E4754340BC0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4500141D-7365-FB43-6EE7-288AB2A261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10">
            <a:extLst>
              <a:ext uri="{FF2B5EF4-FFF2-40B4-BE49-F238E27FC236}">
                <a16:creationId xmlns:a16="http://schemas.microsoft.com/office/drawing/2014/main" id="{53F5DD27-00F4-E8DB-3197-5E0C1A1EF1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DA2CC57C-B1A1-8248-ACB4-FB528998983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8BCE7A41-8C2D-7460-7544-012181C9F9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0" name="Espace réservé du numéro de diapositive 10">
            <a:extLst>
              <a:ext uri="{FF2B5EF4-FFF2-40B4-BE49-F238E27FC236}">
                <a16:creationId xmlns:a16="http://schemas.microsoft.com/office/drawing/2014/main" id="{4E0EBB3E-72C0-48E8-8F8F-06D2A1580A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4FE46DE5-5D03-C6F2-98E6-36C2D99A830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001A84DD-4F11-C004-C926-628FD8F202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2" name="Espace réservé du numéro de diapositive 10">
            <a:extLst>
              <a:ext uri="{FF2B5EF4-FFF2-40B4-BE49-F238E27FC236}">
                <a16:creationId xmlns:a16="http://schemas.microsoft.com/office/drawing/2014/main" id="{9290D213-AC59-72AC-4389-51A833E7E5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06C62F8A-E821-222B-9E45-F1F7FCB0935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24753" y="6343650"/>
            <a:ext cx="131784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B680F615-49F1-5BC5-6A32-90441040A4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311707" cy="365125"/>
          </a:xfrm>
        </p:spPr>
        <p:txBody>
          <a:bodyPr/>
          <a:lstStyle/>
          <a:p>
            <a:r>
              <a:rPr lang="fr-FR" sz="1400" dirty="0"/>
              <a:t>ATST</a:t>
            </a:r>
            <a:r>
              <a:rPr lang="fr-FR" dirty="0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FC5C3EA-62F4-637F-D64C-E61B5731A8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</p:spPr>
        <p:txBody>
          <a:bodyPr/>
          <a:lstStyle>
            <a:lvl1pPr>
              <a:defRPr sz="1400"/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01/06/2026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ATST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90.png"/><Relationship Id="rId5" Type="http://schemas.openxmlformats.org/officeDocument/2006/relationships/image" Target="../media/image40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5" Type="http://schemas.openxmlformats.org/officeDocument/2006/relationships/image" Target="../media/image410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5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5" Type="http://schemas.openxmlformats.org/officeDocument/2006/relationships/image" Target="../media/image530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00.png"/><Relationship Id="rId3" Type="http://schemas.microsoft.com/office/2007/relationships/media" Target="../media/media2.gif"/><Relationship Id="rId7" Type="http://schemas.openxmlformats.org/officeDocument/2006/relationships/image" Target="../media/image24.png"/><Relationship Id="rId12" Type="http://schemas.openxmlformats.org/officeDocument/2006/relationships/image" Target="../media/image190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80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7.png"/><Relationship Id="rId4" Type="http://schemas.openxmlformats.org/officeDocument/2006/relationships/video" Target="../media/media2.gi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0.png"/><Relationship Id="rId4" Type="http://schemas.openxmlformats.org/officeDocument/2006/relationships/image" Target="../media/image3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ous-titre 21">
            <a:extLst>
              <a:ext uri="{FF2B5EF4-FFF2-40B4-BE49-F238E27FC236}">
                <a16:creationId xmlns:a16="http://schemas.microsoft.com/office/drawing/2014/main" id="{174D6F32-81C3-0EAB-06AC-2E9AAB850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418" y="4639242"/>
            <a:ext cx="5294312" cy="1929724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1500" u="sng" dirty="0"/>
              <a:t>Alixende Koulmann</a:t>
            </a:r>
            <a:r>
              <a:rPr lang="en-GB" sz="1500" u="sng" baseline="30000" dirty="0"/>
              <a:t>1,2</a:t>
            </a:r>
            <a:r>
              <a:rPr lang="en-GB" sz="1500" dirty="0"/>
              <a:t>, </a:t>
            </a:r>
            <a:r>
              <a:rPr lang="en-GB" sz="1500" dirty="0" err="1"/>
              <a:t>Mélissa</a:t>
            </a:r>
            <a:r>
              <a:rPr lang="en-GB" sz="1500" dirty="0"/>
              <a:t> Menu</a:t>
            </a:r>
            <a:r>
              <a:rPr lang="en-GB" sz="1500" baseline="30000" dirty="0"/>
              <a:t>1,2</a:t>
            </a:r>
            <a:r>
              <a:rPr lang="en-GB" sz="1500" dirty="0"/>
              <a:t>, Jean-François Ripoll</a:t>
            </a:r>
            <a:r>
              <a:rPr lang="en-GB" sz="1500" baseline="30000" dirty="0"/>
              <a:t>1,2</a:t>
            </a:r>
            <a:r>
              <a:rPr lang="en-GB" sz="1500" dirty="0"/>
              <a:t>, Benoît Bernecker</a:t>
            </a:r>
            <a:r>
              <a:rPr lang="en-GB" sz="1500" baseline="30000" dirty="0"/>
              <a:t>1,2</a:t>
            </a:r>
            <a:r>
              <a:rPr lang="en-GB" sz="1500" dirty="0"/>
              <a:t> </a:t>
            </a:r>
          </a:p>
          <a:p>
            <a:r>
              <a:rPr lang="en-GB" sz="1100" baseline="30000" dirty="0"/>
              <a:t>1 </a:t>
            </a:r>
            <a:r>
              <a:rPr lang="en-GB" sz="1100" dirty="0"/>
              <a:t>CEA, DAM, DIF, F-91297 </a:t>
            </a:r>
            <a:r>
              <a:rPr lang="en-GB" sz="1100" dirty="0" err="1"/>
              <a:t>Arpajon</a:t>
            </a:r>
            <a:r>
              <a:rPr lang="en-GB" sz="1100" dirty="0"/>
              <a:t>, France</a:t>
            </a:r>
          </a:p>
          <a:p>
            <a:r>
              <a:rPr lang="en-GB" sz="1100" baseline="30000" dirty="0"/>
              <a:t>2</a:t>
            </a:r>
            <a:r>
              <a:rPr lang="en-GB" sz="1100" dirty="0"/>
              <a:t> Université Paris-</a:t>
            </a:r>
            <a:r>
              <a:rPr lang="en-GB" sz="1100" dirty="0" err="1"/>
              <a:t>Saclay</a:t>
            </a:r>
            <a:r>
              <a:rPr lang="en-GB" sz="1100" dirty="0"/>
              <a:t>, CEA, LMCE, F-91680 </a:t>
            </a:r>
            <a:r>
              <a:rPr lang="en-GB" sz="1100" dirty="0" err="1"/>
              <a:t>Bruyères</a:t>
            </a:r>
            <a:r>
              <a:rPr lang="en-GB" sz="1100" dirty="0"/>
              <a:t>-le-</a:t>
            </a:r>
            <a:r>
              <a:rPr lang="en-GB" sz="1100" dirty="0" err="1"/>
              <a:t>Châtel</a:t>
            </a:r>
            <a:r>
              <a:rPr lang="en-GB" sz="1100" dirty="0"/>
              <a:t>, France 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1706" y="6211669"/>
            <a:ext cx="5050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85000"/>
                  </a:schemeClr>
                </a:solidFill>
              </a:rPr>
              <a:t>Par NASA Goddard Space Flight </a:t>
            </a:r>
            <a:r>
              <a:rPr lang="en-GB" sz="1200" dirty="0" err="1">
                <a:solidFill>
                  <a:schemeClr val="tx1">
                    <a:lumMod val="85000"/>
                  </a:schemeClr>
                </a:solidFill>
              </a:rPr>
              <a:t>Center</a:t>
            </a:r>
            <a:r>
              <a:rPr lang="en-GB" sz="1200" dirty="0">
                <a:solidFill>
                  <a:schemeClr val="tx1">
                    <a:lumMod val="85000"/>
                  </a:schemeClr>
                </a:solidFill>
              </a:rPr>
              <a:t> — Flickr: Magnificent CME Erupts on the Sun - August 31, CC BY 2.0, https://commons.wikimedia.org/w/index.php?curid=71773415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37" y="738288"/>
            <a:ext cx="2317637" cy="11392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83" y="1637486"/>
            <a:ext cx="1720366" cy="9557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277" y="-594"/>
            <a:ext cx="6676722" cy="685859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4F7057-19D2-48A7-985F-9340FE151223}"/>
              </a:ext>
            </a:extLst>
          </p:cNvPr>
          <p:cNvSpPr txBox="1"/>
          <p:nvPr/>
        </p:nvSpPr>
        <p:spPr>
          <a:xfrm>
            <a:off x="669181" y="2833194"/>
            <a:ext cx="5294312" cy="1702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GB" sz="2400" b="1" dirty="0"/>
              <a:t>Interactions plasma-champ </a:t>
            </a:r>
            <a:r>
              <a:rPr lang="en-GB" sz="2400" b="1" dirty="0" err="1"/>
              <a:t>magnétique</a:t>
            </a:r>
            <a:r>
              <a:rPr lang="en-GB" sz="2400" b="1" dirty="0"/>
              <a:t> : d</a:t>
            </a:r>
            <a:r>
              <a:rPr lang="en-GB" sz="2400" b="1" dirty="0">
                <a:latin typeface="+mn-lt"/>
              </a:rPr>
              <a:t>e </a:t>
            </a:r>
            <a:r>
              <a:rPr lang="en-GB" sz="2400" b="1" dirty="0" err="1">
                <a:latin typeface="+mn-lt"/>
              </a:rPr>
              <a:t>l’ionosphère</a:t>
            </a:r>
            <a:r>
              <a:rPr lang="en-GB" sz="2400" b="1" dirty="0">
                <a:latin typeface="+mn-lt"/>
              </a:rPr>
              <a:t> aux experiences laser </a:t>
            </a:r>
            <a:r>
              <a:rPr lang="en-GB" sz="2400" b="1" dirty="0"/>
              <a:t> </a:t>
            </a:r>
            <a:endParaRPr lang="fr-FR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9666950" y="0"/>
            <a:ext cx="2712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Source : www.reseau-teria.com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881346" y="6384300"/>
            <a:ext cx="2421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ATST : le 2 juin 2026</a:t>
            </a:r>
          </a:p>
        </p:txBody>
      </p:sp>
    </p:spTree>
    <p:extLst>
      <p:ext uri="{BB962C8B-B14F-4D97-AF65-F5344CB8AC3E}">
        <p14:creationId xmlns:p14="http://schemas.microsoft.com/office/powerpoint/2010/main" val="322811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719999" y="369625"/>
            <a:ext cx="10973073" cy="96249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45720" rIns="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AFAF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3.  </a:t>
            </a:r>
            <a:r>
              <a:rPr lang="en-US" sz="3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Approche</a:t>
            </a:r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Magnétohydrodynamique</a:t>
            </a:r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(MHD)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9FD79C2F-A4B2-AD66-BB45-B3EA9AFF5DB9}"/>
              </a:ext>
            </a:extLst>
          </p:cNvPr>
          <p:cNvSpPr/>
          <p:nvPr/>
        </p:nvSpPr>
        <p:spPr>
          <a:xfrm>
            <a:off x="1313853" y="1681122"/>
            <a:ext cx="2594256" cy="1206661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E833605D-38A5-917B-2F97-91EE7337DC62}"/>
              </a:ext>
            </a:extLst>
          </p:cNvPr>
          <p:cNvCxnSpPr/>
          <p:nvPr/>
        </p:nvCxnSpPr>
        <p:spPr>
          <a:xfrm>
            <a:off x="3329895" y="1562988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DECEF255-5853-9C0C-1B8F-4204786D92CB}"/>
              </a:ext>
            </a:extLst>
          </p:cNvPr>
          <p:cNvCxnSpPr/>
          <p:nvPr/>
        </p:nvCxnSpPr>
        <p:spPr>
          <a:xfrm flipH="1">
            <a:off x="3615009" y="1562724"/>
            <a:ext cx="1351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40D3375E-5DD2-A6AB-3EAB-A53B9CF8B772}"/>
              </a:ext>
            </a:extLst>
          </p:cNvPr>
          <p:cNvCxnSpPr/>
          <p:nvPr/>
        </p:nvCxnSpPr>
        <p:spPr>
          <a:xfrm>
            <a:off x="3903405" y="1561482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B49F9F7C-941D-6D6E-14D3-8B57B86EF18F}"/>
              </a:ext>
            </a:extLst>
          </p:cNvPr>
          <p:cNvCxnSpPr/>
          <p:nvPr/>
        </p:nvCxnSpPr>
        <p:spPr>
          <a:xfrm>
            <a:off x="3038463" y="1566126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B002BB16-830E-C4A0-73AE-F7F9C1042F9C}"/>
              </a:ext>
            </a:extLst>
          </p:cNvPr>
          <p:cNvCxnSpPr/>
          <p:nvPr/>
        </p:nvCxnSpPr>
        <p:spPr>
          <a:xfrm>
            <a:off x="2750240" y="1560671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0D64AC4E-FA8F-95AD-D102-808A5C72667A}"/>
              </a:ext>
            </a:extLst>
          </p:cNvPr>
          <p:cNvCxnSpPr/>
          <p:nvPr/>
        </p:nvCxnSpPr>
        <p:spPr>
          <a:xfrm>
            <a:off x="2458847" y="1561162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26CD2B5F-8DB8-94CA-DDCB-EEBAABC5C711}"/>
              </a:ext>
            </a:extLst>
          </p:cNvPr>
          <p:cNvCxnSpPr/>
          <p:nvPr/>
        </p:nvCxnSpPr>
        <p:spPr>
          <a:xfrm>
            <a:off x="2176362" y="1561657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31918176-AE72-64CD-912F-39565A96888F}"/>
              </a:ext>
            </a:extLst>
          </p:cNvPr>
          <p:cNvCxnSpPr/>
          <p:nvPr/>
        </p:nvCxnSpPr>
        <p:spPr>
          <a:xfrm>
            <a:off x="1884963" y="1562151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28733A77-6B3C-B53F-45B1-282593FBB386}"/>
              </a:ext>
            </a:extLst>
          </p:cNvPr>
          <p:cNvCxnSpPr/>
          <p:nvPr/>
        </p:nvCxnSpPr>
        <p:spPr>
          <a:xfrm>
            <a:off x="1596535" y="1562632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081266BA-E85C-322D-CFFF-0D7FB269D669}"/>
              </a:ext>
            </a:extLst>
          </p:cNvPr>
          <p:cNvCxnSpPr/>
          <p:nvPr/>
        </p:nvCxnSpPr>
        <p:spPr>
          <a:xfrm>
            <a:off x="1311087" y="1563117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98A6E7C-F76E-3CFA-F07B-02382713ED6B}"/>
              </a:ext>
            </a:extLst>
          </p:cNvPr>
          <p:cNvSpPr/>
          <p:nvPr/>
        </p:nvSpPr>
        <p:spPr>
          <a:xfrm>
            <a:off x="1665621" y="1700173"/>
            <a:ext cx="151488" cy="11694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8564F592-E081-7440-4FC4-1B650758EA7D}"/>
              </a:ext>
            </a:extLst>
          </p:cNvPr>
          <p:cNvSpPr/>
          <p:nvPr/>
        </p:nvSpPr>
        <p:spPr>
          <a:xfrm>
            <a:off x="749182" y="1584266"/>
            <a:ext cx="65047" cy="65057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60A3EB61-DDEA-88AB-CB61-3E02BB9E5DA3}"/>
              </a:ext>
            </a:extLst>
          </p:cNvPr>
          <p:cNvCxnSpPr/>
          <p:nvPr/>
        </p:nvCxnSpPr>
        <p:spPr>
          <a:xfrm flipV="1">
            <a:off x="783513" y="1139350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1EF5F082-E018-C70B-AF51-A295C7BA6BED}"/>
              </a:ext>
            </a:extLst>
          </p:cNvPr>
          <p:cNvCxnSpPr/>
          <p:nvPr/>
        </p:nvCxnSpPr>
        <p:spPr>
          <a:xfrm rot="5400000" flipV="1">
            <a:off x="977613" y="1351328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6D0ECCAA-3B66-D1A6-01DC-614F927B89DC}"/>
                  </a:ext>
                </a:extLst>
              </p:cNvPr>
              <p:cNvSpPr txBox="1"/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6D0ECCAA-3B66-D1A6-01DC-614F927B8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blipFill>
                <a:blip r:embed="rId5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C6B08924-616B-81E8-D24F-8D0C27C93DB5}"/>
                  </a:ext>
                </a:extLst>
              </p:cNvPr>
              <p:cNvSpPr txBox="1"/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C6B08924-616B-81E8-D24F-8D0C27C93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blipFill>
                <a:blip r:embed="rId6"/>
                <a:stretch>
                  <a:fillRect r="-956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ZoneTexte 122">
            <a:extLst>
              <a:ext uri="{FF2B5EF4-FFF2-40B4-BE49-F238E27FC236}">
                <a16:creationId xmlns:a16="http://schemas.microsoft.com/office/drawing/2014/main" id="{F5233D1D-3BA0-BAF5-C042-AFA217206206}"/>
              </a:ext>
            </a:extLst>
          </p:cNvPr>
          <p:cNvSpPr txBox="1"/>
          <p:nvPr/>
        </p:nvSpPr>
        <p:spPr>
          <a:xfrm>
            <a:off x="664356" y="1492549"/>
            <a:ext cx="19218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800" b="1" dirty="0"/>
              <a:t>x</a:t>
            </a:r>
            <a:endParaRPr lang="en-GB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22CC59D6-E7C2-F692-D33F-BC150EB8CE96}"/>
                  </a:ext>
                </a:extLst>
              </p:cNvPr>
              <p:cNvSpPr txBox="1"/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22CC59D6-E7C2-F692-D33F-BC150EB8C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blipFill>
                <a:blip r:embed="rId7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hevron 17">
            <a:extLst>
              <a:ext uri="{FF2B5EF4-FFF2-40B4-BE49-F238E27FC236}">
                <a16:creationId xmlns:a16="http://schemas.microsoft.com/office/drawing/2014/main" id="{91206562-6C14-D9E1-B038-105029B5AD3A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Chevron 18">
            <a:extLst>
              <a:ext uri="{FF2B5EF4-FFF2-40B4-BE49-F238E27FC236}">
                <a16:creationId xmlns:a16="http://schemas.microsoft.com/office/drawing/2014/main" id="{7F833E51-0B2B-E9E6-089C-4E300DB8907E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Chevron 19">
            <a:extLst>
              <a:ext uri="{FF2B5EF4-FFF2-40B4-BE49-F238E27FC236}">
                <a16:creationId xmlns:a16="http://schemas.microsoft.com/office/drawing/2014/main" id="{AF24DA48-1194-BEB9-A745-44B0A4D3FDA6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Chevron 20">
            <a:extLst>
              <a:ext uri="{FF2B5EF4-FFF2-40B4-BE49-F238E27FC236}">
                <a16:creationId xmlns:a16="http://schemas.microsoft.com/office/drawing/2014/main" id="{0F19458E-E264-60F9-E546-A610FDA7744F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Espace réservé du contenu 2">
                <a:extLst>
                  <a:ext uri="{FF2B5EF4-FFF2-40B4-BE49-F238E27FC236}">
                    <a16:creationId xmlns:a16="http://schemas.microsoft.com/office/drawing/2014/main" id="{CB21B15A-E97B-DFCB-79EF-8182DF3EF0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94032" y="902459"/>
                <a:ext cx="3942417" cy="2844000"/>
              </a:xfr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4"/>
              </a:fontRef>
            </p:style>
            <p:txBody>
              <a:bodyPr lIns="46800" rIns="46800" bIns="46800">
                <a:noAutofit/>
              </a:bodyPr>
              <a:lstStyle/>
              <a:p>
                <a:pPr marL="36900" indent="0" algn="ctr">
                  <a:spcBef>
                    <a:spcPts val="600"/>
                  </a:spcBef>
                  <a:buSzPct val="100000"/>
                  <a:buNone/>
                </a:pPr>
                <a:r>
                  <a:rPr lang="en-US" sz="2000" b="1" dirty="0" err="1">
                    <a:solidFill>
                      <a:schemeClr val="tx2"/>
                    </a:solidFill>
                    <a:effectLst/>
                  </a:rPr>
                  <a:t>Hypoth</a:t>
                </a:r>
                <a:r>
                  <a:rPr lang="en-US" sz="2000" b="1" dirty="0" err="1">
                    <a:solidFill>
                      <a:schemeClr val="tx2"/>
                    </a:solidFill>
                  </a:rPr>
                  <a:t>èses</a:t>
                </a:r>
                <a:r>
                  <a:rPr lang="en-US" sz="2000" b="1" dirty="0">
                    <a:solidFill>
                      <a:schemeClr val="tx2"/>
                    </a:solidFill>
                    <a:effectLst/>
                  </a:rPr>
                  <a:t> </a:t>
                </a:r>
                <a:r>
                  <a:rPr lang="en-US" sz="2000" b="1" dirty="0" err="1">
                    <a:solidFill>
                      <a:schemeClr val="tx2"/>
                    </a:solidFill>
                    <a:effectLst/>
                  </a:rPr>
                  <a:t>liées</a:t>
                </a:r>
                <a:r>
                  <a:rPr lang="en-US" sz="2000" b="1" dirty="0">
                    <a:solidFill>
                      <a:schemeClr val="tx2"/>
                    </a:solidFill>
                    <a:effectLst/>
                  </a:rPr>
                  <a:t> à la MHD</a:t>
                </a:r>
              </a:p>
              <a:p>
                <a:pPr marL="36900" algn="ctr">
                  <a:spcBef>
                    <a:spcPts val="600"/>
                  </a:spcBef>
                  <a:buSzPct val="100000"/>
                </a:pPr>
                <a:r>
                  <a:rPr lang="en-US" sz="2000" b="1" dirty="0">
                    <a:solidFill>
                      <a:schemeClr val="tx2"/>
                    </a:solidFill>
                    <a:effectLst/>
                  </a:rPr>
                  <a:t>(</a:t>
                </a:r>
                <a:r>
                  <a:rPr lang="en-US" sz="2000" b="1" dirty="0" err="1">
                    <a:solidFill>
                      <a:schemeClr val="tx2"/>
                    </a:solidFill>
                    <a:effectLst/>
                  </a:rPr>
                  <a:t>Idéale</a:t>
                </a:r>
                <a:r>
                  <a:rPr lang="en-US" sz="2000" b="1" dirty="0">
                    <a:solidFill>
                      <a:schemeClr val="tx2"/>
                    </a:solidFill>
                    <a:effectLst/>
                  </a:rPr>
                  <a:t>, non </a:t>
                </a:r>
                <a:r>
                  <a:rPr lang="en-US" sz="2000" b="1" dirty="0" err="1">
                    <a:solidFill>
                      <a:schemeClr val="tx2"/>
                    </a:solidFill>
                    <a:effectLst/>
                  </a:rPr>
                  <a:t>collisionelle</a:t>
                </a:r>
                <a:r>
                  <a:rPr lang="en-US" sz="2000" b="1" dirty="0">
                    <a:solidFill>
                      <a:schemeClr val="tx2"/>
                    </a:solidFill>
                    <a:effectLst/>
                  </a:rPr>
                  <a:t>)</a:t>
                </a:r>
                <a:r>
                  <a:rPr lang="en-US" sz="2000" dirty="0">
                    <a:solidFill>
                      <a:schemeClr val="tx2"/>
                    </a:solidFill>
                    <a:effectLst/>
                  </a:rPr>
                  <a:t> :</a:t>
                </a:r>
              </a:p>
              <a:p>
                <a:pPr marL="36900" indent="0" algn="r">
                  <a:buSzPct val="100000"/>
                  <a:buNone/>
                </a:pPr>
                <a:r>
                  <a:rPr lang="fr-FR" sz="2000" dirty="0">
                    <a:solidFill>
                      <a:schemeClr val="tx1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≫</m:t>
                    </m:r>
                    <m:f>
                      <m:f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FR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sz="2000" b="0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 ,</a:t>
                </a:r>
              </a:p>
              <a:p>
                <a:pPr marL="36900" algn="r">
                  <a:buSzPct val="100000"/>
                </a:pP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𝑙</m:t>
                    </m:r>
                    <m:r>
                      <a:rPr lang="fr-FR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≫</m:t>
                    </m:r>
                    <m:sSub>
                      <m:sSub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2000" b="0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fr-FR" sz="2000" i="1" dirty="0"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fr-FR" sz="2000" b="0" i="1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>
                  <a:buSzPct val="100000"/>
                </a:pPr>
                <a:r>
                  <a:rPr lang="fr-FR" sz="2000" b="0" dirty="0">
                    <a:solidFill>
                      <a:schemeClr val="tx1"/>
                    </a:solidFill>
                    <a:effectLst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𝜈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𝜂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sz="2000" b="0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  <a:r>
                  <a:rPr lang="fr-FR" sz="2000" i="1" dirty="0"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fr-FR" sz="2000" b="0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pPr algn="r">
                  <a:buSzPct val="100000"/>
                </a:pP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2000" b="0" dirty="0"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Espace réservé du contenu 2">
                <a:extLst>
                  <a:ext uri="{FF2B5EF4-FFF2-40B4-BE49-F238E27FC236}">
                    <a16:creationId xmlns:a16="http://schemas.microsoft.com/office/drawing/2014/main" id="{CB21B15A-E97B-DFCB-79EF-8182DF3EF0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94032" y="902459"/>
                <a:ext cx="3942417" cy="2844000"/>
              </a:xfrm>
              <a:blipFill>
                <a:blip r:embed="rId8"/>
                <a:stretch>
                  <a:fillRect t="-853" r="-2619" b="-1919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FC9455E-09A1-FDF4-AA07-3289618EF4B8}"/>
              </a:ext>
            </a:extLst>
          </p:cNvPr>
          <p:cNvSpPr txBox="1">
            <a:spLocks noChangeAspect="1"/>
          </p:cNvSpPr>
          <p:nvPr/>
        </p:nvSpPr>
        <p:spPr>
          <a:xfrm>
            <a:off x="5403033" y="2353546"/>
            <a:ext cx="4199270" cy="17576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fr-FR" b="1" dirty="0">
                <a:effectLst/>
              </a:rPr>
              <a:t>Equations fondamentales :</a:t>
            </a:r>
          </a:p>
          <a:p>
            <a:pPr marL="36900" indent="0" algn="ctr">
              <a:buNone/>
            </a:pPr>
            <a:r>
              <a:rPr lang="fr-FR" b="1" dirty="0">
                <a:effectLst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Equations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fluides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Force de Laplace </a:t>
            </a:r>
          </a:p>
          <a:p>
            <a:pPr marL="36900" indent="0" algn="ctr">
              <a:buNone/>
            </a:pP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des Gaz parfaits</a:t>
            </a:r>
          </a:p>
          <a:p>
            <a:pPr marL="36900" indent="0" algn="ctr"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Equations de Maxwell</a:t>
            </a:r>
          </a:p>
          <a:p>
            <a:pPr marL="36900" indent="0">
              <a:buSzPct val="100000"/>
              <a:buNone/>
            </a:pPr>
            <a:endParaRPr lang="fr-FR" dirty="0">
              <a:effectLst/>
              <a:ea typeface="Cambria Math" panose="02040503050406030204" pitchFamily="18" charset="0"/>
            </a:endParaRPr>
          </a:p>
        </p:txBody>
      </p:sp>
      <p:sp>
        <p:nvSpPr>
          <p:cNvPr id="35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36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10</a:t>
            </a:fld>
            <a:r>
              <a:rPr lang="fr-FR" sz="1400" dirty="0"/>
              <a:t>/18</a:t>
            </a:r>
            <a:endParaRPr lang="en-GB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55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719999" y="3113594"/>
            <a:ext cx="452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 </a:t>
            </a:r>
            <a:r>
              <a:rPr lang="en-US" dirty="0" err="1"/>
              <a:t>lignes</a:t>
            </a:r>
            <a:r>
              <a:rPr lang="en-US" dirty="0"/>
              <a:t> de champ </a:t>
            </a:r>
            <a:r>
              <a:rPr lang="en-US" dirty="0" err="1"/>
              <a:t>magnétique</a:t>
            </a:r>
            <a:r>
              <a:rPr lang="en-US" dirty="0"/>
              <a:t> </a:t>
            </a:r>
            <a:r>
              <a:rPr lang="en-US" dirty="0" err="1"/>
              <a:t>bougent</a:t>
            </a:r>
            <a:r>
              <a:rPr lang="en-US" dirty="0"/>
              <a:t> avec le plasma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C69A13C-84DD-FE6A-EE03-DD938C2DD674}"/>
              </a:ext>
            </a:extLst>
          </p:cNvPr>
          <p:cNvSpPr txBox="1"/>
          <p:nvPr/>
        </p:nvSpPr>
        <p:spPr>
          <a:xfrm>
            <a:off x="1066780" y="4826596"/>
            <a:ext cx="331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err="1"/>
              <a:t>Théorème</a:t>
            </a:r>
            <a:r>
              <a:rPr lang="en-US" dirty="0"/>
              <a:t> du champ </a:t>
            </a:r>
            <a:r>
              <a:rPr lang="en-US" dirty="0" err="1"/>
              <a:t>gelé</a:t>
            </a:r>
            <a:r>
              <a:rPr lang="en-US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3DE6E20D-A6DD-6A21-8B0B-5E47DF9B7FA9}"/>
                  </a:ext>
                </a:extLst>
              </p:cNvPr>
              <p:cNvSpPr txBox="1"/>
              <p:nvPr/>
            </p:nvSpPr>
            <p:spPr>
              <a:xfrm>
                <a:off x="1623917" y="5234587"/>
                <a:ext cx="2224331" cy="680507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hr m:val="∬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𝑑𝑆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=0 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3DE6E20D-A6DD-6A21-8B0B-5E47DF9B7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917" y="5234587"/>
                <a:ext cx="2224331" cy="6805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Flèche vers le haut 1">
            <a:extLst>
              <a:ext uri="{FF2B5EF4-FFF2-40B4-BE49-F238E27FC236}">
                <a16:creationId xmlns:a16="http://schemas.microsoft.com/office/drawing/2014/main" id="{24E53FF0-0A7E-CFC6-E1EC-D5921DCE9315}"/>
              </a:ext>
            </a:extLst>
          </p:cNvPr>
          <p:cNvSpPr/>
          <p:nvPr/>
        </p:nvSpPr>
        <p:spPr>
          <a:xfrm>
            <a:off x="2445982" y="3756173"/>
            <a:ext cx="504000" cy="756000"/>
          </a:xfrm>
          <a:prstGeom prst="upArrow">
            <a:avLst>
              <a:gd name="adj1" fmla="val 50000"/>
              <a:gd name="adj2" fmla="val 51463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8" name="Flèche vers le haut 1">
            <a:extLst>
              <a:ext uri="{FF2B5EF4-FFF2-40B4-BE49-F238E27FC236}">
                <a16:creationId xmlns:a16="http://schemas.microsoft.com/office/drawing/2014/main" id="{DCFDAA7A-7AD2-C026-9BEA-F165CEB02649}"/>
              </a:ext>
            </a:extLst>
          </p:cNvPr>
          <p:cNvSpPr/>
          <p:nvPr/>
        </p:nvSpPr>
        <p:spPr>
          <a:xfrm rot="13567468">
            <a:off x="4696703" y="3986338"/>
            <a:ext cx="504000" cy="1044000"/>
          </a:xfrm>
          <a:prstGeom prst="upArrow">
            <a:avLst>
              <a:gd name="adj1" fmla="val 50000"/>
              <a:gd name="adj2" fmla="val 51463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59DEE35-98FB-D3C7-2CB7-383DFB5F5AA2}"/>
              </a:ext>
            </a:extLst>
          </p:cNvPr>
          <p:cNvSpPr/>
          <p:nvPr/>
        </p:nvSpPr>
        <p:spPr>
          <a:xfrm>
            <a:off x="1313853" y="1681122"/>
            <a:ext cx="2594256" cy="1206661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AB2A994-401E-0DA9-2D9A-CF1264393B63}"/>
              </a:ext>
            </a:extLst>
          </p:cNvPr>
          <p:cNvGrpSpPr/>
          <p:nvPr/>
        </p:nvGrpSpPr>
        <p:grpSpPr>
          <a:xfrm>
            <a:off x="2098398" y="1269290"/>
            <a:ext cx="135933" cy="1116000"/>
            <a:chOff x="2418065" y="1247409"/>
            <a:chExt cx="135933" cy="10909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A73142-5AD6-4CD6-A5B1-57588A64A48A}"/>
                </a:ext>
              </a:extLst>
            </p:cNvPr>
            <p:cNvSpPr/>
            <p:nvPr/>
          </p:nvSpPr>
          <p:spPr>
            <a:xfrm rot="18480000">
              <a:off x="1977998" y="1737161"/>
              <a:ext cx="1044000" cy="10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59" name="Organigramme : Fusion 58">
              <a:extLst>
                <a:ext uri="{FF2B5EF4-FFF2-40B4-BE49-F238E27FC236}">
                  <a16:creationId xmlns:a16="http://schemas.microsoft.com/office/drawing/2014/main" id="{29B82BCD-40FB-DDC6-8DC2-BE0CC7B5D5A2}"/>
                </a:ext>
              </a:extLst>
            </p:cNvPr>
            <p:cNvSpPr/>
            <p:nvPr/>
          </p:nvSpPr>
          <p:spPr>
            <a:xfrm rot="2289868">
              <a:off x="2418065" y="1247409"/>
              <a:ext cx="108000" cy="1090915"/>
            </a:xfrm>
            <a:prstGeom prst="flowChartMerge">
              <a:avLst/>
            </a:prstGeom>
            <a:solidFill>
              <a:srgbClr val="C0000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61" name="Ellipse 60">
            <a:extLst>
              <a:ext uri="{FF2B5EF4-FFF2-40B4-BE49-F238E27FC236}">
                <a16:creationId xmlns:a16="http://schemas.microsoft.com/office/drawing/2014/main" id="{C700D5C4-C13C-9EE3-5FFD-29ADB5916330}"/>
              </a:ext>
            </a:extLst>
          </p:cNvPr>
          <p:cNvSpPr/>
          <p:nvPr/>
        </p:nvSpPr>
        <p:spPr>
          <a:xfrm>
            <a:off x="1608535" y="1921779"/>
            <a:ext cx="1400428" cy="756000"/>
          </a:xfrm>
          <a:prstGeom prst="ellipse">
            <a:avLst/>
          </a:prstGeom>
          <a:solidFill>
            <a:srgbClr val="C74540"/>
          </a:solidFill>
          <a:ln>
            <a:noFill/>
          </a:ln>
          <a:effectLst>
            <a:softEdge rad="1143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sz="500" dirty="0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A7543EB-DC45-E72A-97C9-8E6EB905DB98}"/>
              </a:ext>
            </a:extLst>
          </p:cNvPr>
          <p:cNvSpPr/>
          <p:nvPr/>
        </p:nvSpPr>
        <p:spPr>
          <a:xfrm>
            <a:off x="1783668" y="2051753"/>
            <a:ext cx="921748" cy="466018"/>
          </a:xfrm>
          <a:prstGeom prst="ellipse">
            <a:avLst/>
          </a:prstGeom>
          <a:solidFill>
            <a:srgbClr val="053061">
              <a:alpha val="78000"/>
            </a:srgbClr>
          </a:solidFill>
          <a:ln>
            <a:noFill/>
          </a:ln>
          <a:effectLst>
            <a:softEdge rad="508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sz="500" dirty="0"/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DF181B68-63CB-2784-8251-A286161FD0A6}"/>
              </a:ext>
            </a:extLst>
          </p:cNvPr>
          <p:cNvCxnSpPr/>
          <p:nvPr/>
        </p:nvCxnSpPr>
        <p:spPr>
          <a:xfrm>
            <a:off x="3339139" y="1563398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Arc 67">
            <a:extLst>
              <a:ext uri="{FF2B5EF4-FFF2-40B4-BE49-F238E27FC236}">
                <a16:creationId xmlns:a16="http://schemas.microsoft.com/office/drawing/2014/main" id="{1805B8EC-F37E-909C-4BD4-F9CB18C90817}"/>
              </a:ext>
            </a:extLst>
          </p:cNvPr>
          <p:cNvSpPr/>
          <p:nvPr/>
        </p:nvSpPr>
        <p:spPr>
          <a:xfrm>
            <a:off x="2148444" y="2032780"/>
            <a:ext cx="611614" cy="481726"/>
          </a:xfrm>
          <a:prstGeom prst="arc">
            <a:avLst>
              <a:gd name="adj1" fmla="val 17220481"/>
              <a:gd name="adj2" fmla="val 429643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5FE16471-21D8-35AF-C994-AAF04FA1D43A}"/>
              </a:ext>
            </a:extLst>
          </p:cNvPr>
          <p:cNvSpPr/>
          <p:nvPr/>
        </p:nvSpPr>
        <p:spPr>
          <a:xfrm>
            <a:off x="2837849" y="2057477"/>
            <a:ext cx="289835" cy="453090"/>
          </a:xfrm>
          <a:prstGeom prst="arc">
            <a:avLst>
              <a:gd name="adj1" fmla="val 17813477"/>
              <a:gd name="adj2" fmla="val 3447868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Arc 70">
            <a:extLst>
              <a:ext uri="{FF2B5EF4-FFF2-40B4-BE49-F238E27FC236}">
                <a16:creationId xmlns:a16="http://schemas.microsoft.com/office/drawing/2014/main" id="{F6BF3211-E11E-2A6C-830C-72A3A63FBA22}"/>
              </a:ext>
            </a:extLst>
          </p:cNvPr>
          <p:cNvSpPr/>
          <p:nvPr/>
        </p:nvSpPr>
        <p:spPr>
          <a:xfrm flipH="1">
            <a:off x="3046621" y="1746948"/>
            <a:ext cx="78435" cy="367959"/>
          </a:xfrm>
          <a:prstGeom prst="arc">
            <a:avLst>
              <a:gd name="adj1" fmla="val 21063052"/>
              <a:gd name="adj2" fmla="val 5360932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84FA9B0-4726-F84D-C92C-5D13B8234ED2}"/>
              </a:ext>
            </a:extLst>
          </p:cNvPr>
          <p:cNvSpPr/>
          <p:nvPr/>
        </p:nvSpPr>
        <p:spPr>
          <a:xfrm>
            <a:off x="749182" y="1584266"/>
            <a:ext cx="65047" cy="65057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60144FFA-384D-EFC4-9457-C9E47FAA0859}"/>
              </a:ext>
            </a:extLst>
          </p:cNvPr>
          <p:cNvSpPr/>
          <p:nvPr/>
        </p:nvSpPr>
        <p:spPr>
          <a:xfrm rot="10800000">
            <a:off x="3035283" y="2424569"/>
            <a:ext cx="119256" cy="882977"/>
          </a:xfrm>
          <a:prstGeom prst="arc">
            <a:avLst>
              <a:gd name="adj1" fmla="val 4732543"/>
              <a:gd name="adj2" fmla="val 523601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DD1530BE-A83D-A7B6-A355-188CA24F2379}"/>
              </a:ext>
            </a:extLst>
          </p:cNvPr>
          <p:cNvSpPr/>
          <p:nvPr/>
        </p:nvSpPr>
        <p:spPr>
          <a:xfrm flipH="1">
            <a:off x="2465229" y="1511076"/>
            <a:ext cx="130819" cy="521704"/>
          </a:xfrm>
          <a:prstGeom prst="arc">
            <a:avLst>
              <a:gd name="adj1" fmla="val 1586012"/>
              <a:gd name="adj2" fmla="val 5365438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AFA20E3F-D3A9-F2DA-0C8C-151B419C5592}"/>
              </a:ext>
            </a:extLst>
          </p:cNvPr>
          <p:cNvCxnSpPr/>
          <p:nvPr/>
        </p:nvCxnSpPr>
        <p:spPr>
          <a:xfrm flipH="1">
            <a:off x="2468123" y="1567231"/>
            <a:ext cx="0" cy="30561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F5254F33-2945-7440-0F14-0A51A14EE4B9}"/>
              </a:ext>
            </a:extLst>
          </p:cNvPr>
          <p:cNvCxnSpPr>
            <a:endCxn id="71" idx="0"/>
          </p:cNvCxnSpPr>
          <p:nvPr/>
        </p:nvCxnSpPr>
        <p:spPr>
          <a:xfrm>
            <a:off x="3045386" y="1564217"/>
            <a:ext cx="1257" cy="360538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72BF2D19-38B1-B141-6BEA-2729BBBE22B5}"/>
              </a:ext>
            </a:extLst>
          </p:cNvPr>
          <p:cNvCxnSpPr/>
          <p:nvPr/>
        </p:nvCxnSpPr>
        <p:spPr>
          <a:xfrm flipH="1">
            <a:off x="3624253" y="1563134"/>
            <a:ext cx="1351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893BEA9A-3AD3-8F7F-4329-352177C83E4E}"/>
              </a:ext>
            </a:extLst>
          </p:cNvPr>
          <p:cNvCxnSpPr/>
          <p:nvPr/>
        </p:nvCxnSpPr>
        <p:spPr>
          <a:xfrm>
            <a:off x="3912649" y="1561892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Arc 78">
            <a:extLst>
              <a:ext uri="{FF2B5EF4-FFF2-40B4-BE49-F238E27FC236}">
                <a16:creationId xmlns:a16="http://schemas.microsoft.com/office/drawing/2014/main" id="{EFFC00B8-4771-BDBF-749E-9B8A2602EDA6}"/>
              </a:ext>
            </a:extLst>
          </p:cNvPr>
          <p:cNvSpPr/>
          <p:nvPr/>
        </p:nvSpPr>
        <p:spPr>
          <a:xfrm flipH="1" flipV="1">
            <a:off x="2461266" y="2509721"/>
            <a:ext cx="130819" cy="740629"/>
          </a:xfrm>
          <a:prstGeom prst="arc">
            <a:avLst>
              <a:gd name="adj1" fmla="val 4364101"/>
              <a:gd name="adj2" fmla="val 5340273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8DF86D8B-0CFB-BC78-67EE-7AFD559357B1}"/>
              </a:ext>
            </a:extLst>
          </p:cNvPr>
          <p:cNvCxnSpPr/>
          <p:nvPr/>
        </p:nvCxnSpPr>
        <p:spPr>
          <a:xfrm flipH="1">
            <a:off x="2472301" y="2711067"/>
            <a:ext cx="0" cy="2988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3FE0F8B5-F9FB-E430-04D4-8061DB282FEC}"/>
              </a:ext>
            </a:extLst>
          </p:cNvPr>
          <p:cNvCxnSpPr/>
          <p:nvPr/>
        </p:nvCxnSpPr>
        <p:spPr>
          <a:xfrm flipH="1">
            <a:off x="3040906" y="2625698"/>
            <a:ext cx="1472" cy="378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rc 81">
            <a:extLst>
              <a:ext uri="{FF2B5EF4-FFF2-40B4-BE49-F238E27FC236}">
                <a16:creationId xmlns:a16="http://schemas.microsoft.com/office/drawing/2014/main" id="{CD9DA402-F2A4-146A-DCD4-2DCA8EAA60EC}"/>
              </a:ext>
            </a:extLst>
          </p:cNvPr>
          <p:cNvSpPr/>
          <p:nvPr/>
        </p:nvSpPr>
        <p:spPr>
          <a:xfrm>
            <a:off x="2639673" y="2035965"/>
            <a:ext cx="320453" cy="476448"/>
          </a:xfrm>
          <a:prstGeom prst="arc">
            <a:avLst>
              <a:gd name="adj1" fmla="val 16770074"/>
              <a:gd name="adj2" fmla="val 5010948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B16DB7C2-D12F-01F1-A9F7-A1E991F7C4B5}"/>
              </a:ext>
            </a:extLst>
          </p:cNvPr>
          <p:cNvSpPr/>
          <p:nvPr/>
        </p:nvSpPr>
        <p:spPr>
          <a:xfrm flipH="1">
            <a:off x="2756524" y="1507212"/>
            <a:ext cx="130819" cy="521704"/>
          </a:xfrm>
          <a:prstGeom prst="arc">
            <a:avLst>
              <a:gd name="adj1" fmla="val 3251934"/>
              <a:gd name="adj2" fmla="val 5370674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9F5C95BA-ED49-8BB0-C33D-57B94105EC9B}"/>
              </a:ext>
            </a:extLst>
          </p:cNvPr>
          <p:cNvCxnSpPr/>
          <p:nvPr/>
        </p:nvCxnSpPr>
        <p:spPr>
          <a:xfrm flipH="1">
            <a:off x="2759418" y="1566263"/>
            <a:ext cx="0" cy="30561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Arc 84">
            <a:extLst>
              <a:ext uri="{FF2B5EF4-FFF2-40B4-BE49-F238E27FC236}">
                <a16:creationId xmlns:a16="http://schemas.microsoft.com/office/drawing/2014/main" id="{D983A088-E025-47DB-38BC-048D84F89455}"/>
              </a:ext>
            </a:extLst>
          </p:cNvPr>
          <p:cNvSpPr/>
          <p:nvPr/>
        </p:nvSpPr>
        <p:spPr>
          <a:xfrm flipH="1" flipV="1">
            <a:off x="2752476" y="2517690"/>
            <a:ext cx="130819" cy="740629"/>
          </a:xfrm>
          <a:prstGeom prst="arc">
            <a:avLst>
              <a:gd name="adj1" fmla="val 4444818"/>
              <a:gd name="adj2" fmla="val 5395835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774F70C3-6E53-1483-E7BB-51478EFC6495}"/>
              </a:ext>
            </a:extLst>
          </p:cNvPr>
          <p:cNvCxnSpPr/>
          <p:nvPr/>
        </p:nvCxnSpPr>
        <p:spPr>
          <a:xfrm flipH="1">
            <a:off x="2763596" y="2710099"/>
            <a:ext cx="0" cy="2988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ABE4CD62-6EA7-F2AB-F036-B32DF56229FF}"/>
              </a:ext>
            </a:extLst>
          </p:cNvPr>
          <p:cNvCxnSpPr/>
          <p:nvPr/>
        </p:nvCxnSpPr>
        <p:spPr>
          <a:xfrm flipH="1">
            <a:off x="1609288" y="1561892"/>
            <a:ext cx="0" cy="143976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Arc 87">
            <a:extLst>
              <a:ext uri="{FF2B5EF4-FFF2-40B4-BE49-F238E27FC236}">
                <a16:creationId xmlns:a16="http://schemas.microsoft.com/office/drawing/2014/main" id="{9EEC844F-0928-F747-329D-392D6066AC6B}"/>
              </a:ext>
            </a:extLst>
          </p:cNvPr>
          <p:cNvSpPr/>
          <p:nvPr/>
        </p:nvSpPr>
        <p:spPr>
          <a:xfrm>
            <a:off x="1974565" y="2059403"/>
            <a:ext cx="289835" cy="453090"/>
          </a:xfrm>
          <a:prstGeom prst="arc">
            <a:avLst>
              <a:gd name="adj1" fmla="val 17813477"/>
              <a:gd name="adj2" fmla="val 3447868"/>
            </a:avLst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E66BE07C-D502-AA91-6A57-F9758E579AF6}"/>
              </a:ext>
            </a:extLst>
          </p:cNvPr>
          <p:cNvSpPr/>
          <p:nvPr/>
        </p:nvSpPr>
        <p:spPr>
          <a:xfrm flipH="1">
            <a:off x="2189125" y="1760447"/>
            <a:ext cx="78435" cy="367959"/>
          </a:xfrm>
          <a:prstGeom prst="arc">
            <a:avLst>
              <a:gd name="adj1" fmla="val 21063052"/>
              <a:gd name="adj2" fmla="val 5163789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5EE42538-D346-76C4-0EE5-E06A27A94BBE}"/>
              </a:ext>
            </a:extLst>
          </p:cNvPr>
          <p:cNvSpPr/>
          <p:nvPr/>
        </p:nvSpPr>
        <p:spPr>
          <a:xfrm rot="10800000">
            <a:off x="2171999" y="2426495"/>
            <a:ext cx="119256" cy="882977"/>
          </a:xfrm>
          <a:prstGeom prst="arc">
            <a:avLst>
              <a:gd name="adj1" fmla="val 4732543"/>
              <a:gd name="adj2" fmla="val 523601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C1E54A11-DF1C-1300-7DEB-5327376B064F}"/>
              </a:ext>
            </a:extLst>
          </p:cNvPr>
          <p:cNvCxnSpPr/>
          <p:nvPr/>
        </p:nvCxnSpPr>
        <p:spPr>
          <a:xfrm>
            <a:off x="2184704" y="1563436"/>
            <a:ext cx="4443" cy="324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5ADE695A-3935-D885-AD2B-A6495E766E25}"/>
              </a:ext>
            </a:extLst>
          </p:cNvPr>
          <p:cNvCxnSpPr/>
          <p:nvPr/>
        </p:nvCxnSpPr>
        <p:spPr>
          <a:xfrm flipH="1">
            <a:off x="2182102" y="2598128"/>
            <a:ext cx="1472" cy="4068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c 92">
            <a:extLst>
              <a:ext uri="{FF2B5EF4-FFF2-40B4-BE49-F238E27FC236}">
                <a16:creationId xmlns:a16="http://schemas.microsoft.com/office/drawing/2014/main" id="{1385E1E9-E68F-A5CF-246A-F1AFCD17EE1E}"/>
              </a:ext>
            </a:extLst>
          </p:cNvPr>
          <p:cNvSpPr/>
          <p:nvPr/>
        </p:nvSpPr>
        <p:spPr>
          <a:xfrm>
            <a:off x="1702557" y="2059408"/>
            <a:ext cx="256139" cy="453090"/>
          </a:xfrm>
          <a:prstGeom prst="arc">
            <a:avLst>
              <a:gd name="adj1" fmla="val 17922274"/>
              <a:gd name="adj2" fmla="val 3108643"/>
            </a:avLst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3140DE45-5956-6C4D-A0F7-6B8EB5B0CF71}"/>
              </a:ext>
            </a:extLst>
          </p:cNvPr>
          <p:cNvSpPr/>
          <p:nvPr/>
        </p:nvSpPr>
        <p:spPr>
          <a:xfrm flipH="1">
            <a:off x="1899753" y="1780710"/>
            <a:ext cx="78435" cy="367959"/>
          </a:xfrm>
          <a:prstGeom prst="arc">
            <a:avLst>
              <a:gd name="adj1" fmla="val 21063052"/>
              <a:gd name="adj2" fmla="val 480242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5" name="Arc 94">
            <a:extLst>
              <a:ext uri="{FF2B5EF4-FFF2-40B4-BE49-F238E27FC236}">
                <a16:creationId xmlns:a16="http://schemas.microsoft.com/office/drawing/2014/main" id="{39141228-FF24-6116-6155-17476A720603}"/>
              </a:ext>
            </a:extLst>
          </p:cNvPr>
          <p:cNvSpPr/>
          <p:nvPr/>
        </p:nvSpPr>
        <p:spPr>
          <a:xfrm rot="10800000">
            <a:off x="1879733" y="2423606"/>
            <a:ext cx="119256" cy="882977"/>
          </a:xfrm>
          <a:prstGeom prst="arc">
            <a:avLst>
              <a:gd name="adj1" fmla="val 4732543"/>
              <a:gd name="adj2" fmla="val 5377574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A1FB95E3-FDCF-2443-D718-405540D10A49}"/>
              </a:ext>
            </a:extLst>
          </p:cNvPr>
          <p:cNvCxnSpPr>
            <a:endCxn id="94" idx="0"/>
          </p:cNvCxnSpPr>
          <p:nvPr/>
        </p:nvCxnSpPr>
        <p:spPr>
          <a:xfrm>
            <a:off x="1895332" y="1562435"/>
            <a:ext cx="4443" cy="39608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4D1AFE0C-E663-CEA2-A008-403B117E66AA}"/>
              </a:ext>
            </a:extLst>
          </p:cNvPr>
          <p:cNvCxnSpPr/>
          <p:nvPr/>
        </p:nvCxnSpPr>
        <p:spPr>
          <a:xfrm flipH="1">
            <a:off x="1892730" y="2595239"/>
            <a:ext cx="1472" cy="40944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844BF9FA-D896-A697-11D0-72D5D36AB530}"/>
              </a:ext>
            </a:extLst>
          </p:cNvPr>
          <p:cNvCxnSpPr/>
          <p:nvPr/>
        </p:nvCxnSpPr>
        <p:spPr>
          <a:xfrm flipV="1">
            <a:off x="783513" y="1139350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37AAD8E1-7E90-2CBE-3F8D-D9B1669C6AD9}"/>
              </a:ext>
            </a:extLst>
          </p:cNvPr>
          <p:cNvCxnSpPr/>
          <p:nvPr/>
        </p:nvCxnSpPr>
        <p:spPr>
          <a:xfrm rot="5400000" flipV="1">
            <a:off x="977613" y="1351328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B5251483-B002-7A24-5214-B2A5101D6108}"/>
                  </a:ext>
                </a:extLst>
              </p:cNvPr>
              <p:cNvSpPr txBox="1"/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B5251483-B002-7A24-5214-B2A5101D6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blipFill>
                <a:blip r:embed="rId6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C2D3A745-7780-8324-995A-37905739A30E}"/>
                  </a:ext>
                </a:extLst>
              </p:cNvPr>
              <p:cNvSpPr txBox="1"/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C2D3A745-7780-8324-995A-37905739A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blipFill>
                <a:blip r:embed="rId7"/>
                <a:stretch>
                  <a:fillRect r="-956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ZoneTexte 101">
            <a:extLst>
              <a:ext uri="{FF2B5EF4-FFF2-40B4-BE49-F238E27FC236}">
                <a16:creationId xmlns:a16="http://schemas.microsoft.com/office/drawing/2014/main" id="{0709A86D-AD90-A9CE-A247-CDDD70D69956}"/>
              </a:ext>
            </a:extLst>
          </p:cNvPr>
          <p:cNvSpPr txBox="1"/>
          <p:nvPr/>
        </p:nvSpPr>
        <p:spPr>
          <a:xfrm>
            <a:off x="664356" y="1492549"/>
            <a:ext cx="19218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800" b="1" dirty="0"/>
              <a:t>x</a:t>
            </a:r>
            <a:endParaRPr lang="en-GB" sz="1200" b="1" dirty="0"/>
          </a:p>
        </p:txBody>
      </p: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59B2B684-CD61-C900-6FC3-BD0CBBDAF6A0}"/>
              </a:ext>
            </a:extLst>
          </p:cNvPr>
          <p:cNvCxnSpPr/>
          <p:nvPr/>
        </p:nvCxnSpPr>
        <p:spPr>
          <a:xfrm flipH="1">
            <a:off x="1310556" y="1561893"/>
            <a:ext cx="0" cy="144073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DCC71FC-CB05-2993-41F5-DD9E06C0488C}"/>
              </a:ext>
            </a:extLst>
          </p:cNvPr>
          <p:cNvSpPr/>
          <p:nvPr/>
        </p:nvSpPr>
        <p:spPr>
          <a:xfrm>
            <a:off x="1665621" y="1700173"/>
            <a:ext cx="151488" cy="11694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AF61644B-0F13-D8E3-4512-148A8DF9143E}"/>
                  </a:ext>
                </a:extLst>
              </p:cNvPr>
              <p:cNvSpPr txBox="1"/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AF61644B-0F13-D8E3-4512-148A8DF91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blipFill>
                <a:blip r:embed="rId8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hevron 17">
            <a:extLst>
              <a:ext uri="{FF2B5EF4-FFF2-40B4-BE49-F238E27FC236}">
                <a16:creationId xmlns:a16="http://schemas.microsoft.com/office/drawing/2014/main" id="{C5CA98C4-6C1C-7D51-F16B-49486D06A749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hevron 18">
            <a:extLst>
              <a:ext uri="{FF2B5EF4-FFF2-40B4-BE49-F238E27FC236}">
                <a16:creationId xmlns:a16="http://schemas.microsoft.com/office/drawing/2014/main" id="{4A449188-4056-2A5B-2482-30AEB4D903C3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Chevron 20">
            <a:extLst>
              <a:ext uri="{FF2B5EF4-FFF2-40B4-BE49-F238E27FC236}">
                <a16:creationId xmlns:a16="http://schemas.microsoft.com/office/drawing/2014/main" id="{4F5DC701-57C6-7347-E133-6B25F049AB26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Chevron 19">
            <a:extLst>
              <a:ext uri="{FF2B5EF4-FFF2-40B4-BE49-F238E27FC236}">
                <a16:creationId xmlns:a16="http://schemas.microsoft.com/office/drawing/2014/main" id="{80BBB366-5818-47EC-D9A8-9F6E90606903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4B037BB2-8DC2-CC20-C8D7-170F0E8316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94032" y="902459"/>
                <a:ext cx="3942417" cy="2844000"/>
              </a:xfrm>
              <a:prstGeom prst="rect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4"/>
              </a:fontRef>
            </p:style>
            <p:txBody>
              <a:bodyPr vert="horz" lIns="46800" tIns="45720" rIns="46800" bIns="4680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900" algn="ctr">
                  <a:spcBef>
                    <a:spcPts val="600"/>
                  </a:spcBef>
                  <a:buSzPct val="100000"/>
                </a:pPr>
                <a:r>
                  <a:rPr lang="en-US" sz="2000" b="1" dirty="0" err="1">
                    <a:solidFill>
                      <a:schemeClr val="tx2"/>
                    </a:solidFill>
                  </a:rPr>
                  <a:t>Hypothèses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2"/>
                    </a:solidFill>
                  </a:rPr>
                  <a:t>liées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 à la MHD</a:t>
                </a:r>
              </a:p>
              <a:p>
                <a:pPr marL="36900" algn="ctr">
                  <a:spcBef>
                    <a:spcPts val="600"/>
                  </a:spcBef>
                  <a:buSzPct val="100000"/>
                </a:pPr>
                <a:r>
                  <a:rPr lang="en-US" sz="2000" b="1" dirty="0">
                    <a:solidFill>
                      <a:schemeClr val="tx2"/>
                    </a:solidFill>
                  </a:rPr>
                  <a:t>(</a:t>
                </a:r>
                <a:r>
                  <a:rPr lang="en-US" sz="2000" b="1" dirty="0" err="1">
                    <a:solidFill>
                      <a:schemeClr val="tx2"/>
                    </a:solidFill>
                  </a:rPr>
                  <a:t>Idéale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, non </a:t>
                </a:r>
                <a:r>
                  <a:rPr lang="en-US" sz="2000" b="1" dirty="0" err="1">
                    <a:solidFill>
                      <a:schemeClr val="tx2"/>
                    </a:solidFill>
                  </a:rPr>
                  <a:t>collisionelle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)</a:t>
                </a:r>
                <a:r>
                  <a:rPr lang="en-US" sz="2000" dirty="0">
                    <a:solidFill>
                      <a:schemeClr val="tx2"/>
                    </a:solidFill>
                  </a:rPr>
                  <a:t> :</a:t>
                </a:r>
              </a:p>
              <a:p>
                <a:pPr marL="36900" algn="r">
                  <a:buSzPct val="100000"/>
                </a:pPr>
                <a:r>
                  <a:rPr lang="fr-FR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≫</m:t>
                    </m:r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sz="20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,</a:t>
                </a:r>
              </a:p>
              <a:p>
                <a:pPr marL="36900" algn="r">
                  <a:buSzPct val="100000"/>
                </a:pPr>
                <a14:m>
                  <m:oMath xmlns:m="http://schemas.openxmlformats.org/officeDocument/2006/math"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≫</m:t>
                    </m:r>
                    <m:sSub>
                      <m:sSub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</a:p>
              <a:p>
                <a:pPr algn="r">
                  <a:buSzPct val="100000"/>
                </a:pPr>
                <a:r>
                  <a:rPr lang="fr-FR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sz="20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fr-FR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fr-FR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r">
                  <a:buSzPct val="100000"/>
                </a:pPr>
                <a14:m>
                  <m:oMath xmlns:m="http://schemas.openxmlformats.org/officeDocument/2006/math"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4B037BB2-8DC2-CC20-C8D7-170F0E831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032" y="902459"/>
                <a:ext cx="3942417" cy="2844000"/>
              </a:xfrm>
              <a:prstGeom prst="rect">
                <a:avLst/>
              </a:prstGeom>
              <a:blipFill>
                <a:blip r:embed="rId9"/>
                <a:stretch>
                  <a:fillRect t="-853" r="-2619" b="-1919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9FC9455E-09A1-FDF4-AA07-3289618EF4B8}"/>
              </a:ext>
            </a:extLst>
          </p:cNvPr>
          <p:cNvSpPr txBox="1">
            <a:spLocks noChangeAspect="1"/>
          </p:cNvSpPr>
          <p:nvPr/>
        </p:nvSpPr>
        <p:spPr>
          <a:xfrm>
            <a:off x="5403033" y="2353546"/>
            <a:ext cx="4199270" cy="17576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fr-FR" b="1" dirty="0">
                <a:effectLst/>
              </a:rPr>
              <a:t>Equations fondamentales :</a:t>
            </a:r>
          </a:p>
          <a:p>
            <a:pPr marL="36900" indent="0" algn="ctr">
              <a:buNone/>
            </a:pPr>
            <a:r>
              <a:rPr lang="fr-FR" b="1" dirty="0">
                <a:effectLst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Equations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fluides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Force de Laplace </a:t>
            </a:r>
          </a:p>
          <a:p>
            <a:pPr marL="36900" indent="0" algn="ctr">
              <a:buNone/>
            </a:pP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des Gaz parfaits</a:t>
            </a:r>
          </a:p>
          <a:p>
            <a:pPr marL="36900" indent="0" algn="ctr"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Equations de Maxwell</a:t>
            </a:r>
          </a:p>
          <a:p>
            <a:pPr marL="36900" indent="0">
              <a:buSzPct val="100000"/>
              <a:buNone/>
            </a:pPr>
            <a:endParaRPr lang="fr-FR" dirty="0">
              <a:effectLst/>
              <a:ea typeface="Cambria Math" panose="02040503050406030204" pitchFamily="18" charset="0"/>
            </a:endParaRPr>
          </a:p>
        </p:txBody>
      </p:sp>
      <p:sp>
        <p:nvSpPr>
          <p:cNvPr id="106" name="Titre 1"/>
          <p:cNvSpPr txBox="1">
            <a:spLocks/>
          </p:cNvSpPr>
          <p:nvPr/>
        </p:nvSpPr>
        <p:spPr>
          <a:xfrm>
            <a:off x="719999" y="369625"/>
            <a:ext cx="10973073" cy="96249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45720" rIns="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AFAF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3.  </a:t>
            </a:r>
            <a:r>
              <a:rPr lang="en-US" sz="3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Approche</a:t>
            </a:r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Magnétohydrodynamique</a:t>
            </a:r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(MHD)</a:t>
            </a:r>
          </a:p>
        </p:txBody>
      </p:sp>
      <p:sp>
        <p:nvSpPr>
          <p:cNvPr id="107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108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11</a:t>
            </a:fld>
            <a:r>
              <a:rPr lang="fr-FR" sz="1400" dirty="0"/>
              <a:t>/18</a:t>
            </a:r>
            <a:endParaRPr lang="en-GB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8" grpId="0" animBg="1"/>
      <p:bldP spid="70" grpId="0" animBg="1"/>
      <p:bldP spid="71" grpId="0" animBg="1"/>
      <p:bldP spid="73" grpId="0" animBg="1"/>
      <p:bldP spid="74" grpId="0" animBg="1"/>
      <p:bldP spid="79" grpId="0" animBg="1"/>
      <p:bldP spid="82" grpId="0" animBg="1"/>
      <p:bldP spid="83" grpId="0" animBg="1"/>
      <p:bldP spid="85" grpId="0" animBg="1"/>
      <p:bldP spid="88" grpId="0" animBg="1"/>
      <p:bldP spid="89" grpId="0" animBg="1"/>
      <p:bldP spid="90" grpId="0" animBg="1"/>
      <p:bldP spid="93" grpId="0" animBg="1"/>
      <p:bldP spid="94" grpId="0" animBg="1"/>
      <p:bldP spid="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7494032" y="902459"/>
                <a:ext cx="3942417" cy="2844000"/>
              </a:xfr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4"/>
              </a:fontRef>
            </p:style>
            <p:txBody>
              <a:bodyPr lIns="46800" rIns="46800" bIns="46800">
                <a:noAutofit/>
              </a:bodyPr>
              <a:lstStyle/>
              <a:p>
                <a:pPr marL="36900" algn="ctr">
                  <a:spcBef>
                    <a:spcPts val="600"/>
                  </a:spcBef>
                  <a:buSzPct val="100000"/>
                </a:pPr>
                <a:r>
                  <a:rPr lang="en-US" sz="2000" b="1" dirty="0" err="1">
                    <a:solidFill>
                      <a:schemeClr val="tx2"/>
                    </a:solidFill>
                  </a:rPr>
                  <a:t>Hypothèses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2"/>
                    </a:solidFill>
                  </a:rPr>
                  <a:t>liées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 à la MHD</a:t>
                </a:r>
              </a:p>
              <a:p>
                <a:pPr marL="36900" algn="ctr">
                  <a:spcBef>
                    <a:spcPts val="600"/>
                  </a:spcBef>
                  <a:buSzPct val="100000"/>
                </a:pPr>
                <a:r>
                  <a:rPr lang="en-US" sz="2000" b="1" dirty="0">
                    <a:solidFill>
                      <a:schemeClr val="tx2"/>
                    </a:solidFill>
                  </a:rPr>
                  <a:t>(</a:t>
                </a:r>
                <a:r>
                  <a:rPr lang="en-US" sz="2000" b="1" dirty="0" err="1">
                    <a:solidFill>
                      <a:schemeClr val="tx2"/>
                    </a:solidFill>
                  </a:rPr>
                  <a:t>Idéale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, non </a:t>
                </a:r>
                <a:r>
                  <a:rPr lang="en-US" sz="2000" b="1" dirty="0" err="1">
                    <a:solidFill>
                      <a:schemeClr val="tx2"/>
                    </a:solidFill>
                  </a:rPr>
                  <a:t>collisionelle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)</a:t>
                </a:r>
                <a:r>
                  <a:rPr lang="en-US" sz="2000" dirty="0">
                    <a:solidFill>
                      <a:schemeClr val="tx2"/>
                    </a:solidFill>
                  </a:rPr>
                  <a:t> :</a:t>
                </a:r>
              </a:p>
              <a:p>
                <a:pPr marL="36900" indent="0" algn="r">
                  <a:buSzPct val="100000"/>
                  <a:buNone/>
                </a:pPr>
                <a:r>
                  <a:rPr lang="fr-FR" sz="2000" dirty="0">
                    <a:solidFill>
                      <a:schemeClr val="tx1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≫</m:t>
                    </m:r>
                    <m:f>
                      <m:f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FR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sz="2000" b="0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 ,</a:t>
                </a:r>
              </a:p>
              <a:p>
                <a:pPr marL="36900" algn="r">
                  <a:buSzPct val="100000"/>
                </a:pP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𝑙</m:t>
                    </m:r>
                    <m:r>
                      <a:rPr lang="fr-FR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≫</m:t>
                    </m:r>
                    <m:sSub>
                      <m:sSub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2000" b="0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fr-FR" sz="2000" i="1" dirty="0"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fr-FR" sz="2000" b="0" i="1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>
                  <a:buSzPct val="100000"/>
                </a:pPr>
                <a:r>
                  <a:rPr lang="fr-FR" sz="2000" b="0" dirty="0">
                    <a:solidFill>
                      <a:schemeClr val="tx1"/>
                    </a:solidFill>
                    <a:effectLst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𝜈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𝜂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sz="2000" b="0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  <a:r>
                  <a:rPr lang="fr-FR" sz="2000" i="1" dirty="0"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fr-FR" sz="2000" b="0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pPr algn="r">
                  <a:buSzPct val="100000"/>
                </a:pP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2000" b="0" dirty="0"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94032" y="902459"/>
                <a:ext cx="3942417" cy="2844000"/>
              </a:xfrm>
              <a:blipFill>
                <a:blip r:embed="rId4"/>
                <a:stretch>
                  <a:fillRect t="-853" r="-2619" b="-1919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Espace réservé du contenu 2"/>
          <p:cNvSpPr txBox="1">
            <a:spLocks/>
          </p:cNvSpPr>
          <p:nvPr/>
        </p:nvSpPr>
        <p:spPr>
          <a:xfrm>
            <a:off x="755551" y="4117142"/>
            <a:ext cx="2822810" cy="201668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72000" tIns="45720" rIns="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fr-FR" sz="1900" b="1" dirty="0">
                <a:solidFill>
                  <a:schemeClr val="tx1"/>
                </a:solidFill>
              </a:rPr>
              <a:t>Code MHD idéale : CLOVIS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chemeClr val="tx1"/>
                </a:solidFill>
                <a:sym typeface="Wingdings" panose="05000000000000000000" pitchFamily="2" charset="2"/>
              </a:rPr>
              <a:t> Mono fluide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chemeClr val="tx1"/>
                </a:solidFill>
              </a:rPr>
              <a:t> Volumes finis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chemeClr val="tx1"/>
                </a:solidFill>
              </a:rPr>
              <a:t> Géométrie : cartésienne 3D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3663777" y="4933645"/>
            <a:ext cx="3047333" cy="1200329"/>
          </a:xfrm>
          <a:prstGeom prst="rect">
            <a:avLst/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Avantages :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Faible temps de calcul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Grands domaines de simulation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796526" y="5203202"/>
            <a:ext cx="4652115" cy="92333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Contraintes :</a:t>
            </a:r>
          </a:p>
          <a:p>
            <a:r>
              <a:rPr lang="fr-FR" dirty="0">
                <a:solidFill>
                  <a:schemeClr val="tx1"/>
                </a:solidFill>
              </a:rPr>
              <a:t>Ne calcule pas les trajectoires d’ions ≠ Codes particulaires, PIC, hybrides…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D5FC17B5-D2DA-6FCB-2E0D-9E7DE3C17385}"/>
              </a:ext>
            </a:extLst>
          </p:cNvPr>
          <p:cNvGrpSpPr/>
          <p:nvPr/>
        </p:nvGrpSpPr>
        <p:grpSpPr>
          <a:xfrm>
            <a:off x="1310556" y="1032740"/>
            <a:ext cx="2597553" cy="2276733"/>
            <a:chOff x="1637656" y="1010437"/>
            <a:chExt cx="2597553" cy="2276733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818FA7BA-75EB-22B5-314E-7FFDC517341D}"/>
                </a:ext>
              </a:extLst>
            </p:cNvPr>
            <p:cNvSpPr/>
            <p:nvPr/>
          </p:nvSpPr>
          <p:spPr>
            <a:xfrm>
              <a:off x="1640953" y="1658819"/>
              <a:ext cx="2594256" cy="1206661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6385AD97-880D-F9E8-8A68-FB0D8E2C6F9E}"/>
                </a:ext>
              </a:extLst>
            </p:cNvPr>
            <p:cNvGrpSpPr/>
            <p:nvPr/>
          </p:nvGrpSpPr>
          <p:grpSpPr>
            <a:xfrm>
              <a:off x="2424042" y="1010437"/>
              <a:ext cx="156159" cy="1566284"/>
              <a:chOff x="2424042" y="1010437"/>
              <a:chExt cx="156159" cy="1566284"/>
            </a:xfrm>
          </p:grpSpPr>
          <p:sp>
            <p:nvSpPr>
              <p:cNvPr id="104" name="Organigramme : Fusion 103">
                <a:extLst>
                  <a:ext uri="{FF2B5EF4-FFF2-40B4-BE49-F238E27FC236}">
                    <a16:creationId xmlns:a16="http://schemas.microsoft.com/office/drawing/2014/main" id="{0690836D-F3DA-0347-C5AC-95F1D1F6C740}"/>
                  </a:ext>
                </a:extLst>
              </p:cNvPr>
              <p:cNvSpPr/>
              <p:nvPr/>
            </p:nvSpPr>
            <p:spPr>
              <a:xfrm rot="2289868">
                <a:off x="2424042" y="1010437"/>
                <a:ext cx="156159" cy="1566284"/>
              </a:xfrm>
              <a:prstGeom prst="flowChartMerge">
                <a:avLst/>
              </a:prstGeom>
              <a:solidFill>
                <a:srgbClr val="C00000">
                  <a:alpha val="62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3FE87A8-0449-F7A4-D749-F8EECB578259}"/>
                  </a:ext>
                </a:extLst>
              </p:cNvPr>
              <p:cNvSpPr/>
              <p:nvPr/>
            </p:nvSpPr>
            <p:spPr>
              <a:xfrm rot="18480000">
                <a:off x="1801010" y="1732209"/>
                <a:ext cx="1466455" cy="4571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EC500798-DA49-A2CD-97AE-8BBE8263F165}"/>
                </a:ext>
              </a:extLst>
            </p:cNvPr>
            <p:cNvSpPr/>
            <p:nvPr/>
          </p:nvSpPr>
          <p:spPr>
            <a:xfrm>
              <a:off x="1928202" y="1880948"/>
              <a:ext cx="1400428" cy="756000"/>
            </a:xfrm>
            <a:prstGeom prst="ellipse">
              <a:avLst/>
            </a:prstGeom>
            <a:solidFill>
              <a:srgbClr val="C74540"/>
            </a:solidFill>
            <a:ln>
              <a:noFill/>
            </a:ln>
            <a:effectLst>
              <a:softEdge rad="1143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sz="500" dirty="0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021DEDBA-79D4-EEC1-D37C-39D6004590B4}"/>
                </a:ext>
              </a:extLst>
            </p:cNvPr>
            <p:cNvSpPr/>
            <p:nvPr/>
          </p:nvSpPr>
          <p:spPr>
            <a:xfrm>
              <a:off x="2103335" y="2004141"/>
              <a:ext cx="921748" cy="516638"/>
            </a:xfrm>
            <a:prstGeom prst="ellipse">
              <a:avLst/>
            </a:prstGeom>
            <a:solidFill>
              <a:srgbClr val="053061">
                <a:alpha val="78000"/>
              </a:srgbClr>
            </a:solidFill>
            <a:ln>
              <a:noFill/>
            </a:ln>
            <a:effectLst>
              <a:softEdge rad="508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sz="500" dirty="0"/>
            </a:p>
          </p:txBody>
        </p: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2B5F1A73-B892-2187-939C-2933CC5D99FC}"/>
                </a:ext>
              </a:extLst>
            </p:cNvPr>
            <p:cNvCxnSpPr/>
            <p:nvPr/>
          </p:nvCxnSpPr>
          <p:spPr>
            <a:xfrm>
              <a:off x="3658806" y="1541096"/>
              <a:ext cx="0" cy="144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9F4F4886-2E0E-33E4-EE69-4B421B783A3D}"/>
                </a:ext>
              </a:extLst>
            </p:cNvPr>
            <p:cNvSpPr/>
            <p:nvPr/>
          </p:nvSpPr>
          <p:spPr>
            <a:xfrm>
              <a:off x="2468111" y="2010478"/>
              <a:ext cx="611614" cy="481726"/>
            </a:xfrm>
            <a:prstGeom prst="arc">
              <a:avLst>
                <a:gd name="adj1" fmla="val 17220481"/>
                <a:gd name="adj2" fmla="val 429643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78229C1C-233E-0A77-B660-93E4A74B34DC}"/>
                </a:ext>
              </a:extLst>
            </p:cNvPr>
            <p:cNvSpPr/>
            <p:nvPr/>
          </p:nvSpPr>
          <p:spPr>
            <a:xfrm>
              <a:off x="3157516" y="2035175"/>
              <a:ext cx="289835" cy="453090"/>
            </a:xfrm>
            <a:prstGeom prst="arc">
              <a:avLst>
                <a:gd name="adj1" fmla="val 17813477"/>
                <a:gd name="adj2" fmla="val 3447868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C7805BF7-B51E-662F-7C97-E5C5043571B4}"/>
                </a:ext>
              </a:extLst>
            </p:cNvPr>
            <p:cNvSpPr/>
            <p:nvPr/>
          </p:nvSpPr>
          <p:spPr>
            <a:xfrm flipH="1">
              <a:off x="3366288" y="1724646"/>
              <a:ext cx="78435" cy="367959"/>
            </a:xfrm>
            <a:prstGeom prst="arc">
              <a:avLst>
                <a:gd name="adj1" fmla="val 21063052"/>
                <a:gd name="adj2" fmla="val 5360932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C29E3B26-5057-32A8-7514-4748BFEB453A}"/>
                </a:ext>
              </a:extLst>
            </p:cNvPr>
            <p:cNvSpPr/>
            <p:nvPr/>
          </p:nvSpPr>
          <p:spPr>
            <a:xfrm rot="10800000">
              <a:off x="3354950" y="2402267"/>
              <a:ext cx="119256" cy="882977"/>
            </a:xfrm>
            <a:prstGeom prst="arc">
              <a:avLst>
                <a:gd name="adj1" fmla="val 4732543"/>
                <a:gd name="adj2" fmla="val 523601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2D993C6D-C7CB-4CE8-AEC1-02062DC0A34B}"/>
                </a:ext>
              </a:extLst>
            </p:cNvPr>
            <p:cNvSpPr/>
            <p:nvPr/>
          </p:nvSpPr>
          <p:spPr>
            <a:xfrm flipH="1">
              <a:off x="2784896" y="1488774"/>
              <a:ext cx="130819" cy="521704"/>
            </a:xfrm>
            <a:prstGeom prst="arc">
              <a:avLst>
                <a:gd name="adj1" fmla="val 1586012"/>
                <a:gd name="adj2" fmla="val 5365438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1D7DD777-D3A0-10C7-A7E5-067F18F9DC70}"/>
                </a:ext>
              </a:extLst>
            </p:cNvPr>
            <p:cNvCxnSpPr/>
            <p:nvPr/>
          </p:nvCxnSpPr>
          <p:spPr>
            <a:xfrm flipH="1">
              <a:off x="2787790" y="1544929"/>
              <a:ext cx="0" cy="30561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D636EA7F-34EE-3213-8AD1-E4AE87991F44}"/>
                </a:ext>
              </a:extLst>
            </p:cNvPr>
            <p:cNvCxnSpPr/>
            <p:nvPr/>
          </p:nvCxnSpPr>
          <p:spPr>
            <a:xfrm flipH="1">
              <a:off x="1637656" y="1539590"/>
              <a:ext cx="0" cy="144073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4F640520-1573-1362-707E-ED013F687D4B}"/>
                </a:ext>
              </a:extLst>
            </p:cNvPr>
            <p:cNvCxnSpPr>
              <a:endCxn id="75" idx="0"/>
            </p:cNvCxnSpPr>
            <p:nvPr/>
          </p:nvCxnSpPr>
          <p:spPr>
            <a:xfrm>
              <a:off x="3365053" y="1541915"/>
              <a:ext cx="1257" cy="36053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A101771B-25C6-5B9E-10AD-B2E6307CFF97}"/>
                </a:ext>
              </a:extLst>
            </p:cNvPr>
            <p:cNvCxnSpPr/>
            <p:nvPr/>
          </p:nvCxnSpPr>
          <p:spPr>
            <a:xfrm flipH="1">
              <a:off x="3943920" y="1540832"/>
              <a:ext cx="1351" cy="144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5111B340-05F9-72F3-86F3-6EC42D73F586}"/>
                </a:ext>
              </a:extLst>
            </p:cNvPr>
            <p:cNvCxnSpPr/>
            <p:nvPr/>
          </p:nvCxnSpPr>
          <p:spPr>
            <a:xfrm>
              <a:off x="4232316" y="1539590"/>
              <a:ext cx="0" cy="144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E88385F6-FFC1-41B8-92E1-2BCF3920F3CB}"/>
                </a:ext>
              </a:extLst>
            </p:cNvPr>
            <p:cNvSpPr/>
            <p:nvPr/>
          </p:nvSpPr>
          <p:spPr>
            <a:xfrm flipH="1" flipV="1">
              <a:off x="2780933" y="2487419"/>
              <a:ext cx="130819" cy="740629"/>
            </a:xfrm>
            <a:prstGeom prst="arc">
              <a:avLst>
                <a:gd name="adj1" fmla="val 4364101"/>
                <a:gd name="adj2" fmla="val 5340273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989BB61F-3465-714B-31CF-0E32689AE588}"/>
                </a:ext>
              </a:extLst>
            </p:cNvPr>
            <p:cNvCxnSpPr/>
            <p:nvPr/>
          </p:nvCxnSpPr>
          <p:spPr>
            <a:xfrm flipH="1">
              <a:off x="2791968" y="2688765"/>
              <a:ext cx="0" cy="2988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2273A3F1-69A9-5E87-5554-8ABC235630E0}"/>
                </a:ext>
              </a:extLst>
            </p:cNvPr>
            <p:cNvCxnSpPr/>
            <p:nvPr/>
          </p:nvCxnSpPr>
          <p:spPr>
            <a:xfrm flipH="1">
              <a:off x="3360573" y="2603396"/>
              <a:ext cx="1472" cy="378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5FC80174-A089-F8C3-8448-1AA2114CFA1B}"/>
                </a:ext>
              </a:extLst>
            </p:cNvPr>
            <p:cNvSpPr/>
            <p:nvPr/>
          </p:nvSpPr>
          <p:spPr>
            <a:xfrm>
              <a:off x="2959340" y="2013663"/>
              <a:ext cx="320453" cy="476448"/>
            </a:xfrm>
            <a:prstGeom prst="arc">
              <a:avLst>
                <a:gd name="adj1" fmla="val 16770074"/>
                <a:gd name="adj2" fmla="val 5010948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EFB7BD2A-99EB-7AAC-DB0F-CF56B2E184E4}"/>
                </a:ext>
              </a:extLst>
            </p:cNvPr>
            <p:cNvSpPr/>
            <p:nvPr/>
          </p:nvSpPr>
          <p:spPr>
            <a:xfrm flipH="1">
              <a:off x="3076191" y="1484910"/>
              <a:ext cx="130819" cy="521704"/>
            </a:xfrm>
            <a:prstGeom prst="arc">
              <a:avLst>
                <a:gd name="adj1" fmla="val 3251934"/>
                <a:gd name="adj2" fmla="val 537067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FA778342-C46D-12E7-7A4E-8F337A43FC11}"/>
                </a:ext>
              </a:extLst>
            </p:cNvPr>
            <p:cNvCxnSpPr/>
            <p:nvPr/>
          </p:nvCxnSpPr>
          <p:spPr>
            <a:xfrm flipH="1">
              <a:off x="3079085" y="1543961"/>
              <a:ext cx="0" cy="30561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9BC3748D-1B5B-6C93-E682-7186286996DF}"/>
                </a:ext>
              </a:extLst>
            </p:cNvPr>
            <p:cNvSpPr/>
            <p:nvPr/>
          </p:nvSpPr>
          <p:spPr>
            <a:xfrm flipH="1" flipV="1">
              <a:off x="3072143" y="2495388"/>
              <a:ext cx="130819" cy="740629"/>
            </a:xfrm>
            <a:prstGeom prst="arc">
              <a:avLst>
                <a:gd name="adj1" fmla="val 4444818"/>
                <a:gd name="adj2" fmla="val 5395835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BDC581BB-1517-0805-5EA9-FD8FFA01B3CF}"/>
                </a:ext>
              </a:extLst>
            </p:cNvPr>
            <p:cNvCxnSpPr/>
            <p:nvPr/>
          </p:nvCxnSpPr>
          <p:spPr>
            <a:xfrm flipH="1">
              <a:off x="3083263" y="2687797"/>
              <a:ext cx="0" cy="2988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863BBB93-BFFF-CB58-44C8-E8B3A547E79B}"/>
                </a:ext>
              </a:extLst>
            </p:cNvPr>
            <p:cNvCxnSpPr/>
            <p:nvPr/>
          </p:nvCxnSpPr>
          <p:spPr>
            <a:xfrm flipH="1">
              <a:off x="1928955" y="1539590"/>
              <a:ext cx="0" cy="14397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64475DFB-4DC1-418D-813A-A9B1C8FF8596}"/>
                </a:ext>
              </a:extLst>
            </p:cNvPr>
            <p:cNvSpPr/>
            <p:nvPr/>
          </p:nvSpPr>
          <p:spPr>
            <a:xfrm>
              <a:off x="2294232" y="2037101"/>
              <a:ext cx="289835" cy="453090"/>
            </a:xfrm>
            <a:prstGeom prst="arc">
              <a:avLst>
                <a:gd name="adj1" fmla="val 17813477"/>
                <a:gd name="adj2" fmla="val 3447868"/>
              </a:avLst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CF4D1EEB-46DF-FBB1-8C08-4831C62089A4}"/>
                </a:ext>
              </a:extLst>
            </p:cNvPr>
            <p:cNvSpPr/>
            <p:nvPr/>
          </p:nvSpPr>
          <p:spPr>
            <a:xfrm flipH="1">
              <a:off x="2508792" y="1738145"/>
              <a:ext cx="78435" cy="367959"/>
            </a:xfrm>
            <a:prstGeom prst="arc">
              <a:avLst>
                <a:gd name="adj1" fmla="val 21063052"/>
                <a:gd name="adj2" fmla="val 5163789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165FF7F9-324F-6873-D224-BEF954865F2C}"/>
                </a:ext>
              </a:extLst>
            </p:cNvPr>
            <p:cNvSpPr/>
            <p:nvPr/>
          </p:nvSpPr>
          <p:spPr>
            <a:xfrm rot="10800000">
              <a:off x="2491666" y="2404193"/>
              <a:ext cx="119256" cy="882977"/>
            </a:xfrm>
            <a:prstGeom prst="arc">
              <a:avLst>
                <a:gd name="adj1" fmla="val 4732543"/>
                <a:gd name="adj2" fmla="val 523601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486C041E-F3E1-7054-1005-3AC741DC8E8B}"/>
                </a:ext>
              </a:extLst>
            </p:cNvPr>
            <p:cNvCxnSpPr/>
            <p:nvPr/>
          </p:nvCxnSpPr>
          <p:spPr>
            <a:xfrm>
              <a:off x="2504371" y="1541134"/>
              <a:ext cx="4443" cy="324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7280C5AB-3341-AE92-FA59-22FDD76E7F4C}"/>
                </a:ext>
              </a:extLst>
            </p:cNvPr>
            <p:cNvCxnSpPr/>
            <p:nvPr/>
          </p:nvCxnSpPr>
          <p:spPr>
            <a:xfrm flipH="1">
              <a:off x="2501769" y="2575826"/>
              <a:ext cx="1472" cy="4068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01DC3D16-E958-2B54-364A-D295269C83E8}"/>
                </a:ext>
              </a:extLst>
            </p:cNvPr>
            <p:cNvSpPr/>
            <p:nvPr/>
          </p:nvSpPr>
          <p:spPr>
            <a:xfrm>
              <a:off x="2022224" y="2037106"/>
              <a:ext cx="256139" cy="453090"/>
            </a:xfrm>
            <a:prstGeom prst="arc">
              <a:avLst>
                <a:gd name="adj1" fmla="val 17922274"/>
                <a:gd name="adj2" fmla="val 3108643"/>
              </a:avLst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2B4CEB8F-3FB4-87BA-91CD-2ECE8BD85561}"/>
                </a:ext>
              </a:extLst>
            </p:cNvPr>
            <p:cNvSpPr/>
            <p:nvPr/>
          </p:nvSpPr>
          <p:spPr>
            <a:xfrm flipH="1">
              <a:off x="2219420" y="1758408"/>
              <a:ext cx="78435" cy="367959"/>
            </a:xfrm>
            <a:prstGeom prst="arc">
              <a:avLst>
                <a:gd name="adj1" fmla="val 21063052"/>
                <a:gd name="adj2" fmla="val 480242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F888349A-86FB-4545-B409-9A8C069EEBEC}"/>
                </a:ext>
              </a:extLst>
            </p:cNvPr>
            <p:cNvSpPr/>
            <p:nvPr/>
          </p:nvSpPr>
          <p:spPr>
            <a:xfrm rot="10800000">
              <a:off x="2199400" y="2401304"/>
              <a:ext cx="119256" cy="882977"/>
            </a:xfrm>
            <a:prstGeom prst="arc">
              <a:avLst>
                <a:gd name="adj1" fmla="val 4732543"/>
                <a:gd name="adj2" fmla="val 537757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6B3F59D5-1E24-DDBF-2A36-E5D44757DB8D}"/>
                </a:ext>
              </a:extLst>
            </p:cNvPr>
            <p:cNvCxnSpPr>
              <a:endCxn id="99" idx="0"/>
            </p:cNvCxnSpPr>
            <p:nvPr/>
          </p:nvCxnSpPr>
          <p:spPr>
            <a:xfrm>
              <a:off x="2214999" y="1540133"/>
              <a:ext cx="4443" cy="39608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95BFBA6F-D569-9BFB-D5DE-B7E28A78038C}"/>
                </a:ext>
              </a:extLst>
            </p:cNvPr>
            <p:cNvCxnSpPr/>
            <p:nvPr/>
          </p:nvCxnSpPr>
          <p:spPr>
            <a:xfrm flipH="1">
              <a:off x="2212397" y="2572937"/>
              <a:ext cx="1472" cy="40944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4F11E50-8D62-F91C-F440-CDEF308DA007}"/>
                </a:ext>
              </a:extLst>
            </p:cNvPr>
            <p:cNvSpPr/>
            <p:nvPr/>
          </p:nvSpPr>
          <p:spPr>
            <a:xfrm>
              <a:off x="1992721" y="1677870"/>
              <a:ext cx="151488" cy="116943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7" name="Ellipse 6">
            <a:extLst>
              <a:ext uri="{FF2B5EF4-FFF2-40B4-BE49-F238E27FC236}">
                <a16:creationId xmlns:a16="http://schemas.microsoft.com/office/drawing/2014/main" id="{FC73263E-5C87-CDD2-D2DA-C8209F2EDB9D}"/>
              </a:ext>
            </a:extLst>
          </p:cNvPr>
          <p:cNvSpPr/>
          <p:nvPr/>
        </p:nvSpPr>
        <p:spPr>
          <a:xfrm>
            <a:off x="749182" y="1584266"/>
            <a:ext cx="65047" cy="65057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44F6C0F-99D5-464B-2AB6-F97A35D94633}"/>
              </a:ext>
            </a:extLst>
          </p:cNvPr>
          <p:cNvCxnSpPr/>
          <p:nvPr/>
        </p:nvCxnSpPr>
        <p:spPr>
          <a:xfrm flipV="1">
            <a:off x="783513" y="1139350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7B4E794-D500-0E46-D42C-36512C474F42}"/>
              </a:ext>
            </a:extLst>
          </p:cNvPr>
          <p:cNvCxnSpPr/>
          <p:nvPr/>
        </p:nvCxnSpPr>
        <p:spPr>
          <a:xfrm rot="5400000" flipV="1">
            <a:off x="977613" y="1351328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5F5E4F2-AC8E-E48F-AC15-0EE2B1303F45}"/>
                  </a:ext>
                </a:extLst>
              </p:cNvPr>
              <p:cNvSpPr txBox="1"/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5F5E4F2-AC8E-E48F-AC15-0EE2B1303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blipFill>
                <a:blip r:embed="rId5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EB38307-E42C-4E60-4FA9-4B45D7BBB5EF}"/>
                  </a:ext>
                </a:extLst>
              </p:cNvPr>
              <p:cNvSpPr txBox="1"/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EB38307-E42C-4E60-4FA9-4B45D7BBB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blipFill>
                <a:blip r:embed="rId6"/>
                <a:stretch>
                  <a:fillRect r="-956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9A47E6A2-EF8E-1CF7-B4B2-BE7546629688}"/>
              </a:ext>
            </a:extLst>
          </p:cNvPr>
          <p:cNvSpPr txBox="1"/>
          <p:nvPr/>
        </p:nvSpPr>
        <p:spPr>
          <a:xfrm>
            <a:off x="664356" y="1492549"/>
            <a:ext cx="19218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800" b="1" dirty="0"/>
              <a:t>x</a:t>
            </a:r>
            <a:endParaRPr lang="en-GB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C66540A-1C1D-F59A-17BB-5482C7085C91}"/>
                  </a:ext>
                </a:extLst>
              </p:cNvPr>
              <p:cNvSpPr txBox="1"/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C66540A-1C1D-F59A-17BB-5482C708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blipFill>
                <a:blip r:embed="rId7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hevron 17">
            <a:extLst>
              <a:ext uri="{FF2B5EF4-FFF2-40B4-BE49-F238E27FC236}">
                <a16:creationId xmlns:a16="http://schemas.microsoft.com/office/drawing/2014/main" id="{8DA36770-DFB4-8012-4AF0-B4C9079DE405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Chevron 18">
            <a:extLst>
              <a:ext uri="{FF2B5EF4-FFF2-40B4-BE49-F238E27FC236}">
                <a16:creationId xmlns:a16="http://schemas.microsoft.com/office/drawing/2014/main" id="{D521AD85-E26A-EAE0-EBEA-5864C4C267B3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Chevron 20">
            <a:extLst>
              <a:ext uri="{FF2B5EF4-FFF2-40B4-BE49-F238E27FC236}">
                <a16:creationId xmlns:a16="http://schemas.microsoft.com/office/drawing/2014/main" id="{FC48DABC-4CD7-2452-CBCC-AE45BD946120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" name="Chevron 19">
            <a:extLst>
              <a:ext uri="{FF2B5EF4-FFF2-40B4-BE49-F238E27FC236}">
                <a16:creationId xmlns:a16="http://schemas.microsoft.com/office/drawing/2014/main" id="{4D810D70-8573-6324-E3AA-D417AC13B892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4" name="Titre 1"/>
          <p:cNvSpPr txBox="1">
            <a:spLocks/>
          </p:cNvSpPr>
          <p:nvPr/>
        </p:nvSpPr>
        <p:spPr>
          <a:xfrm>
            <a:off x="719999" y="369625"/>
            <a:ext cx="10973073" cy="96249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45720" rIns="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AFAF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3. Code  CLOVIS</a:t>
            </a:r>
          </a:p>
        </p:txBody>
      </p:sp>
      <p:sp>
        <p:nvSpPr>
          <p:cNvPr id="65" name="Espace réservé du contenu 2">
            <a:extLst>
              <a:ext uri="{FF2B5EF4-FFF2-40B4-BE49-F238E27FC236}">
                <a16:creationId xmlns:a16="http://schemas.microsoft.com/office/drawing/2014/main" id="{9FC9455E-09A1-FDF4-AA07-3289618EF4B8}"/>
              </a:ext>
            </a:extLst>
          </p:cNvPr>
          <p:cNvSpPr txBox="1">
            <a:spLocks noChangeAspect="1"/>
          </p:cNvSpPr>
          <p:nvPr/>
        </p:nvSpPr>
        <p:spPr>
          <a:xfrm>
            <a:off x="5403033" y="2353546"/>
            <a:ext cx="4199270" cy="17576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fr-FR" b="1" dirty="0">
                <a:effectLst/>
              </a:rPr>
              <a:t>Equations fondamentales :</a:t>
            </a:r>
          </a:p>
          <a:p>
            <a:pPr marL="36900" indent="0" algn="ctr">
              <a:buNone/>
            </a:pPr>
            <a:r>
              <a:rPr lang="fr-FR" b="1" dirty="0">
                <a:effectLst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Equations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fluides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Force de Laplace </a:t>
            </a:r>
          </a:p>
          <a:p>
            <a:pPr marL="36900" indent="0" algn="ctr">
              <a:buNone/>
            </a:pP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des Gaz parfaits</a:t>
            </a:r>
          </a:p>
          <a:p>
            <a:pPr marL="36900" indent="0" algn="ctr"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Equations de Maxwell</a:t>
            </a:r>
          </a:p>
          <a:p>
            <a:pPr marL="36900" indent="0">
              <a:buSzPct val="100000"/>
              <a:buNone/>
            </a:pPr>
            <a:endParaRPr lang="fr-FR" dirty="0">
              <a:effectLst/>
              <a:ea typeface="Cambria Math" panose="02040503050406030204" pitchFamily="18" charset="0"/>
            </a:endParaRPr>
          </a:p>
        </p:txBody>
      </p:sp>
      <p:sp>
        <p:nvSpPr>
          <p:cNvPr id="107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108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12</a:t>
            </a:fld>
            <a:r>
              <a:rPr lang="fr-FR" sz="1400" dirty="0"/>
              <a:t>/18</a:t>
            </a:r>
            <a:endParaRPr lang="en-GB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173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6" y="1117197"/>
            <a:ext cx="5256000" cy="262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8" y="1148245"/>
            <a:ext cx="5256000" cy="2628000"/>
          </a:xfrm>
          <a:prstGeom prst="rect">
            <a:avLst/>
          </a:prstGeom>
        </p:spPr>
      </p:pic>
      <p:sp>
        <p:nvSpPr>
          <p:cNvPr id="55" name="Titre 1"/>
          <p:cNvSpPr txBox="1">
            <a:spLocks/>
          </p:cNvSpPr>
          <p:nvPr/>
        </p:nvSpPr>
        <p:spPr>
          <a:xfrm>
            <a:off x="624316" y="354595"/>
            <a:ext cx="9692640" cy="132556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dirty="0">
              <a:solidFill>
                <a:schemeClr val="tx2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8381400" y="758213"/>
            <a:ext cx="99927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r>
              <a:rPr lang="fr-FR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Clovis</a:t>
            </a:r>
          </a:p>
        </p:txBody>
      </p:sp>
      <p:sp>
        <p:nvSpPr>
          <p:cNvPr id="32" name="ZoneTexte 31"/>
          <p:cNvSpPr txBox="1"/>
          <p:nvPr/>
        </p:nvSpPr>
        <p:spPr>
          <a:xfrm rot="5400000">
            <a:off x="3434348" y="-335209"/>
            <a:ext cx="492443" cy="2550727"/>
          </a:xfrm>
          <a:prstGeom prst="rect">
            <a:avLst/>
          </a:prstGeom>
          <a:noFill/>
        </p:spPr>
        <p:txBody>
          <a:bodyPr vert="vert270"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2000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Expériences</a:t>
            </a:r>
            <a:r>
              <a:rPr lang="en-GB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laser</a:t>
            </a:r>
            <a:r>
              <a:rPr lang="en-GB" sz="20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fr-FR" sz="2000" b="1" baseline="30000" dirty="0">
              <a:ln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49774" y="3715076"/>
            <a:ext cx="4255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Mêmes comportements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53061"/>
                </a:solidFill>
                <a:cs typeface="Times New Roman" panose="02020603050405020304" pitchFamily="18" charset="0"/>
              </a:rPr>
              <a:t>Cavité diamagnétique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74540"/>
                </a:solidFill>
                <a:cs typeface="Times New Roman" panose="02020603050405020304" pitchFamily="18" charset="0"/>
              </a:rPr>
              <a:t>Compression magnétique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Plasma au repos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381760" y="2907831"/>
            <a:ext cx="2105354" cy="324000"/>
          </a:xfrm>
          <a:prstGeom prst="rect">
            <a:avLst/>
          </a:prstGeom>
          <a:noFill/>
          <a:ln w="38100">
            <a:solidFill>
              <a:srgbClr val="053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 rot="287802">
            <a:off x="3750028" y="1227731"/>
            <a:ext cx="1040126" cy="288000"/>
          </a:xfrm>
          <a:prstGeom prst="rect">
            <a:avLst/>
          </a:prstGeom>
          <a:noFill/>
          <a:ln w="38100">
            <a:solidFill>
              <a:srgbClr val="C74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4850962" y="1867353"/>
            <a:ext cx="936000" cy="360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701246" y="4857757"/>
                <a:ext cx="5371460" cy="147732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fr-FR" dirty="0">
                    <a:cs typeface="Times New Roman" panose="02020603050405020304" pitchFamily="18" charset="0"/>
                  </a:rPr>
                  <a:t>Le </a:t>
                </a:r>
                <a:r>
                  <a:rPr lang="fr-FR" b="1" dirty="0">
                    <a:cs typeface="Times New Roman" panose="02020603050405020304" pitchFamily="18" charset="0"/>
                  </a:rPr>
                  <a:t>rayon</a:t>
                </a:r>
                <a:r>
                  <a:rPr lang="fr-FR" dirty="0">
                    <a:cs typeface="Times New Roman" panose="02020603050405020304" pitchFamily="18" charset="0"/>
                  </a:rPr>
                  <a:t> </a:t>
                </a:r>
                <a:r>
                  <a:rPr lang="fr-FR" b="1" dirty="0">
                    <a:cs typeface="Times New Roman" panose="02020603050405020304" pitchFamily="18" charset="0"/>
                  </a:rPr>
                  <a:t>de</a:t>
                </a:r>
                <a:r>
                  <a:rPr lang="fr-FR" dirty="0">
                    <a:cs typeface="Times New Roman" panose="02020603050405020304" pitchFamily="18" charset="0"/>
                  </a:rPr>
                  <a:t> </a:t>
                </a:r>
                <a:r>
                  <a:rPr lang="fr-FR" b="1" dirty="0">
                    <a:cs typeface="Times New Roman" panose="02020603050405020304" pitchFamily="18" charset="0"/>
                  </a:rPr>
                  <a:t>cavité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lang="fr-FR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fr-FR" dirty="0">
                    <a:cs typeface="Times New Roman" panose="02020603050405020304" pitchFamily="18" charset="0"/>
                  </a:rPr>
                  <a:t>est </a:t>
                </a:r>
                <a:r>
                  <a:rPr lang="fr-FR" b="1" dirty="0">
                    <a:cs typeface="Times New Roman" panose="02020603050405020304" pitchFamily="18" charset="0"/>
                  </a:rPr>
                  <a:t>similaire</a:t>
                </a:r>
                <a:r>
                  <a:rPr lang="fr-FR" dirty="0">
                    <a:cs typeface="Times New Roman" panose="02020603050405020304" pitchFamily="18" charset="0"/>
                  </a:rPr>
                  <a:t> dans les expériences et dans les simulations CLOVIS</a:t>
                </a:r>
                <a:r>
                  <a:rPr lang="fr-FR" b="1" dirty="0"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dirty="0">
                    <a:cs typeface="Times New Roman" panose="02020603050405020304" pitchFamily="18" charset="0"/>
                  </a:rPr>
                  <a:t>Le</a:t>
                </a:r>
                <a:r>
                  <a:rPr lang="fr-FR" b="1" dirty="0">
                    <a:cs typeface="Times New Roman" panose="02020603050405020304" pitchFamily="18" charset="0"/>
                  </a:rPr>
                  <a:t> rayon de cavité </a:t>
                </a:r>
                <a:r>
                  <a:rPr lang="fr-FR" dirty="0">
                    <a:cs typeface="Times New Roman" panose="02020603050405020304" pitchFamily="18" charset="0"/>
                  </a:rPr>
                  <a:t>est</a:t>
                </a:r>
                <a:r>
                  <a:rPr lang="fr-FR" b="1" dirty="0">
                    <a:cs typeface="Times New Roman" panose="02020603050405020304" pitchFamily="18" charset="0"/>
                  </a:rPr>
                  <a:t> </a:t>
                </a:r>
                <a:r>
                  <a:rPr lang="fr-FR" dirty="0">
                    <a:cs typeface="Times New Roman" panose="02020603050405020304" pitchFamily="18" charset="0"/>
                  </a:rPr>
                  <a:t>atteint</a:t>
                </a:r>
                <a:r>
                  <a:rPr lang="fr-FR" b="1" dirty="0">
                    <a:cs typeface="Times New Roman" panose="02020603050405020304" pitchFamily="18" charset="0"/>
                  </a:rPr>
                  <a:t> plus tard</a:t>
                </a:r>
                <a:r>
                  <a:rPr lang="fr-FR" dirty="0">
                    <a:cs typeface="Times New Roman" panose="02020603050405020304" pitchFamily="18" charset="0"/>
                  </a:rPr>
                  <a:t>. </a:t>
                </a:r>
                <a:endParaRPr lang="fr-FR" b="1" dirty="0"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dirty="0">
                    <a:cs typeface="Times New Roman" panose="02020603050405020304" pitchFamily="18" charset="0"/>
                  </a:rPr>
                  <a:t>Tous les cas présentent une </a:t>
                </a:r>
                <a:r>
                  <a:rPr lang="fr-FR" b="1" dirty="0">
                    <a:cs typeface="Times New Roman" panose="02020603050405020304" pitchFamily="18" charset="0"/>
                  </a:rPr>
                  <a:t>discontinuité</a:t>
                </a:r>
                <a:r>
                  <a:rPr lang="fr-FR" dirty="0">
                    <a:cs typeface="Times New Roman" panose="02020603050405020304" pitchFamily="18" charset="0"/>
                  </a:rPr>
                  <a:t>.</a:t>
                </a:r>
                <a:endParaRPr lang="fr-FR" b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46" y="4857757"/>
                <a:ext cx="5371460" cy="1477328"/>
              </a:xfrm>
              <a:prstGeom prst="rect">
                <a:avLst/>
              </a:prstGeom>
              <a:blipFill>
                <a:blip r:embed="rId5"/>
                <a:stretch>
                  <a:fillRect l="-681" t="-2479" r="-1022" b="-5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9804064" y="5925119"/>
            <a:ext cx="19287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fr-FR" sz="1200" dirty="0"/>
              <a:t>Schaeffer et al. (2015)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FB9A3E-C723-A693-DD0B-45745F9079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190" y="1033073"/>
            <a:ext cx="5379679" cy="2689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0" name="Tableau 5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022464"/>
                  </p:ext>
                </p:extLst>
              </p:nvPr>
            </p:nvGraphicFramePr>
            <p:xfrm>
              <a:off x="6151939" y="3821999"/>
              <a:ext cx="5458200" cy="210312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713273">
                      <a:extLst>
                        <a:ext uri="{9D8B030D-6E8A-4147-A177-3AD203B41FA5}">
                          <a16:colId xmlns:a16="http://schemas.microsoft.com/office/drawing/2014/main" val="368262697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1829633007"/>
                        </a:ext>
                      </a:extLst>
                    </a:gridCol>
                    <a:gridCol w="799391">
                      <a:extLst>
                        <a:ext uri="{9D8B030D-6E8A-4147-A177-3AD203B41FA5}">
                          <a16:colId xmlns:a16="http://schemas.microsoft.com/office/drawing/2014/main" val="3442305113"/>
                        </a:ext>
                      </a:extLst>
                    </a:gridCol>
                    <a:gridCol w="828000">
                      <a:extLst>
                        <a:ext uri="{9D8B030D-6E8A-4147-A177-3AD203B41FA5}">
                          <a16:colId xmlns:a16="http://schemas.microsoft.com/office/drawing/2014/main" val="2851526593"/>
                        </a:ext>
                      </a:extLst>
                    </a:gridCol>
                    <a:gridCol w="784600">
                      <a:extLst>
                        <a:ext uri="{9D8B030D-6E8A-4147-A177-3AD203B41FA5}">
                          <a16:colId xmlns:a16="http://schemas.microsoft.com/office/drawing/2014/main" val="2812850039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2865239122"/>
                        </a:ext>
                      </a:extLst>
                    </a:gridCol>
                    <a:gridCol w="748936">
                      <a:extLst>
                        <a:ext uri="{9D8B030D-6E8A-4147-A177-3AD203B41FA5}">
                          <a16:colId xmlns:a16="http://schemas.microsoft.com/office/drawing/2014/main" val="459093585"/>
                        </a:ext>
                      </a:extLst>
                    </a:gridCol>
                  </a:tblGrid>
                  <a:tr h="612000">
                    <a:tc rowSpan="2">
                      <a:txBody>
                        <a:bodyPr/>
                        <a:lstStyle/>
                        <a:p>
                          <a:endParaRPr lang="en-GB" sz="1800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Expériences</a:t>
                          </a:r>
                          <a:r>
                            <a:rPr lang="en-GB" sz="18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1</a:t>
                          </a:r>
                          <a:endParaRPr lang="en-GB" sz="1800" noProof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Simulations Clovis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Simulations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hybrides</a:t>
                          </a:r>
                          <a:r>
                            <a:rPr lang="en-GB" sz="1800" baseline="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8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GB" sz="1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GB" sz="1800" noProof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6498659"/>
                      </a:ext>
                    </a:extLst>
                  </a:tr>
                  <a:tr h="309814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GB" sz="1800" baseline="-250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GB" sz="1800" baseline="-250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(µs)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1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GB" sz="1800" b="1" baseline="-250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b="1" baseline="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(m)</a:t>
                          </a:r>
                          <a:endParaRPr lang="en-GB" sz="1800" b="1" noProof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1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GB" sz="1800" b="1" baseline="-250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(µs)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GB" sz="1800" baseline="-250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baseline="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(m)</a:t>
                          </a:r>
                          <a:endParaRPr lang="en-GB" sz="1800" noProof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noProof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GB" sz="1800" baseline="-25000" noProof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(µs)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9967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r>
                            <a:rPr lang="en-GB" sz="1800" b="1" noProof="0" dirty="0">
                              <a:solidFill>
                                <a:srgbClr val="3F8FC8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1.68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∅</m:t>
                                </m:r>
                              </m:oMath>
                            </m:oMathPara>
                          </a14:m>
                          <a:endParaRPr lang="en-GB" sz="1800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92876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r>
                            <a:rPr lang="en-GB" sz="1800" b="1" noProof="0" dirty="0">
                              <a:solidFill>
                                <a:srgbClr val="FE8D2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&gt;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3103790"/>
                      </a:ext>
                    </a:extLst>
                  </a:tr>
                  <a:tr h="309814">
                    <a:tc>
                      <a:txBody>
                        <a:bodyPr/>
                        <a:lstStyle/>
                        <a:p>
                          <a:r>
                            <a:rPr lang="en-GB" sz="1800" b="1" noProof="0" dirty="0">
                              <a:solidFill>
                                <a:srgbClr val="53B253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&gt; 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82305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0" name="Tableau 5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022464"/>
                  </p:ext>
                </p:extLst>
              </p:nvPr>
            </p:nvGraphicFramePr>
            <p:xfrm>
              <a:off x="6151939" y="3821999"/>
              <a:ext cx="5458200" cy="210312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713273">
                      <a:extLst>
                        <a:ext uri="{9D8B030D-6E8A-4147-A177-3AD203B41FA5}">
                          <a16:colId xmlns:a16="http://schemas.microsoft.com/office/drawing/2014/main" val="368262697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1829633007"/>
                        </a:ext>
                      </a:extLst>
                    </a:gridCol>
                    <a:gridCol w="799391">
                      <a:extLst>
                        <a:ext uri="{9D8B030D-6E8A-4147-A177-3AD203B41FA5}">
                          <a16:colId xmlns:a16="http://schemas.microsoft.com/office/drawing/2014/main" val="3442305113"/>
                        </a:ext>
                      </a:extLst>
                    </a:gridCol>
                    <a:gridCol w="828000">
                      <a:extLst>
                        <a:ext uri="{9D8B030D-6E8A-4147-A177-3AD203B41FA5}">
                          <a16:colId xmlns:a16="http://schemas.microsoft.com/office/drawing/2014/main" val="2851526593"/>
                        </a:ext>
                      </a:extLst>
                    </a:gridCol>
                    <a:gridCol w="784600">
                      <a:extLst>
                        <a:ext uri="{9D8B030D-6E8A-4147-A177-3AD203B41FA5}">
                          <a16:colId xmlns:a16="http://schemas.microsoft.com/office/drawing/2014/main" val="2812850039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2865239122"/>
                        </a:ext>
                      </a:extLst>
                    </a:gridCol>
                    <a:gridCol w="748936">
                      <a:extLst>
                        <a:ext uri="{9D8B030D-6E8A-4147-A177-3AD203B41FA5}">
                          <a16:colId xmlns:a16="http://schemas.microsoft.com/office/drawing/2014/main" val="459093585"/>
                        </a:ext>
                      </a:extLst>
                    </a:gridCol>
                  </a:tblGrid>
                  <a:tr h="640080">
                    <a:tc rowSpan="2">
                      <a:txBody>
                        <a:bodyPr/>
                        <a:lstStyle/>
                        <a:p>
                          <a:endParaRPr lang="en-GB" sz="1800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Expériences</a:t>
                          </a:r>
                          <a:r>
                            <a:rPr lang="en-GB" sz="18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1</a:t>
                          </a:r>
                          <a:endParaRPr lang="en-GB" sz="1800" noProof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Simulations Clovis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Simulations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noProof="0" dirty="0" err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hybrides</a:t>
                          </a:r>
                          <a:r>
                            <a:rPr lang="en-GB" sz="1800" baseline="0" noProof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8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GB" sz="1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GB" sz="1800" noProof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6498659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GB" sz="1800" baseline="-250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GB" sz="1800" baseline="-250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(µs)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1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GB" sz="1800" b="1" baseline="-250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b="1" baseline="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(m)</a:t>
                          </a:r>
                          <a:endParaRPr lang="en-GB" sz="1800" b="1" noProof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1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GB" sz="1800" b="1" baseline="-250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(µs)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GB" sz="1800" baseline="-25000" noProof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baseline="0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(m)</a:t>
                          </a:r>
                          <a:endParaRPr lang="en-GB" sz="1800" noProof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noProof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GB" sz="1800" baseline="-25000" noProof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(µs)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9967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GB" sz="1800" b="1" noProof="0" dirty="0">
                              <a:solidFill>
                                <a:srgbClr val="3F8FC8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1.68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54545" t="-278689" r="-1186" b="-22295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92876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GB" sz="1800" b="1" noProof="0" dirty="0">
                              <a:solidFill>
                                <a:srgbClr val="FE8D2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&gt;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310379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GB" sz="1800" b="1" noProof="0" dirty="0">
                              <a:solidFill>
                                <a:srgbClr val="53B253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&gt; 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noProof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2.69</a:t>
                          </a:r>
                          <a:endParaRPr lang="en-GB" sz="1800" b="1" noProof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noProof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82305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24E5A18D-79E9-1933-821B-BF1677053C46}"/>
              </a:ext>
            </a:extLst>
          </p:cNvPr>
          <p:cNvSpPr/>
          <p:nvPr/>
        </p:nvSpPr>
        <p:spPr>
          <a:xfrm>
            <a:off x="8745239" y="2079717"/>
            <a:ext cx="2543725" cy="14763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99CC5-C112-9A18-8078-9576D89F0905}"/>
              </a:ext>
            </a:extLst>
          </p:cNvPr>
          <p:cNvSpPr/>
          <p:nvPr/>
        </p:nvSpPr>
        <p:spPr>
          <a:xfrm>
            <a:off x="8008270" y="1446516"/>
            <a:ext cx="896617" cy="354334"/>
          </a:xfrm>
          <a:prstGeom prst="rect">
            <a:avLst/>
          </a:prstGeom>
          <a:noFill/>
          <a:ln w="38100">
            <a:solidFill>
              <a:srgbClr val="C74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879159-B4D4-0CEF-BEE8-FB91DED42E4A}"/>
              </a:ext>
            </a:extLst>
          </p:cNvPr>
          <p:cNvSpPr/>
          <p:nvPr/>
        </p:nvSpPr>
        <p:spPr>
          <a:xfrm>
            <a:off x="6789548" y="2876888"/>
            <a:ext cx="1446827" cy="257964"/>
          </a:xfrm>
          <a:prstGeom prst="rect">
            <a:avLst/>
          </a:prstGeom>
          <a:noFill/>
          <a:ln w="38100">
            <a:solidFill>
              <a:srgbClr val="053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728274B-B82C-BA66-C28A-DF7C6F7C67AF}"/>
              </a:ext>
            </a:extLst>
          </p:cNvPr>
          <p:cNvSpPr txBox="1">
            <a:spLocks/>
          </p:cNvSpPr>
          <p:nvPr/>
        </p:nvSpPr>
        <p:spPr>
          <a:xfrm>
            <a:off x="720000" y="360000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 4. Simulations de 3 </a:t>
            </a:r>
            <a:r>
              <a:rPr lang="en-GB" sz="3000" dirty="0" err="1"/>
              <a:t>cas</a:t>
            </a:r>
            <a:r>
              <a:rPr lang="en-GB" sz="3000" dirty="0"/>
              <a:t> de </a:t>
            </a:r>
            <a:r>
              <a:rPr lang="en-GB" sz="3000" dirty="0" err="1"/>
              <a:t>références</a:t>
            </a:r>
            <a:endParaRPr lang="en-GB" sz="3000" dirty="0">
              <a:latin typeface="+mn-lt"/>
            </a:endParaRPr>
          </a:p>
        </p:txBody>
      </p:sp>
      <p:sp>
        <p:nvSpPr>
          <p:cNvPr id="9" name="Chevron 17">
            <a:extLst>
              <a:ext uri="{FF2B5EF4-FFF2-40B4-BE49-F238E27FC236}">
                <a16:creationId xmlns:a16="http://schemas.microsoft.com/office/drawing/2014/main" id="{718F05F1-6C90-A868-AC3C-7A1452B0F5C6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hevron 18">
            <a:extLst>
              <a:ext uri="{FF2B5EF4-FFF2-40B4-BE49-F238E27FC236}">
                <a16:creationId xmlns:a16="http://schemas.microsoft.com/office/drawing/2014/main" id="{05AB3361-ADD0-9D20-8112-AD824AC27ABF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Chevron 19">
            <a:extLst>
              <a:ext uri="{FF2B5EF4-FFF2-40B4-BE49-F238E27FC236}">
                <a16:creationId xmlns:a16="http://schemas.microsoft.com/office/drawing/2014/main" id="{C3270807-94A6-7172-D8F0-054FEE87FB7D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Chevron 20">
            <a:extLst>
              <a:ext uri="{FF2B5EF4-FFF2-40B4-BE49-F238E27FC236}">
                <a16:creationId xmlns:a16="http://schemas.microsoft.com/office/drawing/2014/main" id="{EE94A84A-F376-6A01-A53F-AEFCE98F1106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9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30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13</a:t>
            </a:fld>
            <a:r>
              <a:rPr lang="fr-FR" sz="1400" dirty="0"/>
              <a:t>/18</a:t>
            </a:r>
            <a:endParaRPr lang="en-GB" sz="1400" dirty="0"/>
          </a:p>
        </p:txBody>
      </p:sp>
      <p:sp>
        <p:nvSpPr>
          <p:cNvPr id="17" name="Rectangle 16"/>
          <p:cNvSpPr/>
          <p:nvPr/>
        </p:nvSpPr>
        <p:spPr>
          <a:xfrm>
            <a:off x="5589528" y="2675473"/>
            <a:ext cx="82502" cy="201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873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6"/>
    </mc:Choice>
    <mc:Fallback xmlns="">
      <p:transition spd="slow" advTm="1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1" grpId="0"/>
      <p:bldP spid="11" grpId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2" grpId="0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3354E26-F9AE-F19F-27BD-0DF9EB11FF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12" y="968454"/>
            <a:ext cx="6696000" cy="3348000"/>
          </a:xfrm>
          <a:prstGeom prst="rect">
            <a:avLst/>
          </a:prstGeom>
        </p:spPr>
      </p:pic>
      <p:sp>
        <p:nvSpPr>
          <p:cNvPr id="55" name="Titre 1"/>
          <p:cNvSpPr txBox="1">
            <a:spLocks/>
          </p:cNvSpPr>
          <p:nvPr/>
        </p:nvSpPr>
        <p:spPr>
          <a:xfrm>
            <a:off x="624316" y="354595"/>
            <a:ext cx="9692640" cy="132556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dirty="0">
              <a:solidFill>
                <a:schemeClr val="tx2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180948C-3137-F847-BE6C-EBA86B16E4FB}"/>
              </a:ext>
            </a:extLst>
          </p:cNvPr>
          <p:cNvSpPr txBox="1">
            <a:spLocks/>
          </p:cNvSpPr>
          <p:nvPr/>
        </p:nvSpPr>
        <p:spPr>
          <a:xfrm>
            <a:off x="720000" y="360000"/>
            <a:ext cx="11472000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 4. </a:t>
            </a:r>
            <a:r>
              <a:rPr lang="en-GB" sz="2800" dirty="0"/>
              <a:t>Accord entre experiences, simulations </a:t>
            </a:r>
            <a:r>
              <a:rPr lang="en-GB" sz="2800" dirty="0" err="1"/>
              <a:t>hybride</a:t>
            </a:r>
            <a:r>
              <a:rPr lang="en-GB" sz="2800" dirty="0"/>
              <a:t> et </a:t>
            </a:r>
            <a:r>
              <a:rPr lang="en-GB" sz="2800" dirty="0" err="1"/>
              <a:t>résultats</a:t>
            </a:r>
            <a:r>
              <a:rPr lang="en-GB" sz="2800" dirty="0"/>
              <a:t> MHD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981539" y="4429074"/>
            <a:ext cx="8147981" cy="193899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cs typeface="Times New Roman" panose="02020603050405020304" pitchFamily="18" charset="0"/>
              </a:rPr>
              <a:t>Les simulations avec la </a:t>
            </a:r>
            <a:r>
              <a:rPr lang="fr-FR" sz="2000" b="1" dirty="0">
                <a:cs typeface="Times New Roman" panose="02020603050405020304" pitchFamily="18" charset="0"/>
              </a:rPr>
              <a:t>même</a:t>
            </a:r>
            <a:r>
              <a:rPr lang="fr-FR" sz="2000" dirty="0">
                <a:cs typeface="Times New Roman" panose="02020603050405020304" pitchFamily="18" charset="0"/>
              </a:rPr>
              <a:t> </a:t>
            </a:r>
            <a:r>
              <a:rPr lang="fr-FR" sz="2000" b="1" dirty="0">
                <a:cs typeface="Times New Roman" panose="02020603050405020304" pitchFamily="18" charset="0"/>
              </a:rPr>
              <a:t>énergie </a:t>
            </a:r>
            <a:r>
              <a:rPr lang="fr-FR" sz="2000" dirty="0">
                <a:cs typeface="Times New Roman" panose="02020603050405020304" pitchFamily="18" charset="0"/>
              </a:rPr>
              <a:t>ont un rayon </a:t>
            </a:r>
            <a:r>
              <a:rPr lang="fr-FR" sz="2000" b="1" dirty="0">
                <a:cs typeface="Times New Roman" panose="02020603050405020304" pitchFamily="18" charset="0"/>
              </a:rPr>
              <a:t>proche </a:t>
            </a:r>
            <a:r>
              <a:rPr lang="fr-FR" sz="2000" dirty="0">
                <a:cs typeface="Times New Roman" panose="02020603050405020304" pitchFamily="18" charset="0"/>
              </a:rPr>
              <a:t>des cas </a:t>
            </a:r>
            <a:r>
              <a:rPr lang="fr-FR" sz="2000" b="1" dirty="0">
                <a:cs typeface="Times New Roman" panose="02020603050405020304" pitchFamily="18" charset="0"/>
              </a:rPr>
              <a:t>expérimentaux</a:t>
            </a:r>
            <a:r>
              <a:rPr lang="fr-FR" sz="2000" dirty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cs typeface="Times New Roman" panose="02020603050405020304" pitchFamily="18" charset="0"/>
              </a:rPr>
              <a:t>Les simulations </a:t>
            </a:r>
            <a:r>
              <a:rPr lang="fr-FR" sz="2000" b="1" dirty="0">
                <a:cs typeface="Times New Roman" panose="02020603050405020304" pitchFamily="18" charset="0"/>
              </a:rPr>
              <a:t>hybrides</a:t>
            </a:r>
            <a:r>
              <a:rPr lang="fr-FR" sz="2000" dirty="0">
                <a:cs typeface="Times New Roman" panose="02020603050405020304" pitchFamily="18" charset="0"/>
              </a:rPr>
              <a:t> ont un écart relatif moyen de </a:t>
            </a:r>
            <a:r>
              <a:rPr lang="fr-FR" sz="2000" b="1" dirty="0">
                <a:cs typeface="Times New Roman" panose="02020603050405020304" pitchFamily="18" charset="0"/>
              </a:rPr>
              <a:t>34 %</a:t>
            </a:r>
            <a:r>
              <a:rPr lang="fr-FR" sz="2000" dirty="0">
                <a:cs typeface="Times New Roman" panose="02020603050405020304" pitchFamily="18" charset="0"/>
              </a:rPr>
              <a:t> avec les expériences.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cs typeface="Times New Roman" panose="02020603050405020304" pitchFamily="18" charset="0"/>
              </a:rPr>
              <a:t>Les simulations </a:t>
            </a:r>
            <a:r>
              <a:rPr lang="fr-FR" sz="2000" b="1" dirty="0">
                <a:cs typeface="Times New Roman" panose="02020603050405020304" pitchFamily="18" charset="0"/>
              </a:rPr>
              <a:t>CLOVIS</a:t>
            </a:r>
            <a:r>
              <a:rPr lang="fr-FR" sz="2000" dirty="0">
                <a:cs typeface="Times New Roman" panose="02020603050405020304" pitchFamily="18" charset="0"/>
              </a:rPr>
              <a:t> ont un écart relatif moyen de </a:t>
            </a:r>
            <a:r>
              <a:rPr lang="fr-FR" sz="2000" b="1" dirty="0">
                <a:cs typeface="Times New Roman" panose="02020603050405020304" pitchFamily="18" charset="0"/>
              </a:rPr>
              <a:t>12 %</a:t>
            </a:r>
            <a:r>
              <a:rPr lang="fr-FR" sz="2000" dirty="0">
                <a:cs typeface="Times New Roman" panose="02020603050405020304" pitchFamily="18" charset="0"/>
              </a:rPr>
              <a:t> avec les expériences.</a:t>
            </a:r>
          </a:p>
        </p:txBody>
      </p:sp>
      <p:sp>
        <p:nvSpPr>
          <p:cNvPr id="7" name="Chevron 17">
            <a:extLst>
              <a:ext uri="{FF2B5EF4-FFF2-40B4-BE49-F238E27FC236}">
                <a16:creationId xmlns:a16="http://schemas.microsoft.com/office/drawing/2014/main" id="{9B58BE9F-CD78-83E2-1E1B-882C6755CB22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Chevron 18">
            <a:extLst>
              <a:ext uri="{FF2B5EF4-FFF2-40B4-BE49-F238E27FC236}">
                <a16:creationId xmlns:a16="http://schemas.microsoft.com/office/drawing/2014/main" id="{F6375C0F-9885-8B6C-F2A4-2A56EC500EFA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Chevron 19">
            <a:extLst>
              <a:ext uri="{FF2B5EF4-FFF2-40B4-BE49-F238E27FC236}">
                <a16:creationId xmlns:a16="http://schemas.microsoft.com/office/drawing/2014/main" id="{2B59796B-3DD8-1676-DB21-B0D275D33864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Chevron 20">
            <a:extLst>
              <a:ext uri="{FF2B5EF4-FFF2-40B4-BE49-F238E27FC236}">
                <a16:creationId xmlns:a16="http://schemas.microsoft.com/office/drawing/2014/main" id="{B5175B33-C5B6-3718-E83C-A610CF75240B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9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20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14</a:t>
            </a:fld>
            <a:r>
              <a:rPr lang="fr-FR" sz="1400" dirty="0"/>
              <a:t>/18</a:t>
            </a:r>
            <a:endParaRPr lang="en-GB" sz="1400" dirty="0"/>
          </a:p>
        </p:txBody>
      </p:sp>
      <p:sp>
        <p:nvSpPr>
          <p:cNvPr id="2" name="Rectangle 1"/>
          <p:cNvSpPr/>
          <p:nvPr/>
        </p:nvSpPr>
        <p:spPr>
          <a:xfrm>
            <a:off x="7040881" y="1081074"/>
            <a:ext cx="57266" cy="150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924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6"/>
    </mc:Choice>
    <mc:Fallback xmlns="">
      <p:transition spd="slow" advTm="1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4CA91EA-5C4B-A721-2DDE-DEA1BA10AD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99" y="984194"/>
            <a:ext cx="5776274" cy="2888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817E6F4-9FE5-2E6A-CC67-7C59DE752B15}"/>
                  </a:ext>
                </a:extLst>
              </p:cNvPr>
              <p:cNvSpPr/>
              <p:nvPr/>
            </p:nvSpPr>
            <p:spPr>
              <a:xfrm>
                <a:off x="720000" y="4291122"/>
                <a:ext cx="6092067" cy="132343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b="1" dirty="0">
                    <a:cs typeface="Times New Roman" panose="02020603050405020304" pitchFamily="18" charset="0"/>
                  </a:rPr>
                  <a:t>Chaque tir expérimental </a:t>
                </a:r>
                <a:r>
                  <a:rPr lang="fr-FR" sz="2000" dirty="0">
                    <a:cs typeface="Times New Roman" panose="02020603050405020304" pitchFamily="18" charset="0"/>
                  </a:rPr>
                  <a:t>donne un  ensemble de conditions initiales</a:t>
                </a:r>
                <a:r>
                  <a:rPr lang="fr-FR" sz="2000" b="1" dirty="0">
                    <a:cs typeface="Times New Roman" panose="02020603050405020304" pitchFamily="18" charset="0"/>
                  </a:rPr>
                  <a:t> </a:t>
                </a:r>
                <a:r>
                  <a:rPr lang="fr-FR" sz="2000" dirty="0">
                    <a:cs typeface="Times New Roman" panose="02020603050405020304" pitchFamily="18" charset="0"/>
                  </a:rPr>
                  <a:t>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  <m:sub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sz="2000" b="1" dirty="0"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  <m:sub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fr-FR" sz="2000" b="1" dirty="0">
                    <a:cs typeface="Times New Roman" panose="02020603050405020304" pitchFamily="18" charset="0"/>
                  </a:rPr>
                  <a:t> variable</a:t>
                </a:r>
                <a:r>
                  <a:rPr lang="fr-FR" sz="2000" dirty="0">
                    <a:cs typeface="Times New Roman" panose="02020603050405020304" pitchFamily="18" charset="0"/>
                  </a:rPr>
                  <a:t>, et par conséquent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fr-FR" sz="2000" dirty="0">
                    <a:cs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cs typeface="Times New Roman" panose="02020603050405020304" pitchFamily="18" charset="0"/>
                  </a:rPr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cs typeface="Times New Roman" panose="02020603050405020304" pitchFamily="18" charset="0"/>
                  </a:rPr>
                  <a:t>Il en résulte </a:t>
                </a:r>
                <a:r>
                  <a:rPr lang="fr-FR" sz="2000" b="1" dirty="0">
                    <a:cs typeface="Times New Roman" panose="02020603050405020304" pitchFamily="18" charset="0"/>
                  </a:rPr>
                  <a:t>24 simulations différentes</a:t>
                </a:r>
                <a:r>
                  <a:rPr lang="fr-FR" sz="2000" dirty="0"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817E6F4-9FE5-2E6A-CC67-7C59DE752B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291122"/>
                <a:ext cx="6092067" cy="1323439"/>
              </a:xfrm>
              <a:prstGeom prst="rect">
                <a:avLst/>
              </a:prstGeom>
              <a:blipFill>
                <a:blip r:embed="rId5"/>
                <a:stretch>
                  <a:fillRect l="-901" t="-2765" b="-73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itre 1">
            <a:extLst>
              <a:ext uri="{FF2B5EF4-FFF2-40B4-BE49-F238E27FC236}">
                <a16:creationId xmlns:a16="http://schemas.microsoft.com/office/drawing/2014/main" id="{B027EA6B-DA80-15FD-0569-2779ED900A91}"/>
              </a:ext>
            </a:extLst>
          </p:cNvPr>
          <p:cNvSpPr txBox="1">
            <a:spLocks/>
          </p:cNvSpPr>
          <p:nvPr/>
        </p:nvSpPr>
        <p:spPr>
          <a:xfrm>
            <a:off x="720000" y="360000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 4. Construction </a:t>
            </a:r>
            <a:r>
              <a:rPr lang="en-GB" sz="3000" dirty="0" err="1"/>
              <a:t>d’une</a:t>
            </a:r>
            <a:r>
              <a:rPr lang="en-GB" sz="3000" dirty="0"/>
              <a:t> </a:t>
            </a:r>
            <a:r>
              <a:rPr lang="en-GB" sz="3000" dirty="0" err="1"/>
              <a:t>étude</a:t>
            </a:r>
            <a:r>
              <a:rPr lang="en-GB" sz="3000" dirty="0"/>
              <a:t> </a:t>
            </a:r>
            <a:r>
              <a:rPr lang="en-GB" sz="3000" dirty="0" err="1"/>
              <a:t>paramétrique</a:t>
            </a:r>
            <a:r>
              <a:rPr lang="en-GB" sz="3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7D360209-2E0F-9A40-23B8-11C68A9F81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4574990"/>
                  </p:ext>
                </p:extLst>
              </p:nvPr>
            </p:nvGraphicFramePr>
            <p:xfrm>
              <a:off x="2288134" y="1640350"/>
              <a:ext cx="3816000" cy="1569468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576000">
                      <a:extLst>
                        <a:ext uri="{9D8B030D-6E8A-4147-A177-3AD203B41FA5}">
                          <a16:colId xmlns:a16="http://schemas.microsoft.com/office/drawing/2014/main" val="3210033447"/>
                        </a:ext>
                      </a:extLst>
                    </a:gridCol>
                    <a:gridCol w="864000">
                      <a:extLst>
                        <a:ext uri="{9D8B030D-6E8A-4147-A177-3AD203B41FA5}">
                          <a16:colId xmlns:a16="http://schemas.microsoft.com/office/drawing/2014/main" val="890151712"/>
                        </a:ext>
                      </a:extLst>
                    </a:gridCol>
                    <a:gridCol w="1224000">
                      <a:extLst>
                        <a:ext uri="{9D8B030D-6E8A-4147-A177-3AD203B41FA5}">
                          <a16:colId xmlns:a16="http://schemas.microsoft.com/office/drawing/2014/main" val="134187582"/>
                        </a:ext>
                      </a:extLst>
                    </a:gridCol>
                    <a:gridCol w="1152000">
                      <a:extLst>
                        <a:ext uri="{9D8B030D-6E8A-4147-A177-3AD203B41FA5}">
                          <a16:colId xmlns:a16="http://schemas.microsoft.com/office/drawing/2014/main" val="2464434802"/>
                        </a:ext>
                      </a:extLst>
                    </a:gridCol>
                  </a:tblGrid>
                  <a:tr h="1708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Set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(T)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</a:t>
                          </a:r>
                          <a:r>
                            <a:rPr lang="fr-FR" sz="180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</a:t>
                          </a:r>
                          <a:r>
                            <a:rPr lang="fr-FR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(km/s)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544203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3F8FC8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3F8FC8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3F8FC8"/>
                                    </a:solidFill>
                                    <a:latin typeface="Cambria Math" panose="02040503050406030204" pitchFamily="18" charset="0"/>
                                  </a:rPr>
                                  <m:t>0.0275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3F8FC8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smtClean="0">
                                    <a:solidFill>
                                      <a:srgbClr val="3F8FC8"/>
                                    </a:solidFill>
                                    <a:latin typeface="Cambria Math" panose="02040503050406030204" pitchFamily="18" charset="0"/>
                                  </a:rPr>
                                  <m:t>5⋅</m:t>
                                </m:r>
                                <m:sSup>
                                  <m:sSupPr>
                                    <m:ctrlPr>
                                      <a:rPr lang="fr-FR" sz="1800" i="1" smtClean="0">
                                        <a:solidFill>
                                          <a:srgbClr val="3F8FC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smtClean="0">
                                        <a:solidFill>
                                          <a:srgbClr val="3F8FC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800" smtClean="0">
                                        <a:solidFill>
                                          <a:srgbClr val="3F8FC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3F8FC8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smtClean="0">
                                    <a:solidFill>
                                      <a:srgbClr val="3F8FC8"/>
                                    </a:solidFill>
                                    <a:latin typeface="Cambria Math" panose="02040503050406030204" pitchFamily="18" charset="0"/>
                                  </a:rPr>
                                  <m:t>380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8FD6C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1365587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FE8D2A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FE8D2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FE8D2A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FE8D2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smtClean="0">
                                    <a:solidFill>
                                      <a:srgbClr val="FE8D2A"/>
                                    </a:solidFill>
                                    <a:latin typeface="Cambria Math" panose="02040503050406030204" pitchFamily="18" charset="0"/>
                                  </a:rPr>
                                  <m:t>5⋅</m:t>
                                </m:r>
                                <m:sSup>
                                  <m:sSupPr>
                                    <m:ctrlPr>
                                      <a:rPr lang="fr-FR" sz="1800" i="1" smtClean="0">
                                        <a:solidFill>
                                          <a:srgbClr val="FE8D2A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smtClean="0">
                                        <a:solidFill>
                                          <a:srgbClr val="FE8D2A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800" smtClean="0">
                                        <a:solidFill>
                                          <a:srgbClr val="FE8D2A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FE8D2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smtClean="0">
                                    <a:solidFill>
                                      <a:srgbClr val="FE8D2A"/>
                                    </a:solidFill>
                                    <a:latin typeface="Cambria Math" panose="02040503050406030204" pitchFamily="18" charset="0"/>
                                  </a:rPr>
                                  <m:t>260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FE8D2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51278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53B253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53B253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1,2⋅</m:t>
                                </m:r>
                                <m:sSup>
                                  <m:sSupPr>
                                    <m:ctrlPr>
                                      <a:rPr lang="fr-FR" sz="1800" i="1" smtClean="0">
                                        <a:solidFill>
                                          <a:srgbClr val="53B25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smtClean="0">
                                        <a:solidFill>
                                          <a:srgbClr val="53B25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800" smtClean="0">
                                        <a:solidFill>
                                          <a:srgbClr val="53B25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53B253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400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53B253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15809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7D360209-2E0F-9A40-23B8-11C68A9F81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4574990"/>
                  </p:ext>
                </p:extLst>
              </p:nvPr>
            </p:nvGraphicFramePr>
            <p:xfrm>
              <a:off x="2288134" y="1640350"/>
              <a:ext cx="3816000" cy="1569468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576000">
                      <a:extLst>
                        <a:ext uri="{9D8B030D-6E8A-4147-A177-3AD203B41FA5}">
                          <a16:colId xmlns:a16="http://schemas.microsoft.com/office/drawing/2014/main" val="3210033447"/>
                        </a:ext>
                      </a:extLst>
                    </a:gridCol>
                    <a:gridCol w="864000">
                      <a:extLst>
                        <a:ext uri="{9D8B030D-6E8A-4147-A177-3AD203B41FA5}">
                          <a16:colId xmlns:a16="http://schemas.microsoft.com/office/drawing/2014/main" val="890151712"/>
                        </a:ext>
                      </a:extLst>
                    </a:gridCol>
                    <a:gridCol w="1224000">
                      <a:extLst>
                        <a:ext uri="{9D8B030D-6E8A-4147-A177-3AD203B41FA5}">
                          <a16:colId xmlns:a16="http://schemas.microsoft.com/office/drawing/2014/main" val="134187582"/>
                        </a:ext>
                      </a:extLst>
                    </a:gridCol>
                    <a:gridCol w="1152000">
                      <a:extLst>
                        <a:ext uri="{9D8B030D-6E8A-4147-A177-3AD203B41FA5}">
                          <a16:colId xmlns:a16="http://schemas.microsoft.com/office/drawing/2014/main" val="246443480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Set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7606" t="-8333" r="-276056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18408" t="-8333" r="-95025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32275" t="-8333" r="-1058" b="-3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544203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53" t="-98485" r="-562105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7606" t="-98485" r="-276056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18408" t="-98485" r="-95025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32275" t="-98485" r="-1058" b="-2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365587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53" t="-198485" r="-562105" b="-1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7606" t="-198485" r="-276056" b="-1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18408" t="-198485" r="-95025" b="-1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32275" t="-198485" r="-1058" b="-1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751278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53" t="-298485" r="-562105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7606" t="-298485" r="-276056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18408" t="-298485" r="-95025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32275" t="-298485" r="-1058" b="-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15809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5EB643A6-E242-8291-C204-8C7B7C3D75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123876"/>
                  </p:ext>
                </p:extLst>
              </p:nvPr>
            </p:nvGraphicFramePr>
            <p:xfrm>
              <a:off x="757323" y="1055273"/>
              <a:ext cx="792000" cy="3017520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792000">
                      <a:extLst>
                        <a:ext uri="{9D8B030D-6E8A-4147-A177-3AD203B41FA5}">
                          <a16:colId xmlns:a16="http://schemas.microsoft.com/office/drawing/2014/main" val="391392888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600" b="0" i="0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GB" sz="16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4063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0" smtClean="0">
                                    <a:latin typeface="Cambria Math" panose="02040503050406030204" pitchFamily="18" charset="0"/>
                                  </a:rPr>
                                  <m:t>80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503609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72011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69451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0" smtClean="0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076170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fr-FR" sz="16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914277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sz="16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830058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187286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5828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5EB643A6-E242-8291-C204-8C7B7C3D75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123876"/>
                  </p:ext>
                </p:extLst>
              </p:nvPr>
            </p:nvGraphicFramePr>
            <p:xfrm>
              <a:off x="757323" y="1055273"/>
              <a:ext cx="792000" cy="3017520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792000">
                      <a:extLst>
                        <a:ext uri="{9D8B030D-6E8A-4147-A177-3AD203B41FA5}">
                          <a16:colId xmlns:a16="http://schemas.microsoft.com/office/drawing/2014/main" val="391392888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63" t="-1818" r="-1527" b="-8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406372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63" t="-101818" r="-1527" b="-7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503609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63" t="-201818" r="-1527" b="-6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720110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63" t="-301818" r="-1527" b="-5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694510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63" t="-394643" r="-1527" b="-396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076170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63" t="-503636" r="-1527" b="-3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14277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63" t="-603636" r="-1527" b="-2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30058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63" t="-703636" r="-1527" b="-1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187286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63" t="-803636" r="-1527" b="-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582858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61F7C559-7358-6647-322D-F57EF8CDE26B}"/>
              </a:ext>
            </a:extLst>
          </p:cNvPr>
          <p:cNvGrpSpPr/>
          <p:nvPr/>
        </p:nvGrpSpPr>
        <p:grpSpPr>
          <a:xfrm flipH="1">
            <a:off x="1835150" y="2260456"/>
            <a:ext cx="409883" cy="755700"/>
            <a:chOff x="21902504" y="25871339"/>
            <a:chExt cx="438283" cy="7557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7DF902-9F0D-C41C-7CDF-E509A03FCDEC}"/>
                </a:ext>
              </a:extLst>
            </p:cNvPr>
            <p:cNvSpPr/>
            <p:nvPr/>
          </p:nvSpPr>
          <p:spPr bwMode="auto">
            <a:xfrm>
              <a:off x="21902504" y="25871339"/>
              <a:ext cx="432732" cy="7557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DB8FF580-0A68-BE10-E709-94A6E9E567FF}"/>
                </a:ext>
              </a:extLst>
            </p:cNvPr>
            <p:cNvCxnSpPr/>
            <p:nvPr/>
          </p:nvCxnSpPr>
          <p:spPr bwMode="auto">
            <a:xfrm flipV="1">
              <a:off x="21902504" y="26349700"/>
              <a:ext cx="432732" cy="260855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B13D706A-14D0-BEA3-CA68-F6B0FDA23B49}"/>
                </a:ext>
              </a:extLst>
            </p:cNvPr>
            <p:cNvCxnSpPr/>
            <p:nvPr/>
          </p:nvCxnSpPr>
          <p:spPr bwMode="auto">
            <a:xfrm flipV="1">
              <a:off x="21908787" y="26246929"/>
              <a:ext cx="432000" cy="1146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A7DCD09B-0CEE-376F-565A-3D16E46DC799}"/>
                </a:ext>
              </a:extLst>
            </p:cNvPr>
            <p:cNvCxnSpPr/>
            <p:nvPr/>
          </p:nvCxnSpPr>
          <p:spPr bwMode="auto">
            <a:xfrm>
              <a:off x="21902504" y="25877121"/>
              <a:ext cx="432732" cy="2521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3" name="Accolade ouvrante 12">
            <a:extLst>
              <a:ext uri="{FF2B5EF4-FFF2-40B4-BE49-F238E27FC236}">
                <a16:creationId xmlns:a16="http://schemas.microsoft.com/office/drawing/2014/main" id="{DBEC4EE9-32FA-F11C-D956-F192C91D34F5}"/>
              </a:ext>
            </a:extLst>
          </p:cNvPr>
          <p:cNvSpPr/>
          <p:nvPr/>
        </p:nvSpPr>
        <p:spPr bwMode="auto">
          <a:xfrm flipH="1">
            <a:off x="1563944" y="1434786"/>
            <a:ext cx="256585" cy="2407041"/>
          </a:xfrm>
          <a:prstGeom prst="leftBrace">
            <a:avLst>
              <a:gd name="adj1" fmla="val 66674"/>
              <a:gd name="adj2" fmla="val 50519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10" name="Chevron 17">
            <a:extLst>
              <a:ext uri="{FF2B5EF4-FFF2-40B4-BE49-F238E27FC236}">
                <a16:creationId xmlns:a16="http://schemas.microsoft.com/office/drawing/2014/main" id="{BBCDA1AF-83D8-6417-AE3F-F83B7EC17422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Chevron 18">
            <a:extLst>
              <a:ext uri="{FF2B5EF4-FFF2-40B4-BE49-F238E27FC236}">
                <a16:creationId xmlns:a16="http://schemas.microsoft.com/office/drawing/2014/main" id="{A338FF2C-7AC5-6279-0C48-C9A28E40758D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Chevron 19">
            <a:extLst>
              <a:ext uri="{FF2B5EF4-FFF2-40B4-BE49-F238E27FC236}">
                <a16:creationId xmlns:a16="http://schemas.microsoft.com/office/drawing/2014/main" id="{A1D7B99B-4823-E1DD-B34F-92233F7ED557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Chevron 20">
            <a:extLst>
              <a:ext uri="{FF2B5EF4-FFF2-40B4-BE49-F238E27FC236}">
                <a16:creationId xmlns:a16="http://schemas.microsoft.com/office/drawing/2014/main" id="{3E620535-3A23-4B6B-3154-C5BB1FC41601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EE65788-479E-3E4D-6135-19E43D3A85CB}"/>
                  </a:ext>
                </a:extLst>
              </p:cNvPr>
              <p:cNvSpPr txBox="1"/>
              <p:nvPr/>
            </p:nvSpPr>
            <p:spPr>
              <a:xfrm>
                <a:off x="8938860" y="3613156"/>
                <a:ext cx="90598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EE65788-479E-3E4D-6135-19E43D3A8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8860" y="3613156"/>
                <a:ext cx="905984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2258969" y="3164162"/>
                <a:ext cx="31787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fr-FR" sz="1600" dirty="0"/>
                  <a:t>: densité d’ambiant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600" dirty="0"/>
                  <a:t>: densité d’ions débris</a:t>
                </a: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969" y="3164162"/>
                <a:ext cx="3178760" cy="584775"/>
              </a:xfrm>
              <a:prstGeom prst="rect">
                <a:avLst/>
              </a:prstGeom>
              <a:blipFill>
                <a:blip r:embed="rId9"/>
                <a:stretch>
                  <a:fillRect t="-2083" b="-135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26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15</a:t>
            </a:fld>
            <a:r>
              <a:rPr lang="fr-FR" sz="1400" dirty="0"/>
              <a:t>/18</a:t>
            </a:r>
            <a:endParaRPr lang="en-GB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7855234" y="4593792"/>
            <a:ext cx="3073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Comment prédire le rayon de la cavité ?</a:t>
            </a:r>
          </a:p>
        </p:txBody>
      </p:sp>
      <p:sp>
        <p:nvSpPr>
          <p:cNvPr id="3" name="Rectangle 2"/>
          <p:cNvSpPr/>
          <p:nvPr/>
        </p:nvSpPr>
        <p:spPr>
          <a:xfrm>
            <a:off x="8866435" y="2104242"/>
            <a:ext cx="99623" cy="181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81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60C031-E534-60A3-175E-B39734D71357}"/>
              </a:ext>
            </a:extLst>
          </p:cNvPr>
          <p:cNvSpPr/>
          <p:nvPr/>
        </p:nvSpPr>
        <p:spPr>
          <a:xfrm>
            <a:off x="774376" y="1073799"/>
            <a:ext cx="7589102" cy="226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au 34">
                <a:extLst>
                  <a:ext uri="{FF2B5EF4-FFF2-40B4-BE49-F238E27FC236}">
                    <a16:creationId xmlns:a16="http://schemas.microsoft.com/office/drawing/2014/main" id="{40FCAD77-3317-E23D-5296-DE4C83A6BA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057511"/>
                  </p:ext>
                </p:extLst>
              </p:nvPr>
            </p:nvGraphicFramePr>
            <p:xfrm>
              <a:off x="778277" y="1107607"/>
              <a:ext cx="5832000" cy="215777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92000">
                      <a:extLst>
                        <a:ext uri="{9D8B030D-6E8A-4147-A177-3AD203B41FA5}">
                          <a16:colId xmlns:a16="http://schemas.microsoft.com/office/drawing/2014/main" val="874681348"/>
                        </a:ext>
                      </a:extLst>
                    </a:gridCol>
                    <a:gridCol w="3240000">
                      <a:extLst>
                        <a:ext uri="{9D8B030D-6E8A-4147-A177-3AD203B41FA5}">
                          <a16:colId xmlns:a16="http://schemas.microsoft.com/office/drawing/2014/main" val="3530188996"/>
                        </a:ext>
                      </a:extLst>
                    </a:gridCol>
                  </a:tblGrid>
                  <a:tr h="828000">
                    <a:tc>
                      <a:txBody>
                        <a:bodyPr/>
                        <a:lstStyle/>
                        <a:p>
                          <a:r>
                            <a:rPr lang="en-GB" sz="1800" b="1" dirty="0" err="1">
                              <a:solidFill>
                                <a:schemeClr val="tx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Equilibre</a:t>
                          </a:r>
                          <a:r>
                            <a:rPr lang="en-GB" sz="1800" b="1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 massique</a:t>
                          </a:r>
                          <a:r>
                            <a:rPr lang="en-GB" sz="1800" b="1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:r>
                            <a:rPr lang="en-GB" sz="1800" b="1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:  </a:t>
                          </a:r>
                        </a:p>
                        <a:p>
                          <a:pPr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  <m:r>
                                  <a:rPr lang="fr-FR" sz="18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a:rPr lang="el-GR" sz="1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sSubSup>
                                  <m:sSubSupPr>
                                    <m:ctrlP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 sz="18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Equilibre </a:t>
                          </a:r>
                          <a:r>
                            <a:rPr lang="en-GB" sz="1800" b="1" dirty="0" err="1">
                              <a:solidFill>
                                <a:schemeClr val="tx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énergétique</a:t>
                          </a:r>
                          <a:r>
                            <a:rPr lang="en-GB" sz="1800" b="1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2 </a:t>
                          </a:r>
                          <a:r>
                            <a:rPr lang="en-GB" sz="1800" b="1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: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l-GR" sz="180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  <m:sup>
                                  <m:r>
                                    <a:rPr lang="en-GB" sz="18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800" dirty="0">
                              <a:latin typeface="+mn-lt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99411810"/>
                      </a:ext>
                    </a:extLst>
                  </a:tr>
                  <a:tr h="684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GB" sz="1800" dirty="0">
                              <a:latin typeface="+mn-lt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14:m>
                            <m:oMath xmlns:m="http://schemas.openxmlformats.org/officeDocument/2006/math">
                              <m:r>
                                <a:rPr lang="en-GB" sz="18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8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  <m:r>
                                <a:rPr lang="fr-FR" sz="1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   </m:t>
                                      </m:r>
                                      <m:sSub>
                                        <m:sSubPr>
                                          <m:ctrlP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rad>
                            </m:oMath>
                          </a14:m>
                          <a:endParaRPr lang="en-GB" sz="18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GB" sz="1800" dirty="0">
                              <a:latin typeface="+mn-lt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800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fr-FR" sz="18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fr-FR" sz="18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GB" sz="18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GB" sz="18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fr-FR" sz="18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8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2 </m:t>
                                          </m:r>
                                          <m:r>
                                            <a:rPr lang="fr-FR" sz="18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fr-FR" sz="18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𝐿</m:t>
                                      </m:r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𝜋</m:t>
                                      </m:r>
                                    </m:e>
                                  </m:rad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8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GB" sz="1800" b="1" dirty="0">
                              <a:latin typeface="+mn-lt"/>
                              <a:cs typeface="Times New Roman" panose="02020603050405020304" pitchFamily="18" charset="0"/>
                            </a:rPr>
                            <a:t> 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86901703"/>
                      </a:ext>
                    </a:extLst>
                  </a:tr>
                  <a:tr h="61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solidFill>
                                <a:schemeClr val="accent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Rayon</a:t>
                          </a:r>
                          <a:r>
                            <a:rPr lang="en-GB" sz="1800" baseline="0" dirty="0">
                              <a:solidFill>
                                <a:schemeClr val="accent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 de masse </a:t>
                          </a:r>
                          <a:r>
                            <a:rPr lang="en-GB" sz="1800" baseline="0" dirty="0" err="1">
                              <a:solidFill>
                                <a:schemeClr val="accent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équivalente</a:t>
                          </a:r>
                          <a:r>
                            <a:rPr lang="en-GB" sz="1800" dirty="0">
                              <a:solidFill>
                                <a:schemeClr val="accent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18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oMath>
                          </a14:m>
                          <a:endParaRPr lang="en-GB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solidFill>
                                <a:schemeClr val="accent5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Rayon de </a:t>
                          </a:r>
                          <a:r>
                            <a:rPr lang="en-GB" sz="1800" baseline="0" dirty="0">
                              <a:solidFill>
                                <a:schemeClr val="accent5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confinement </a:t>
                          </a:r>
                          <a:r>
                            <a:rPr lang="en-GB" sz="1800" baseline="0" dirty="0" err="1">
                              <a:solidFill>
                                <a:schemeClr val="accent5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magnétique</a:t>
                          </a:r>
                          <a:r>
                            <a:rPr lang="en-GB" sz="1800" dirty="0">
                              <a:solidFill>
                                <a:schemeClr val="accent5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800" dirty="0">
                              <a:solidFill>
                                <a:schemeClr val="accent5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631090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au 34">
                <a:extLst>
                  <a:ext uri="{FF2B5EF4-FFF2-40B4-BE49-F238E27FC236}">
                    <a16:creationId xmlns:a16="http://schemas.microsoft.com/office/drawing/2014/main" id="{40FCAD77-3317-E23D-5296-DE4C83A6BA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057511"/>
                  </p:ext>
                </p:extLst>
              </p:nvPr>
            </p:nvGraphicFramePr>
            <p:xfrm>
              <a:off x="778277" y="1107607"/>
              <a:ext cx="5832000" cy="215777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92000">
                      <a:extLst>
                        <a:ext uri="{9D8B030D-6E8A-4147-A177-3AD203B41FA5}">
                          <a16:colId xmlns:a16="http://schemas.microsoft.com/office/drawing/2014/main" val="874681348"/>
                        </a:ext>
                      </a:extLst>
                    </a:gridCol>
                    <a:gridCol w="3240000">
                      <a:extLst>
                        <a:ext uri="{9D8B030D-6E8A-4147-A177-3AD203B41FA5}">
                          <a16:colId xmlns:a16="http://schemas.microsoft.com/office/drawing/2014/main" val="3530188996"/>
                        </a:ext>
                      </a:extLst>
                    </a:gridCol>
                  </a:tblGrid>
                  <a:tr h="8336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650" r="-125117" b="-1708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0075" t="-3650" r="-188" b="-1708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9411810"/>
                      </a:ext>
                    </a:extLst>
                  </a:tr>
                  <a:tr h="68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25664" r="-125117" b="-1070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0075" t="-125664" r="-188" b="-1070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690170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242857" r="-125117" b="-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0075" t="-242857" r="-188" b="-1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310909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au 9">
                <a:extLst>
                  <a:ext uri="{FF2B5EF4-FFF2-40B4-BE49-F238E27FC236}">
                    <a16:creationId xmlns:a16="http://schemas.microsoft.com/office/drawing/2014/main" id="{0FA7F01A-5B11-9E42-36FE-4636234FE2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4609326"/>
                  </p:ext>
                </p:extLst>
              </p:nvPr>
            </p:nvGraphicFramePr>
            <p:xfrm>
              <a:off x="8468660" y="1502079"/>
              <a:ext cx="3564796" cy="1569468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512049">
                      <a:extLst>
                        <a:ext uri="{9D8B030D-6E8A-4147-A177-3AD203B41FA5}">
                          <a16:colId xmlns:a16="http://schemas.microsoft.com/office/drawing/2014/main" val="3210033447"/>
                        </a:ext>
                      </a:extLst>
                    </a:gridCol>
                    <a:gridCol w="768074">
                      <a:extLst>
                        <a:ext uri="{9D8B030D-6E8A-4147-A177-3AD203B41FA5}">
                          <a16:colId xmlns:a16="http://schemas.microsoft.com/office/drawing/2014/main" val="890151712"/>
                        </a:ext>
                      </a:extLst>
                    </a:gridCol>
                    <a:gridCol w="1224000">
                      <a:extLst>
                        <a:ext uri="{9D8B030D-6E8A-4147-A177-3AD203B41FA5}">
                          <a16:colId xmlns:a16="http://schemas.microsoft.com/office/drawing/2014/main" val="134187582"/>
                        </a:ext>
                      </a:extLst>
                    </a:gridCol>
                    <a:gridCol w="1060673">
                      <a:extLst>
                        <a:ext uri="{9D8B030D-6E8A-4147-A177-3AD203B41FA5}">
                          <a16:colId xmlns:a16="http://schemas.microsoft.com/office/drawing/2014/main" val="2464434802"/>
                        </a:ext>
                      </a:extLst>
                    </a:gridCol>
                  </a:tblGrid>
                  <a:tr h="1708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Set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(T)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</a:t>
                          </a:r>
                          <a:r>
                            <a:rPr lang="fr-FR" sz="180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</a:t>
                          </a:r>
                          <a:r>
                            <a:rPr lang="fr-FR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(km/s)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544203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3F8FC8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3F8FC8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3F8FC8"/>
                                    </a:solidFill>
                                    <a:latin typeface="Cambria Math" panose="02040503050406030204" pitchFamily="18" charset="0"/>
                                  </a:rPr>
                                  <m:t>0.0275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3F8FC8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b="1" i="1" smtClean="0">
                                    <a:solidFill>
                                      <a:srgbClr val="3F8FC8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fr-FR" sz="1800" b="1" smtClean="0">
                                    <a:solidFill>
                                      <a:srgbClr val="3F8FC8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fr-FR" sz="1800" b="1" i="1" smtClean="0">
                                        <a:solidFill>
                                          <a:srgbClr val="3F8FC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b="1" i="1" smtClean="0">
                                        <a:solidFill>
                                          <a:srgbClr val="3F8FC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fr-FR" sz="1800" b="1" i="1" smtClean="0">
                                        <a:solidFill>
                                          <a:srgbClr val="3F8FC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800" b="1" dirty="0">
                            <a:solidFill>
                              <a:srgbClr val="3F8FC8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smtClean="0">
                                    <a:solidFill>
                                      <a:srgbClr val="3F8FC8"/>
                                    </a:solidFill>
                                    <a:latin typeface="Cambria Math" panose="02040503050406030204" pitchFamily="18" charset="0"/>
                                  </a:rPr>
                                  <m:t>380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8FD6C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1365587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FE8D2A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FE8D2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FE8D2A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FE8D2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b="1" i="1" smtClean="0">
                                    <a:solidFill>
                                      <a:srgbClr val="FE8D2A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fr-FR" sz="1800" b="1" smtClean="0">
                                    <a:solidFill>
                                      <a:srgbClr val="FE8D2A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fr-FR" sz="1800" b="1" i="1" smtClean="0">
                                        <a:solidFill>
                                          <a:srgbClr val="FE8D2A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b="1" i="1" smtClean="0">
                                        <a:solidFill>
                                          <a:srgbClr val="FE8D2A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fr-FR" sz="1800" b="1" i="1" smtClean="0">
                                        <a:solidFill>
                                          <a:srgbClr val="FE8D2A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800" b="1" dirty="0">
                            <a:solidFill>
                              <a:srgbClr val="FE8D2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smtClean="0">
                                    <a:solidFill>
                                      <a:srgbClr val="FE8D2A"/>
                                    </a:solidFill>
                                    <a:latin typeface="Cambria Math" panose="02040503050406030204" pitchFamily="18" charset="0"/>
                                  </a:rPr>
                                  <m:t>260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FE8D2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51278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53B253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dirty="0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53B253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b="1" i="1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fr-FR" sz="1800" b="1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800" b="1" i="1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fr-FR" sz="1800" b="1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fr-FR" sz="1800" b="1" i="1" smtClean="0">
                                        <a:solidFill>
                                          <a:srgbClr val="53B25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b="1" i="1" smtClean="0">
                                        <a:solidFill>
                                          <a:srgbClr val="53B25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fr-FR" sz="1800" b="1" i="1" smtClean="0">
                                        <a:solidFill>
                                          <a:srgbClr val="53B25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800" b="1" dirty="0">
                            <a:solidFill>
                              <a:srgbClr val="53B253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400</m:t>
                                </m:r>
                              </m:oMath>
                            </m:oMathPara>
                          </a14:m>
                          <a:endParaRPr lang="fr-FR" sz="1800" dirty="0">
                            <a:solidFill>
                              <a:srgbClr val="53B253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15809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au 9">
                <a:extLst>
                  <a:ext uri="{FF2B5EF4-FFF2-40B4-BE49-F238E27FC236}">
                    <a16:creationId xmlns:a16="http://schemas.microsoft.com/office/drawing/2014/main" id="{0FA7F01A-5B11-9E42-36FE-4636234FE2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4609326"/>
                  </p:ext>
                </p:extLst>
              </p:nvPr>
            </p:nvGraphicFramePr>
            <p:xfrm>
              <a:off x="8468660" y="1502079"/>
              <a:ext cx="3564796" cy="1569468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512049">
                      <a:extLst>
                        <a:ext uri="{9D8B030D-6E8A-4147-A177-3AD203B41FA5}">
                          <a16:colId xmlns:a16="http://schemas.microsoft.com/office/drawing/2014/main" val="3210033447"/>
                        </a:ext>
                      </a:extLst>
                    </a:gridCol>
                    <a:gridCol w="768074">
                      <a:extLst>
                        <a:ext uri="{9D8B030D-6E8A-4147-A177-3AD203B41FA5}">
                          <a16:colId xmlns:a16="http://schemas.microsoft.com/office/drawing/2014/main" val="890151712"/>
                        </a:ext>
                      </a:extLst>
                    </a:gridCol>
                    <a:gridCol w="1224000">
                      <a:extLst>
                        <a:ext uri="{9D8B030D-6E8A-4147-A177-3AD203B41FA5}">
                          <a16:colId xmlns:a16="http://schemas.microsoft.com/office/drawing/2014/main" val="134187582"/>
                        </a:ext>
                      </a:extLst>
                    </a:gridCol>
                    <a:gridCol w="1060673">
                      <a:extLst>
                        <a:ext uri="{9D8B030D-6E8A-4147-A177-3AD203B41FA5}">
                          <a16:colId xmlns:a16="http://schemas.microsoft.com/office/drawing/2014/main" val="246443480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Set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7460" t="-8333" r="-300000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4975" t="-8333" r="-88060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36782" t="-8333" r="-1724" b="-3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544203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90" t="-98485" r="-600000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7460" t="-98485" r="-300000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4975" t="-98485" r="-88060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36782" t="-98485" r="-1724" b="-2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365587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90" t="-198485" r="-600000" b="-1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7460" t="-198485" r="-300000" b="-1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4975" t="-198485" r="-88060" b="-1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36782" t="-198485" r="-1724" b="-1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751278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90" t="-298485" r="-600000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7460" t="-298485" r="-300000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4975" t="-298485" r="-88060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36782" t="-298485" r="-1724" b="-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158098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1" name="Titre 1">
            <a:extLst>
              <a:ext uri="{FF2B5EF4-FFF2-40B4-BE49-F238E27FC236}">
                <a16:creationId xmlns:a16="http://schemas.microsoft.com/office/drawing/2014/main" id="{B027EA6B-DA80-15FD-0569-2779ED900A91}"/>
              </a:ext>
            </a:extLst>
          </p:cNvPr>
          <p:cNvSpPr txBox="1">
            <a:spLocks/>
          </p:cNvSpPr>
          <p:nvPr/>
        </p:nvSpPr>
        <p:spPr>
          <a:xfrm>
            <a:off x="720000" y="360000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 4. </a:t>
            </a:r>
            <a:r>
              <a:rPr lang="en-GB" sz="3000" dirty="0" err="1"/>
              <a:t>Rayons</a:t>
            </a:r>
            <a:r>
              <a:rPr lang="en-GB" sz="3000" dirty="0"/>
              <a:t> </a:t>
            </a:r>
            <a:r>
              <a:rPr lang="en-GB" sz="3000" dirty="0" err="1"/>
              <a:t>théoriques</a:t>
            </a:r>
            <a:r>
              <a:rPr lang="en-GB" sz="3000" dirty="0"/>
              <a:t> vs </a:t>
            </a:r>
            <a:r>
              <a:rPr lang="en-GB" sz="3000" dirty="0" err="1"/>
              <a:t>résultats</a:t>
            </a:r>
            <a:r>
              <a:rPr lang="en-GB" sz="3000" dirty="0"/>
              <a:t> de simulation</a:t>
            </a:r>
            <a:endParaRPr lang="en-GB" sz="30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7C317C-21EB-62A0-2980-48052D494F97}"/>
              </a:ext>
            </a:extLst>
          </p:cNvPr>
          <p:cNvSpPr/>
          <p:nvPr/>
        </p:nvSpPr>
        <p:spPr>
          <a:xfrm>
            <a:off x="720000" y="3301206"/>
            <a:ext cx="33067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fr-FR" sz="1200" dirty="0"/>
              <a:t>Gary et al. (2007)</a:t>
            </a:r>
            <a:r>
              <a:rPr lang="en-GB" sz="1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fr-FR" sz="1200" dirty="0" err="1"/>
              <a:t>Winske</a:t>
            </a:r>
            <a:r>
              <a:rPr lang="fr-FR" sz="1200" dirty="0"/>
              <a:t> et al. (2019)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2ED6A1-2AC6-6217-C340-7E79E62241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1" y="3597451"/>
            <a:ext cx="5601600" cy="280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339C120-A392-45E9-145E-9B880B264F9D}"/>
                  </a:ext>
                </a:extLst>
              </p:cNvPr>
              <p:cNvSpPr/>
              <p:nvPr/>
            </p:nvSpPr>
            <p:spPr>
              <a:xfrm>
                <a:off x="6436938" y="3826801"/>
                <a:ext cx="5430011" cy="193899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Times New Roman" panose="02020603050405020304" pitchFamily="18" charset="0"/>
                  </a:rPr>
                  <a:t>Le </a:t>
                </a:r>
                <a:r>
                  <a:rPr lang="en-US" sz="2000" b="1" dirty="0">
                    <a:cs typeface="Times New Roman" panose="02020603050405020304" pitchFamily="18" charset="0"/>
                  </a:rPr>
                  <a:t>rayon</a:t>
                </a:r>
                <a:r>
                  <a:rPr lang="en-US" sz="2000" dirty="0"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cs typeface="Times New Roman" panose="02020603050405020304" pitchFamily="18" charset="0"/>
                  </a:rPr>
                  <a:t>de</a:t>
                </a:r>
                <a:r>
                  <a:rPr lang="en-US" sz="2000" dirty="0">
                    <a:cs typeface="Times New Roman" panose="02020603050405020304" pitchFamily="18" charset="0"/>
                  </a:rPr>
                  <a:t> </a:t>
                </a:r>
                <a:r>
                  <a:rPr lang="fr-FR" sz="2000" b="1" dirty="0">
                    <a:cs typeface="Times New Roman" panose="02020603050405020304" pitchFamily="18" charset="0"/>
                  </a:rPr>
                  <a:t>cavité</a:t>
                </a:r>
                <a:r>
                  <a:rPr lang="en-US" sz="2000" dirty="0">
                    <a:cs typeface="Times New Roman" panose="02020603050405020304" pitchFamily="18" charset="0"/>
                  </a:rPr>
                  <a:t> suit surtout le rayon </a:t>
                </a:r>
                <a:r>
                  <a:rPr lang="fr-FR" sz="2000" dirty="0">
                    <a:cs typeface="Times New Roman" panose="02020603050405020304" pitchFamily="18" charset="0"/>
                  </a:rPr>
                  <a:t>théorique</a:t>
                </a:r>
                <a:r>
                  <a:rPr lang="en-US" sz="2000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fr-FR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sz="2000" dirty="0"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cs typeface="Times New Roman" panose="02020603050405020304" pitchFamily="18" charset="0"/>
                  </a:rPr>
                  <a:t>Une </a:t>
                </a:r>
                <a:r>
                  <a:rPr lang="fr-FR" sz="2000" b="1" dirty="0">
                    <a:cs typeface="Times New Roman" panose="02020603050405020304" pitchFamily="18" charset="0"/>
                  </a:rPr>
                  <a:t>énergie initiale plus importante </a:t>
                </a:r>
                <a:r>
                  <a:rPr lang="fr-FR" sz="2000" dirty="0">
                    <a:cs typeface="Times New Roman" panose="02020603050405020304" pitchFamily="18" charset="0"/>
                  </a:rPr>
                  <a:t>accroît la taille de la cavité.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cs typeface="Times New Roman" panose="02020603050405020304" pitchFamily="18" charset="0"/>
                  </a:rPr>
                  <a:t>Alors qu’un ambiant plus dense semble réduire le rayon.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339C120-A392-45E9-145E-9B880B264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938" y="3826801"/>
                <a:ext cx="5430011" cy="1938992"/>
              </a:xfrm>
              <a:prstGeom prst="rect">
                <a:avLst/>
              </a:prstGeom>
              <a:blipFill>
                <a:blip r:embed="rId7"/>
                <a:stretch>
                  <a:fillRect l="-1010" t="-1887" b="-47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hevron 17">
            <a:extLst>
              <a:ext uri="{FF2B5EF4-FFF2-40B4-BE49-F238E27FC236}">
                <a16:creationId xmlns:a16="http://schemas.microsoft.com/office/drawing/2014/main" id="{DB4EF194-82F9-928B-2D5A-317097D882CE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Chevron 18">
            <a:extLst>
              <a:ext uri="{FF2B5EF4-FFF2-40B4-BE49-F238E27FC236}">
                <a16:creationId xmlns:a16="http://schemas.microsoft.com/office/drawing/2014/main" id="{D939C525-436C-BA84-0E86-A6B6D84A9B6D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Chevron 19">
            <a:extLst>
              <a:ext uri="{FF2B5EF4-FFF2-40B4-BE49-F238E27FC236}">
                <a16:creationId xmlns:a16="http://schemas.microsoft.com/office/drawing/2014/main" id="{9D8A3AF8-CAA1-3CE4-F08B-E256927E3706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Chevron 20">
            <a:extLst>
              <a:ext uri="{FF2B5EF4-FFF2-40B4-BE49-F238E27FC236}">
                <a16:creationId xmlns:a16="http://schemas.microsoft.com/office/drawing/2014/main" id="{778D50C0-6090-2A23-D0AD-3D9118D878C9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AF72A04-CD05-6442-33DB-3502340344F5}"/>
              </a:ext>
            </a:extLst>
          </p:cNvPr>
          <p:cNvGrpSpPr/>
          <p:nvPr/>
        </p:nvGrpSpPr>
        <p:grpSpPr>
          <a:xfrm>
            <a:off x="6715459" y="1099863"/>
            <a:ext cx="1632180" cy="2165516"/>
            <a:chOff x="6705818" y="660993"/>
            <a:chExt cx="1632180" cy="2165516"/>
          </a:xfrm>
        </p:grpSpPr>
        <p:cxnSp>
          <p:nvCxnSpPr>
            <p:cNvPr id="19" name="Connecteur droit avec flèche 18"/>
            <p:cNvCxnSpPr/>
            <p:nvPr/>
          </p:nvCxnSpPr>
          <p:spPr>
            <a:xfrm flipH="1">
              <a:off x="7964334" y="1585077"/>
              <a:ext cx="0" cy="108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7840936" y="1930301"/>
              <a:ext cx="205036" cy="369332"/>
            </a:xfrm>
            <a:prstGeom prst="rect">
              <a:avLst/>
            </a:prstGeom>
            <a:solidFill>
              <a:srgbClr val="F2F5F8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L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705818" y="660993"/>
              <a:ext cx="16321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>
                  <a:cs typeface="Times New Roman" panose="02020603050405020304" pitchFamily="18" charset="0"/>
                </a:rPr>
                <a:t>Géométrie</a:t>
              </a:r>
              <a:r>
                <a:rPr lang="en-GB" sz="2000" dirty="0">
                  <a:cs typeface="Times New Roman" panose="02020603050405020304" pitchFamily="18" charset="0"/>
                </a:rPr>
                <a:t> </a:t>
              </a:r>
            </a:p>
            <a:p>
              <a:r>
                <a:rPr lang="en-GB" sz="2000" dirty="0" err="1">
                  <a:cs typeface="Times New Roman" panose="02020603050405020304" pitchFamily="18" charset="0"/>
                </a:rPr>
                <a:t>Cylindrique</a:t>
              </a:r>
              <a:endParaRPr lang="en-GB" sz="2000" dirty="0">
                <a:cs typeface="Times New Roman" panose="02020603050405020304" pitchFamily="18" charset="0"/>
              </a:endParaRPr>
            </a:p>
          </p:txBody>
        </p:sp>
        <p:sp>
          <p:nvSpPr>
            <p:cNvPr id="22" name="Cylindre 21"/>
            <p:cNvSpPr/>
            <p:nvPr/>
          </p:nvSpPr>
          <p:spPr>
            <a:xfrm>
              <a:off x="7107672" y="1416512"/>
              <a:ext cx="733264" cy="1409997"/>
            </a:xfrm>
            <a:prstGeom prst="can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4488206" y="6198196"/>
                <a:ext cx="40712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solidFill>
                      <a:schemeClr val="tx2"/>
                    </a:solidFill>
                  </a:rPr>
                  <a:t>Est-ce vrai lorsque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fr-FR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fr-FR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chemeClr val="tx2"/>
                    </a:solidFill>
                  </a:rPr>
                  <a:t>? </a:t>
                </a: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206" y="6198196"/>
                <a:ext cx="4071269" cy="400110"/>
              </a:xfrm>
              <a:prstGeom prst="rect">
                <a:avLst/>
              </a:prstGeom>
              <a:blipFill>
                <a:blip r:embed="rId8"/>
                <a:stretch>
                  <a:fillRect l="-1497" t="-7692" b="-2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27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16</a:t>
            </a:fld>
            <a:r>
              <a:rPr lang="fr-FR" sz="1400" dirty="0"/>
              <a:t>/18</a:t>
            </a:r>
            <a:endParaRPr lang="en-GB" sz="1400" dirty="0"/>
          </a:p>
        </p:txBody>
      </p:sp>
      <p:sp>
        <p:nvSpPr>
          <p:cNvPr id="7" name="Rectangle 6"/>
          <p:cNvSpPr/>
          <p:nvPr/>
        </p:nvSpPr>
        <p:spPr>
          <a:xfrm>
            <a:off x="3393439" y="1070233"/>
            <a:ext cx="3198621" cy="226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731838" y="1071302"/>
            <a:ext cx="2647259" cy="226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1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re 1"/>
          <p:cNvSpPr txBox="1">
            <a:spLocks/>
          </p:cNvSpPr>
          <p:nvPr/>
        </p:nvSpPr>
        <p:spPr>
          <a:xfrm>
            <a:off x="624316" y="354595"/>
            <a:ext cx="9692640" cy="132556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7976" y="4448083"/>
            <a:ext cx="6151245" cy="132343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b="1" dirty="0" err="1">
                <a:cs typeface="Times New Roman" panose="02020603050405020304" pitchFamily="18" charset="0"/>
              </a:rPr>
              <a:t>L’équilibre</a:t>
            </a:r>
            <a:r>
              <a:rPr lang="en-GB" sz="2000" b="1" dirty="0"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cs typeface="Times New Roman" panose="02020603050405020304" pitchFamily="18" charset="0"/>
              </a:rPr>
              <a:t>en</a:t>
            </a:r>
            <a:r>
              <a:rPr lang="en-GB" sz="2000" b="1" dirty="0"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cs typeface="Times New Roman" panose="02020603050405020304" pitchFamily="18" charset="0"/>
              </a:rPr>
              <a:t>énergie</a:t>
            </a:r>
            <a:r>
              <a:rPr lang="en-GB" sz="2000" b="1" dirty="0"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cs typeface="Times New Roman" panose="02020603050405020304" pitchFamily="18" charset="0"/>
              </a:rPr>
              <a:t>domine</a:t>
            </a:r>
            <a:r>
              <a:rPr lang="en-GB" sz="2000" dirty="0">
                <a:cs typeface="Times New Roman" panose="02020603050405020304" pitchFamily="18" charset="0"/>
              </a:rPr>
              <a:t> la </a:t>
            </a:r>
            <a:r>
              <a:rPr lang="en-GB" sz="2000" b="1" dirty="0" err="1">
                <a:cs typeface="Times New Roman" panose="02020603050405020304" pitchFamily="18" charset="0"/>
              </a:rPr>
              <a:t>dynamique</a:t>
            </a:r>
            <a:r>
              <a:rPr lang="en-GB" sz="2000" dirty="0"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cs typeface="Times New Roman" panose="02020603050405020304" pitchFamily="18" charset="0"/>
              </a:rPr>
              <a:t>d’expansion</a:t>
            </a:r>
            <a:r>
              <a:rPr lang="en-GB" sz="2000" dirty="0">
                <a:cs typeface="Times New Roman" panose="02020603050405020304" pitchFamily="18" charset="0"/>
              </a:rPr>
              <a:t> des </a:t>
            </a:r>
            <a:r>
              <a:rPr lang="en-GB" sz="2000" dirty="0" err="1">
                <a:cs typeface="Times New Roman" panose="02020603050405020304" pitchFamily="18" charset="0"/>
              </a:rPr>
              <a:t>cavités</a:t>
            </a:r>
            <a:r>
              <a:rPr lang="en-US" sz="2000" dirty="0"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Les rayons </a:t>
            </a:r>
            <a:r>
              <a:rPr lang="en-US" sz="2000" dirty="0" err="1">
                <a:cs typeface="Times New Roman" panose="02020603050405020304" pitchFamily="18" charset="0"/>
              </a:rPr>
              <a:t>sont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similaires</a:t>
            </a:r>
            <a:r>
              <a:rPr lang="en-US" sz="2000" dirty="0">
                <a:cs typeface="Times New Roman" panose="02020603050405020304" pitchFamily="18" charset="0"/>
              </a:rPr>
              <a:t> pour les </a:t>
            </a:r>
            <a:r>
              <a:rPr lang="en-US" sz="2000" dirty="0" err="1">
                <a:cs typeface="Times New Roman" panose="02020603050405020304" pitchFamily="18" charset="0"/>
              </a:rPr>
              <a:t>différents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cas</a:t>
            </a:r>
            <a:r>
              <a:rPr lang="en-US" sz="2000" dirty="0">
                <a:cs typeface="Times New Roman" panose="02020603050405020304" pitchFamily="18" charset="0"/>
              </a:rPr>
              <a:t> à </a:t>
            </a:r>
            <a:r>
              <a:rPr lang="en-US" sz="2000" dirty="0" err="1">
                <a:cs typeface="Times New Roman" panose="02020603050405020304" pitchFamily="18" charset="0"/>
              </a:rPr>
              <a:t>même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énergie</a:t>
            </a:r>
            <a:r>
              <a:rPr lang="en-US" sz="2000" dirty="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D0405D0-CE25-D733-9FB0-8B5223F1BD2F}"/>
              </a:ext>
            </a:extLst>
          </p:cNvPr>
          <p:cNvSpPr txBox="1">
            <a:spLocks/>
          </p:cNvSpPr>
          <p:nvPr/>
        </p:nvSpPr>
        <p:spPr>
          <a:xfrm>
            <a:off x="720000" y="360000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 4. Impact de la </a:t>
            </a:r>
            <a:r>
              <a:rPr lang="en-GB" sz="3000" dirty="0" err="1"/>
              <a:t>densité</a:t>
            </a:r>
            <a:r>
              <a:rPr lang="en-GB" sz="3000" dirty="0"/>
              <a:t> sur le rayon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709919-B6B9-DF00-A256-299131EE39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98" y="1232353"/>
            <a:ext cx="5651680" cy="282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au 1">
                <a:extLst>
                  <a:ext uri="{FF2B5EF4-FFF2-40B4-BE49-F238E27FC236}">
                    <a16:creationId xmlns:a16="http://schemas.microsoft.com/office/drawing/2014/main" id="{E1AD1D8B-CC6E-0C86-9D3C-1B1CB91F20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7712013"/>
                  </p:ext>
                </p:extLst>
              </p:nvPr>
            </p:nvGraphicFramePr>
            <p:xfrm>
              <a:off x="2307779" y="1866332"/>
              <a:ext cx="3420000" cy="1569468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3210033447"/>
                        </a:ext>
                      </a:extLst>
                    </a:gridCol>
                    <a:gridCol w="756000">
                      <a:extLst>
                        <a:ext uri="{9D8B030D-6E8A-4147-A177-3AD203B41FA5}">
                          <a16:colId xmlns:a16="http://schemas.microsoft.com/office/drawing/2014/main" val="890151712"/>
                        </a:ext>
                      </a:extLst>
                    </a:gridCol>
                    <a:gridCol w="1116000">
                      <a:extLst>
                        <a:ext uri="{9D8B030D-6E8A-4147-A177-3AD203B41FA5}">
                          <a16:colId xmlns:a16="http://schemas.microsoft.com/office/drawing/2014/main" val="134187582"/>
                        </a:ext>
                      </a:extLst>
                    </a:gridCol>
                    <a:gridCol w="1044000">
                      <a:extLst>
                        <a:ext uri="{9D8B030D-6E8A-4147-A177-3AD203B41FA5}">
                          <a16:colId xmlns:a16="http://schemas.microsoft.com/office/drawing/2014/main" val="2464434802"/>
                        </a:ext>
                      </a:extLst>
                    </a:gridCol>
                  </a:tblGrid>
                  <a:tr h="1708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Set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(T)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</a:t>
                          </a:r>
                          <a:r>
                            <a:rPr lang="fr-FR" sz="180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</a:t>
                          </a:r>
                          <a:r>
                            <a:rPr lang="fr-FR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fr-FR" sz="1800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(km/s)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544203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dirty="0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53B253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solidFill>
                                      <a:srgbClr val="53B253"/>
                                    </a:solidFill>
                                    <a:latin typeface="Cambria Math" panose="02040503050406030204" pitchFamily="18" charset="0"/>
                                  </a:rPr>
                                  <m:t>1,2⋅</m:t>
                                </m:r>
                                <m:sSup>
                                  <m:sSupPr>
                                    <m:ctrlPr>
                                      <a:rPr lang="fr-FR" sz="1600" i="1" smtClean="0">
                                        <a:solidFill>
                                          <a:srgbClr val="53B25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smtClean="0">
                                        <a:solidFill>
                                          <a:srgbClr val="53B25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smtClean="0">
                                        <a:solidFill>
                                          <a:srgbClr val="53B25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53B253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400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1365587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600" b="0" i="0" dirty="0" smtClean="0">
                                    <a:solidFill>
                                      <a:srgbClr val="D62728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D62728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solidFill>
                                      <a:srgbClr val="D62728"/>
                                    </a:solidFill>
                                    <a:latin typeface="Cambria Math" panose="02040503050406030204" pitchFamily="18" charset="0"/>
                                  </a:rPr>
                                  <m:t>5⋅</m:t>
                                </m:r>
                                <m:sSup>
                                  <m:sSupPr>
                                    <m:ctrlPr>
                                      <a:rPr lang="fr-FR" sz="1600" i="1" smtClean="0">
                                        <a:solidFill>
                                          <a:srgbClr val="D6272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smtClean="0">
                                        <a:solidFill>
                                          <a:srgbClr val="D6272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smtClean="0">
                                        <a:solidFill>
                                          <a:srgbClr val="D6272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D62728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400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51278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600" b="0" i="0" dirty="0" smtClean="0">
                                    <a:solidFill>
                                      <a:srgbClr val="8E5EBA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8E5EB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solidFill>
                                      <a:srgbClr val="8E5EBA"/>
                                    </a:solidFill>
                                    <a:latin typeface="Cambria Math" panose="02040503050406030204" pitchFamily="18" charset="0"/>
                                  </a:rPr>
                                  <m:t>2,</m:t>
                                </m:r>
                                <m:r>
                                  <a:rPr lang="en-GB" sz="1600" b="0" i="0" smtClean="0">
                                    <a:solidFill>
                                      <a:srgbClr val="8E5EBA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fr-FR" sz="1600" smtClean="0">
                                    <a:solidFill>
                                      <a:srgbClr val="8E5EBA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fr-FR" sz="1600" i="1" smtClean="0">
                                        <a:solidFill>
                                          <a:srgbClr val="8E5EBA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smtClean="0">
                                        <a:solidFill>
                                          <a:srgbClr val="8E5EBA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smtClean="0">
                                        <a:solidFill>
                                          <a:srgbClr val="8E5EBA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8E5EB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400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15809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au 1">
                <a:extLst>
                  <a:ext uri="{FF2B5EF4-FFF2-40B4-BE49-F238E27FC236}">
                    <a16:creationId xmlns:a16="http://schemas.microsoft.com/office/drawing/2014/main" id="{E1AD1D8B-CC6E-0C86-9D3C-1B1CB91F20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7712013"/>
                  </p:ext>
                </p:extLst>
              </p:nvPr>
            </p:nvGraphicFramePr>
            <p:xfrm>
              <a:off x="2307779" y="1866332"/>
              <a:ext cx="3420000" cy="1569468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3210033447"/>
                        </a:ext>
                      </a:extLst>
                    </a:gridCol>
                    <a:gridCol w="756000">
                      <a:extLst>
                        <a:ext uri="{9D8B030D-6E8A-4147-A177-3AD203B41FA5}">
                          <a16:colId xmlns:a16="http://schemas.microsoft.com/office/drawing/2014/main" val="890151712"/>
                        </a:ext>
                      </a:extLst>
                    </a:gridCol>
                    <a:gridCol w="1116000">
                      <a:extLst>
                        <a:ext uri="{9D8B030D-6E8A-4147-A177-3AD203B41FA5}">
                          <a16:colId xmlns:a16="http://schemas.microsoft.com/office/drawing/2014/main" val="134187582"/>
                        </a:ext>
                      </a:extLst>
                    </a:gridCol>
                    <a:gridCol w="1044000">
                      <a:extLst>
                        <a:ext uri="{9D8B030D-6E8A-4147-A177-3AD203B41FA5}">
                          <a16:colId xmlns:a16="http://schemas.microsoft.com/office/drawing/2014/main" val="246443480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Set</a:t>
                          </a:r>
                          <a:endParaRPr lang="fr-FR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7742" t="-8333" r="-287903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61" t="-8333" r="-95082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7326" t="-8333" r="-1163" b="-3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544203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05" t="-98485" r="-579518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7742" t="-98485" r="-287903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61" t="-98485" r="-95082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7326" t="-98485" r="-1163" b="-2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365587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05" t="-198485" r="-579518" b="-1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7742" t="-198485" r="-287903" b="-1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61" t="-198485" r="-95082" b="-1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7326" t="-198485" r="-1163" b="-1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7512789"/>
                      </a:ext>
                    </a:extLst>
                  </a:tr>
                  <a:tr h="4012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05" t="-298485" r="-579518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7742" t="-298485" r="-287903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61" t="-298485" r="-95082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7326" t="-298485" r="-1163" b="-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158098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3" name="Groupe 12">
            <a:extLst>
              <a:ext uri="{FF2B5EF4-FFF2-40B4-BE49-F238E27FC236}">
                <a16:creationId xmlns:a16="http://schemas.microsoft.com/office/drawing/2014/main" id="{B68FB379-93FA-672C-7D19-0C0A7B2F2926}"/>
              </a:ext>
            </a:extLst>
          </p:cNvPr>
          <p:cNvGrpSpPr/>
          <p:nvPr/>
        </p:nvGrpSpPr>
        <p:grpSpPr>
          <a:xfrm flipH="1">
            <a:off x="1860715" y="2416601"/>
            <a:ext cx="409883" cy="755700"/>
            <a:chOff x="21902504" y="25871339"/>
            <a:chExt cx="438283" cy="7557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FAB36E-B635-6732-337B-3819C993E310}"/>
                </a:ext>
              </a:extLst>
            </p:cNvPr>
            <p:cNvSpPr/>
            <p:nvPr/>
          </p:nvSpPr>
          <p:spPr bwMode="auto">
            <a:xfrm>
              <a:off x="21902504" y="25871339"/>
              <a:ext cx="432732" cy="7557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62012EC2-E2F7-3366-B80C-3FA27EABBC17}"/>
                </a:ext>
              </a:extLst>
            </p:cNvPr>
            <p:cNvCxnSpPr/>
            <p:nvPr/>
          </p:nvCxnSpPr>
          <p:spPr bwMode="auto">
            <a:xfrm flipV="1">
              <a:off x="21902504" y="26349700"/>
              <a:ext cx="432732" cy="260855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D199AEAD-5B9A-0063-0C7F-DF61D482B1BE}"/>
                </a:ext>
              </a:extLst>
            </p:cNvPr>
            <p:cNvCxnSpPr/>
            <p:nvPr/>
          </p:nvCxnSpPr>
          <p:spPr bwMode="auto">
            <a:xfrm flipV="1">
              <a:off x="21908787" y="26246929"/>
              <a:ext cx="432000" cy="1146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D3135CE8-C4A6-8844-0ED6-7F1BEC9415D2}"/>
                </a:ext>
              </a:extLst>
            </p:cNvPr>
            <p:cNvCxnSpPr/>
            <p:nvPr/>
          </p:nvCxnSpPr>
          <p:spPr bwMode="auto">
            <a:xfrm>
              <a:off x="21902504" y="25877121"/>
              <a:ext cx="432732" cy="2521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A1D487B0-F544-FDE3-56A4-FB34D31B2CB3}"/>
              </a:ext>
            </a:extLst>
          </p:cNvPr>
          <p:cNvSpPr/>
          <p:nvPr/>
        </p:nvSpPr>
        <p:spPr bwMode="auto">
          <a:xfrm flipH="1" flipV="1">
            <a:off x="1563088" y="1600887"/>
            <a:ext cx="256585" cy="2407041"/>
          </a:xfrm>
          <a:prstGeom prst="leftBrace">
            <a:avLst>
              <a:gd name="adj1" fmla="val 66674"/>
              <a:gd name="adj2" fmla="val 50519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7FDCAD65-F240-8D44-E4FB-71D8E461B0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5284582"/>
                  </p:ext>
                </p:extLst>
              </p:nvPr>
            </p:nvGraphicFramePr>
            <p:xfrm>
              <a:off x="740532" y="1135619"/>
              <a:ext cx="792000" cy="3017520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792000">
                      <a:extLst>
                        <a:ext uri="{9D8B030D-6E8A-4147-A177-3AD203B41FA5}">
                          <a16:colId xmlns:a16="http://schemas.microsoft.com/office/drawing/2014/main" val="391392888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600" b="0" i="0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GB" sz="16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4063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0" smtClean="0">
                                    <a:latin typeface="Cambria Math" panose="02040503050406030204" pitchFamily="18" charset="0"/>
                                  </a:rPr>
                                  <m:t>80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503609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72011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69451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0" smtClean="0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076170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fr-FR" sz="16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914277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sz="16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830058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187286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5828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7FDCAD65-F240-8D44-E4FB-71D8E461B0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5284582"/>
                  </p:ext>
                </p:extLst>
              </p:nvPr>
            </p:nvGraphicFramePr>
            <p:xfrm>
              <a:off x="740532" y="1135619"/>
              <a:ext cx="792000" cy="3017520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792000">
                      <a:extLst>
                        <a:ext uri="{9D8B030D-6E8A-4147-A177-3AD203B41FA5}">
                          <a16:colId xmlns:a16="http://schemas.microsoft.com/office/drawing/2014/main" val="391392888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63" t="-1818" r="-1527" b="-8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406372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63" t="-101818" r="-1527" b="-7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503609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63" t="-201818" r="-1527" b="-6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720110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63" t="-301818" r="-1527" b="-5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694510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63" t="-394643" r="-1527" b="-396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076170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63" t="-503636" r="-1527" b="-3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14277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63" t="-603636" r="-1527" b="-2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30058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63" t="-703636" r="-1527" b="-1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187286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63" t="-803636" r="-1527" b="-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58285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Chevron 17">
            <a:extLst>
              <a:ext uri="{FF2B5EF4-FFF2-40B4-BE49-F238E27FC236}">
                <a16:creationId xmlns:a16="http://schemas.microsoft.com/office/drawing/2014/main" id="{23474AC1-1968-B492-4303-0DB07A023DA1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Chevron 18">
            <a:extLst>
              <a:ext uri="{FF2B5EF4-FFF2-40B4-BE49-F238E27FC236}">
                <a16:creationId xmlns:a16="http://schemas.microsoft.com/office/drawing/2014/main" id="{C5C75F1E-7CE5-3279-C17B-4AE00A3DAD0D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BBCFB1C7-4212-93B6-DB31-00233D686747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Chevron 20">
            <a:extLst>
              <a:ext uri="{FF2B5EF4-FFF2-40B4-BE49-F238E27FC236}">
                <a16:creationId xmlns:a16="http://schemas.microsoft.com/office/drawing/2014/main" id="{D216A2B0-ECD1-1064-2376-AA476C13AFDE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691380" y="4201394"/>
                <a:ext cx="1968937" cy="161762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fr-FR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>
                      <m:sSubPr>
                        <m:ctrlPr>
                          <a:rPr lang="fr-FR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fr-FR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𝑅</m:t>
                        </m:r>
                      </m:e>
                      <m:sub>
                        <m:r>
                          <a:rPr lang="fr-FR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  <m:r>
                          <a:rPr lang="fr-FR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2 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𝜋</m:t>
                            </m:r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𝐵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b="1" dirty="0"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380" y="4201394"/>
                <a:ext cx="1968937" cy="16176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24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17</a:t>
            </a:fld>
            <a:r>
              <a:rPr lang="fr-FR" sz="1400" dirty="0"/>
              <a:t>/18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742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6"/>
    </mc:Choice>
    <mc:Fallback xmlns="">
      <p:transition spd="slow" advTm="1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027" y="3713191"/>
            <a:ext cx="4236403" cy="238297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36599" y="360000"/>
            <a:ext cx="5322889" cy="871827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Conclusion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5449" y="1081345"/>
            <a:ext cx="5354039" cy="424731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36000"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en-US" b="1" dirty="0">
                <a:cs typeface="Times New Roman" panose="02020603050405020304" pitchFamily="18" charset="0"/>
              </a:rPr>
              <a:t> Les simulations retrouvent les principaux comportements</a:t>
            </a:r>
            <a:r>
              <a:rPr lang="fr-FR" altLang="en-US" dirty="0">
                <a:cs typeface="Times New Roman" panose="02020603050405020304" pitchFamily="18" charset="0"/>
              </a:rPr>
              <a:t> des expériences laser et astrophysiques.</a:t>
            </a:r>
          </a:p>
          <a:p>
            <a:pPr marL="36000"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endParaRPr lang="fr-FR" altLang="en-US" dirty="0"/>
          </a:p>
          <a:p>
            <a:pPr marL="36000"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en-US" dirty="0">
                <a:cs typeface="Times New Roman" panose="02020603050405020304" pitchFamily="18" charset="0"/>
              </a:rPr>
              <a:t> Les </a:t>
            </a:r>
            <a:r>
              <a:rPr lang="fr-FR" altLang="en-US" b="1" dirty="0">
                <a:cs typeface="Times New Roman" panose="02020603050405020304" pitchFamily="18" charset="0"/>
              </a:rPr>
              <a:t>cavités</a:t>
            </a:r>
            <a:r>
              <a:rPr lang="fr-FR" altLang="en-US" dirty="0">
                <a:cs typeface="Times New Roman" panose="02020603050405020304" pitchFamily="18" charset="0"/>
              </a:rPr>
              <a:t> </a:t>
            </a:r>
            <a:r>
              <a:rPr lang="fr-FR" altLang="en-US" b="1" dirty="0">
                <a:cs typeface="Times New Roman" panose="02020603050405020304" pitchFamily="18" charset="0"/>
              </a:rPr>
              <a:t>suivent les prédictions théoriques </a:t>
            </a:r>
            <a:r>
              <a:rPr lang="fr-FR" altLang="en-US" dirty="0">
                <a:cs typeface="Times New Roman" panose="02020603050405020304" pitchFamily="18" charset="0"/>
              </a:rPr>
              <a:t>et présentent un bon accord avec les cas tant hybrides qu'expérimentaux.</a:t>
            </a:r>
          </a:p>
          <a:p>
            <a:pPr marL="36000"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endParaRPr lang="fr-FR" altLang="en-US" dirty="0"/>
          </a:p>
          <a:p>
            <a:pPr marL="36000"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en-US" dirty="0">
                <a:cs typeface="Times New Roman" panose="02020603050405020304" pitchFamily="18" charset="0"/>
              </a:rPr>
              <a:t> Nous avons montré </a:t>
            </a:r>
            <a:r>
              <a:rPr lang="fr-FR" altLang="en-US" b="1" dirty="0">
                <a:cs typeface="Times New Roman" panose="02020603050405020304" pitchFamily="18" charset="0"/>
              </a:rPr>
              <a:t>l’impact d'une augmentation d’ions débris et de la densité ambiante </a:t>
            </a:r>
            <a:r>
              <a:rPr lang="fr-FR" altLang="en-US" dirty="0">
                <a:cs typeface="Times New Roman" panose="02020603050405020304" pitchFamily="18" charset="0"/>
              </a:rPr>
              <a:t>sur les rayons de cavité.</a:t>
            </a:r>
          </a:p>
          <a:p>
            <a:pPr marL="36000"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endParaRPr lang="fr-FR" altLang="en-US" dirty="0"/>
          </a:p>
          <a:p>
            <a:pPr marL="36000"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en-US" dirty="0">
                <a:cs typeface="Times New Roman" panose="02020603050405020304" pitchFamily="18" charset="0"/>
              </a:rPr>
              <a:t> Les cavités diamagnétiques obtenues suivent le rayon prédit par l’équilibre d’énergie.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18</a:t>
            </a:fld>
            <a:r>
              <a:rPr lang="fr-FR" sz="1400" dirty="0"/>
              <a:t>/18</a:t>
            </a:r>
            <a:endParaRPr lang="en-GB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3344904" y="5378957"/>
            <a:ext cx="571447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Merci pour </a:t>
            </a:r>
            <a:r>
              <a:rPr lang="en-US" sz="32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votre</a:t>
            </a:r>
            <a:r>
              <a:rPr lang="en-US" sz="32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attention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907398" y="5136745"/>
            <a:ext cx="680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0,02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59489" y="344535"/>
            <a:ext cx="54006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000" dirty="0">
                <a:solidFill>
                  <a:schemeClr val="tx2"/>
                </a:solidFill>
                <a:latin typeface="+mj-lt"/>
              </a:rPr>
              <a:t>Perspectives</a:t>
            </a:r>
            <a:endParaRPr lang="fr-FR" sz="3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74039" y="1091414"/>
            <a:ext cx="53790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en-US" b="1" dirty="0">
                <a:cs typeface="Times New Roman" panose="02020603050405020304" pitchFamily="18" charset="0"/>
              </a:rPr>
              <a:t>Etendre les paramètres </a:t>
            </a:r>
            <a:r>
              <a:rPr lang="fr-FR" altLang="en-US" dirty="0">
                <a:cs typeface="Times New Roman" panose="02020603050405020304" pitchFamily="18" charset="0"/>
              </a:rPr>
              <a:t>à des cas plus proches de systèmes astrophysiques : perturbations ionosphériques, vent solaire et interactions avec la magnétosphère, tore de plasma  autour de Jupiter.</a:t>
            </a:r>
          </a:p>
          <a:p>
            <a:pPr marL="36000"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endParaRPr lang="fr-FR" altLang="en-US" dirty="0"/>
          </a:p>
          <a:p>
            <a:pPr marL="36000"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en-US" b="1" dirty="0">
                <a:cs typeface="Times New Roman" panose="02020603050405020304" pitchFamily="18" charset="0"/>
              </a:rPr>
              <a:t> Utiliser un nouveau code </a:t>
            </a:r>
            <a:r>
              <a:rPr lang="fr-FR" altLang="en-US" b="1" dirty="0" err="1">
                <a:cs typeface="Times New Roman" panose="02020603050405020304" pitchFamily="18" charset="0"/>
              </a:rPr>
              <a:t>Kalypsso</a:t>
            </a:r>
            <a:r>
              <a:rPr lang="fr-FR" altLang="en-US" b="1" dirty="0">
                <a:cs typeface="Times New Roman" panose="02020603050405020304" pitchFamily="18" charset="0"/>
              </a:rPr>
              <a:t> </a:t>
            </a:r>
            <a:r>
              <a:rPr lang="fr-FR" altLang="en-US" dirty="0">
                <a:cs typeface="Times New Roman" panose="02020603050405020304" pitchFamily="18" charset="0"/>
              </a:rPr>
              <a:t>sur GPU, utilisant de l’AMR pour décrire ces phénomènes.</a:t>
            </a:r>
            <a:endParaRPr lang="fr-FR" alt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26389" y="5079595"/>
            <a:ext cx="342041" cy="974840"/>
          </a:xfrm>
          <a:prstGeom prst="rect">
            <a:avLst/>
          </a:prstGeom>
          <a:solidFill>
            <a:srgbClr val="4B5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08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8" grpId="0" animBg="1"/>
      <p:bldP spid="12" grpId="0"/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855E8C4-BBC3-876C-EA50-6AAD5CEB0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61"/>
          <a:stretch/>
        </p:blipFill>
        <p:spPr>
          <a:xfrm>
            <a:off x="906970" y="1185863"/>
            <a:ext cx="4085760" cy="4727574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CCB227-3556-EFB5-DB9E-6A764B486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4"/>
          <a:stretch/>
        </p:blipFill>
        <p:spPr>
          <a:xfrm>
            <a:off x="6527732" y="1085401"/>
            <a:ext cx="4932430" cy="48739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B7BFCC0-1B03-0E9E-F98C-DA55856E0F91}"/>
              </a:ext>
            </a:extLst>
          </p:cNvPr>
          <p:cNvSpPr txBox="1">
            <a:spLocks/>
          </p:cNvSpPr>
          <p:nvPr/>
        </p:nvSpPr>
        <p:spPr>
          <a:xfrm>
            <a:off x="720000" y="360000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Simulation CLOVIS vs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expérience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 laser 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19</a:t>
            </a:fld>
            <a:endParaRPr lang="en-GB" sz="1400" dirty="0"/>
          </a:p>
        </p:txBody>
      </p:sp>
      <p:sp>
        <p:nvSpPr>
          <p:cNvPr id="3" name="Rectangle 2"/>
          <p:cNvSpPr/>
          <p:nvPr/>
        </p:nvSpPr>
        <p:spPr>
          <a:xfrm>
            <a:off x="7961678" y="6020275"/>
            <a:ext cx="2658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Schaeffer et al. (2015)</a:t>
            </a:r>
          </a:p>
        </p:txBody>
      </p:sp>
    </p:spTree>
    <p:extLst>
      <p:ext uri="{BB962C8B-B14F-4D97-AF65-F5344CB8AC3E}">
        <p14:creationId xmlns:p14="http://schemas.microsoft.com/office/powerpoint/2010/main" val="1651723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523" y="881376"/>
            <a:ext cx="5332413" cy="873427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dirty="0" err="1"/>
              <a:t>Expériences</a:t>
            </a:r>
            <a:r>
              <a:rPr lang="en-GB" sz="2400" dirty="0"/>
              <a:t> </a:t>
            </a:r>
            <a:r>
              <a:rPr lang="en-GB" sz="2400" dirty="0" err="1"/>
              <a:t>ionosphériques</a:t>
            </a:r>
            <a:r>
              <a:rPr lang="en-GB" sz="2400" dirty="0"/>
              <a:t> 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1600" b="1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/>
              <a:t>Sommaire</a:t>
            </a:r>
          </a:p>
        </p:txBody>
      </p:sp>
      <p:sp>
        <p:nvSpPr>
          <p:cNvPr id="7" name="Chevron 6"/>
          <p:cNvSpPr/>
          <p:nvPr/>
        </p:nvSpPr>
        <p:spPr>
          <a:xfrm rot="5400000">
            <a:off x="908947" y="1029432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Chevron 8"/>
          <p:cNvSpPr/>
          <p:nvPr/>
        </p:nvSpPr>
        <p:spPr>
          <a:xfrm rot="5400000">
            <a:off x="6973015" y="1019904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Chevron 12"/>
          <p:cNvSpPr/>
          <p:nvPr/>
        </p:nvSpPr>
        <p:spPr>
          <a:xfrm rot="5400000">
            <a:off x="908947" y="376817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Chevron 13"/>
          <p:cNvSpPr/>
          <p:nvPr/>
        </p:nvSpPr>
        <p:spPr>
          <a:xfrm rot="5400000">
            <a:off x="6054088" y="376817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7488602" y="844587"/>
            <a:ext cx="5400674" cy="59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err="1">
                <a:latin typeface="+mj-lt"/>
              </a:rPr>
              <a:t>Expériences</a:t>
            </a:r>
            <a:r>
              <a:rPr lang="en-GB" sz="2400" dirty="0">
                <a:latin typeface="+mj-lt"/>
              </a:rPr>
              <a:t> laser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4420" y="3573328"/>
            <a:ext cx="3336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</a:rPr>
              <a:t>Code de simulation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69561" y="3580554"/>
            <a:ext cx="5400674" cy="59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err="1">
                <a:latin typeface="+mj-lt"/>
              </a:rPr>
              <a:t>Mesures</a:t>
            </a:r>
            <a:r>
              <a:rPr lang="en-GB" sz="2400" dirty="0">
                <a:latin typeface="+mj-lt"/>
              </a:rPr>
              <a:t> de rayons de </a:t>
            </a:r>
            <a:r>
              <a:rPr lang="en-GB" sz="2400" dirty="0" err="1">
                <a:latin typeface="+mj-lt"/>
              </a:rPr>
              <a:t>cavités</a:t>
            </a:r>
            <a:endParaRPr lang="en-GB" sz="2400" dirty="0">
              <a:latin typeface="+mj-lt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17" y="1652554"/>
            <a:ext cx="2645840" cy="1744978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7651425" y="1316538"/>
            <a:ext cx="2216801" cy="2209467"/>
            <a:chOff x="1637656" y="1010437"/>
            <a:chExt cx="2597553" cy="2276733"/>
          </a:xfrm>
        </p:grpSpPr>
        <p:sp>
          <p:nvSpPr>
            <p:cNvPr id="18" name="Ellipse 17"/>
            <p:cNvSpPr/>
            <p:nvPr/>
          </p:nvSpPr>
          <p:spPr>
            <a:xfrm>
              <a:off x="1640953" y="1658819"/>
              <a:ext cx="2594256" cy="1206661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2424042" y="1010437"/>
              <a:ext cx="156159" cy="1566284"/>
              <a:chOff x="2424042" y="1010437"/>
              <a:chExt cx="156159" cy="1566284"/>
            </a:xfrm>
          </p:grpSpPr>
          <p:sp>
            <p:nvSpPr>
              <p:cNvPr id="55" name="Organigramme : Fusion 54"/>
              <p:cNvSpPr/>
              <p:nvPr/>
            </p:nvSpPr>
            <p:spPr>
              <a:xfrm rot="2289868">
                <a:off x="2424042" y="1010437"/>
                <a:ext cx="156159" cy="1566284"/>
              </a:xfrm>
              <a:prstGeom prst="flowChartMerge">
                <a:avLst/>
              </a:prstGeom>
              <a:solidFill>
                <a:srgbClr val="C00000">
                  <a:alpha val="62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18480000">
                <a:off x="1801010" y="1732209"/>
                <a:ext cx="1466455" cy="4571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0" name="Ellipse 19"/>
            <p:cNvSpPr/>
            <p:nvPr/>
          </p:nvSpPr>
          <p:spPr>
            <a:xfrm>
              <a:off x="1928202" y="1880948"/>
              <a:ext cx="1400428" cy="756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softEdge rad="1143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sz="500" dirty="0"/>
            </a:p>
          </p:txBody>
        </p:sp>
        <p:sp>
          <p:nvSpPr>
            <p:cNvPr id="21" name="Ellipse 20"/>
            <p:cNvSpPr/>
            <p:nvPr/>
          </p:nvSpPr>
          <p:spPr>
            <a:xfrm>
              <a:off x="2103335" y="2004141"/>
              <a:ext cx="921748" cy="516638"/>
            </a:xfrm>
            <a:prstGeom prst="ellipse">
              <a:avLst/>
            </a:prstGeom>
            <a:solidFill>
              <a:srgbClr val="053061">
                <a:alpha val="78000"/>
              </a:srgbClr>
            </a:solidFill>
            <a:ln>
              <a:noFill/>
            </a:ln>
            <a:effectLst>
              <a:softEdge rad="508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sz="500" dirty="0"/>
            </a:p>
          </p:txBody>
        </p:sp>
        <p:cxnSp>
          <p:nvCxnSpPr>
            <p:cNvPr id="22" name="Connecteur droit 21"/>
            <p:cNvCxnSpPr/>
            <p:nvPr/>
          </p:nvCxnSpPr>
          <p:spPr>
            <a:xfrm>
              <a:off x="3658806" y="1541096"/>
              <a:ext cx="0" cy="144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c 22"/>
            <p:cNvSpPr/>
            <p:nvPr/>
          </p:nvSpPr>
          <p:spPr>
            <a:xfrm>
              <a:off x="2468111" y="2010478"/>
              <a:ext cx="611614" cy="481726"/>
            </a:xfrm>
            <a:prstGeom prst="arc">
              <a:avLst>
                <a:gd name="adj1" fmla="val 17220481"/>
                <a:gd name="adj2" fmla="val 429643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Arc 23"/>
            <p:cNvSpPr/>
            <p:nvPr/>
          </p:nvSpPr>
          <p:spPr>
            <a:xfrm>
              <a:off x="3157516" y="2035175"/>
              <a:ext cx="289835" cy="453090"/>
            </a:xfrm>
            <a:prstGeom prst="arc">
              <a:avLst>
                <a:gd name="adj1" fmla="val 17813477"/>
                <a:gd name="adj2" fmla="val 3447868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Arc 24"/>
            <p:cNvSpPr/>
            <p:nvPr/>
          </p:nvSpPr>
          <p:spPr>
            <a:xfrm flipH="1">
              <a:off x="3366288" y="1724646"/>
              <a:ext cx="78435" cy="367959"/>
            </a:xfrm>
            <a:prstGeom prst="arc">
              <a:avLst>
                <a:gd name="adj1" fmla="val 21063052"/>
                <a:gd name="adj2" fmla="val 5360932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c 26"/>
            <p:cNvSpPr/>
            <p:nvPr/>
          </p:nvSpPr>
          <p:spPr>
            <a:xfrm rot="10800000">
              <a:off x="3354950" y="2402267"/>
              <a:ext cx="119256" cy="882977"/>
            </a:xfrm>
            <a:prstGeom prst="arc">
              <a:avLst>
                <a:gd name="adj1" fmla="val 4732543"/>
                <a:gd name="adj2" fmla="val 523601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Arc 27"/>
            <p:cNvSpPr/>
            <p:nvPr/>
          </p:nvSpPr>
          <p:spPr>
            <a:xfrm flipH="1">
              <a:off x="2784896" y="1488774"/>
              <a:ext cx="130819" cy="521704"/>
            </a:xfrm>
            <a:prstGeom prst="arc">
              <a:avLst>
                <a:gd name="adj1" fmla="val 1586012"/>
                <a:gd name="adj2" fmla="val 5365438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Connecteur droit 28"/>
            <p:cNvCxnSpPr/>
            <p:nvPr/>
          </p:nvCxnSpPr>
          <p:spPr>
            <a:xfrm flipH="1">
              <a:off x="2787790" y="1544929"/>
              <a:ext cx="0" cy="30561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>
              <a:off x="1637656" y="1539590"/>
              <a:ext cx="0" cy="144073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>
              <a:endCxn id="25" idx="0"/>
            </p:cNvCxnSpPr>
            <p:nvPr/>
          </p:nvCxnSpPr>
          <p:spPr>
            <a:xfrm>
              <a:off x="3365053" y="1541915"/>
              <a:ext cx="1257" cy="36053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flipH="1">
              <a:off x="3943920" y="1540832"/>
              <a:ext cx="1351" cy="144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4232316" y="1539590"/>
              <a:ext cx="0" cy="144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/>
            <p:cNvSpPr/>
            <p:nvPr/>
          </p:nvSpPr>
          <p:spPr>
            <a:xfrm flipH="1" flipV="1">
              <a:off x="2780933" y="2487419"/>
              <a:ext cx="130819" cy="740629"/>
            </a:xfrm>
            <a:prstGeom prst="arc">
              <a:avLst>
                <a:gd name="adj1" fmla="val 4364101"/>
                <a:gd name="adj2" fmla="val 5340273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Connecteur droit 34"/>
            <p:cNvCxnSpPr/>
            <p:nvPr/>
          </p:nvCxnSpPr>
          <p:spPr>
            <a:xfrm flipH="1">
              <a:off x="2791968" y="2688765"/>
              <a:ext cx="0" cy="2988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flipH="1">
              <a:off x="3360573" y="2603396"/>
              <a:ext cx="1472" cy="378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/>
            <p:cNvSpPr/>
            <p:nvPr/>
          </p:nvSpPr>
          <p:spPr>
            <a:xfrm>
              <a:off x="2959340" y="2013663"/>
              <a:ext cx="320453" cy="476448"/>
            </a:xfrm>
            <a:prstGeom prst="arc">
              <a:avLst>
                <a:gd name="adj1" fmla="val 16770074"/>
                <a:gd name="adj2" fmla="val 5010948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Arc 37"/>
            <p:cNvSpPr/>
            <p:nvPr/>
          </p:nvSpPr>
          <p:spPr>
            <a:xfrm flipH="1">
              <a:off x="3076191" y="1484910"/>
              <a:ext cx="130819" cy="521704"/>
            </a:xfrm>
            <a:prstGeom prst="arc">
              <a:avLst>
                <a:gd name="adj1" fmla="val 3251934"/>
                <a:gd name="adj2" fmla="val 537067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" name="Connecteur droit 38"/>
            <p:cNvCxnSpPr/>
            <p:nvPr/>
          </p:nvCxnSpPr>
          <p:spPr>
            <a:xfrm flipH="1">
              <a:off x="3079085" y="1543961"/>
              <a:ext cx="0" cy="30561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Arc 39"/>
            <p:cNvSpPr/>
            <p:nvPr/>
          </p:nvSpPr>
          <p:spPr>
            <a:xfrm flipH="1" flipV="1">
              <a:off x="3072143" y="2495388"/>
              <a:ext cx="130819" cy="740629"/>
            </a:xfrm>
            <a:prstGeom prst="arc">
              <a:avLst>
                <a:gd name="adj1" fmla="val 4444818"/>
                <a:gd name="adj2" fmla="val 5395835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Connecteur droit 40"/>
            <p:cNvCxnSpPr/>
            <p:nvPr/>
          </p:nvCxnSpPr>
          <p:spPr>
            <a:xfrm flipH="1">
              <a:off x="3083263" y="2687797"/>
              <a:ext cx="0" cy="2988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flipH="1">
              <a:off x="1928955" y="1539590"/>
              <a:ext cx="0" cy="14397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rc 42"/>
            <p:cNvSpPr/>
            <p:nvPr/>
          </p:nvSpPr>
          <p:spPr>
            <a:xfrm>
              <a:off x="2294232" y="2037101"/>
              <a:ext cx="289835" cy="453090"/>
            </a:xfrm>
            <a:prstGeom prst="arc">
              <a:avLst>
                <a:gd name="adj1" fmla="val 17813477"/>
                <a:gd name="adj2" fmla="val 3447868"/>
              </a:avLst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Arc 43"/>
            <p:cNvSpPr/>
            <p:nvPr/>
          </p:nvSpPr>
          <p:spPr>
            <a:xfrm flipH="1">
              <a:off x="2508792" y="1738145"/>
              <a:ext cx="78435" cy="367959"/>
            </a:xfrm>
            <a:prstGeom prst="arc">
              <a:avLst>
                <a:gd name="adj1" fmla="val 21063052"/>
                <a:gd name="adj2" fmla="val 5163789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Arc 44"/>
            <p:cNvSpPr/>
            <p:nvPr/>
          </p:nvSpPr>
          <p:spPr>
            <a:xfrm rot="10800000">
              <a:off x="2491666" y="2404193"/>
              <a:ext cx="119256" cy="882977"/>
            </a:xfrm>
            <a:prstGeom prst="arc">
              <a:avLst>
                <a:gd name="adj1" fmla="val 4732543"/>
                <a:gd name="adj2" fmla="val 523601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Connecteur droit 45"/>
            <p:cNvCxnSpPr/>
            <p:nvPr/>
          </p:nvCxnSpPr>
          <p:spPr>
            <a:xfrm>
              <a:off x="2504371" y="1541134"/>
              <a:ext cx="4443" cy="324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H="1">
              <a:off x="2501769" y="2575826"/>
              <a:ext cx="1472" cy="4068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>
              <a:off x="2022224" y="2037106"/>
              <a:ext cx="256139" cy="453090"/>
            </a:xfrm>
            <a:prstGeom prst="arc">
              <a:avLst>
                <a:gd name="adj1" fmla="val 17922274"/>
                <a:gd name="adj2" fmla="val 3108643"/>
              </a:avLst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Arc 48"/>
            <p:cNvSpPr/>
            <p:nvPr/>
          </p:nvSpPr>
          <p:spPr>
            <a:xfrm flipH="1">
              <a:off x="2219420" y="1758408"/>
              <a:ext cx="78435" cy="367959"/>
            </a:xfrm>
            <a:prstGeom prst="arc">
              <a:avLst>
                <a:gd name="adj1" fmla="val 21063052"/>
                <a:gd name="adj2" fmla="val 480242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Arc 49"/>
            <p:cNvSpPr/>
            <p:nvPr/>
          </p:nvSpPr>
          <p:spPr>
            <a:xfrm rot="10800000">
              <a:off x="2199400" y="2401304"/>
              <a:ext cx="119256" cy="882977"/>
            </a:xfrm>
            <a:prstGeom prst="arc">
              <a:avLst>
                <a:gd name="adj1" fmla="val 4732543"/>
                <a:gd name="adj2" fmla="val 537757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" name="Connecteur droit 50"/>
            <p:cNvCxnSpPr>
              <a:endCxn id="49" idx="0"/>
            </p:cNvCxnSpPr>
            <p:nvPr/>
          </p:nvCxnSpPr>
          <p:spPr>
            <a:xfrm>
              <a:off x="2214999" y="1540133"/>
              <a:ext cx="4443" cy="39608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 flipH="1">
              <a:off x="2212397" y="2572937"/>
              <a:ext cx="1472" cy="40944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1992721" y="1677870"/>
              <a:ext cx="151488" cy="116943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Espace réservé du contenu 2"/>
              <p:cNvSpPr txBox="1">
                <a:spLocks noChangeAspect="1"/>
              </p:cNvSpPr>
              <p:nvPr/>
            </p:nvSpPr>
            <p:spPr>
              <a:xfrm>
                <a:off x="1906204" y="4283643"/>
                <a:ext cx="2657053" cy="18237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90000"/>
                  </a:schemeClr>
                </a:solidFill>
              </a:ln>
              <a:effectLst>
                <a:outerShdw blurRad="25400" dir="17880000">
                  <a:srgbClr val="000000">
                    <a:alpha val="46000"/>
                  </a:srgbClr>
                </a:outerShdw>
              </a:effectLst>
            </p:spPr>
            <p:txBody>
              <a:bodyPr vert="horz" lIns="91440" tIns="45720" rIns="91440" bIns="45720" rtlCol="0" anchor="t">
                <a:noAutofit/>
              </a:bodyPr>
              <a:lstStyle>
                <a:lvl1pPr marL="342900" indent="-30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20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720000" indent="-270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"/>
                  <a:defRPr sz="18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026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6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386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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1674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0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40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278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10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900" indent="0">
                  <a:buNone/>
                </a:pPr>
                <a:r>
                  <a:rPr lang="fr-FR" sz="1100" b="1" dirty="0">
                    <a:solidFill>
                      <a:schemeClr val="tx2">
                        <a:lumMod val="90000"/>
                      </a:schemeClr>
                    </a:solidFill>
                  </a:rPr>
                  <a:t>Equations de base :</a:t>
                </a:r>
              </a:p>
              <a:p>
                <a:pPr>
                  <a:buSzPct val="100000"/>
                  <a:buFont typeface="Arial" panose="020B0604020202020204" pitchFamily="34" charset="0"/>
                  <a:buChar char="•"/>
                </a:pPr>
                <a:r>
                  <a:rPr lang="fr-FR" sz="1100" dirty="0">
                    <a:solidFill>
                      <a:schemeClr val="tx2">
                        <a:lumMod val="9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𝜕𝜌</m:t>
                        </m:r>
                      </m:num>
                      <m:den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1100" i="1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10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fr-FR" sz="1100" i="1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acc>
                          <m:accPr>
                            <m:chr m:val="⃗"/>
                            <m:ctrlPr>
                              <a:rPr lang="fr-FR" sz="1100" i="1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100" i="1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lang="fr-FR" sz="1100" i="1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fr-FR" sz="1100" dirty="0">
                  <a:solidFill>
                    <a:schemeClr val="tx2">
                      <a:lumMod val="90000"/>
                    </a:schemeClr>
                  </a:solidFill>
                </a:endParaRPr>
              </a:p>
              <a:p>
                <a:pPr>
                  <a:buSzPct val="100000"/>
                  <a:buFont typeface="Arial" panose="020B0604020202020204" pitchFamily="34" charset="0"/>
                  <a:buChar char="•"/>
                </a:pPr>
                <a:r>
                  <a:rPr lang="fr-FR" sz="1100" dirty="0">
                    <a:solidFill>
                      <a:schemeClr val="tx2">
                        <a:lumMod val="9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100" i="1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100" i="1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sz="1100" i="1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⃗"/>
                                <m:ctrlPr>
                                  <a:rPr lang="fr-FR" sz="1100" i="1">
                                    <a:solidFill>
                                      <a:schemeClr val="tx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100" i="1">
                                    <a:solidFill>
                                      <a:schemeClr val="tx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num>
                          <m:den>
                            <m:r>
                              <a:rPr lang="fr-FR" sz="1100" i="1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sz="1100" i="1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fr-FR" sz="1100" i="1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100" i="1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fr-FR" sz="1100" i="1" dirty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fr-FR" sz="1100" i="1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100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</m:e>
                        </m:acc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fr-FR" sz="1100" i="1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10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fr-FR" sz="1100" i="1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fr-FR" sz="1100" i="1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  <m:r>
                      <a:rPr lang="fr-FR" sz="1100" b="0" i="1" smtClean="0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fr-FR" sz="1100" i="1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100" dirty="0">
                  <a:solidFill>
                    <a:schemeClr val="tx2">
                      <a:lumMod val="90000"/>
                    </a:schemeClr>
                  </a:solidFill>
                </a:endParaRPr>
              </a:p>
              <a:p>
                <a:pPr>
                  <a:buSzPct val="100000"/>
                  <a:buFont typeface="Arial" panose="020B0604020202020204" pitchFamily="34" charset="0"/>
                  <a:buChar char="•"/>
                </a:pPr>
                <a:r>
                  <a:rPr lang="fr-FR" sz="1100" dirty="0">
                    <a:solidFill>
                      <a:schemeClr val="tx2">
                        <a:lumMod val="9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fr-FR" sz="1100" b="0" i="0" smtClean="0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fr-FR" sz="1100" b="0" i="0" smtClean="0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100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100" b="0" i="0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100" b="0" i="0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endParaRPr lang="fr-FR" sz="1100" dirty="0">
                  <a:solidFill>
                    <a:schemeClr val="tx2">
                      <a:lumMod val="90000"/>
                    </a:schemeClr>
                  </a:solidFill>
                </a:endParaRPr>
              </a:p>
              <a:p>
                <a:pPr>
                  <a:buSzPct val="10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fr-FR" sz="1100" i="1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fr-FR" sz="1100" i="1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fr-FR" sz="1100" i="1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100" i="1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fr-FR" sz="1100" dirty="0">
                  <a:solidFill>
                    <a:schemeClr val="tx2">
                      <a:lumMod val="9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>
                  <a:buSzPct val="100000"/>
                  <a:buFont typeface="Arial" panose="020B0604020202020204" pitchFamily="34" charset="0"/>
                  <a:buChar char="•"/>
                </a:pPr>
                <a:r>
                  <a:rPr lang="fr-FR" sz="1100" dirty="0">
                    <a:solidFill>
                      <a:schemeClr val="tx2">
                        <a:lumMod val="90000"/>
                      </a:schemeClr>
                    </a:solidFill>
                    <a:ea typeface="Cambria Math" panose="02040503050406030204" pitchFamily="18" charset="0"/>
                  </a:rPr>
                  <a:t>équations de Maxwell </a:t>
                </a:r>
              </a:p>
            </p:txBody>
          </p:sp>
        </mc:Choice>
        <mc:Fallback xmlns="">
          <p:sp>
            <p:nvSpPr>
              <p:cNvPr id="57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204" y="4283643"/>
                <a:ext cx="2657053" cy="18237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tx2">
                    <a:lumMod val="90000"/>
                  </a:schemeClr>
                </a:solidFill>
              </a:ln>
              <a:effectLst>
                <a:outerShdw blurRad="25400" dir="17880000">
                  <a:srgbClr val="000000">
                    <a:alpha val="46000"/>
                  </a:srgb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Image 57">
            <a:extLst>
              <a:ext uri="{FF2B5EF4-FFF2-40B4-BE49-F238E27FC236}">
                <a16:creationId xmlns:a16="http://schemas.microsoft.com/office/drawing/2014/main" id="{83F91498-0736-F86E-5862-1B7620E483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06" y="4265404"/>
            <a:ext cx="3783915" cy="1891958"/>
          </a:xfrm>
          <a:prstGeom prst="rect">
            <a:avLst/>
          </a:prstGeom>
        </p:spPr>
      </p:pic>
      <p:sp>
        <p:nvSpPr>
          <p:cNvPr id="59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60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2</a:t>
            </a:fld>
            <a:r>
              <a:rPr lang="fr-FR" sz="1400" dirty="0"/>
              <a:t>/18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781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4"/>
    </mc:Choice>
    <mc:Fallback xmlns="">
      <p:transition spd="slow" advTm="2278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370291"/>
                  </p:ext>
                </p:extLst>
              </p:nvPr>
            </p:nvGraphicFramePr>
            <p:xfrm>
              <a:off x="3418840" y="877062"/>
              <a:ext cx="5489300" cy="5466588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980000">
                      <a:extLst>
                        <a:ext uri="{9D8B030D-6E8A-4147-A177-3AD203B41FA5}">
                          <a16:colId xmlns:a16="http://schemas.microsoft.com/office/drawing/2014/main" val="4090693881"/>
                        </a:ext>
                      </a:extLst>
                    </a:gridCol>
                    <a:gridCol w="1754650">
                      <a:extLst>
                        <a:ext uri="{9D8B030D-6E8A-4147-A177-3AD203B41FA5}">
                          <a16:colId xmlns:a16="http://schemas.microsoft.com/office/drawing/2014/main" val="3639726138"/>
                        </a:ext>
                      </a:extLst>
                    </a:gridCol>
                    <a:gridCol w="1754650">
                      <a:extLst>
                        <a:ext uri="{9D8B030D-6E8A-4147-A177-3AD203B41FA5}">
                          <a16:colId xmlns:a16="http://schemas.microsoft.com/office/drawing/2014/main" val="18357435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effectLst/>
                            </a:rPr>
                            <a:t>Paramètres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effectLst/>
                            </a:rPr>
                            <a:t>AMPTE</a:t>
                          </a:r>
                          <a:r>
                            <a:rPr lang="en-GB" b="1" baseline="30000" dirty="0">
                              <a:effectLst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1</a:t>
                          </a:r>
                          <a:endParaRPr lang="fr-FR" b="1" dirty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effectLst/>
                            </a:rPr>
                            <a:t>LASER</a:t>
                          </a:r>
                          <a:r>
                            <a:rPr lang="en-GB" b="1" baseline="30000" dirty="0">
                              <a:effectLst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fr-FR" b="1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30212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>
                              <a:effectLst/>
                            </a:rPr>
                            <a:t>[T]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8⋅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fr-FR" sz="1600" b="0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7732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600" b="0" i="0" smtClean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GB" sz="16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/>
                            <a:t>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oMath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7⋅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1.33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48648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𝐵𝑎</m:t>
                                  </m:r>
                                </m:sub>
                              </m:sSub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>
                              <a:solidFill>
                                <a:schemeClr val="tx1"/>
                              </a:solidFill>
                            </a:rPr>
                            <a:t> ou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oMath>
                          </a14:m>
                          <a:endParaRPr lang="fr-F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77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359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oMath>
                          </a14:m>
                          <a:r>
                            <a:rPr lang="fr-FR" sz="1600" dirty="0"/>
                            <a:t>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dirty="0"/>
                            <a:t>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5.6⋅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2.4⋅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93757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oMath>
                          </a14:m>
                          <a:r>
                            <a:rPr lang="fr-FR" sz="1600" dirty="0"/>
                            <a:t>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dirty="0"/>
                            <a:t>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2.4⋅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43482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dirty="0"/>
                            <a:t>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1.7⋅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0.14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46497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dirty="0"/>
                            <a:t>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0.92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7.4⋅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01286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5.3⋅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00683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5⋅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3792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6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dirty="0"/>
                            <a:t>[s</a:t>
                          </a:r>
                          <a:r>
                            <a:rPr lang="fr-FR" sz="1600" baseline="30000" dirty="0"/>
                            <a:t>-1</a:t>
                          </a:r>
                          <a:r>
                            <a:rPr lang="fr-FR" sz="1600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1.4⋅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3766751"/>
                      </a:ext>
                    </a:extLst>
                  </a:tr>
                  <a:tr h="33327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6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dirty="0"/>
                            <a:t>[s</a:t>
                          </a:r>
                          <a:r>
                            <a:rPr lang="fr-FR" sz="1600" baseline="30000" dirty="0"/>
                            <a:t>-1</a:t>
                          </a:r>
                          <a:r>
                            <a:rPr lang="fr-FR" sz="1600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7.7⋅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2⋅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0673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dirty="0"/>
                            <a:t> [eV]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3⋅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132927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1600" b="0" i="1" dirty="0" smtClean="0">
                                      <a:latin typeface="Cambria Math" panose="02040503050406030204" pitchFamily="18" charset="0"/>
                                    </a:rPr>
                                    <m:t>𝑡h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dirty="0"/>
                            <a:t>[km]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500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9.8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094982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1.4⋅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4.7⋅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34962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370291"/>
                  </p:ext>
                </p:extLst>
              </p:nvPr>
            </p:nvGraphicFramePr>
            <p:xfrm>
              <a:off x="3418840" y="877062"/>
              <a:ext cx="5489300" cy="5466588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980000">
                      <a:extLst>
                        <a:ext uri="{9D8B030D-6E8A-4147-A177-3AD203B41FA5}">
                          <a16:colId xmlns:a16="http://schemas.microsoft.com/office/drawing/2014/main" val="4090693881"/>
                        </a:ext>
                      </a:extLst>
                    </a:gridCol>
                    <a:gridCol w="1754650">
                      <a:extLst>
                        <a:ext uri="{9D8B030D-6E8A-4147-A177-3AD203B41FA5}">
                          <a16:colId xmlns:a16="http://schemas.microsoft.com/office/drawing/2014/main" val="3639726138"/>
                        </a:ext>
                      </a:extLst>
                    </a:gridCol>
                    <a:gridCol w="1754650">
                      <a:extLst>
                        <a:ext uri="{9D8B030D-6E8A-4147-A177-3AD203B41FA5}">
                          <a16:colId xmlns:a16="http://schemas.microsoft.com/office/drawing/2014/main" val="18357435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b="1" dirty="0" smtClean="0">
                              <a:effectLst/>
                            </a:rPr>
                            <a:t>Paramètres</a:t>
                          </a:r>
                          <a:endParaRPr lang="fr-FR" b="1" dirty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 smtClean="0">
                              <a:effectLst/>
                            </a:rPr>
                            <a:t>AMPTE</a:t>
                          </a:r>
                          <a:r>
                            <a:rPr lang="en-GB" b="1" baseline="30000" dirty="0" smtClean="0">
                              <a:effectLst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1</a:t>
                          </a:r>
                          <a:endParaRPr lang="fr-FR" b="1" dirty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effectLst/>
                            </a:rPr>
                            <a:t>LASER</a:t>
                          </a:r>
                          <a:r>
                            <a:rPr lang="en-GB" b="1" baseline="30000" dirty="0">
                              <a:effectLst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fr-FR" b="1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30212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108197" r="-178462" b="-12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108197" r="-100692" b="-12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108197" r="-1042" b="-12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7732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208197" r="-178462" b="-11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208197" r="-100692" b="-11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208197" r="-1042" b="-11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48648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308197" r="-178462" b="-10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308197" r="-100692" b="-10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308197" r="-1042" b="-10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359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408197" r="-178462" b="-9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408197" r="-100692" b="-9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408197" r="-1042" b="-9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93757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508197" r="-178462" b="-8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508197" r="-100692" b="-8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508197" r="-1042" b="-8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43482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618333" r="-178462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618333" r="-100692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618333" r="-1042" b="-7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46497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706557" r="-178462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706557" r="-100692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706557" r="-1042" b="-677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01286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806557" r="-178462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806557" r="-100692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806557" r="-1042" b="-577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00683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906557" r="-178462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906557" r="-100692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906557" r="-1042" b="-477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3792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1006557" r="-178462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1006557" r="-100692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1006557" r="-1042" b="-377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3766751"/>
                      </a:ext>
                    </a:extLst>
                  </a:tr>
                  <a:tr h="345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1184211" r="-178462" b="-3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1184211" r="-100692" b="-3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1184211" r="-1042" b="-30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0673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1200000" r="-178462" b="-1836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1200000" r="-100692" b="-1836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1200000" r="-1042" b="-1836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132927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1441818" r="-178462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1441818" r="-100692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1441818" r="-1042" b="-1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094982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" t="-1541818" r="-178462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803" t="-1541818" r="-100692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3542" t="-1541818" r="-1042" b="-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34962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itre 1"/>
          <p:cNvSpPr txBox="1">
            <a:spLocks/>
          </p:cNvSpPr>
          <p:nvPr/>
        </p:nvSpPr>
        <p:spPr>
          <a:xfrm>
            <a:off x="720001" y="360000"/>
            <a:ext cx="5536820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bg1">
                    <a:lumMod val="50000"/>
                  </a:schemeClr>
                </a:solidFill>
              </a:rPr>
              <a:t>Paramètres</a:t>
            </a:r>
            <a:r>
              <a:rPr lang="en-GB" sz="3000" dirty="0">
                <a:solidFill>
                  <a:schemeClr val="bg1">
                    <a:lumMod val="50000"/>
                  </a:schemeClr>
                </a:solidFill>
              </a:rPr>
              <a:t> AMPTE vs Laser</a:t>
            </a:r>
            <a:endParaRPr lang="en-GB" sz="3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20</a:t>
            </a:fld>
            <a:endParaRPr lang="en-GB" sz="1400" dirty="0"/>
          </a:p>
        </p:txBody>
      </p:sp>
      <p:sp>
        <p:nvSpPr>
          <p:cNvPr id="14" name="Rectangle 13"/>
          <p:cNvSpPr/>
          <p:nvPr/>
        </p:nvSpPr>
        <p:spPr>
          <a:xfrm>
            <a:off x="5156200" y="6343650"/>
            <a:ext cx="37988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fr-FR" sz="1200" dirty="0"/>
              <a:t>Bernhardt et al. (1987) </a:t>
            </a:r>
            <a:r>
              <a:rPr lang="en-GB" sz="1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1200" dirty="0"/>
              <a:t>Schaeffer et al. (2017)</a:t>
            </a:r>
          </a:p>
          <a:p>
            <a:endParaRPr lang="fr-F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01033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729618" y="360000"/>
            <a:ext cx="6978872" cy="962499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dirty="0"/>
              <a:t>1. </a:t>
            </a:r>
            <a:r>
              <a:rPr lang="en-GB" dirty="0" err="1"/>
              <a:t>Expériences</a:t>
            </a:r>
            <a:r>
              <a:rPr lang="en-GB" dirty="0"/>
              <a:t> </a:t>
            </a:r>
            <a:r>
              <a:rPr lang="en-GB" dirty="0" err="1"/>
              <a:t>ionosphériques</a:t>
            </a:r>
            <a:r>
              <a:rPr lang="en-GB" dirty="0"/>
              <a:t> 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466" y="907913"/>
            <a:ext cx="5133697" cy="338576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445642" y="1096001"/>
            <a:ext cx="532628" cy="153888"/>
          </a:xfrm>
          <a:prstGeom prst="rect">
            <a:avLst/>
          </a:prstGeom>
          <a:solidFill>
            <a:srgbClr val="304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GB" sz="1000" dirty="0"/>
              <a:t>0-20 km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71500" y="1261622"/>
            <a:ext cx="652123" cy="153888"/>
          </a:xfrm>
          <a:prstGeom prst="rect">
            <a:avLst/>
          </a:prstGeom>
          <a:solidFill>
            <a:srgbClr val="395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GB" sz="1000" dirty="0"/>
              <a:t>20-50 km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189114" y="1482027"/>
            <a:ext cx="668148" cy="153888"/>
          </a:xfrm>
          <a:prstGeom prst="rect">
            <a:avLst/>
          </a:prstGeom>
          <a:solidFill>
            <a:srgbClr val="426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GB" sz="1000" dirty="0"/>
              <a:t>50-85 km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649055" y="1712672"/>
            <a:ext cx="718955" cy="153888"/>
          </a:xfrm>
          <a:prstGeom prst="rect">
            <a:avLst/>
          </a:prstGeom>
          <a:solidFill>
            <a:srgbClr val="477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GB" sz="1000" dirty="0"/>
              <a:t>85-680 km</a:t>
            </a:r>
          </a:p>
        </p:txBody>
      </p:sp>
      <p:sp>
        <p:nvSpPr>
          <p:cNvPr id="41" name="Ellipse 40"/>
          <p:cNvSpPr/>
          <p:nvPr/>
        </p:nvSpPr>
        <p:spPr>
          <a:xfrm>
            <a:off x="11221841" y="320901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cxnSp>
        <p:nvCxnSpPr>
          <p:cNvPr id="42" name="Connecteur droit 41"/>
          <p:cNvCxnSpPr/>
          <p:nvPr/>
        </p:nvCxnSpPr>
        <p:spPr>
          <a:xfrm>
            <a:off x="11251722" y="2555583"/>
            <a:ext cx="0" cy="684000"/>
          </a:xfrm>
          <a:prstGeom prst="line">
            <a:avLst/>
          </a:prstGeom>
          <a:ln w="9525">
            <a:solidFill>
              <a:srgbClr val="FEF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0958265" y="1966935"/>
            <a:ext cx="588932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GB" sz="1000" dirty="0"/>
              <a:t>680</a:t>
            </a:r>
          </a:p>
          <a:p>
            <a:pPr algn="ctr"/>
            <a:r>
              <a:rPr lang="en-GB" sz="1000" dirty="0"/>
              <a:t>-</a:t>
            </a:r>
          </a:p>
          <a:p>
            <a:pPr algn="ctr"/>
            <a:r>
              <a:rPr lang="en-GB" sz="1000" dirty="0"/>
              <a:t>10 000 km</a:t>
            </a:r>
          </a:p>
        </p:txBody>
      </p:sp>
      <p:sp>
        <p:nvSpPr>
          <p:cNvPr id="49" name="Espace réservé du contenu 2"/>
          <p:cNvSpPr txBox="1">
            <a:spLocks/>
          </p:cNvSpPr>
          <p:nvPr/>
        </p:nvSpPr>
        <p:spPr>
          <a:xfrm>
            <a:off x="2444406" y="4858804"/>
            <a:ext cx="8996704" cy="1015663"/>
          </a:xfrm>
          <a:prstGeom prst="rect">
            <a:avLst/>
          </a:prstGeom>
          <a:noFill/>
          <a:ln w="28575" cap="flat" cmpd="sng" algn="ctr">
            <a:solidFill>
              <a:srgbClr val="00B0C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90000" tIns="45720" rIns="91440" bIns="45720" rtlCol="0" anchor="ctr">
            <a:sp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70000"/>
              <a:buFont typeface="Arial" panose="020B0604020202020204" pitchFamily="34" charset="0"/>
              <a:buChar char="•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70000"/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70000"/>
              <a:buFont typeface="Arial" panose="020B0604020202020204" pitchFamily="34" charset="0"/>
              <a:buChar char="•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70000"/>
              <a:buFont typeface="Arial" panose="020B0604020202020204" pitchFamily="34" charset="0"/>
              <a:buChar char="•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70000"/>
              <a:buFont typeface="Arial" panose="020B0604020202020204" pitchFamily="34" charset="0"/>
              <a:buChar char="•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Clr>
                <a:schemeClr val="accent1"/>
              </a:buClr>
              <a:buSzPct val="100000"/>
              <a:buNone/>
            </a:pPr>
            <a:r>
              <a:rPr lang="fr-FR" b="1" dirty="0">
                <a:solidFill>
                  <a:srgbClr val="E50019"/>
                </a:solidFill>
              </a:rPr>
              <a:t>Objectif </a:t>
            </a:r>
            <a:r>
              <a:rPr lang="fr-FR" dirty="0"/>
              <a:t>: étudier les interactions plasma–plasma et plasma–champ magnétique à travers des comparaisons entre expériences et simulations numériques.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50667" y="927176"/>
            <a:ext cx="5498896" cy="1085458"/>
          </a:xfrm>
          <a:prstGeom prst="rect">
            <a:avLst/>
          </a:prstGeom>
          <a:noFill/>
          <a:ln w="28575">
            <a:solidFill>
              <a:srgbClr val="2A2E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L’ionosphère</a:t>
            </a:r>
            <a:r>
              <a:rPr lang="fr-FR" dirty="0">
                <a:solidFill>
                  <a:schemeClr val="tx1"/>
                </a:solidFill>
              </a:rPr>
              <a:t> est une </a:t>
            </a:r>
            <a:r>
              <a:rPr lang="fr-FR" b="1" dirty="0">
                <a:solidFill>
                  <a:schemeClr val="tx1"/>
                </a:solidFill>
              </a:rPr>
              <a:t>couche</a:t>
            </a:r>
            <a:r>
              <a:rPr lang="fr-FR" dirty="0">
                <a:solidFill>
                  <a:schemeClr val="tx1"/>
                </a:solidFill>
              </a:rPr>
              <a:t> de </a:t>
            </a:r>
            <a:r>
              <a:rPr lang="fr-FR" b="1" dirty="0">
                <a:solidFill>
                  <a:schemeClr val="tx1"/>
                </a:solidFill>
              </a:rPr>
              <a:t>l’atmosphère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chemeClr val="tx1"/>
                </a:solidFill>
              </a:rPr>
              <a:t>terrestre</a:t>
            </a:r>
            <a:r>
              <a:rPr lang="fr-FR" dirty="0">
                <a:solidFill>
                  <a:schemeClr val="tx1"/>
                </a:solidFill>
              </a:rPr>
              <a:t> (80 km - 1000 km) ionisée par les UV solaires.   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45660" y="2017670"/>
            <a:ext cx="5505877" cy="2185214"/>
          </a:xfrm>
          <a:prstGeom prst="rect">
            <a:avLst/>
          </a:prstGeom>
          <a:ln w="28575">
            <a:solidFill>
              <a:srgbClr val="00A3DA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 Les activités solaires perturbent l’ionosphère terrestre </a:t>
            </a:r>
            <a:r>
              <a:rPr lang="fr-FR" dirty="0">
                <a:sym typeface="Wingdings" panose="05000000000000000000" pitchFamily="2" charset="2"/>
              </a:rPr>
              <a:t> En 1987, les misions AMPTE lâchent du </a:t>
            </a:r>
            <a:r>
              <a:rPr lang="fr-FR" b="1" dirty="0">
                <a:sym typeface="Wingdings" panose="05000000000000000000" pitchFamily="2" charset="2"/>
              </a:rPr>
              <a:t>Baryum</a:t>
            </a:r>
            <a:r>
              <a:rPr lang="fr-FR" dirty="0">
                <a:sym typeface="Wingdings" panose="05000000000000000000" pitchFamily="2" charset="2"/>
              </a:rPr>
              <a:t> dans </a:t>
            </a:r>
            <a:r>
              <a:rPr lang="fr-FR" b="1" dirty="0">
                <a:sym typeface="Wingdings" panose="05000000000000000000" pitchFamily="2" charset="2"/>
              </a:rPr>
              <a:t>l’ionosphère </a:t>
            </a:r>
            <a:r>
              <a:rPr lang="fr-FR" dirty="0">
                <a:sym typeface="Wingdings" panose="05000000000000000000" pitchFamily="2" charset="2"/>
              </a:rPr>
              <a:t>à 11 fois le rayon terrestre. </a:t>
            </a:r>
            <a:endParaRPr lang="fr-FR" dirty="0"/>
          </a:p>
          <a:p>
            <a:pPr>
              <a:spcBef>
                <a:spcPts val="1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 Missions spatiales coûteuses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b="1" dirty="0">
                <a:sym typeface="Wingdings" panose="05000000000000000000" pitchFamily="2" charset="2"/>
              </a:rPr>
              <a:t>Astrophysique de laboratoire</a:t>
            </a:r>
            <a:r>
              <a:rPr lang="fr-FR" b="1" dirty="0"/>
              <a:t> </a:t>
            </a:r>
            <a:r>
              <a:rPr lang="fr-FR" dirty="0"/>
              <a:t>: + de contrôle des paramètres physiques, + répétabilité. </a:t>
            </a:r>
          </a:p>
        </p:txBody>
      </p:sp>
      <p:sp>
        <p:nvSpPr>
          <p:cNvPr id="5" name="Chevron 17">
            <a:extLst>
              <a:ext uri="{FF2B5EF4-FFF2-40B4-BE49-F238E27FC236}">
                <a16:creationId xmlns:a16="http://schemas.microsoft.com/office/drawing/2014/main" id="{6B0CF09F-C58E-A644-BC8D-C4D4351C6891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Chevron 18">
            <a:extLst>
              <a:ext uri="{FF2B5EF4-FFF2-40B4-BE49-F238E27FC236}">
                <a16:creationId xmlns:a16="http://schemas.microsoft.com/office/drawing/2014/main" id="{C07BE770-CFD7-5502-0141-515F37B25863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Chevron 19">
            <a:extLst>
              <a:ext uri="{FF2B5EF4-FFF2-40B4-BE49-F238E27FC236}">
                <a16:creationId xmlns:a16="http://schemas.microsoft.com/office/drawing/2014/main" id="{5F6C917D-99F0-D3A6-755F-5DEC2FA75A6A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Chevron 20">
            <a:extLst>
              <a:ext uri="{FF2B5EF4-FFF2-40B4-BE49-F238E27FC236}">
                <a16:creationId xmlns:a16="http://schemas.microsoft.com/office/drawing/2014/main" id="{21F2180B-A9E4-CB35-26ED-04AF5D972AD0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9" y="4349049"/>
            <a:ext cx="1495128" cy="2035174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736599" y="5842884"/>
            <a:ext cx="1503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Satellites</a:t>
            </a:r>
            <a:endParaRPr lang="en-GB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187054" y="6131000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Source : space.umd.edu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376683" y="4261680"/>
            <a:ext cx="2173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Source : www.nolilab.com</a:t>
            </a:r>
          </a:p>
        </p:txBody>
      </p:sp>
      <p:sp>
        <p:nvSpPr>
          <p:cNvPr id="26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3</a:t>
            </a:fld>
            <a:r>
              <a:rPr lang="fr-FR" sz="1400" dirty="0"/>
              <a:t>/18</a:t>
            </a:r>
            <a:endParaRPr lang="en-GB" sz="1400" dirty="0"/>
          </a:p>
        </p:txBody>
      </p:sp>
      <p:sp>
        <p:nvSpPr>
          <p:cNvPr id="28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7618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4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/>
          <a:srcRect l="1209" t="8373" r="3576" b="347"/>
          <a:stretch/>
        </p:blipFill>
        <p:spPr>
          <a:xfrm>
            <a:off x="588397" y="1442833"/>
            <a:ext cx="5162204" cy="4879571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5780835" y="947433"/>
            <a:ext cx="2016000" cy="1044000"/>
          </a:xfrm>
          <a:prstGeom prst="ellipse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llipse 5"/>
              <p:cNvSpPr/>
              <p:nvPr/>
            </p:nvSpPr>
            <p:spPr>
              <a:xfrm>
                <a:off x="6193203" y="1286882"/>
                <a:ext cx="1008000" cy="432000"/>
              </a:xfrm>
              <a:prstGeom prst="ellipse">
                <a:avLst/>
              </a:prstGeom>
              <a:solidFill>
                <a:srgbClr val="053061"/>
              </a:solidFill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Ellips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203" y="1286882"/>
                <a:ext cx="1008000" cy="432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7196972" y="1154906"/>
                <a:ext cx="6306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effectLst/>
                  </a:rPr>
                  <a:t>+</a:t>
                </a: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972" y="1154906"/>
                <a:ext cx="630620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8237882"/>
                  </p:ext>
                </p:extLst>
              </p:nvPr>
            </p:nvGraphicFramePr>
            <p:xfrm>
              <a:off x="7955254" y="1070041"/>
              <a:ext cx="3509300" cy="4724908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754650">
                      <a:extLst>
                        <a:ext uri="{9D8B030D-6E8A-4147-A177-3AD203B41FA5}">
                          <a16:colId xmlns:a16="http://schemas.microsoft.com/office/drawing/2014/main" val="1272838659"/>
                        </a:ext>
                      </a:extLst>
                    </a:gridCol>
                    <a:gridCol w="1754650">
                      <a:extLst>
                        <a:ext uri="{9D8B030D-6E8A-4147-A177-3AD203B41FA5}">
                          <a16:colId xmlns:a16="http://schemas.microsoft.com/office/drawing/2014/main" val="2743344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effectLst/>
                            </a:rPr>
                            <a:t>Paramètres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effectLst/>
                            </a:rPr>
                            <a:t>AMPTE</a:t>
                          </a:r>
                          <a:r>
                            <a:rPr lang="en-GB" b="1" baseline="300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:endParaRPr lang="fr-FR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38275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rgbClr val="E50019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E50019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rgbClr val="E50019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>
                              <a:solidFill>
                                <a:srgbClr val="E50019"/>
                              </a:solidFill>
                              <a:effectLst/>
                            </a:rPr>
                            <a:t>[T]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rgbClr val="E50019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8⋅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solidFill>
                                          <a:srgbClr val="E5001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rgbClr val="E5001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solidFill>
                                          <a:srgbClr val="E5001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>
                            <a:solidFill>
                              <a:srgbClr val="E50019"/>
                            </a:solidFill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0846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600" b="0" i="0" smtClean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GB" sz="16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/>
                            <a:t>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oMath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7⋅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82813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𝐵𝑎</m:t>
                                    </m:r>
                                  </m:sub>
                                </m:sSub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6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6709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GB" sz="1600" b="0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6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48545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sz="1600" b="0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6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95868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/>
                            <a:t>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0.92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4022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>
                              <a:solidFill>
                                <a:schemeClr val="tx2"/>
                              </a:solidFill>
                            </a:rPr>
                            <a:t>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1.7⋅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9907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6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/>
                            <a:t>[s</a:t>
                          </a:r>
                          <a:r>
                            <a:rPr lang="fr-FR" sz="1600" b="0" baseline="30000" dirty="0"/>
                            <a:t>-1</a:t>
                          </a:r>
                          <a:r>
                            <a:rPr lang="fr-FR" sz="1600" b="0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1.4⋅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8643186"/>
                      </a:ext>
                    </a:extLst>
                  </a:tr>
                  <a:tr h="33327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600" b="0" i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>
                              <a:solidFill>
                                <a:schemeClr val="tx2"/>
                              </a:solidFill>
                            </a:rPr>
                            <a:t>[s</a:t>
                          </a:r>
                          <a:r>
                            <a:rPr lang="fr-FR" sz="1600" b="0" baseline="30000" dirty="0">
                              <a:solidFill>
                                <a:schemeClr val="tx2"/>
                              </a:solidFill>
                            </a:rPr>
                            <a:t>-1</a:t>
                          </a:r>
                          <a:r>
                            <a:rPr lang="fr-FR" sz="1600" b="0" dirty="0">
                              <a:solidFill>
                                <a:schemeClr val="tx2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7.7⋅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98439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/>
                            <a:t> [eV]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3⋅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sz="1600" b="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955264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1600" b="0" i="1" dirty="0" smtClean="0">
                                      <a:latin typeface="Cambria Math" panose="02040503050406030204" pitchFamily="18" charset="0"/>
                                    </a:rPr>
                                    <m:t>𝑡h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dirty="0"/>
                            <a:t>[km]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500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745527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1.4⋅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86064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8237882"/>
                  </p:ext>
                </p:extLst>
              </p:nvPr>
            </p:nvGraphicFramePr>
            <p:xfrm>
              <a:off x="7955254" y="1070041"/>
              <a:ext cx="3509300" cy="4724908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754650">
                      <a:extLst>
                        <a:ext uri="{9D8B030D-6E8A-4147-A177-3AD203B41FA5}">
                          <a16:colId xmlns:a16="http://schemas.microsoft.com/office/drawing/2014/main" val="1272838659"/>
                        </a:ext>
                      </a:extLst>
                    </a:gridCol>
                    <a:gridCol w="1754650">
                      <a:extLst>
                        <a:ext uri="{9D8B030D-6E8A-4147-A177-3AD203B41FA5}">
                          <a16:colId xmlns:a16="http://schemas.microsoft.com/office/drawing/2014/main" val="2743344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effectLst/>
                            </a:rPr>
                            <a:t>Paramètres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effectLst/>
                            </a:rPr>
                            <a:t>AMPTE</a:t>
                          </a:r>
                          <a:r>
                            <a:rPr lang="en-GB" b="1" baseline="300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:endParaRPr lang="fr-FR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38275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108197" r="-100692" b="-10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108197" r="-1042" b="-10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0846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208197" r="-100692" b="-9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208197" r="-1042" b="-9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82813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308197" r="-100692" b="-8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308197" r="-1042" b="-8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6709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408197" r="-100692" b="-7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408197" r="-1042" b="-7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48545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516667" r="-100692" b="-68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516667" r="-1042" b="-68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95868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606557" r="-100692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606557" r="-1042" b="-577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4022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706557" r="-100692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706557" r="-1042" b="-477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9907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806557" r="-100692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806557" r="-1042" b="-377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8643186"/>
                      </a:ext>
                    </a:extLst>
                  </a:tr>
                  <a:tr h="345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970175" r="-100692" b="-3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970175" r="-1042" b="-30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98439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1000000" r="-100692" b="-1836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1000000" r="-1042" b="-1836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955264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1220000" r="-100692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1220000" r="-1042" b="-1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745527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6" t="-1320000" r="-100692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694" t="-1320000" r="-1042" b="-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860641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/>
          <p:cNvSpPr/>
          <p:nvPr/>
        </p:nvSpPr>
        <p:spPr>
          <a:xfrm>
            <a:off x="9670785" y="5780268"/>
            <a:ext cx="1973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fr-FR" sz="1200" dirty="0"/>
              <a:t>Bernhardt et al. (1987)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366042" y="853438"/>
            <a:ext cx="3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 </a:t>
            </a:r>
            <a:r>
              <a:rPr lang="en-GB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fluide</a:t>
            </a:r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la compression du champ magnétique</a:t>
            </a:r>
            <a:r>
              <a:rPr lang="en-GB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dirty="0"/>
              <a:t> </a:t>
            </a:r>
          </a:p>
        </p:txBody>
      </p:sp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729617" y="360000"/>
            <a:ext cx="9927977" cy="962499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sz="3000" dirty="0"/>
              <a:t>1.</a:t>
            </a:r>
            <a:r>
              <a:rPr lang="en-GB" sz="2800" dirty="0"/>
              <a:t> </a:t>
            </a:r>
            <a:r>
              <a:rPr lang="en-GB" sz="2800" dirty="0" err="1"/>
              <a:t>Expériences</a:t>
            </a:r>
            <a:r>
              <a:rPr lang="en-GB" sz="2800" dirty="0"/>
              <a:t> </a:t>
            </a:r>
            <a:r>
              <a:rPr lang="en-GB" sz="3000" dirty="0"/>
              <a:t>AMPTE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798998" y="2542374"/>
            <a:ext cx="2016000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Les lignes de champ magnétique bougent avec le plasma de Ba.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081546" y="5225427"/>
            <a:ext cx="399794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Ces phénomènes ont fait l’objet d’expériences d’astrophysique de laboratoire avec des lasers.</a:t>
            </a:r>
          </a:p>
        </p:txBody>
      </p:sp>
      <p:sp>
        <p:nvSpPr>
          <p:cNvPr id="37" name="Chevron 36"/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8" name="Chevron 37"/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" name="Chevron 39"/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Chevron 17">
            <a:extLst>
              <a:ext uri="{FF2B5EF4-FFF2-40B4-BE49-F238E27FC236}">
                <a16:creationId xmlns:a16="http://schemas.microsoft.com/office/drawing/2014/main" id="{354672FA-E454-AB38-4C7C-41253A442C21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3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4</a:t>
            </a:fld>
            <a:r>
              <a:rPr lang="fr-FR" sz="1400" dirty="0"/>
              <a:t>/18</a:t>
            </a:r>
            <a:endParaRPr lang="en-GB" sz="1400" dirty="0"/>
          </a:p>
        </p:txBody>
      </p:sp>
      <p:sp>
        <p:nvSpPr>
          <p:cNvPr id="24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250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3"/>
    </mc:Choice>
    <mc:Fallback xmlns="">
      <p:transition spd="slow" advTm="27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/>
      <p:bldP spid="18" grpId="0"/>
      <p:bldP spid="31" grpId="0" animBg="1"/>
      <p:bldP spid="31" grpId="1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748A8A65-55C4-426C-B2A8-E223CCF4A764}"/>
              </a:ext>
            </a:extLst>
          </p:cNvPr>
          <p:cNvSpPr/>
          <p:nvPr/>
        </p:nvSpPr>
        <p:spPr>
          <a:xfrm>
            <a:off x="1313853" y="1681122"/>
            <a:ext cx="2594256" cy="1206661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3329895" y="1562988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H="1">
            <a:off x="3615009" y="1562724"/>
            <a:ext cx="1351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903405" y="1561482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3038463" y="1566126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2750240" y="1560671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2458847" y="1561162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2176362" y="1561657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1884963" y="1562151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1596535" y="1562632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1311087" y="1563117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10728325" cy="871827"/>
          </a:xfrm>
        </p:spPr>
        <p:txBody>
          <a:bodyPr/>
          <a:lstStyle/>
          <a:p>
            <a:r>
              <a:rPr lang="fr-FR" dirty="0"/>
              <a:t>2. Expériences de laboratoire type AMPTE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9A6C48-B226-A3BD-0B77-8017D479D2D3}"/>
              </a:ext>
            </a:extLst>
          </p:cNvPr>
          <p:cNvSpPr txBox="1"/>
          <p:nvPr/>
        </p:nvSpPr>
        <p:spPr>
          <a:xfrm>
            <a:off x="746304" y="3778817"/>
            <a:ext cx="43626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Champ </a:t>
            </a:r>
            <a:r>
              <a:rPr lang="en-GB" sz="2000" dirty="0" err="1"/>
              <a:t>magnétique</a:t>
            </a:r>
            <a:endParaRPr lang="en-GB" sz="2000" dirty="0"/>
          </a:p>
          <a:p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Cible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Carbone</a:t>
            </a:r>
          </a:p>
          <a:p>
            <a:r>
              <a:rPr lang="en-GB" sz="2000" dirty="0">
                <a:solidFill>
                  <a:srgbClr val="C9C9C9"/>
                </a:solidFill>
              </a:rPr>
              <a:t>Plasma </a:t>
            </a:r>
            <a:r>
              <a:rPr lang="en-GB" sz="2000" dirty="0" err="1">
                <a:solidFill>
                  <a:srgbClr val="C9C9C9"/>
                </a:solidFill>
              </a:rPr>
              <a:t>ambiant</a:t>
            </a:r>
            <a:endParaRPr lang="en-GB" sz="2000" dirty="0">
              <a:solidFill>
                <a:srgbClr val="C9C9C9"/>
              </a:solidFill>
            </a:endParaRPr>
          </a:p>
          <a:p>
            <a:r>
              <a:rPr lang="en-GB" sz="2000" dirty="0">
                <a:solidFill>
                  <a:srgbClr val="C9C9C9"/>
                </a:solidFill>
              </a:rPr>
              <a:t>au repos (H </a:t>
            </a:r>
            <a:r>
              <a:rPr lang="en-GB" sz="2000" dirty="0" err="1">
                <a:solidFill>
                  <a:srgbClr val="C9C9C9"/>
                </a:solidFill>
              </a:rPr>
              <a:t>ou</a:t>
            </a:r>
            <a:r>
              <a:rPr lang="en-GB" sz="2000" dirty="0">
                <a:solidFill>
                  <a:srgbClr val="C9C9C9"/>
                </a:solidFill>
              </a:rPr>
              <a:t> He)</a:t>
            </a:r>
          </a:p>
          <a:p>
            <a:endParaRPr lang="en-GB" sz="2000" dirty="0"/>
          </a:p>
        </p:txBody>
      </p:sp>
      <p:sp>
        <p:nvSpPr>
          <p:cNvPr id="31" name="Rectangle 30"/>
          <p:cNvSpPr/>
          <p:nvPr/>
        </p:nvSpPr>
        <p:spPr>
          <a:xfrm>
            <a:off x="1665621" y="1700173"/>
            <a:ext cx="151488" cy="11694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AC0E-62D3-6DC6-464A-813763D2E219}"/>
              </a:ext>
            </a:extLst>
          </p:cNvPr>
          <p:cNvSpPr/>
          <p:nvPr/>
        </p:nvSpPr>
        <p:spPr>
          <a:xfrm>
            <a:off x="4315418" y="906570"/>
            <a:ext cx="7156289" cy="50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77BA304-4A62-606C-D160-B13B3D23F954}"/>
              </a:ext>
            </a:extLst>
          </p:cNvPr>
          <p:cNvSpPr/>
          <p:nvPr/>
        </p:nvSpPr>
        <p:spPr>
          <a:xfrm>
            <a:off x="749182" y="1584266"/>
            <a:ext cx="65047" cy="65057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43B7EE7-2B4B-8D87-7656-244E49B6ACF4}"/>
              </a:ext>
            </a:extLst>
          </p:cNvPr>
          <p:cNvCxnSpPr/>
          <p:nvPr/>
        </p:nvCxnSpPr>
        <p:spPr>
          <a:xfrm flipV="1">
            <a:off x="783513" y="1139350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421EFAB-7FEB-AF28-8DFF-F6404CCB9FFC}"/>
              </a:ext>
            </a:extLst>
          </p:cNvPr>
          <p:cNvCxnSpPr/>
          <p:nvPr/>
        </p:nvCxnSpPr>
        <p:spPr>
          <a:xfrm rot="5400000" flipV="1">
            <a:off x="977613" y="1351328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38D49F2-1AC8-1DF3-168D-79FB972BDCD3}"/>
                  </a:ext>
                </a:extLst>
              </p:cNvPr>
              <p:cNvSpPr txBox="1"/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38D49F2-1AC8-1DF3-168D-79FB972BD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blipFill>
                <a:blip r:embed="rId3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E148C9A-09F0-4B19-B693-1E350ECA7BC5}"/>
                  </a:ext>
                </a:extLst>
              </p:cNvPr>
              <p:cNvSpPr txBox="1"/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E148C9A-09F0-4B19-B693-1E350ECA7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blipFill>
                <a:blip r:embed="rId4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3B90A0EA-1E41-4B61-E9FE-EF75565C4FFF}"/>
                  </a:ext>
                </a:extLst>
              </p:cNvPr>
              <p:cNvSpPr txBox="1"/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3B90A0EA-1E41-4B61-E9FE-EF75565C4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blipFill>
                <a:blip r:embed="rId5"/>
                <a:stretch>
                  <a:fillRect r="-956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593EEE1B-2426-943A-E11C-5C9DB6A7A94D}"/>
              </a:ext>
            </a:extLst>
          </p:cNvPr>
          <p:cNvSpPr txBox="1"/>
          <p:nvPr/>
        </p:nvSpPr>
        <p:spPr>
          <a:xfrm>
            <a:off x="664356" y="1492549"/>
            <a:ext cx="19218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800" b="1" dirty="0"/>
              <a:t>x</a:t>
            </a:r>
            <a:endParaRPr lang="en-GB" sz="1200" b="1" dirty="0"/>
          </a:p>
        </p:txBody>
      </p:sp>
      <p:sp>
        <p:nvSpPr>
          <p:cNvPr id="2" name="Chevron 17">
            <a:extLst>
              <a:ext uri="{FF2B5EF4-FFF2-40B4-BE49-F238E27FC236}">
                <a16:creationId xmlns:a16="http://schemas.microsoft.com/office/drawing/2014/main" id="{BC6DC28D-684B-8371-AD31-C243A0200807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Chevron 19">
            <a:extLst>
              <a:ext uri="{FF2B5EF4-FFF2-40B4-BE49-F238E27FC236}">
                <a16:creationId xmlns:a16="http://schemas.microsoft.com/office/drawing/2014/main" id="{1F572800-C32B-B605-4825-DF296F259DCB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Chevron 20">
            <a:extLst>
              <a:ext uri="{FF2B5EF4-FFF2-40B4-BE49-F238E27FC236}">
                <a16:creationId xmlns:a16="http://schemas.microsoft.com/office/drawing/2014/main" id="{871ED6D0-D37C-FBCE-D90B-49A41CD9A502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Chevron 18">
            <a:extLst>
              <a:ext uri="{FF2B5EF4-FFF2-40B4-BE49-F238E27FC236}">
                <a16:creationId xmlns:a16="http://schemas.microsoft.com/office/drawing/2014/main" id="{EEE1DC81-F295-1D37-5897-EAEA72DDAC12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5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5</a:t>
            </a:fld>
            <a:r>
              <a:rPr lang="fr-FR" sz="1400" dirty="0"/>
              <a:t>/18</a:t>
            </a:r>
            <a:endParaRPr lang="en-GB" sz="1400" dirty="0"/>
          </a:p>
        </p:txBody>
      </p:sp>
      <p:sp>
        <p:nvSpPr>
          <p:cNvPr id="36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59009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CD21781-4E91-130C-E860-2E4C3E6592F0}"/>
              </a:ext>
            </a:extLst>
          </p:cNvPr>
          <p:cNvSpPr txBox="1"/>
          <p:nvPr/>
        </p:nvSpPr>
        <p:spPr>
          <a:xfrm>
            <a:off x="746304" y="3778817"/>
            <a:ext cx="43626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cs typeface="Times New Roman" panose="02020603050405020304" pitchFamily="18" charset="0"/>
              </a:rPr>
              <a:t>Champ magnétique</a:t>
            </a:r>
          </a:p>
          <a:p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Cible Carbone</a:t>
            </a:r>
          </a:p>
          <a:p>
            <a:r>
              <a:rPr lang="fr-FR" sz="2000" dirty="0">
                <a:solidFill>
                  <a:srgbClr val="C9C9C9"/>
                </a:solidFill>
                <a:cs typeface="Times New Roman" panose="02020603050405020304" pitchFamily="18" charset="0"/>
              </a:rPr>
              <a:t>Plasma ambiant</a:t>
            </a:r>
          </a:p>
          <a:p>
            <a:r>
              <a:rPr lang="fr-FR" sz="2000" dirty="0">
                <a:solidFill>
                  <a:srgbClr val="C9C9C9"/>
                </a:solidFill>
                <a:cs typeface="Times New Roman" panose="02020603050405020304" pitchFamily="18" charset="0"/>
              </a:rPr>
              <a:t>au repos (H ou He)</a:t>
            </a:r>
          </a:p>
          <a:p>
            <a:r>
              <a:rPr lang="fr-FR" sz="2000" dirty="0">
                <a:solidFill>
                  <a:srgbClr val="05306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Plasma débris énergétique</a:t>
            </a:r>
            <a:endParaRPr lang="fr-FR" sz="2000" dirty="0">
              <a:solidFill>
                <a:srgbClr val="C9C9C9"/>
              </a:solidFill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rgbClr val="C74540"/>
                </a:solidFill>
                <a:cs typeface="Times New Roman" panose="02020603050405020304" pitchFamily="18" charset="0"/>
              </a:rPr>
              <a:t>Plasma ambiant accéléré</a:t>
            </a:r>
          </a:p>
          <a:p>
            <a:endParaRPr lang="fr-FR" sz="2000" dirty="0">
              <a:solidFill>
                <a:srgbClr val="053061"/>
              </a:solidFill>
              <a:cs typeface="Times New Roman" panose="02020603050405020304" pitchFamily="18" charset="0"/>
            </a:endParaRPr>
          </a:p>
          <a:p>
            <a:endParaRPr lang="fr-FR" sz="2000" dirty="0">
              <a:solidFill>
                <a:srgbClr val="C9C9C9"/>
              </a:solidFill>
              <a:cs typeface="Times New Roman" panose="02020603050405020304" pitchFamily="18" charset="0"/>
            </a:endParaRPr>
          </a:p>
          <a:p>
            <a:endParaRPr lang="fr-FR" sz="2000" dirty="0">
              <a:cs typeface="Times New Roman" panose="02020603050405020304" pitchFamily="18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7381229-88F2-9801-5E86-D4867EA24DB6}"/>
              </a:ext>
            </a:extLst>
          </p:cNvPr>
          <p:cNvSpPr/>
          <p:nvPr/>
        </p:nvSpPr>
        <p:spPr>
          <a:xfrm>
            <a:off x="1313853" y="1681122"/>
            <a:ext cx="2594256" cy="1206661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27290-059B-E093-8DE3-0B35A55BD960}"/>
              </a:ext>
            </a:extLst>
          </p:cNvPr>
          <p:cNvSpPr/>
          <p:nvPr/>
        </p:nvSpPr>
        <p:spPr>
          <a:xfrm>
            <a:off x="4315418" y="906570"/>
            <a:ext cx="7156289" cy="50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grpSp>
        <p:nvGrpSpPr>
          <p:cNvPr id="7" name="Groupe 6"/>
          <p:cNvGrpSpPr/>
          <p:nvPr/>
        </p:nvGrpSpPr>
        <p:grpSpPr>
          <a:xfrm>
            <a:off x="2098398" y="1269290"/>
            <a:ext cx="135933" cy="1116000"/>
            <a:chOff x="2418065" y="1247409"/>
            <a:chExt cx="135933" cy="1090915"/>
          </a:xfrm>
        </p:grpSpPr>
        <p:sp>
          <p:nvSpPr>
            <p:cNvPr id="65" name="Rectangle 64"/>
            <p:cNvSpPr/>
            <p:nvPr/>
          </p:nvSpPr>
          <p:spPr>
            <a:xfrm rot="18480000">
              <a:off x="1977998" y="1737161"/>
              <a:ext cx="1044000" cy="10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74" name="Organigramme : Fusion 73"/>
            <p:cNvSpPr/>
            <p:nvPr/>
          </p:nvSpPr>
          <p:spPr>
            <a:xfrm rot="2289868">
              <a:off x="2418065" y="1247409"/>
              <a:ext cx="108000" cy="1090915"/>
            </a:xfrm>
            <a:prstGeom prst="flowChartMerge">
              <a:avLst/>
            </a:prstGeom>
            <a:solidFill>
              <a:srgbClr val="C0000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66" name="Ellipse 65"/>
          <p:cNvSpPr/>
          <p:nvPr/>
        </p:nvSpPr>
        <p:spPr>
          <a:xfrm>
            <a:off x="1608535" y="1921779"/>
            <a:ext cx="1400428" cy="756000"/>
          </a:xfrm>
          <a:prstGeom prst="ellipse">
            <a:avLst/>
          </a:prstGeom>
          <a:solidFill>
            <a:srgbClr val="C74540"/>
          </a:solidFill>
          <a:ln>
            <a:noFill/>
          </a:ln>
          <a:effectLst>
            <a:softEdge rad="1143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sz="500" dirty="0"/>
          </a:p>
        </p:txBody>
      </p:sp>
      <p:sp>
        <p:nvSpPr>
          <p:cNvPr id="67" name="Ellipse 66"/>
          <p:cNvSpPr/>
          <p:nvPr/>
        </p:nvSpPr>
        <p:spPr>
          <a:xfrm>
            <a:off x="1783668" y="2051753"/>
            <a:ext cx="921748" cy="466018"/>
          </a:xfrm>
          <a:prstGeom prst="ellipse">
            <a:avLst/>
          </a:prstGeom>
          <a:solidFill>
            <a:srgbClr val="053061">
              <a:alpha val="78000"/>
            </a:srgbClr>
          </a:solidFill>
          <a:ln>
            <a:noFill/>
          </a:ln>
          <a:effectLst>
            <a:softEdge rad="508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sz="500" dirty="0"/>
          </a:p>
        </p:txBody>
      </p:sp>
      <p:cxnSp>
        <p:nvCxnSpPr>
          <p:cNvPr id="69" name="Connecteur droit 68"/>
          <p:cNvCxnSpPr/>
          <p:nvPr/>
        </p:nvCxnSpPr>
        <p:spPr>
          <a:xfrm>
            <a:off x="3339139" y="1563398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rc 69"/>
          <p:cNvSpPr/>
          <p:nvPr/>
        </p:nvSpPr>
        <p:spPr>
          <a:xfrm>
            <a:off x="2148444" y="2032780"/>
            <a:ext cx="611614" cy="481726"/>
          </a:xfrm>
          <a:prstGeom prst="arc">
            <a:avLst>
              <a:gd name="adj1" fmla="val 17220481"/>
              <a:gd name="adj2" fmla="val 429643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Arc 70"/>
          <p:cNvSpPr/>
          <p:nvPr/>
        </p:nvSpPr>
        <p:spPr>
          <a:xfrm>
            <a:off x="2837849" y="2057477"/>
            <a:ext cx="289835" cy="453090"/>
          </a:xfrm>
          <a:prstGeom prst="arc">
            <a:avLst>
              <a:gd name="adj1" fmla="val 17813477"/>
              <a:gd name="adj2" fmla="val 3447868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Arc 71"/>
          <p:cNvSpPr/>
          <p:nvPr/>
        </p:nvSpPr>
        <p:spPr>
          <a:xfrm flipH="1">
            <a:off x="3046621" y="1746948"/>
            <a:ext cx="78435" cy="367959"/>
          </a:xfrm>
          <a:prstGeom prst="arc">
            <a:avLst>
              <a:gd name="adj1" fmla="val 21063052"/>
              <a:gd name="adj2" fmla="val 5360932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Ellipse 72"/>
          <p:cNvSpPr/>
          <p:nvPr/>
        </p:nvSpPr>
        <p:spPr>
          <a:xfrm>
            <a:off x="749182" y="1584266"/>
            <a:ext cx="65047" cy="65057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75" name="Arc 74"/>
          <p:cNvSpPr/>
          <p:nvPr/>
        </p:nvSpPr>
        <p:spPr>
          <a:xfrm rot="10800000">
            <a:off x="3035283" y="2424569"/>
            <a:ext cx="119256" cy="882977"/>
          </a:xfrm>
          <a:prstGeom prst="arc">
            <a:avLst>
              <a:gd name="adj1" fmla="val 4732543"/>
              <a:gd name="adj2" fmla="val 523601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Arc 75"/>
          <p:cNvSpPr/>
          <p:nvPr/>
        </p:nvSpPr>
        <p:spPr>
          <a:xfrm flipH="1">
            <a:off x="2465229" y="1511076"/>
            <a:ext cx="130819" cy="521704"/>
          </a:xfrm>
          <a:prstGeom prst="arc">
            <a:avLst>
              <a:gd name="adj1" fmla="val 1586012"/>
              <a:gd name="adj2" fmla="val 5365438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7" name="Connecteur droit 76"/>
          <p:cNvCxnSpPr/>
          <p:nvPr/>
        </p:nvCxnSpPr>
        <p:spPr>
          <a:xfrm flipH="1">
            <a:off x="2468123" y="1567231"/>
            <a:ext cx="0" cy="30561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>
            <a:endCxn id="72" idx="0"/>
          </p:cNvCxnSpPr>
          <p:nvPr/>
        </p:nvCxnSpPr>
        <p:spPr>
          <a:xfrm>
            <a:off x="3045386" y="1564217"/>
            <a:ext cx="1257" cy="360538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 flipH="1">
            <a:off x="3624253" y="1563134"/>
            <a:ext cx="1351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>
            <a:off x="3912649" y="1561892"/>
            <a:ext cx="0" cy="1440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rc 81"/>
          <p:cNvSpPr/>
          <p:nvPr/>
        </p:nvSpPr>
        <p:spPr>
          <a:xfrm flipH="1" flipV="1">
            <a:off x="2461266" y="2509721"/>
            <a:ext cx="130819" cy="740629"/>
          </a:xfrm>
          <a:prstGeom prst="arc">
            <a:avLst>
              <a:gd name="adj1" fmla="val 4364101"/>
              <a:gd name="adj2" fmla="val 5340273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3" name="Connecteur droit 82"/>
          <p:cNvCxnSpPr/>
          <p:nvPr/>
        </p:nvCxnSpPr>
        <p:spPr>
          <a:xfrm flipH="1">
            <a:off x="2472301" y="2711067"/>
            <a:ext cx="0" cy="2988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>
          <a:xfrm flipH="1">
            <a:off x="3040906" y="2625698"/>
            <a:ext cx="1472" cy="378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Arc 84"/>
          <p:cNvSpPr/>
          <p:nvPr/>
        </p:nvSpPr>
        <p:spPr>
          <a:xfrm>
            <a:off x="2639673" y="2035965"/>
            <a:ext cx="320453" cy="476448"/>
          </a:xfrm>
          <a:prstGeom prst="arc">
            <a:avLst>
              <a:gd name="adj1" fmla="val 16770074"/>
              <a:gd name="adj2" fmla="val 5010948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711479" y="2294889"/>
            <a:ext cx="4824000" cy="0"/>
          </a:xfrm>
          <a:prstGeom prst="straightConnector1">
            <a:avLst/>
          </a:prstGeom>
          <a:ln w="38100">
            <a:solidFill>
              <a:srgbClr val="B381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Arc 85"/>
          <p:cNvSpPr/>
          <p:nvPr/>
        </p:nvSpPr>
        <p:spPr>
          <a:xfrm flipH="1">
            <a:off x="2756524" y="1507212"/>
            <a:ext cx="130819" cy="521704"/>
          </a:xfrm>
          <a:prstGeom prst="arc">
            <a:avLst>
              <a:gd name="adj1" fmla="val 3251934"/>
              <a:gd name="adj2" fmla="val 5370674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7" name="Connecteur droit 86"/>
          <p:cNvCxnSpPr/>
          <p:nvPr/>
        </p:nvCxnSpPr>
        <p:spPr>
          <a:xfrm flipH="1">
            <a:off x="2759418" y="1566263"/>
            <a:ext cx="0" cy="30561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Arc 87"/>
          <p:cNvSpPr/>
          <p:nvPr/>
        </p:nvSpPr>
        <p:spPr>
          <a:xfrm flipH="1" flipV="1">
            <a:off x="2752476" y="2517690"/>
            <a:ext cx="130819" cy="740629"/>
          </a:xfrm>
          <a:prstGeom prst="arc">
            <a:avLst>
              <a:gd name="adj1" fmla="val 4444818"/>
              <a:gd name="adj2" fmla="val 5395835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5" name="Connecteur droit 94"/>
          <p:cNvCxnSpPr/>
          <p:nvPr/>
        </p:nvCxnSpPr>
        <p:spPr>
          <a:xfrm flipH="1">
            <a:off x="2763596" y="2710099"/>
            <a:ext cx="0" cy="2988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 flipH="1">
            <a:off x="1609288" y="1561892"/>
            <a:ext cx="0" cy="143976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Arc 96"/>
          <p:cNvSpPr/>
          <p:nvPr/>
        </p:nvSpPr>
        <p:spPr>
          <a:xfrm>
            <a:off x="1974565" y="2059403"/>
            <a:ext cx="289835" cy="453090"/>
          </a:xfrm>
          <a:prstGeom prst="arc">
            <a:avLst>
              <a:gd name="adj1" fmla="val 17813477"/>
              <a:gd name="adj2" fmla="val 3447868"/>
            </a:avLst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8" name="Arc 97"/>
          <p:cNvSpPr/>
          <p:nvPr/>
        </p:nvSpPr>
        <p:spPr>
          <a:xfrm flipH="1">
            <a:off x="2189125" y="1760447"/>
            <a:ext cx="78435" cy="367959"/>
          </a:xfrm>
          <a:prstGeom prst="arc">
            <a:avLst>
              <a:gd name="adj1" fmla="val 21063052"/>
              <a:gd name="adj2" fmla="val 5163789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Arc 108"/>
          <p:cNvSpPr/>
          <p:nvPr/>
        </p:nvSpPr>
        <p:spPr>
          <a:xfrm rot="10800000">
            <a:off x="2171999" y="2426495"/>
            <a:ext cx="119256" cy="882977"/>
          </a:xfrm>
          <a:prstGeom prst="arc">
            <a:avLst>
              <a:gd name="adj1" fmla="val 4732543"/>
              <a:gd name="adj2" fmla="val 523601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0" name="Connecteur droit 109"/>
          <p:cNvCxnSpPr/>
          <p:nvPr/>
        </p:nvCxnSpPr>
        <p:spPr>
          <a:xfrm>
            <a:off x="2184704" y="1563436"/>
            <a:ext cx="4443" cy="324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 flipH="1">
            <a:off x="2182102" y="2598128"/>
            <a:ext cx="1472" cy="4068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Arc 111"/>
          <p:cNvSpPr/>
          <p:nvPr/>
        </p:nvSpPr>
        <p:spPr>
          <a:xfrm>
            <a:off x="1702557" y="2059408"/>
            <a:ext cx="256139" cy="453090"/>
          </a:xfrm>
          <a:prstGeom prst="arc">
            <a:avLst>
              <a:gd name="adj1" fmla="val 17922274"/>
              <a:gd name="adj2" fmla="val 3108643"/>
            </a:avLst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3" name="Arc 112"/>
          <p:cNvSpPr/>
          <p:nvPr/>
        </p:nvSpPr>
        <p:spPr>
          <a:xfrm flipH="1">
            <a:off x="1899753" y="1780710"/>
            <a:ext cx="78435" cy="367959"/>
          </a:xfrm>
          <a:prstGeom prst="arc">
            <a:avLst>
              <a:gd name="adj1" fmla="val 21063052"/>
              <a:gd name="adj2" fmla="val 480242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4" name="Arc 113"/>
          <p:cNvSpPr/>
          <p:nvPr/>
        </p:nvSpPr>
        <p:spPr>
          <a:xfrm rot="10800000">
            <a:off x="1879733" y="2423606"/>
            <a:ext cx="119256" cy="882977"/>
          </a:xfrm>
          <a:prstGeom prst="arc">
            <a:avLst>
              <a:gd name="adj1" fmla="val 4732543"/>
              <a:gd name="adj2" fmla="val 5377574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5" name="Connecteur droit 114"/>
          <p:cNvCxnSpPr>
            <a:endCxn id="113" idx="0"/>
          </p:cNvCxnSpPr>
          <p:nvPr/>
        </p:nvCxnSpPr>
        <p:spPr>
          <a:xfrm>
            <a:off x="1895332" y="1562435"/>
            <a:ext cx="4443" cy="39608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/>
          <p:cNvCxnSpPr/>
          <p:nvPr/>
        </p:nvCxnSpPr>
        <p:spPr>
          <a:xfrm flipH="1">
            <a:off x="1892730" y="2595239"/>
            <a:ext cx="1472" cy="40944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V="1">
            <a:off x="783513" y="1139350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 rot="5400000" flipV="1">
            <a:off x="977613" y="1351328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ZoneTexte 118"/>
              <p:cNvSpPr txBox="1"/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9" name="ZoneTexte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blipFill>
                <a:blip r:embed="rId3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ZoneTexte 119"/>
              <p:cNvSpPr txBox="1"/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0" name="ZoneTexte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blipFill>
                <a:blip r:embed="rId4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ZoneTexte 120"/>
              <p:cNvSpPr txBox="1"/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1" name="ZoneTexte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blipFill>
                <a:blip r:embed="rId5"/>
                <a:stretch>
                  <a:fillRect r="-956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ZoneTexte 121"/>
          <p:cNvSpPr txBox="1"/>
          <p:nvPr/>
        </p:nvSpPr>
        <p:spPr>
          <a:xfrm>
            <a:off x="664356" y="1492549"/>
            <a:ext cx="19218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800" b="1" dirty="0"/>
              <a:t>x</a:t>
            </a:r>
            <a:endParaRPr lang="en-GB" sz="1200" b="1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B469ECB-6D36-8377-8786-6ABA451984A1}"/>
              </a:ext>
            </a:extLst>
          </p:cNvPr>
          <p:cNvGrpSpPr/>
          <p:nvPr/>
        </p:nvGrpSpPr>
        <p:grpSpPr>
          <a:xfrm>
            <a:off x="6504874" y="1480861"/>
            <a:ext cx="4837322" cy="1764000"/>
            <a:chOff x="6504874" y="1480861"/>
            <a:chExt cx="4837322" cy="1764000"/>
          </a:xfrm>
        </p:grpSpPr>
        <p:cxnSp>
          <p:nvCxnSpPr>
            <p:cNvPr id="165" name="Connecteur droit avec flèche 164"/>
            <p:cNvCxnSpPr/>
            <p:nvPr/>
          </p:nvCxnSpPr>
          <p:spPr>
            <a:xfrm flipV="1">
              <a:off x="6803185" y="2860950"/>
              <a:ext cx="432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avec flèche 165"/>
            <p:cNvCxnSpPr/>
            <p:nvPr/>
          </p:nvCxnSpPr>
          <p:spPr>
            <a:xfrm flipV="1">
              <a:off x="6862251" y="1711203"/>
              <a:ext cx="0" cy="1224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/>
            <p:cNvCxnSpPr/>
            <p:nvPr/>
          </p:nvCxnSpPr>
          <p:spPr>
            <a:xfrm flipV="1">
              <a:off x="6862251" y="2833655"/>
              <a:ext cx="1728000" cy="0"/>
            </a:xfrm>
            <a:prstGeom prst="line">
              <a:avLst/>
            </a:prstGeom>
            <a:ln w="57150">
              <a:solidFill>
                <a:srgbClr val="2D5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>
            <a:xfrm flipV="1">
              <a:off x="8568696" y="1983087"/>
              <a:ext cx="0" cy="900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176"/>
            <p:cNvCxnSpPr/>
            <p:nvPr/>
          </p:nvCxnSpPr>
          <p:spPr>
            <a:xfrm>
              <a:off x="9445539" y="1956211"/>
              <a:ext cx="0" cy="450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>
              <a:off x="9413717" y="2413040"/>
              <a:ext cx="1476000" cy="0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ZoneTexte 188"/>
                <p:cNvSpPr txBox="1"/>
                <p:nvPr/>
              </p:nvSpPr>
              <p:spPr>
                <a:xfrm>
                  <a:off x="6862251" y="2790206"/>
                  <a:ext cx="424378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𝑅𝑎𝑑𝑖𝑢𝑠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9" name="ZoneTexte 1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2251" y="2790206"/>
                  <a:ext cx="4243781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ZoneTexte 190"/>
                <p:cNvSpPr txBox="1"/>
                <p:nvPr/>
              </p:nvSpPr>
              <p:spPr>
                <a:xfrm>
                  <a:off x="6504874" y="1622630"/>
                  <a:ext cx="39570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1" name="ZoneTexte 1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4874" y="1622630"/>
                  <a:ext cx="395703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6" name="Connecteur droit 175"/>
            <p:cNvCxnSpPr/>
            <p:nvPr/>
          </p:nvCxnSpPr>
          <p:spPr>
            <a:xfrm>
              <a:off x="8544411" y="1957683"/>
              <a:ext cx="936000" cy="0"/>
            </a:xfrm>
            <a:prstGeom prst="line">
              <a:avLst/>
            </a:prstGeom>
            <a:ln w="57150">
              <a:solidFill>
                <a:srgbClr val="C745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577753" y="1480861"/>
              <a:ext cx="4764443" cy="1764000"/>
            </a:xfrm>
            <a:prstGeom prst="rect">
              <a:avLst/>
            </a:prstGeom>
            <a:noFill/>
            <a:ln w="28575">
              <a:solidFill>
                <a:srgbClr val="B38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4532023" y="948114"/>
                <a:ext cx="69163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Profil</a:t>
                </a:r>
                <a:r>
                  <a: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de champ </a:t>
                </a:r>
                <a:r>
                  <a:rPr lang="en-GB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magnétique</a:t>
                </a:r>
                <a:r>
                  <a: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selon</a:t>
                </a:r>
                <a:r>
                  <a: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24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GB" sz="24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</m:e>
                    </m:acc>
                  </m:oMath>
                </a14:m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2023" y="948114"/>
                <a:ext cx="6916301" cy="461665"/>
              </a:xfrm>
              <a:prstGeom prst="rect">
                <a:avLst/>
              </a:prstGeom>
              <a:blipFill>
                <a:blip r:embed="rId8"/>
                <a:stretch>
                  <a:fillRect t="-12000" b="-37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Connecteur droit 129"/>
          <p:cNvCxnSpPr/>
          <p:nvPr/>
        </p:nvCxnSpPr>
        <p:spPr>
          <a:xfrm flipH="1">
            <a:off x="1310556" y="1561893"/>
            <a:ext cx="0" cy="144073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68419" y="5070499"/>
            <a:ext cx="3524885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75DC7D-5FCD-9D44-E377-3433495D3B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31486" r="258" b="34366"/>
          <a:stretch/>
        </p:blipFill>
        <p:spPr>
          <a:xfrm>
            <a:off x="6573265" y="3378199"/>
            <a:ext cx="4778979" cy="2422212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1665621" y="1700173"/>
            <a:ext cx="151488" cy="11694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62" name="ZoneTexte 61"/>
          <p:cNvSpPr txBox="1"/>
          <p:nvPr/>
        </p:nvSpPr>
        <p:spPr>
          <a:xfrm>
            <a:off x="4401844" y="3942974"/>
            <a:ext cx="2301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cs typeface="Times New Roman" panose="02020603050405020304" pitchFamily="18" charset="0"/>
              </a:rPr>
              <a:t>Résultats</a:t>
            </a:r>
            <a:r>
              <a:rPr lang="en-GB" sz="2000" dirty="0">
                <a:cs typeface="Times New Roman" panose="02020603050405020304" pitchFamily="18" charset="0"/>
              </a:rPr>
              <a:t> </a:t>
            </a:r>
          </a:p>
          <a:p>
            <a:r>
              <a:rPr lang="en-GB" sz="2000" dirty="0" err="1">
                <a:cs typeface="Times New Roman" panose="02020603050405020304" pitchFamily="18" charset="0"/>
              </a:rPr>
              <a:t>expérimentaux</a:t>
            </a:r>
            <a:r>
              <a:rPr lang="en-GB" sz="2000" dirty="0">
                <a:cs typeface="Times New Roman" panose="02020603050405020304" pitchFamily="18" charset="0"/>
              </a:rPr>
              <a:t> </a:t>
            </a:r>
            <a:r>
              <a:rPr lang="en-GB" sz="2000" baseline="30000" dirty="0">
                <a:cs typeface="Times New Roman" panose="02020603050405020304" pitchFamily="18" charset="0"/>
              </a:rPr>
              <a:t>1</a:t>
            </a:r>
            <a:endParaRPr lang="en-GB" sz="2000" dirty="0">
              <a:cs typeface="Times New Roman" panose="02020603050405020304" pitchFamily="18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52069E1-D42D-6C2D-7CA3-8396C7FB004D}"/>
              </a:ext>
            </a:extLst>
          </p:cNvPr>
          <p:cNvSpPr txBox="1"/>
          <p:nvPr/>
        </p:nvSpPr>
        <p:spPr>
          <a:xfrm>
            <a:off x="4860983" y="1861589"/>
            <a:ext cx="1383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cs typeface="Times New Roman" panose="02020603050405020304" pitchFamily="18" charset="0"/>
              </a:rPr>
              <a:t>Schéma</a:t>
            </a:r>
            <a:endParaRPr lang="en-GB" dirty="0">
              <a:cs typeface="Times New Roman" panose="02020603050405020304" pitchFamily="18" charset="0"/>
            </a:endParaRPr>
          </a:p>
        </p:txBody>
      </p:sp>
      <p:sp>
        <p:nvSpPr>
          <p:cNvPr id="6" name="Chevron 17">
            <a:extLst>
              <a:ext uri="{FF2B5EF4-FFF2-40B4-BE49-F238E27FC236}">
                <a16:creationId xmlns:a16="http://schemas.microsoft.com/office/drawing/2014/main" id="{6AF1D108-AD0A-66CE-2F2A-E974F2B357D0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hevron 18">
            <a:extLst>
              <a:ext uri="{FF2B5EF4-FFF2-40B4-BE49-F238E27FC236}">
                <a16:creationId xmlns:a16="http://schemas.microsoft.com/office/drawing/2014/main" id="{FB7BAE2F-BFC6-4C3B-6380-945E9D6A6C6F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Chevron 19">
            <a:extLst>
              <a:ext uri="{FF2B5EF4-FFF2-40B4-BE49-F238E27FC236}">
                <a16:creationId xmlns:a16="http://schemas.microsoft.com/office/drawing/2014/main" id="{F8DDDB7B-A615-532D-574D-9B5329A75074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Chevron 20">
            <a:extLst>
              <a:ext uri="{FF2B5EF4-FFF2-40B4-BE49-F238E27FC236}">
                <a16:creationId xmlns:a16="http://schemas.microsoft.com/office/drawing/2014/main" id="{8E2E6CB4-3A29-D740-2A0D-171A99C84EB4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E11E75A-9ECC-4D04-B345-E9EF93DF7B1F}"/>
              </a:ext>
            </a:extLst>
          </p:cNvPr>
          <p:cNvSpPr/>
          <p:nvPr/>
        </p:nvSpPr>
        <p:spPr>
          <a:xfrm>
            <a:off x="8528846" y="5973264"/>
            <a:ext cx="3081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fr-FR" sz="2000" dirty="0"/>
              <a:t>Schaeffer et al. (2015)</a:t>
            </a:r>
          </a:p>
        </p:txBody>
      </p:sp>
      <p:sp>
        <p:nvSpPr>
          <p:cNvPr id="94" name="Titr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10728325" cy="871827"/>
          </a:xfrm>
        </p:spPr>
        <p:txBody>
          <a:bodyPr/>
          <a:lstStyle/>
          <a:p>
            <a:r>
              <a:rPr lang="fr-FR" dirty="0"/>
              <a:t>2. Expériences de laboratoire type AMPTE</a:t>
            </a:r>
          </a:p>
        </p:txBody>
      </p:sp>
      <p:sp>
        <p:nvSpPr>
          <p:cNvPr id="99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6</a:t>
            </a:fld>
            <a:r>
              <a:rPr lang="fr-FR" sz="1400" dirty="0"/>
              <a:t>/18</a:t>
            </a:r>
            <a:endParaRPr lang="en-GB" sz="1400" dirty="0"/>
          </a:p>
        </p:txBody>
      </p:sp>
      <p:sp>
        <p:nvSpPr>
          <p:cNvPr id="100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9117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0" grpId="0" animBg="1"/>
      <p:bldP spid="71" grpId="0" animBg="1"/>
      <p:bldP spid="72" grpId="0" animBg="1"/>
      <p:bldP spid="75" grpId="0" animBg="1"/>
      <p:bldP spid="76" grpId="0" animBg="1"/>
      <p:bldP spid="82" grpId="0" animBg="1"/>
      <p:bldP spid="85" grpId="0" animBg="1"/>
      <p:bldP spid="86" grpId="0" animBg="1"/>
      <p:bldP spid="88" grpId="0" animBg="1"/>
      <p:bldP spid="97" grpId="0" animBg="1"/>
      <p:bldP spid="98" grpId="0" animBg="1"/>
      <p:bldP spid="109" grpId="0" animBg="1"/>
      <p:bldP spid="112" grpId="0" animBg="1"/>
      <p:bldP spid="113" grpId="0" animBg="1"/>
      <p:bldP spid="114" grpId="0" animBg="1"/>
      <p:bldP spid="4" grpId="0"/>
      <p:bldP spid="8" grpId="0" animBg="1"/>
      <p:bldP spid="62" grpId="0"/>
      <p:bldP spid="24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ED038F1-5F72-8232-D5BB-8225BAC05AE6}"/>
              </a:ext>
            </a:extLst>
          </p:cNvPr>
          <p:cNvSpPr/>
          <p:nvPr/>
        </p:nvSpPr>
        <p:spPr>
          <a:xfrm>
            <a:off x="4315418" y="906570"/>
            <a:ext cx="7156289" cy="50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4661270" y="4924011"/>
            <a:ext cx="6533846" cy="9233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fr-FR" dirty="0"/>
              <a:t>La cavité passe par 2 phases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Effondrement</a:t>
            </a:r>
          </a:p>
        </p:txBody>
      </p:sp>
      <p:sp>
        <p:nvSpPr>
          <p:cNvPr id="10" name="Flèche courbée vers la gauche 9"/>
          <p:cNvSpPr/>
          <p:nvPr/>
        </p:nvSpPr>
        <p:spPr>
          <a:xfrm>
            <a:off x="7906960" y="5369020"/>
            <a:ext cx="229807" cy="353962"/>
          </a:xfrm>
          <a:prstGeom prst="curved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150074" y="5217855"/>
            <a:ext cx="295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5"/>
                </a:solidFill>
              </a:rPr>
              <a:t>Instabilités</a:t>
            </a:r>
            <a:r>
              <a:rPr lang="en-US" dirty="0">
                <a:solidFill>
                  <a:schemeClr val="accent5"/>
                </a:solidFill>
              </a:rPr>
              <a:t> de Rayleigh-Taylor </a:t>
            </a:r>
            <a:r>
              <a:rPr lang="en-US" dirty="0" err="1">
                <a:solidFill>
                  <a:schemeClr val="accent5"/>
                </a:solidFill>
              </a:rPr>
              <a:t>magnétique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62" name="Titre 1"/>
          <p:cNvSpPr txBox="1">
            <a:spLocks/>
          </p:cNvSpPr>
          <p:nvPr/>
        </p:nvSpPr>
        <p:spPr>
          <a:xfrm>
            <a:off x="720000" y="360000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 2. Simulation </a:t>
            </a:r>
            <a:r>
              <a:rPr lang="en-GB" sz="2800" dirty="0" err="1"/>
              <a:t>d’une</a:t>
            </a:r>
            <a:r>
              <a:rPr lang="en-GB" sz="2800" dirty="0"/>
              <a:t> </a:t>
            </a:r>
            <a:r>
              <a:rPr lang="en-GB" sz="2800" dirty="0" err="1"/>
              <a:t>cavité</a:t>
            </a:r>
            <a:r>
              <a:rPr lang="en-GB" sz="2800" dirty="0"/>
              <a:t> </a:t>
            </a:r>
            <a:r>
              <a:rPr lang="en-GB" sz="2800" dirty="0" err="1"/>
              <a:t>diamagnétique</a:t>
            </a:r>
            <a:r>
              <a:rPr lang="en-GB" sz="2800" dirty="0"/>
              <a:t> </a:t>
            </a:r>
            <a:r>
              <a:rPr lang="en-GB" sz="2800" dirty="0" err="1"/>
              <a:t>expérimentale</a:t>
            </a:r>
            <a:endParaRPr lang="en-GB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297088" y="880448"/>
            <a:ext cx="720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du code 2D CLOVIS</a:t>
            </a:r>
            <a:endParaRPr lang="fr-FR" sz="28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897819" y="1350107"/>
            <a:ext cx="2711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Masse </a:t>
            </a:r>
            <a:r>
              <a:rPr lang="en-US" sz="2000" dirty="0" err="1"/>
              <a:t>volumique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ZoneTexte 92"/>
              <p:cNvSpPr txBox="1"/>
              <p:nvPr/>
            </p:nvSpPr>
            <p:spPr>
              <a:xfrm>
                <a:off x="7906366" y="1347479"/>
                <a:ext cx="31139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Champ </a:t>
                </a:r>
                <a:r>
                  <a:rPr lang="en-US" sz="2000" dirty="0" err="1"/>
                  <a:t>magnétique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3" name="ZoneTexte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366" y="1347479"/>
                <a:ext cx="3113937" cy="400110"/>
              </a:xfrm>
              <a:prstGeom prst="rect">
                <a:avLst/>
              </a:prstGeom>
              <a:blipFill>
                <a:blip r:embed="rId7"/>
                <a:stretch>
                  <a:fillRect l="-2153" t="-6061" b="-272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e 23"/>
          <p:cNvGrpSpPr/>
          <p:nvPr/>
        </p:nvGrpSpPr>
        <p:grpSpPr>
          <a:xfrm>
            <a:off x="1310556" y="1032740"/>
            <a:ext cx="2597553" cy="2276733"/>
            <a:chOff x="1637656" y="1010437"/>
            <a:chExt cx="2597553" cy="2276733"/>
          </a:xfrm>
        </p:grpSpPr>
        <p:sp>
          <p:nvSpPr>
            <p:cNvPr id="64" name="Ellipse 63"/>
            <p:cNvSpPr/>
            <p:nvPr/>
          </p:nvSpPr>
          <p:spPr>
            <a:xfrm>
              <a:off x="1640953" y="1658819"/>
              <a:ext cx="2594256" cy="1206661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2424042" y="1010437"/>
              <a:ext cx="156159" cy="1566284"/>
              <a:chOff x="2424042" y="1010437"/>
              <a:chExt cx="156159" cy="1566284"/>
            </a:xfrm>
          </p:grpSpPr>
          <p:sp>
            <p:nvSpPr>
              <p:cNvPr id="74" name="Organigramme : Fusion 73"/>
              <p:cNvSpPr/>
              <p:nvPr/>
            </p:nvSpPr>
            <p:spPr>
              <a:xfrm rot="2289868">
                <a:off x="2424042" y="1010437"/>
                <a:ext cx="156159" cy="1566284"/>
              </a:xfrm>
              <a:prstGeom prst="flowChartMerge">
                <a:avLst/>
              </a:prstGeom>
              <a:solidFill>
                <a:srgbClr val="C00000">
                  <a:alpha val="62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65" name="Rectangle 64"/>
              <p:cNvSpPr/>
              <p:nvPr/>
            </p:nvSpPr>
            <p:spPr>
              <a:xfrm rot="18480000">
                <a:off x="1801010" y="1732209"/>
                <a:ext cx="1466455" cy="4571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66" name="Ellipse 65"/>
            <p:cNvSpPr/>
            <p:nvPr/>
          </p:nvSpPr>
          <p:spPr>
            <a:xfrm>
              <a:off x="1928202" y="1880948"/>
              <a:ext cx="1400428" cy="756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softEdge rad="1143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sz="500" dirty="0"/>
            </a:p>
          </p:txBody>
        </p:sp>
        <p:sp>
          <p:nvSpPr>
            <p:cNvPr id="67" name="Ellipse 66"/>
            <p:cNvSpPr/>
            <p:nvPr/>
          </p:nvSpPr>
          <p:spPr>
            <a:xfrm>
              <a:off x="2103335" y="2004141"/>
              <a:ext cx="921748" cy="516638"/>
            </a:xfrm>
            <a:prstGeom prst="ellipse">
              <a:avLst/>
            </a:prstGeom>
            <a:solidFill>
              <a:srgbClr val="053061">
                <a:alpha val="78000"/>
              </a:srgbClr>
            </a:solidFill>
            <a:ln>
              <a:noFill/>
            </a:ln>
            <a:effectLst>
              <a:softEdge rad="508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sz="500" dirty="0"/>
            </a:p>
          </p:txBody>
        </p:sp>
        <p:cxnSp>
          <p:nvCxnSpPr>
            <p:cNvPr id="69" name="Connecteur droit 68"/>
            <p:cNvCxnSpPr/>
            <p:nvPr/>
          </p:nvCxnSpPr>
          <p:spPr>
            <a:xfrm>
              <a:off x="3658806" y="1541096"/>
              <a:ext cx="0" cy="144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Arc 69"/>
            <p:cNvSpPr/>
            <p:nvPr/>
          </p:nvSpPr>
          <p:spPr>
            <a:xfrm>
              <a:off x="2468111" y="2010478"/>
              <a:ext cx="611614" cy="481726"/>
            </a:xfrm>
            <a:prstGeom prst="arc">
              <a:avLst>
                <a:gd name="adj1" fmla="val 17220481"/>
                <a:gd name="adj2" fmla="val 429643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Arc 70"/>
            <p:cNvSpPr/>
            <p:nvPr/>
          </p:nvSpPr>
          <p:spPr>
            <a:xfrm>
              <a:off x="3157516" y="2035175"/>
              <a:ext cx="289835" cy="453090"/>
            </a:xfrm>
            <a:prstGeom prst="arc">
              <a:avLst>
                <a:gd name="adj1" fmla="val 17813477"/>
                <a:gd name="adj2" fmla="val 3447868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Arc 71"/>
            <p:cNvSpPr/>
            <p:nvPr/>
          </p:nvSpPr>
          <p:spPr>
            <a:xfrm flipH="1">
              <a:off x="3366288" y="1724646"/>
              <a:ext cx="78435" cy="367959"/>
            </a:xfrm>
            <a:prstGeom prst="arc">
              <a:avLst>
                <a:gd name="adj1" fmla="val 21063052"/>
                <a:gd name="adj2" fmla="val 5360932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Arc 74"/>
            <p:cNvSpPr/>
            <p:nvPr/>
          </p:nvSpPr>
          <p:spPr>
            <a:xfrm rot="10800000">
              <a:off x="3354950" y="2402267"/>
              <a:ext cx="119256" cy="882977"/>
            </a:xfrm>
            <a:prstGeom prst="arc">
              <a:avLst>
                <a:gd name="adj1" fmla="val 4732543"/>
                <a:gd name="adj2" fmla="val 523601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Arc 75"/>
            <p:cNvSpPr/>
            <p:nvPr/>
          </p:nvSpPr>
          <p:spPr>
            <a:xfrm flipH="1">
              <a:off x="2784896" y="1488774"/>
              <a:ext cx="130819" cy="521704"/>
            </a:xfrm>
            <a:prstGeom prst="arc">
              <a:avLst>
                <a:gd name="adj1" fmla="val 1586012"/>
                <a:gd name="adj2" fmla="val 5365438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" name="Connecteur droit 76"/>
            <p:cNvCxnSpPr/>
            <p:nvPr/>
          </p:nvCxnSpPr>
          <p:spPr>
            <a:xfrm flipH="1">
              <a:off x="2787790" y="1544929"/>
              <a:ext cx="0" cy="30561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 flipH="1">
              <a:off x="1637656" y="1539590"/>
              <a:ext cx="0" cy="144073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>
              <a:endCxn id="72" idx="0"/>
            </p:cNvCxnSpPr>
            <p:nvPr/>
          </p:nvCxnSpPr>
          <p:spPr>
            <a:xfrm>
              <a:off x="3365053" y="1541915"/>
              <a:ext cx="1257" cy="36053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flipH="1">
              <a:off x="3943920" y="1540832"/>
              <a:ext cx="1351" cy="144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4232316" y="1539590"/>
              <a:ext cx="0" cy="144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Arc 81"/>
            <p:cNvSpPr/>
            <p:nvPr/>
          </p:nvSpPr>
          <p:spPr>
            <a:xfrm flipH="1" flipV="1">
              <a:off x="2780933" y="2487419"/>
              <a:ext cx="130819" cy="740629"/>
            </a:xfrm>
            <a:prstGeom prst="arc">
              <a:avLst>
                <a:gd name="adj1" fmla="val 4364101"/>
                <a:gd name="adj2" fmla="val 5340273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" name="Connecteur droit 82"/>
            <p:cNvCxnSpPr/>
            <p:nvPr/>
          </p:nvCxnSpPr>
          <p:spPr>
            <a:xfrm flipH="1">
              <a:off x="2791968" y="2688765"/>
              <a:ext cx="0" cy="2988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3360573" y="2603396"/>
              <a:ext cx="1472" cy="378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Arc 84"/>
            <p:cNvSpPr/>
            <p:nvPr/>
          </p:nvSpPr>
          <p:spPr>
            <a:xfrm>
              <a:off x="2959340" y="2013663"/>
              <a:ext cx="320453" cy="476448"/>
            </a:xfrm>
            <a:prstGeom prst="arc">
              <a:avLst>
                <a:gd name="adj1" fmla="val 16770074"/>
                <a:gd name="adj2" fmla="val 5010948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Arc 85"/>
            <p:cNvSpPr/>
            <p:nvPr/>
          </p:nvSpPr>
          <p:spPr>
            <a:xfrm flipH="1">
              <a:off x="3076191" y="1484910"/>
              <a:ext cx="130819" cy="521704"/>
            </a:xfrm>
            <a:prstGeom prst="arc">
              <a:avLst>
                <a:gd name="adj1" fmla="val 3251934"/>
                <a:gd name="adj2" fmla="val 537067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7" name="Connecteur droit 86"/>
            <p:cNvCxnSpPr/>
            <p:nvPr/>
          </p:nvCxnSpPr>
          <p:spPr>
            <a:xfrm flipH="1">
              <a:off x="3079085" y="1543961"/>
              <a:ext cx="0" cy="30561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Arc 87"/>
            <p:cNvSpPr/>
            <p:nvPr/>
          </p:nvSpPr>
          <p:spPr>
            <a:xfrm flipH="1" flipV="1">
              <a:off x="3072143" y="2495388"/>
              <a:ext cx="130819" cy="740629"/>
            </a:xfrm>
            <a:prstGeom prst="arc">
              <a:avLst>
                <a:gd name="adj1" fmla="val 4444818"/>
                <a:gd name="adj2" fmla="val 5395835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5" name="Connecteur droit 94"/>
            <p:cNvCxnSpPr/>
            <p:nvPr/>
          </p:nvCxnSpPr>
          <p:spPr>
            <a:xfrm flipH="1">
              <a:off x="3083263" y="2687797"/>
              <a:ext cx="0" cy="2988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 flipH="1">
              <a:off x="1928955" y="1539590"/>
              <a:ext cx="0" cy="14397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Arc 96"/>
            <p:cNvSpPr/>
            <p:nvPr/>
          </p:nvSpPr>
          <p:spPr>
            <a:xfrm>
              <a:off x="2294232" y="2037101"/>
              <a:ext cx="289835" cy="453090"/>
            </a:xfrm>
            <a:prstGeom prst="arc">
              <a:avLst>
                <a:gd name="adj1" fmla="val 17813477"/>
                <a:gd name="adj2" fmla="val 3447868"/>
              </a:avLst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Arc 97"/>
            <p:cNvSpPr/>
            <p:nvPr/>
          </p:nvSpPr>
          <p:spPr>
            <a:xfrm flipH="1">
              <a:off x="2508792" y="1738145"/>
              <a:ext cx="78435" cy="367959"/>
            </a:xfrm>
            <a:prstGeom prst="arc">
              <a:avLst>
                <a:gd name="adj1" fmla="val 21063052"/>
                <a:gd name="adj2" fmla="val 5163789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Arc 108"/>
            <p:cNvSpPr/>
            <p:nvPr/>
          </p:nvSpPr>
          <p:spPr>
            <a:xfrm rot="10800000">
              <a:off x="2491666" y="2404193"/>
              <a:ext cx="119256" cy="882977"/>
            </a:xfrm>
            <a:prstGeom prst="arc">
              <a:avLst>
                <a:gd name="adj1" fmla="val 4732543"/>
                <a:gd name="adj2" fmla="val 523601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0" name="Connecteur droit 109"/>
            <p:cNvCxnSpPr/>
            <p:nvPr/>
          </p:nvCxnSpPr>
          <p:spPr>
            <a:xfrm>
              <a:off x="2504371" y="1541134"/>
              <a:ext cx="4443" cy="324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>
            <a:xfrm flipH="1">
              <a:off x="2501769" y="2575826"/>
              <a:ext cx="1472" cy="4068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Arc 111"/>
            <p:cNvSpPr/>
            <p:nvPr/>
          </p:nvSpPr>
          <p:spPr>
            <a:xfrm>
              <a:off x="2022224" y="2037106"/>
              <a:ext cx="256139" cy="453090"/>
            </a:xfrm>
            <a:prstGeom prst="arc">
              <a:avLst>
                <a:gd name="adj1" fmla="val 17922274"/>
                <a:gd name="adj2" fmla="val 3108643"/>
              </a:avLst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Arc 112"/>
            <p:cNvSpPr/>
            <p:nvPr/>
          </p:nvSpPr>
          <p:spPr>
            <a:xfrm flipH="1">
              <a:off x="2219420" y="1758408"/>
              <a:ext cx="78435" cy="367959"/>
            </a:xfrm>
            <a:prstGeom prst="arc">
              <a:avLst>
                <a:gd name="adj1" fmla="val 21063052"/>
                <a:gd name="adj2" fmla="val 480242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Arc 113"/>
            <p:cNvSpPr/>
            <p:nvPr/>
          </p:nvSpPr>
          <p:spPr>
            <a:xfrm rot="10800000">
              <a:off x="2199400" y="2401304"/>
              <a:ext cx="119256" cy="882977"/>
            </a:xfrm>
            <a:prstGeom prst="arc">
              <a:avLst>
                <a:gd name="adj1" fmla="val 4732543"/>
                <a:gd name="adj2" fmla="val 537757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5" name="Connecteur droit 114"/>
            <p:cNvCxnSpPr>
              <a:endCxn id="113" idx="0"/>
            </p:cNvCxnSpPr>
            <p:nvPr/>
          </p:nvCxnSpPr>
          <p:spPr>
            <a:xfrm>
              <a:off x="2214999" y="1540133"/>
              <a:ext cx="4443" cy="39608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 flipH="1">
              <a:off x="2212397" y="2572937"/>
              <a:ext cx="1472" cy="40944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/>
            <p:cNvSpPr/>
            <p:nvPr/>
          </p:nvSpPr>
          <p:spPr>
            <a:xfrm>
              <a:off x="1992721" y="1677870"/>
              <a:ext cx="151488" cy="116943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646273" y="1166670"/>
              <a:ext cx="2583062" cy="2029324"/>
            </a:xfrm>
            <a:prstGeom prst="rect">
              <a:avLst/>
            </a:prstGeom>
            <a:noFill/>
            <a:ln w="50800">
              <a:solidFill>
                <a:schemeClr val="accent3"/>
              </a:solidFill>
            </a:ln>
            <a:scene3d>
              <a:camera prst="isometricOffAxis2Top"/>
              <a:lightRig rig="sof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635122" y="4245463"/>
                <a:ext cx="6096000" cy="6682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Plan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sSub>
                      <m:sSubPr>
                        <m:ctrlPr>
                          <a:rPr lang="fr-FR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fr-FR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dirty="0"/>
                  <a:t>Résolution spatiale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dirty="0"/>
                  <a:t> 1/2000 m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122" y="4245463"/>
                <a:ext cx="6096000" cy="668260"/>
              </a:xfrm>
              <a:prstGeom prst="rect">
                <a:avLst/>
              </a:prstGeom>
              <a:blipFill>
                <a:blip r:embed="rId8"/>
                <a:stretch>
                  <a:fillRect l="-700" t="-5455" b="-10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eur droit avec flèche 27"/>
          <p:cNvCxnSpPr>
            <a:cxnSpLocks/>
            <a:stCxn id="64" idx="6"/>
            <a:endCxn id="26" idx="1"/>
          </p:cNvCxnSpPr>
          <p:nvPr/>
        </p:nvCxnSpPr>
        <p:spPr>
          <a:xfrm>
            <a:off x="3908109" y="2284453"/>
            <a:ext cx="753161" cy="739813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5184" y="1760163"/>
            <a:ext cx="3373813" cy="2520000"/>
          </a:xfrm>
          <a:prstGeom prst="rect">
            <a:avLst/>
          </a:prstGeom>
        </p:spPr>
      </p:pic>
      <p:pic>
        <p:nvPicPr>
          <p:cNvPr id="3" name="rh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86961" y="1775011"/>
            <a:ext cx="3257333" cy="252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661270" y="1746266"/>
            <a:ext cx="6552570" cy="255600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395E38-58A8-AAB4-D491-229FAC19BE79}"/>
              </a:ext>
            </a:extLst>
          </p:cNvPr>
          <p:cNvSpPr txBox="1"/>
          <p:nvPr/>
        </p:nvSpPr>
        <p:spPr>
          <a:xfrm>
            <a:off x="746304" y="3778817"/>
            <a:ext cx="4362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ea typeface="Tahoma" panose="020B0604030504040204" pitchFamily="34" charset="0"/>
                <a:cs typeface="Times New Roman" panose="02020603050405020304" pitchFamily="18" charset="0"/>
              </a:rPr>
              <a:t>Champ magnétique</a:t>
            </a:r>
          </a:p>
          <a:p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Cible Carbone</a:t>
            </a:r>
          </a:p>
          <a:p>
            <a:r>
              <a:rPr lang="fr-FR" sz="2000" dirty="0">
                <a:solidFill>
                  <a:srgbClr val="C9C9C9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Plasma ambiant </a:t>
            </a:r>
          </a:p>
          <a:p>
            <a:r>
              <a:rPr lang="fr-FR" sz="2000" dirty="0">
                <a:solidFill>
                  <a:srgbClr val="C9C9C9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au repos (H ou He)</a:t>
            </a:r>
          </a:p>
          <a:p>
            <a:r>
              <a:rPr lang="fr-FR" sz="2000" dirty="0">
                <a:solidFill>
                  <a:srgbClr val="05306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Plasma débris énergétique</a:t>
            </a:r>
            <a:endParaRPr lang="fr-FR" sz="2000" dirty="0">
              <a:solidFill>
                <a:srgbClr val="C9C9C9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rgbClr val="C7454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Plasma ambiant accéléré</a:t>
            </a:r>
          </a:p>
          <a:p>
            <a:endParaRPr lang="fr-FR" sz="2000" dirty="0">
              <a:solidFill>
                <a:srgbClr val="C9C9C9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fr-FR" sz="2000" dirty="0"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ED80DFA-AB49-550D-2964-898354B8956E}"/>
              </a:ext>
            </a:extLst>
          </p:cNvPr>
          <p:cNvSpPr/>
          <p:nvPr/>
        </p:nvSpPr>
        <p:spPr>
          <a:xfrm>
            <a:off x="749182" y="1584266"/>
            <a:ext cx="65047" cy="65057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C152DED-5A91-8D05-52BC-5BEB8F4929E4}"/>
              </a:ext>
            </a:extLst>
          </p:cNvPr>
          <p:cNvCxnSpPr/>
          <p:nvPr/>
        </p:nvCxnSpPr>
        <p:spPr>
          <a:xfrm flipV="1">
            <a:off x="783513" y="1139350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C464C9F-037A-C4C5-DA72-71095FF757EA}"/>
              </a:ext>
            </a:extLst>
          </p:cNvPr>
          <p:cNvCxnSpPr/>
          <p:nvPr/>
        </p:nvCxnSpPr>
        <p:spPr>
          <a:xfrm rot="5400000" flipV="1">
            <a:off x="977613" y="1351328"/>
            <a:ext cx="2981" cy="51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BA7D4FC-983D-9C8D-6A8D-25E2664FB6CC}"/>
                  </a:ext>
                </a:extLst>
              </p:cNvPr>
              <p:cNvSpPr txBox="1"/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BA7D4FC-983D-9C8D-6A8D-25E2664FB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04" y="928133"/>
                <a:ext cx="139990" cy="307777"/>
              </a:xfrm>
              <a:prstGeom prst="rect">
                <a:avLst/>
              </a:prstGeom>
              <a:blipFill>
                <a:blip r:embed="rId11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AC5D935-A66C-A582-21E7-A986934B26BC}"/>
                  </a:ext>
                </a:extLst>
              </p:cNvPr>
              <p:cNvSpPr txBox="1"/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AC5D935-A66C-A582-21E7-A986934B2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54" y="1641260"/>
                <a:ext cx="139990" cy="307777"/>
              </a:xfrm>
              <a:prstGeom prst="rect">
                <a:avLst/>
              </a:prstGeom>
              <a:blipFill>
                <a:blip r:embed="rId12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59217A0-193C-0A06-AF2D-77DB937CFADE}"/>
                  </a:ext>
                </a:extLst>
              </p:cNvPr>
              <p:cNvSpPr txBox="1"/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59217A0-193C-0A06-AF2D-77DB937CF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66" y="1652645"/>
                <a:ext cx="139990" cy="307777"/>
              </a:xfrm>
              <a:prstGeom prst="rect">
                <a:avLst/>
              </a:prstGeom>
              <a:blipFill>
                <a:blip r:embed="rId13"/>
                <a:stretch>
                  <a:fillRect r="-956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FE50D8FE-D7F1-0E79-8138-198859742855}"/>
              </a:ext>
            </a:extLst>
          </p:cNvPr>
          <p:cNvSpPr txBox="1"/>
          <p:nvPr/>
        </p:nvSpPr>
        <p:spPr>
          <a:xfrm>
            <a:off x="664356" y="1492549"/>
            <a:ext cx="19218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800" b="1" dirty="0"/>
              <a:t>x</a:t>
            </a:r>
            <a:endParaRPr lang="en-GB" sz="1200" b="1" dirty="0"/>
          </a:p>
        </p:txBody>
      </p:sp>
      <p:sp>
        <p:nvSpPr>
          <p:cNvPr id="6" name="Chevron 17">
            <a:extLst>
              <a:ext uri="{FF2B5EF4-FFF2-40B4-BE49-F238E27FC236}">
                <a16:creationId xmlns:a16="http://schemas.microsoft.com/office/drawing/2014/main" id="{66253978-EA68-5D03-5911-9596FCF67A0A}"/>
              </a:ext>
            </a:extLst>
          </p:cNvPr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Chevron 19">
            <a:extLst>
              <a:ext uri="{FF2B5EF4-FFF2-40B4-BE49-F238E27FC236}">
                <a16:creationId xmlns:a16="http://schemas.microsoft.com/office/drawing/2014/main" id="{CF489CAA-3758-6B24-D5F9-758AD4706349}"/>
              </a:ext>
            </a:extLst>
          </p:cNvPr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Chevron 20">
            <a:extLst>
              <a:ext uri="{FF2B5EF4-FFF2-40B4-BE49-F238E27FC236}">
                <a16:creationId xmlns:a16="http://schemas.microsoft.com/office/drawing/2014/main" id="{95DB694B-4FC3-1265-E062-7ED26AAE7ADA}"/>
              </a:ext>
            </a:extLst>
          </p:cNvPr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6" name="Chevron 18">
            <a:extLst>
              <a:ext uri="{FF2B5EF4-FFF2-40B4-BE49-F238E27FC236}">
                <a16:creationId xmlns:a16="http://schemas.microsoft.com/office/drawing/2014/main" id="{10015670-EBBE-630A-5A39-0556007DEC02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1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7</a:t>
            </a:fld>
            <a:r>
              <a:rPr lang="fr-FR" sz="1400" dirty="0"/>
              <a:t>/18</a:t>
            </a:r>
            <a:endParaRPr lang="en-GB" sz="1400" dirty="0"/>
          </a:p>
        </p:txBody>
      </p:sp>
      <p:sp>
        <p:nvSpPr>
          <p:cNvPr id="92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7462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EA4D3B-9015-75F4-1F22-0BA1034F50F1}"/>
              </a:ext>
            </a:extLst>
          </p:cNvPr>
          <p:cNvSpPr/>
          <p:nvPr/>
        </p:nvSpPr>
        <p:spPr>
          <a:xfrm>
            <a:off x="269509" y="914115"/>
            <a:ext cx="11588817" cy="52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1273652" y="1440000"/>
            <a:ext cx="429045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11250000" y="3672000"/>
            <a:ext cx="429045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256" y="1440000"/>
            <a:ext cx="2745000" cy="216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7B6817C-E8FC-BEE9-BB46-BEABC78B689F}"/>
              </a:ext>
            </a:extLst>
          </p:cNvPr>
          <p:cNvSpPr txBox="1"/>
          <p:nvPr/>
        </p:nvSpPr>
        <p:spPr>
          <a:xfrm>
            <a:off x="3055072" y="901333"/>
            <a:ext cx="6017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du code 2D CLOVIS</a:t>
            </a:r>
            <a:endParaRPr lang="fr-FR" sz="28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4" y="1440000"/>
            <a:ext cx="2744999" cy="21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66" y="1440000"/>
            <a:ext cx="2744999" cy="216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04" y="1440000"/>
            <a:ext cx="2744999" cy="216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0" y="1440000"/>
            <a:ext cx="2745000" cy="216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4" y="3672000"/>
            <a:ext cx="2788676" cy="216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00" y="3672000"/>
            <a:ext cx="2788676" cy="216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00" y="3672000"/>
            <a:ext cx="2788676" cy="216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72" y="3672000"/>
            <a:ext cx="2788676" cy="216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709" y="3672000"/>
            <a:ext cx="2788676" cy="2160000"/>
          </a:xfrm>
          <a:prstGeom prst="rect">
            <a:avLst/>
          </a:prstGeom>
        </p:spPr>
      </p:pic>
      <p:sp>
        <p:nvSpPr>
          <p:cNvPr id="21" name="Titre 1"/>
          <p:cNvSpPr txBox="1">
            <a:spLocks/>
          </p:cNvSpPr>
          <p:nvPr/>
        </p:nvSpPr>
        <p:spPr>
          <a:xfrm>
            <a:off x="720000" y="360000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 2. Simulation </a:t>
            </a:r>
            <a:r>
              <a:rPr lang="en-GB" sz="2800" dirty="0" err="1"/>
              <a:t>d’une</a:t>
            </a:r>
            <a:r>
              <a:rPr lang="en-GB" sz="2800" dirty="0"/>
              <a:t> </a:t>
            </a:r>
            <a:r>
              <a:rPr lang="en-GB" sz="2800" dirty="0" err="1"/>
              <a:t>cavité</a:t>
            </a:r>
            <a:r>
              <a:rPr lang="en-GB" sz="2800" dirty="0"/>
              <a:t> </a:t>
            </a:r>
            <a:r>
              <a:rPr lang="en-GB" sz="2800" dirty="0" err="1"/>
              <a:t>diamagnétique</a:t>
            </a:r>
            <a:r>
              <a:rPr lang="en-GB" sz="2800" dirty="0"/>
              <a:t> </a:t>
            </a:r>
            <a:r>
              <a:rPr lang="en-GB" sz="2800" dirty="0" err="1"/>
              <a:t>expérimentale</a:t>
            </a:r>
            <a:endParaRPr lang="en-GB" sz="2800" dirty="0"/>
          </a:p>
        </p:txBody>
      </p:sp>
      <p:sp>
        <p:nvSpPr>
          <p:cNvPr id="22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8</a:t>
            </a:fld>
            <a:r>
              <a:rPr lang="fr-FR" sz="1400" dirty="0"/>
              <a:t>/18</a:t>
            </a:r>
            <a:endParaRPr lang="en-GB" sz="1400" dirty="0"/>
          </a:p>
        </p:txBody>
      </p:sp>
      <p:sp>
        <p:nvSpPr>
          <p:cNvPr id="26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07682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6147916"/>
                  </p:ext>
                </p:extLst>
              </p:nvPr>
            </p:nvGraphicFramePr>
            <p:xfrm>
              <a:off x="753373" y="1079310"/>
              <a:ext cx="5381300" cy="4724908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872000">
                      <a:extLst>
                        <a:ext uri="{9D8B030D-6E8A-4147-A177-3AD203B41FA5}">
                          <a16:colId xmlns:a16="http://schemas.microsoft.com/office/drawing/2014/main" val="4090693881"/>
                        </a:ext>
                      </a:extLst>
                    </a:gridCol>
                    <a:gridCol w="1754650">
                      <a:extLst>
                        <a:ext uri="{9D8B030D-6E8A-4147-A177-3AD203B41FA5}">
                          <a16:colId xmlns:a16="http://schemas.microsoft.com/office/drawing/2014/main" val="3639726138"/>
                        </a:ext>
                      </a:extLst>
                    </a:gridCol>
                    <a:gridCol w="1754650">
                      <a:extLst>
                        <a:ext uri="{9D8B030D-6E8A-4147-A177-3AD203B41FA5}">
                          <a16:colId xmlns:a16="http://schemas.microsoft.com/office/drawing/2014/main" val="18357435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effectLst/>
                            </a:rPr>
                            <a:t>Paramètres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effectLst/>
                            </a:rPr>
                            <a:t>AMPTE</a:t>
                          </a:r>
                          <a:r>
                            <a:rPr lang="en-GB" b="1" baseline="30000" dirty="0">
                              <a:effectLst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1</a:t>
                          </a:r>
                          <a:endParaRPr lang="fr-FR" dirty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effectLst/>
                            </a:rPr>
                            <a:t>LASER</a:t>
                          </a:r>
                          <a:r>
                            <a:rPr lang="en-GB" b="1" baseline="30000" dirty="0">
                              <a:effectLst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fr-FR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30212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>
                              <a:solidFill>
                                <a:schemeClr val="tx2"/>
                              </a:solidFill>
                              <a:effectLst/>
                            </a:rPr>
                            <a:t>[T]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b="0" i="1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8⋅</m:t>
                                </m:r>
                                <m:sSup>
                                  <m:sSupPr>
                                    <m:ctrlPr>
                                      <a:rPr lang="fr-FR" sz="1800" b="0" i="1" smtClean="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b="0" i="1" smtClean="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800" b="0" i="1" smtClean="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800" b="0" dirty="0">
                            <a:solidFill>
                              <a:schemeClr val="tx2"/>
                            </a:solidFill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7732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600" b="0" i="0" smtClean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GB" sz="16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/>
                            <a:t>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oMath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7⋅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1.33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48648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𝐵𝑎</m:t>
                                  </m:r>
                                </m:sub>
                              </m:sSub>
                              <m:r>
                                <a:rPr lang="fr-FR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>
                              <a:solidFill>
                                <a:schemeClr val="tx2"/>
                              </a:solidFill>
                            </a:rPr>
                            <a:t> ou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fr-FR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oMath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6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77</m:t>
                                </m:r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359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GB" sz="1600" b="0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6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2.5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93757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sz="1600" b="0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6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43482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/>
                            <a:t>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0.92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7.4⋅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01286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>
                              <a:solidFill>
                                <a:schemeClr val="tx2"/>
                              </a:solidFill>
                            </a:rPr>
                            <a:t>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1.7⋅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0.14</m:t>
                                </m:r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078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6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/>
                            <a:t>[s</a:t>
                          </a:r>
                          <a:r>
                            <a:rPr lang="fr-FR" sz="1600" b="0" baseline="30000" dirty="0"/>
                            <a:t>-1</a:t>
                          </a:r>
                          <a:r>
                            <a:rPr lang="fr-FR" sz="1600" b="0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1.4⋅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3766751"/>
                      </a:ext>
                    </a:extLst>
                  </a:tr>
                  <a:tr h="33327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600" b="0" i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>
                              <a:solidFill>
                                <a:schemeClr val="tx2"/>
                              </a:solidFill>
                            </a:rPr>
                            <a:t>[s</a:t>
                          </a:r>
                          <a:r>
                            <a:rPr lang="fr-FR" sz="1600" b="0" baseline="30000" dirty="0">
                              <a:solidFill>
                                <a:schemeClr val="tx2"/>
                              </a:solidFill>
                            </a:rPr>
                            <a:t>-1</a:t>
                          </a:r>
                          <a:r>
                            <a:rPr lang="fr-FR" sz="1600" b="0" dirty="0">
                              <a:solidFill>
                                <a:schemeClr val="tx2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7.7⋅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2⋅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0673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0" dirty="0"/>
                            <a:t> [eV]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3⋅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sz="1600" b="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132927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1600" b="0" i="1" dirty="0" smtClean="0">
                                      <a:latin typeface="Cambria Math" panose="02040503050406030204" pitchFamily="18" charset="0"/>
                                    </a:rPr>
                                    <m:t>𝑡h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dirty="0"/>
                            <a:t>[km]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500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9.8</m:t>
                                </m:r>
                              </m:oMath>
                            </m:oMathPara>
                          </a14:m>
                          <a:endParaRPr lang="fr-FR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094982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1.4⋅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4.7⋅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34962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6147916"/>
                  </p:ext>
                </p:extLst>
              </p:nvPr>
            </p:nvGraphicFramePr>
            <p:xfrm>
              <a:off x="753373" y="1079310"/>
              <a:ext cx="5381300" cy="4724908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872000">
                      <a:extLst>
                        <a:ext uri="{9D8B030D-6E8A-4147-A177-3AD203B41FA5}">
                          <a16:colId xmlns:a16="http://schemas.microsoft.com/office/drawing/2014/main" val="4090693881"/>
                        </a:ext>
                      </a:extLst>
                    </a:gridCol>
                    <a:gridCol w="1754650">
                      <a:extLst>
                        <a:ext uri="{9D8B030D-6E8A-4147-A177-3AD203B41FA5}">
                          <a16:colId xmlns:a16="http://schemas.microsoft.com/office/drawing/2014/main" val="3639726138"/>
                        </a:ext>
                      </a:extLst>
                    </a:gridCol>
                    <a:gridCol w="1754650">
                      <a:extLst>
                        <a:ext uri="{9D8B030D-6E8A-4147-A177-3AD203B41FA5}">
                          <a16:colId xmlns:a16="http://schemas.microsoft.com/office/drawing/2014/main" val="18357435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effectLst/>
                            </a:rPr>
                            <a:t>Paramètres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effectLst/>
                            </a:rPr>
                            <a:t>AMPTE</a:t>
                          </a:r>
                          <a:r>
                            <a:rPr lang="en-GB" b="1" baseline="30000" dirty="0" smtClean="0">
                              <a:effectLst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1</a:t>
                          </a:r>
                          <a:endParaRPr lang="fr-FR" dirty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effectLst/>
                            </a:rPr>
                            <a:t>LASER</a:t>
                          </a:r>
                          <a:r>
                            <a:rPr lang="en-GB" b="1" baseline="30000" dirty="0">
                              <a:effectLst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fr-FR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30212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108197" r="-187987" b="-10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108197" r="-101042" b="-10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108197" r="-1042" b="-10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7732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208197" r="-187987" b="-9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208197" r="-101042" b="-9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208197" r="-1042" b="-9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48648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308197" r="-187987" b="-8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308197" r="-101042" b="-8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308197" r="-1042" b="-8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359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408197" r="-187987" b="-7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408197" r="-101042" b="-7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408197" r="-1042" b="-7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93757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516667" r="-187987" b="-68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516667" r="-101042" b="-68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516667" r="-1042" b="-68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43482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606557" r="-187987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606557" r="-101042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606557" r="-1042" b="-577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01286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706557" r="-187987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706557" r="-101042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706557" r="-1042" b="-477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078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806557" r="-187987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806557" r="-101042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806557" r="-1042" b="-377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3766751"/>
                      </a:ext>
                    </a:extLst>
                  </a:tr>
                  <a:tr h="345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970175" r="-187987" b="-3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970175" r="-101042" b="-3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970175" r="-1042" b="-30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0673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1000000" r="-187987" b="-1836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1000000" r="-101042" b="-1836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1000000" r="-1042" b="-1836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132927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1220000" r="-187987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1220000" r="-101042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1220000" r="-1042" b="-1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094982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5" t="-1320000" r="-187987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292" t="-1320000" r="-101042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292" t="-1320000" r="-1042" b="-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34962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Ellipse 1"/>
          <p:cNvSpPr/>
          <p:nvPr/>
        </p:nvSpPr>
        <p:spPr>
          <a:xfrm>
            <a:off x="7646561" y="862017"/>
            <a:ext cx="2800722" cy="1744717"/>
          </a:xfrm>
          <a:prstGeom prst="ellipse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llipse 5"/>
              <p:cNvSpPr/>
              <p:nvPr/>
            </p:nvSpPr>
            <p:spPr>
              <a:xfrm>
                <a:off x="7926169" y="1344072"/>
                <a:ext cx="1740338" cy="780605"/>
              </a:xfrm>
              <a:prstGeom prst="ellipse">
                <a:avLst/>
              </a:prstGeom>
              <a:solidFill>
                <a:srgbClr val="053061"/>
              </a:solidFill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4+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Ellips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169" y="1344072"/>
                <a:ext cx="1740338" cy="78060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9666507" y="1365042"/>
                <a:ext cx="6306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fr-FR" dirty="0">
                    <a:solidFill>
                      <a:schemeClr val="bg1"/>
                    </a:solidFill>
                    <a:effectLst/>
                  </a:rPr>
                  <a:t>+</a:t>
                </a: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507" y="1365042"/>
                <a:ext cx="630620" cy="369332"/>
              </a:xfrm>
              <a:prstGeom prst="rect">
                <a:avLst/>
              </a:prstGeom>
              <a:blipFill>
                <a:blip r:embed="rId5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144C928E-442B-86D5-680D-0B48AF8CC1DC}"/>
              </a:ext>
            </a:extLst>
          </p:cNvPr>
          <p:cNvSpPr/>
          <p:nvPr/>
        </p:nvSpPr>
        <p:spPr>
          <a:xfrm>
            <a:off x="6256820" y="3060000"/>
            <a:ext cx="5072902" cy="175432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paramètres diffèrent mais le </a:t>
            </a:r>
            <a:r>
              <a:rPr lang="fr-FR" b="1" dirty="0"/>
              <a:t>principe physique est le même</a:t>
            </a:r>
            <a:r>
              <a:rPr lang="fr-FR" dirty="0"/>
              <a:t> : interaction entre un plasma magnétisé et un plasma énergétique.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expériences en </a:t>
            </a:r>
            <a:r>
              <a:rPr lang="fr-FR" b="1" dirty="0"/>
              <a:t>laboratoire</a:t>
            </a:r>
            <a:r>
              <a:rPr lang="fr-FR" dirty="0"/>
              <a:t> sont </a:t>
            </a:r>
            <a:r>
              <a:rPr lang="fr-FR" b="1" dirty="0"/>
              <a:t>mieux</a:t>
            </a:r>
            <a:r>
              <a:rPr lang="fr-FR" dirty="0"/>
              <a:t> </a:t>
            </a:r>
            <a:r>
              <a:rPr lang="fr-FR" b="1" dirty="0"/>
              <a:t>diagnostiquées</a:t>
            </a:r>
            <a:r>
              <a:rPr lang="fr-FR" dirty="0"/>
              <a:t>. </a:t>
            </a:r>
            <a:endParaRPr lang="fr-FR" sz="2000" dirty="0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720000" y="360000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 2. </a:t>
            </a:r>
            <a:r>
              <a:rPr lang="en-GB" sz="3000" dirty="0" err="1"/>
              <a:t>Expériences</a:t>
            </a:r>
            <a:r>
              <a:rPr lang="en-GB" sz="3000" dirty="0"/>
              <a:t> laser  vs AMPTE </a:t>
            </a:r>
            <a:endParaRPr lang="en-GB" sz="3000" dirty="0">
              <a:latin typeface="+mn-lt"/>
            </a:endParaRPr>
          </a:p>
        </p:txBody>
      </p:sp>
      <p:sp>
        <p:nvSpPr>
          <p:cNvPr id="18" name="Chevron 17"/>
          <p:cNvSpPr/>
          <p:nvPr/>
        </p:nvSpPr>
        <p:spPr>
          <a:xfrm rot="5400000">
            <a:off x="24527" y="216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Chevron 19"/>
          <p:cNvSpPr/>
          <p:nvPr/>
        </p:nvSpPr>
        <p:spPr>
          <a:xfrm rot="5400000">
            <a:off x="24527" y="360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Chevron 20"/>
          <p:cNvSpPr/>
          <p:nvPr/>
        </p:nvSpPr>
        <p:spPr>
          <a:xfrm rot="5400000">
            <a:off x="24527" y="4320000"/>
            <a:ext cx="670946" cy="360000"/>
          </a:xfrm>
          <a:prstGeom prst="chevron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" name="Chevron 18">
            <a:extLst>
              <a:ext uri="{FF2B5EF4-FFF2-40B4-BE49-F238E27FC236}">
                <a16:creationId xmlns:a16="http://schemas.microsoft.com/office/drawing/2014/main" id="{8D5922CE-DE8E-08D3-6C53-8DDAAB84E09D}"/>
              </a:ext>
            </a:extLst>
          </p:cNvPr>
          <p:cNvSpPr/>
          <p:nvPr/>
        </p:nvSpPr>
        <p:spPr>
          <a:xfrm rot="5400000">
            <a:off x="24527" y="2880000"/>
            <a:ext cx="670946" cy="360000"/>
          </a:xfrm>
          <a:prstGeom prst="chevr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0" rIns="0" bIns="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7987" y="5809743"/>
            <a:ext cx="37988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fr-FR" sz="1200" dirty="0"/>
              <a:t>Bernhardt et al. (1987) </a:t>
            </a:r>
            <a:r>
              <a:rPr lang="en-GB" sz="1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1200" dirty="0"/>
              <a:t>Schaeffer et al. (2017)</a:t>
            </a:r>
          </a:p>
          <a:p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23" name="Espace réservé du pied de page 2">
            <a:extLst>
              <a:ext uri="{FF2B5EF4-FFF2-40B4-BE49-F238E27FC236}">
                <a16:creationId xmlns:a16="http://schemas.microsoft.com/office/drawing/2014/main" id="{0814BE01-1ED9-FA79-2888-A385AFE0A9FD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ATST, Biarritz, 2 juin 2026 </a:t>
            </a:r>
            <a:endParaRPr lang="en-GB" sz="1400" dirty="0"/>
          </a:p>
        </p:txBody>
      </p:sp>
      <p:sp>
        <p:nvSpPr>
          <p:cNvPr id="26" name="Espace réservé du numéro de diapositive 4">
            <a:extLst>
              <a:ext uri="{FF2B5EF4-FFF2-40B4-BE49-F238E27FC236}">
                <a16:creationId xmlns:a16="http://schemas.microsoft.com/office/drawing/2014/main" id="{B15F406D-F92F-B203-68DF-E67F12E6CEEB}"/>
              </a:ext>
            </a:extLst>
          </p:cNvPr>
          <p:cNvSpPr txBox="1">
            <a:spLocks/>
          </p:cNvSpPr>
          <p:nvPr/>
        </p:nvSpPr>
        <p:spPr>
          <a:xfrm>
            <a:off x="10768431" y="6343650"/>
            <a:ext cx="958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400" smtClean="0"/>
              <a:pPr/>
              <a:t>9</a:t>
            </a:fld>
            <a:r>
              <a:rPr lang="fr-FR" sz="1400" dirty="0"/>
              <a:t>/18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442959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"/>
</p:tagLst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 PO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 Popins.potx" id="{CEA50F67-8F53-45DA-B803-EE6BE10B31FD}" vid="{3F48513A-73ED-4410-AE75-75F2D02C2A7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2023-05-16T22:00:00+00:00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Masque-de-presentation-Poppins-PPTX</CollabExternalReferences>
    <CollabEnVigueur xmlns="98091354-8d82-4ad1-b5dd-6b09eb5ff196">true</CollabEnVigueu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2f2060e172ced893cb5b16a5266c6c83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7c99655d771315fb39f3716af53a9456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66022F-324B-45B8-A0D1-844D0C3E1411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98091354-8d82-4ad1-b5dd-6b09eb5ff196"/>
    <ds:schemaRef ds:uri="http://schemas.microsoft.com/office/infopath/2007/PartnerControls"/>
    <ds:schemaRef ds:uri="91130d52-d7c5-4e9c-ae1e-8e8e5c28245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C073848-9A95-4BC6-BAFE-D8608551CC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6F30DA-B080-4D28-8F3B-726258AB44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5423</TotalTime>
  <Words>2288</Words>
  <Application>Microsoft Office PowerPoint</Application>
  <PresentationFormat>Grand écran</PresentationFormat>
  <Paragraphs>583</Paragraphs>
  <Slides>20</Slides>
  <Notes>16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Arial</vt:lpstr>
      <vt:lpstr>Poppins Black</vt:lpstr>
      <vt:lpstr>Times New Roman</vt:lpstr>
      <vt:lpstr>Arial Black</vt:lpstr>
      <vt:lpstr>Poppins</vt:lpstr>
      <vt:lpstr>Calibri</vt:lpstr>
      <vt:lpstr>Wingdings 2</vt:lpstr>
      <vt:lpstr>Cambria Math</vt:lpstr>
      <vt:lpstr>Cambria</vt:lpstr>
      <vt:lpstr>Wingdings</vt:lpstr>
      <vt:lpstr>Thème Office</vt:lpstr>
      <vt:lpstr>Présentation PowerPoint</vt:lpstr>
      <vt:lpstr>Sommaire</vt:lpstr>
      <vt:lpstr>1. Expériences ionosphériques </vt:lpstr>
      <vt:lpstr>1. Expériences AMPTE</vt:lpstr>
      <vt:lpstr>2. Expériences de laboratoire type AMPTE</vt:lpstr>
      <vt:lpstr>2. Expériences de laboratoire type AMPTE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Masque-de-presentation-Poppins-PPTX</dc:title>
  <dc:creator>HARTMANN Marion</dc:creator>
  <cp:lastModifiedBy>Martine Chane-Yook</cp:lastModifiedBy>
  <cp:revision>87</cp:revision>
  <dcterms:created xsi:type="dcterms:W3CDTF">2023-02-14T14:24:13Z</dcterms:created>
  <dcterms:modified xsi:type="dcterms:W3CDTF">2026-06-01T14:09:09Z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&lt;FileLeafRef&gt;Masque-de-presentation-Poppins-PPTX.pptx&lt;/FileLeafRef&gt;_x000d_
    &lt;Title&gt;Masque-de-presentation-Poppins-PPTX&lt;/Title&gt;_x000d_
    &lt;CollabTypeDocument&gt;Procédure&lt;/CollabTypeDocument&gt;_x000d_
    &lt;CollabObjetResume /&gt;_x000d_
    &lt;CollabE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a01c0b3b-b121-4231-a3bf-fa7761c20e19</vt:lpwstr>
  </property>
  <property fmtid="{D5CDD505-2E9C-101B-9397-08002B2CF9AE}" pid="8" name="I2ISITECODE">
    <vt:lpwstr/>
  </property>
</Properties>
</file>