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omments/modernComment_193_A67D386E.xml" ContentType="application/vnd.ms-powerpoint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420" r:id="rId2"/>
    <p:sldId id="441" r:id="rId3"/>
    <p:sldId id="406" r:id="rId4"/>
    <p:sldId id="445" r:id="rId5"/>
    <p:sldId id="444" r:id="rId6"/>
    <p:sldId id="386" r:id="rId7"/>
    <p:sldId id="403" r:id="rId8"/>
    <p:sldId id="446" r:id="rId9"/>
    <p:sldId id="421" r:id="rId10"/>
    <p:sldId id="382" r:id="rId11"/>
    <p:sldId id="440" r:id="rId12"/>
    <p:sldId id="435" r:id="rId13"/>
    <p:sldId id="449" r:id="rId14"/>
    <p:sldId id="436" r:id="rId15"/>
    <p:sldId id="430" r:id="rId16"/>
    <p:sldId id="433" r:id="rId17"/>
    <p:sldId id="432" r:id="rId18"/>
    <p:sldId id="447" r:id="rId19"/>
    <p:sldId id="385" r:id="rId20"/>
    <p:sldId id="393" r:id="rId21"/>
    <p:sldId id="43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05A4825-FB9B-3AED-AA58-8DE4315F6384}" name="STRUGAREK Antoine" initials="SA" userId="STRUGAREK Antoine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00F4"/>
    <a:srgbClr val="BD000D"/>
    <a:srgbClr val="FFAA01"/>
    <a:srgbClr val="00E2E3"/>
    <a:srgbClr val="000000"/>
    <a:srgbClr val="FF6E7D"/>
    <a:srgbClr val="030000"/>
    <a:srgbClr val="D10201"/>
    <a:srgbClr val="E800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669"/>
    <p:restoredTop sz="95290"/>
  </p:normalViewPr>
  <p:slideViewPr>
    <p:cSldViewPr snapToGrid="0">
      <p:cViewPr>
        <p:scale>
          <a:sx n="86" d="100"/>
          <a:sy n="86" d="100"/>
        </p:scale>
        <p:origin x="808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omments/modernComment_193_A67D386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F65E18D-FC1B-274D-8D23-F029959FB537}" authorId="{C05A4825-FB9B-3AED-AA58-8DE4315F6384}" status="resolved" created="2026-05-26T09:14:14.775" complete="10000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2793224302" sldId="403"/>
      <ac:spMk id="8" creationId="{CCC9916D-FF99-E8A4-A656-BA0939670E01}"/>
      <ac:txMk cp="0">
        <ac:context len="88" hash="173310602"/>
      </ac:txMk>
    </ac:txMkLst>
    <p188:pos x="2959582" y="646399"/>
    <p188:txBody>
      <a:bodyPr/>
      <a:lstStyle/>
      <a:p>
        <a:r>
          <a:rPr lang="en-FR"/>
          <a:t>r_perihelion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2C8D54-953C-FF4F-8D84-8AC4D433030E}" type="datetimeFigureOut">
              <a:rPr lang="en-US" smtClean="0"/>
              <a:t>6/1/26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0283AF-833E-0D40-8F6A-8D9CC7AA87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663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4BA605-0341-9768-5774-84870A189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7B3663F5-E047-258C-B766-661D075083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DC41F797-3A0C-ED80-D3B3-21E4B7F4D0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C58A8989-8563-92DE-4E9F-42D400FE25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761162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6DEBE9-7695-BD3C-15F2-CC7631FA6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ED4BEBCE-83F0-1A6E-C16F-8B5AD53CB0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3A55A4BD-5A0E-0850-1CD8-8F684380A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CA" dirty="0"/>
              <a:t>À retravailler</a:t>
            </a:r>
          </a:p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D92CA68-8062-226D-4037-192F957BE1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2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4879290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22AB7D-D63E-0889-06F7-E8329E9920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51AF19C5-3A42-58B2-5923-C6C4660761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AE0E9CF4-AFEF-EAFA-4075-0D490FC5D6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A58751E-A016-E082-6AA5-6233C13440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3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321362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2F3A34-1FC0-187F-50E7-8BA6D8E56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506DC3A1-E5E5-5FE7-A04E-3B854A2CCC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AC0164DE-7781-5DF0-D5DB-D2BD7DCE87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ECE7AD09-7155-8AB7-3457-2B13C8757E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4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571314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4E2B4-5D5A-F010-3DCC-A2CD26929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A29C0608-C474-B86D-2073-6104BF265B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E965176F-0406-4A60-1F67-86A660FC1D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DC45994-2B9C-7184-1416-1CA9352F6F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5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9525880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B0CE3F-8F36-FECA-FF2A-92B68B8F71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69594D58-4B24-1806-CF2C-B3CD664A6E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0744A058-2CD6-A5A8-A434-5942C2CC8C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CB9A28F-9B03-2C56-EFC5-58ABFC31EB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6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5280746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B0CE3F-8F36-FECA-FF2A-92B68B8F71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69594D58-4B24-1806-CF2C-B3CD664A6E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0744A058-2CD6-A5A8-A434-5942C2CC8C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CB9A28F-9B03-2C56-EFC5-58ABFC31EB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7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1672622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47AFA4-A651-C894-D6FD-80DED18AA3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3A23D9AB-720F-71BC-3F73-D15228A071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8379DB6E-4101-92BD-4F52-F98ED1F4F8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FF7303C-19FE-1B0E-1841-D412A3C264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8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5359426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8D914-4667-3E92-C86A-74DD2C9CB3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D933DFC9-791D-BAF4-D114-F55D0E104B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CA9BBB50-EF04-B32B-9835-16C1EE4C4B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32790F0C-708A-307F-99BE-D3425F2316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9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9758227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B0CE3F-8F36-FECA-FF2A-92B68B8F71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69594D58-4B24-1806-CF2C-B3CD664A6E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0744A058-2CD6-A5A8-A434-5942C2CC8C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CB9A28F-9B03-2C56-EFC5-58ABFC31EB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10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6876699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22B8A9-65F5-FF95-D2BD-63FB14FD4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B689E422-9699-C63A-1C4D-5B4C2B700B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5AFF8CAB-0DC4-A0E0-C505-3B4B39F39A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76AE21E-6D18-9559-B01E-47AAC08B29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11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7784089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866FC9-EB40-A1EB-AC7B-C933185C0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39009C51-0C6B-9333-89BB-B20FDC9903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36DB76D9-CAC1-6651-2F68-388301CCE4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0043AC2-F256-71C7-38D5-3B993A0E52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12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2301522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D4C093-D4B1-5622-B07C-C43D7115C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F544342E-5490-05FD-A0A9-99777500A9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DBECDC78-5EA4-D97A-04DD-B0E2240D6C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122688D-C3AF-63B6-EBC1-A5BEEE90B9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13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42103015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B1BCA8-F0E3-0F63-4D89-FFB553A0E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B2E8CE22-B830-3865-CAED-0F7B6CFD24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1997D051-B290-C1E0-66F1-7C6621B881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D63B3DB-162A-0200-EE8E-C284831607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14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2378306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D61750-10A0-C090-BD9E-8502507BFD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87CFC912-48C5-5291-8E67-7901079366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4B83A40C-31CE-57EF-6B5E-9DCD7CAAE9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CBB1BD61-F4DA-EE6B-4649-76606FF367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15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7171585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828F3-3082-7420-B447-4DE0EBD37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3792ECA9-6D51-2C9D-03A7-BACD556D73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502FEB5E-CBB8-A100-C042-CA0705073A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EB4A80D6-22FB-A946-8AEE-04506FE608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16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190780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30DC3A-A3C6-741A-779D-5439FF0733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E750AD77-7AF5-861A-A959-1ABECEF730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CB70E902-6EE0-DF7E-A570-2D5446D8E0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13A846A-1B4B-77E8-7971-74B0E38901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17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9071179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03263-13D6-72CD-C1D6-EE418AD0AC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6AFB7F2A-631C-ED62-9F2A-BED64DD707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9024BFF5-89DB-080E-4830-4405E640E2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CC58A61-2CA2-56D8-03C5-FE21D4402D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18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5974500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DAE52-22BE-DEBA-B9E0-03A49B5852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C44576AE-334F-D9B7-1A30-75DF661865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187EB79F-087C-57D0-9290-C8EBEB3348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9FCAA61F-3CFE-F1EB-4365-FED46E41AC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19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575729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BCFC84-C110-1E45-A6E2-4413AEF0DD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B3C804B4-7F5B-FF2B-74AC-131781E7E8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71232E22-B54E-D264-191D-91CBCF0A20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F497317-7BE9-7F9C-FFBB-7B80424B0F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20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4700746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3B2DBC-8D54-493C-F2DA-642B519DF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2EE64E07-D277-CA59-ABDD-A11B77A050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AD26C676-B38B-3F5E-B5F8-0D02E215F9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A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4B7DBC8-DA96-159C-BFCA-050253F3F1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9590F1-487C-4836-A0CC-29E173C3AFCE}" type="slidenum">
              <a:rPr lang="fr-CA" smtClean="0"/>
              <a:t>21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769534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F7E56-26C7-564F-B146-41CB237D7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B028E0-1F4C-4EA6-1E92-D0EC482D5F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34C8-9D3A-352E-A162-42E7DB9A6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34176-4633-E474-057D-61689812B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0A6C7-7F1F-843D-D969-9660E58A5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355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35190-0AD5-DBEF-C274-9A0D14E9C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B4C2D-0E89-690E-482A-14EC3DF09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5DC9C1-EA92-D6C6-B116-E41DCB6322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3E305-7317-008A-4FCB-0CA676823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1751B-EC41-E275-2641-4100C5119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955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4F058-4013-44A2-8A05-B017DEECD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96C34B-5AAC-4B03-8C5B-663F15CA2C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4CD29-B206-2266-EB5E-EBDFCF291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D946D-30BC-999F-F675-CD5236518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76D338-CBD8-9D86-B0F5-25B41C5BB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546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1B153-C1E8-17AF-14C6-5F0AD4654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4D527-F008-54FD-540B-9C8F74903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17E302-D947-3C44-1C4E-5DD85CF02D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BE4107-B5FB-578E-9118-9F3F066C1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22257D-6365-C1F1-E835-8D7A9F218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5063D0-65DD-946E-2517-256BE7FA8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714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927EC-1F2A-1451-07A2-B5B2A0BF1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85A522-C38D-AD44-698F-9613593AC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03C6D-19E4-C1CE-BCED-C4B2D0348B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A812BF-1730-12B1-BC4C-84DF17297F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69C18A-4F62-9C62-853E-F77DE031FD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1EBACF-27C3-C785-F3D4-7B04F0B25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ED9600-4226-C0D8-1CDB-8F0E152F4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45356E-9B51-172F-D40B-27434D5DE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066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977FB-19E9-D6A5-498D-145AC3505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BA13CF-5055-78E1-BECF-F47EBEDE6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029E7B-DAD1-C099-B42C-1C9B940C0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D484-DAD8-72E5-0F3B-582195759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126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681008-9064-FDFC-C8E8-68EABC75F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63AC9E-2CF3-5BDA-C0F9-87C32F479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BEB15F-DA08-70DE-69C7-90943B9D0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813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962AB-A9BD-42F6-EB3C-DC8DEA206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0D5C3-129F-6B9F-2A50-9B5F3E6E5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6B3CAB-528B-39BA-8FFC-88B13C0D46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829743-10F7-D69C-D6ED-3CA4E3475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F66F4-6DD0-AF9D-1237-57C36C8B8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69DE0-D205-B03E-008A-A889853AF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602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4F843-2BE9-A78D-BD86-D2CCF5D1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D4BDB1-6EC0-E16B-814E-E0FC1736A6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1E3D36-C827-DFEE-A7F3-1DAB4B9C7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ADB4A9-D07E-D4C4-3FD9-0B95344EE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3C88AE-B72F-5EF9-1CF3-AEA9F8287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525C9C-C1EE-8817-5825-45D0794BF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327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36D5B-05E5-A796-5573-C6B8D8C8A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0712C-868A-3742-1B85-D79A2DCB23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784A9-9E1B-8ADE-5E9E-BC3FB6FC6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BAA0D-A2DF-2091-10BD-052BF6CAB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BC63C-814C-C544-7CC3-41E383304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251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CEFD2A-1B3A-F7DA-89A0-204BD86F55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2CA385-CFE4-B4F2-597C-0FBD6676C0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9296B-E737-F156-B1C4-4F797C391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4802D-346B-9DF7-CA68-EB18450C4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1D73AA-0DFB-8556-28FB-CA5D9E69A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319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B52913-4D3C-3F6A-F1FC-D392B56E6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3CBE2B-8015-15C0-2711-0DD6CA764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67E5F-DF57-D275-5ECD-52C10AF3F5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76B75-DD70-944B-8EFC-069666D9BFD6}" type="datetimeFigureOut">
              <a:rPr lang="en-US" smtClean="0"/>
              <a:t>6/1/26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CFEF8-2539-B82B-73FA-13888C411B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74A84-F979-6542-08D0-0C06A8B5E4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92736-98FB-0B48-9895-C799B0D94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796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jpeg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1.png"/><Relationship Id="rId5" Type="http://schemas.microsoft.com/office/2018/10/relationships/comments" Target="../comments/modernComment_193_A67D386E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8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0.png"/><Relationship Id="rId4" Type="http://schemas.openxmlformats.org/officeDocument/2006/relationships/image" Target="../media/image3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0.png"/><Relationship Id="rId4" Type="http://schemas.openxmlformats.org/officeDocument/2006/relationships/image" Target="../media/image35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3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93FBFC-87D2-9161-6651-BF6913FED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4" descr="Comets: Everything you need to know | Space">
            <a:extLst>
              <a:ext uri="{FF2B5EF4-FFF2-40B4-BE49-F238E27FC236}">
                <a16:creationId xmlns:a16="http://schemas.microsoft.com/office/drawing/2014/main" id="{4AAA2313-4DDF-B6ED-A30F-573B3FB66E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2" t="89173" r="74312"/>
          <a:stretch>
            <a:fillRect/>
          </a:stretch>
        </p:blipFill>
        <p:spPr bwMode="auto">
          <a:xfrm flipV="1">
            <a:off x="7076661" y="5650472"/>
            <a:ext cx="5148173" cy="1187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omets: Everything you need to know | Space">
            <a:extLst>
              <a:ext uri="{FF2B5EF4-FFF2-40B4-BE49-F238E27FC236}">
                <a16:creationId xmlns:a16="http://schemas.microsoft.com/office/drawing/2014/main" id="{ADBFA8E2-CF77-4CAE-3AE0-DBDAF4134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2" t="48378" r="74312"/>
          <a:stretch>
            <a:fillRect/>
          </a:stretch>
        </p:blipFill>
        <p:spPr bwMode="auto">
          <a:xfrm>
            <a:off x="7856863" y="1998"/>
            <a:ext cx="4335137" cy="566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Image 7">
            <a:extLst>
              <a:ext uri="{FF2B5EF4-FFF2-40B4-BE49-F238E27FC236}">
                <a16:creationId xmlns:a16="http://schemas.microsoft.com/office/drawing/2014/main" id="{92BB4C9F-5B2B-7B31-3183-42C68198A3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56781" y="5623033"/>
            <a:ext cx="1182883" cy="96515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C95636-9FE7-BB06-9F08-ABF170A196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849" y="5556045"/>
            <a:ext cx="1376642" cy="1032145"/>
          </a:xfrm>
          <a:prstGeom prst="rect">
            <a:avLst/>
          </a:prstGeom>
        </p:spPr>
      </p:pic>
      <p:pic>
        <p:nvPicPr>
          <p:cNvPr id="2" name="Picture 4" descr="Comets: Everything you need to know | Space">
            <a:extLst>
              <a:ext uri="{FF2B5EF4-FFF2-40B4-BE49-F238E27FC236}">
                <a16:creationId xmlns:a16="http://schemas.microsoft.com/office/drawing/2014/main" id="{90140821-F964-484A-22E0-9E08D7541E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2" t="48378" r="45490"/>
          <a:stretch>
            <a:fillRect/>
          </a:stretch>
        </p:blipFill>
        <p:spPr bwMode="auto">
          <a:xfrm flipH="1">
            <a:off x="-2068409" y="0"/>
            <a:ext cx="9956926" cy="566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omets: Everything you need to know | Space">
            <a:extLst>
              <a:ext uri="{FF2B5EF4-FFF2-40B4-BE49-F238E27FC236}">
                <a16:creationId xmlns:a16="http://schemas.microsoft.com/office/drawing/2014/main" id="{7544E64B-C1AA-6BBF-FE5F-225BEEEBE9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" t="3755" r="4330" b="-6454"/>
          <a:stretch>
            <a:fillRect/>
          </a:stretch>
        </p:blipFill>
        <p:spPr bwMode="auto">
          <a:xfrm rot="11233578">
            <a:off x="-3149097" y="2397644"/>
            <a:ext cx="10816166" cy="65325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itre 1">
            <a:extLst>
              <a:ext uri="{FF2B5EF4-FFF2-40B4-BE49-F238E27FC236}">
                <a16:creationId xmlns:a16="http://schemas.microsoft.com/office/drawing/2014/main" id="{71931CEE-944C-F8BB-AAB7-00A1A46D775C}"/>
              </a:ext>
            </a:extLst>
          </p:cNvPr>
          <p:cNvSpPr txBox="1">
            <a:spLocks/>
          </p:cNvSpPr>
          <p:nvPr/>
        </p:nvSpPr>
        <p:spPr>
          <a:xfrm>
            <a:off x="3697357" y="475696"/>
            <a:ext cx="83915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</a:pPr>
            <a:r>
              <a:rPr lang="en-CA" sz="3400" b="1" noProof="1">
                <a:solidFill>
                  <a:schemeClr val="bg1"/>
                </a:solidFill>
                <a:latin typeface=""/>
              </a:rPr>
              <a:t>Sungrazer comets as analogs of star-planet magnetic interactions </a:t>
            </a:r>
            <a:endParaRPr lang="en-CA" sz="3400" noProof="1">
              <a:solidFill>
                <a:schemeClr val="bg1"/>
              </a:solidFill>
              <a:latin typeface="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DDAFE-1CAC-E054-F873-0AD61F6C0311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6887" t="6590" r="6184" b="7042"/>
          <a:stretch>
            <a:fillRect/>
          </a:stretch>
        </p:blipFill>
        <p:spPr>
          <a:xfrm>
            <a:off x="-3089375" y="-2261311"/>
            <a:ext cx="6785552" cy="67416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ZoneTexte 14">
            <a:extLst>
              <a:ext uri="{FF2B5EF4-FFF2-40B4-BE49-F238E27FC236}">
                <a16:creationId xmlns:a16="http://schemas.microsoft.com/office/drawing/2014/main" id="{18E54E11-5D2F-2831-0209-85DAEB097E59}"/>
              </a:ext>
            </a:extLst>
          </p:cNvPr>
          <p:cNvSpPr txBox="1"/>
          <p:nvPr/>
        </p:nvSpPr>
        <p:spPr>
          <a:xfrm>
            <a:off x="4906810" y="2198632"/>
            <a:ext cx="59634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3200" b="1" noProof="1">
                <a:solidFill>
                  <a:schemeClr val="bg1"/>
                </a:solidFill>
                <a:latin typeface="Gill Sans Nova" panose="020B0602020104020203" pitchFamily="34" charset="0"/>
              </a:rPr>
              <a:t>Louis-Simon Guité</a:t>
            </a:r>
            <a:endParaRPr lang="en-CA" sz="3200" b="1" baseline="30000" noProof="1">
              <a:solidFill>
                <a:schemeClr val="bg1"/>
              </a:solidFill>
              <a:latin typeface="Gill Sans Nova" panose="020B0602020104020203" pitchFamily="34" charset="0"/>
            </a:endParaRPr>
          </a:p>
          <a:p>
            <a:pPr algn="ctr"/>
            <a:r>
              <a:rPr lang="en-CA" sz="2000" noProof="1">
                <a:solidFill>
                  <a:schemeClr val="bg1"/>
                </a:solidFill>
                <a:latin typeface="Gill Sans Nova" panose="020B0602020104020203" pitchFamily="34" charset="0"/>
              </a:rPr>
              <a:t>CEA Paris-Saclay</a:t>
            </a:r>
          </a:p>
          <a:p>
            <a:pPr algn="ctr"/>
            <a:r>
              <a:rPr lang="en-CA" sz="2000" noProof="1">
                <a:solidFill>
                  <a:schemeClr val="bg1"/>
                </a:solidFill>
                <a:latin typeface="Gill Sans Nova" panose="020B0602020104020203" pitchFamily="34" charset="0"/>
              </a:rPr>
              <a:t>louis-simon.guite@cea.fr</a:t>
            </a:r>
          </a:p>
        </p:txBody>
      </p:sp>
      <p:pic>
        <p:nvPicPr>
          <p:cNvPr id="24" name="Image 9">
            <a:extLst>
              <a:ext uri="{FF2B5EF4-FFF2-40B4-BE49-F238E27FC236}">
                <a16:creationId xmlns:a16="http://schemas.microsoft.com/office/drawing/2014/main" id="{A61758CF-5EE1-7A04-4433-7271873D37A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0212" y="5478150"/>
            <a:ext cx="1182883" cy="1187933"/>
          </a:xfrm>
          <a:prstGeom prst="rect">
            <a:avLst/>
          </a:prstGeom>
        </p:spPr>
      </p:pic>
      <p:sp>
        <p:nvSpPr>
          <p:cNvPr id="26" name="ZoneTexte 14">
            <a:extLst>
              <a:ext uri="{FF2B5EF4-FFF2-40B4-BE49-F238E27FC236}">
                <a16:creationId xmlns:a16="http://schemas.microsoft.com/office/drawing/2014/main" id="{D9C41506-8F04-9F34-9B65-A6981E28B8E8}"/>
              </a:ext>
            </a:extLst>
          </p:cNvPr>
          <p:cNvSpPr txBox="1"/>
          <p:nvPr/>
        </p:nvSpPr>
        <p:spPr>
          <a:xfrm>
            <a:off x="5541128" y="5841283"/>
            <a:ext cx="4629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2400" b="1" noProof="1">
                <a:solidFill>
                  <a:schemeClr val="bg1"/>
                </a:solidFill>
                <a:latin typeface="Gill Sans Nova" panose="020B0602020104020203" pitchFamily="34" charset="0"/>
              </a:rPr>
              <a:t>Colloque de l’ATST 2026</a:t>
            </a:r>
            <a:endParaRPr lang="en-CA" sz="1400" noProof="1">
              <a:solidFill>
                <a:schemeClr val="bg1"/>
              </a:solidFill>
              <a:latin typeface="Gill Sans Nova" panose="020B0602020104020203" pitchFamily="34" charset="0"/>
            </a:endParaRPr>
          </a:p>
        </p:txBody>
      </p:sp>
      <p:sp>
        <p:nvSpPr>
          <p:cNvPr id="3" name="ZoneTexte 14">
            <a:extLst>
              <a:ext uri="{FF2B5EF4-FFF2-40B4-BE49-F238E27FC236}">
                <a16:creationId xmlns:a16="http://schemas.microsoft.com/office/drawing/2014/main" id="{5764123E-0E92-3D35-6D5D-7CD4E991563A}"/>
              </a:ext>
            </a:extLst>
          </p:cNvPr>
          <p:cNvSpPr txBox="1"/>
          <p:nvPr/>
        </p:nvSpPr>
        <p:spPr>
          <a:xfrm>
            <a:off x="5014869" y="3987189"/>
            <a:ext cx="5681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1400" noProof="1">
                <a:solidFill>
                  <a:schemeClr val="bg1"/>
                </a:solidFill>
                <a:latin typeface="Gill Sans Nova" panose="020B0602020104020203" pitchFamily="34" charset="0"/>
              </a:rPr>
              <a:t>Antoine Strugarek, Adam J. Finley, Susanna Parenti, Victor Réville, Arghyadeep Paul, Allan Sacha Brun, Jules de Carpentier </a:t>
            </a:r>
          </a:p>
        </p:txBody>
      </p:sp>
    </p:spTree>
    <p:extLst>
      <p:ext uri="{BB962C8B-B14F-4D97-AF65-F5344CB8AC3E}">
        <p14:creationId xmlns:p14="http://schemas.microsoft.com/office/powerpoint/2010/main" val="1630060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D56AC-F175-03CB-B182-CF80E4509B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BC76D89-3130-FCAE-8D38-47556AF98592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10" name="ZoneTexte 9">
              <a:extLst>
                <a:ext uri="{FF2B5EF4-FFF2-40B4-BE49-F238E27FC236}">
                  <a16:creationId xmlns:a16="http://schemas.microsoft.com/office/drawing/2014/main" id="{1C4373FA-2CDE-B480-79C4-2E2B6AA375AC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  <p:sp>
          <p:nvSpPr>
            <p:cNvPr id="5" name="ZoneTexte 4">
              <a:extLst>
                <a:ext uri="{FF2B5EF4-FFF2-40B4-BE49-F238E27FC236}">
                  <a16:creationId xmlns:a16="http://schemas.microsoft.com/office/drawing/2014/main" id="{6ED668BD-058D-43C6-2222-097474492636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1 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E61D4DF8-0E32-4452-612B-EA21E68F8E96}"/>
              </a:ext>
            </a:extLst>
          </p:cNvPr>
          <p:cNvGrpSpPr/>
          <p:nvPr/>
        </p:nvGrpSpPr>
        <p:grpSpPr>
          <a:xfrm>
            <a:off x="344113" y="2745492"/>
            <a:ext cx="4769741" cy="769441"/>
            <a:chOff x="514693" y="1657869"/>
            <a:chExt cx="6339224" cy="769441"/>
          </a:xfrm>
        </p:grpSpPr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8940CF23-07FB-F7F3-1A10-CF033A6B4815}"/>
                </a:ext>
              </a:extLst>
            </p:cNvPr>
            <p:cNvCxnSpPr>
              <a:cxnSpLocks/>
            </p:cNvCxnSpPr>
            <p:nvPr/>
          </p:nvCxnSpPr>
          <p:spPr>
            <a:xfrm>
              <a:off x="514693" y="2003961"/>
              <a:ext cx="367990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E9C9D82-63D2-4F0D-4310-55B0D617E65D}"/>
                </a:ext>
              </a:extLst>
            </p:cNvPr>
            <p:cNvSpPr txBox="1"/>
            <p:nvPr/>
          </p:nvSpPr>
          <p:spPr>
            <a:xfrm>
              <a:off x="1057971" y="1657869"/>
              <a:ext cx="579594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sz="2200" b="1" noProof="1">
                  <a:solidFill>
                    <a:srgbClr val="C00000"/>
                  </a:solidFill>
                </a:rPr>
                <a:t>Star-planet magnetic interactions </a:t>
              </a:r>
              <a:r>
                <a:rPr lang="en-CA" sz="2200" noProof="1"/>
                <a:t>(SPMIs) can occur for these systems.</a:t>
              </a:r>
              <a:endParaRPr lang="en-CA" sz="2200" noProof="1">
                <a:solidFill>
                  <a:schemeClr val="tx1"/>
                </a:solidFill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F4BC5E2-8888-07B0-3C01-1412319CBAB3}"/>
              </a:ext>
            </a:extLst>
          </p:cNvPr>
          <p:cNvGrpSpPr/>
          <p:nvPr/>
        </p:nvGrpSpPr>
        <p:grpSpPr>
          <a:xfrm>
            <a:off x="344113" y="5367155"/>
            <a:ext cx="4587165" cy="769441"/>
            <a:chOff x="514693" y="1761928"/>
            <a:chExt cx="6096571" cy="769441"/>
          </a:xfrm>
        </p:grpSpPr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4C5DCF5F-294A-A128-7EBC-2155A104F434}"/>
                </a:ext>
              </a:extLst>
            </p:cNvPr>
            <p:cNvCxnSpPr>
              <a:cxnSpLocks/>
            </p:cNvCxnSpPr>
            <p:nvPr/>
          </p:nvCxnSpPr>
          <p:spPr>
            <a:xfrm>
              <a:off x="514693" y="2003961"/>
              <a:ext cx="367990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80AF53A-9D4F-295C-0FC5-FDF3BF02FA5B}"/>
                </a:ext>
              </a:extLst>
            </p:cNvPr>
            <p:cNvSpPr txBox="1"/>
            <p:nvPr/>
          </p:nvSpPr>
          <p:spPr>
            <a:xfrm>
              <a:off x="1067001" y="1761928"/>
              <a:ext cx="554426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sz="2200" noProof="1">
                  <a:solidFill>
                    <a:schemeClr val="tx1"/>
                  </a:solidFill>
                </a:rPr>
                <a:t>Can </a:t>
              </a:r>
              <a:r>
                <a:rPr lang="en-CA" sz="2200" b="1" noProof="1">
                  <a:solidFill>
                    <a:srgbClr val="C00000"/>
                  </a:solidFill>
                </a:rPr>
                <a:t>high resolution solar data </a:t>
              </a:r>
              <a:r>
                <a:rPr lang="en-CA" sz="2200" noProof="1">
                  <a:solidFill>
                    <a:schemeClr val="tx1"/>
                  </a:solidFill>
                </a:rPr>
                <a:t>help us better understand SPMIs ? 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E7C81D2-677C-4FA8-BCF1-358DAA0112E6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90CF278-0485-60B0-48F9-4E1ECF5DF5BD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Titre 1">
              <a:extLst>
                <a:ext uri="{FF2B5EF4-FFF2-40B4-BE49-F238E27FC236}">
                  <a16:creationId xmlns:a16="http://schemas.microsoft.com/office/drawing/2014/main" id="{D9C8E24E-FCD2-F2BA-9E2F-21E491B7804C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The exoplanetary population 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72DB472-C7E7-5247-2D3F-C2AB41616D29}"/>
              </a:ext>
            </a:extLst>
          </p:cNvPr>
          <p:cNvGrpSpPr>
            <a:grpSpLocks noChangeAspect="1"/>
          </p:cNvGrpSpPr>
          <p:nvPr/>
        </p:nvGrpSpPr>
        <p:grpSpPr>
          <a:xfrm>
            <a:off x="5131330" y="1191607"/>
            <a:ext cx="6797653" cy="5523599"/>
            <a:chOff x="5987913" y="1272433"/>
            <a:chExt cx="4968917" cy="4037615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8E9089B2-1C6C-8746-016C-321221DBDE80}"/>
                </a:ext>
              </a:extLst>
            </p:cNvPr>
            <p:cNvGrpSpPr/>
            <p:nvPr/>
          </p:nvGrpSpPr>
          <p:grpSpPr>
            <a:xfrm>
              <a:off x="5987913" y="1272433"/>
              <a:ext cx="4968917" cy="4037615"/>
              <a:chOff x="5987913" y="1272433"/>
              <a:chExt cx="4968917" cy="4037615"/>
            </a:xfrm>
          </p:grpSpPr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0FBD33C-ED02-7AA4-3A64-3EC630766A5C}"/>
                  </a:ext>
                </a:extLst>
              </p:cNvPr>
              <p:cNvGrpSpPr/>
              <p:nvPr/>
            </p:nvGrpSpPr>
            <p:grpSpPr>
              <a:xfrm>
                <a:off x="5987913" y="1272433"/>
                <a:ext cx="4968917" cy="4037615"/>
                <a:chOff x="5987913" y="1272433"/>
                <a:chExt cx="4968917" cy="4037615"/>
              </a:xfrm>
            </p:grpSpPr>
            <p:grpSp>
              <p:nvGrpSpPr>
                <p:cNvPr id="21" name="Group 20">
                  <a:extLst>
                    <a:ext uri="{FF2B5EF4-FFF2-40B4-BE49-F238E27FC236}">
                      <a16:creationId xmlns:a16="http://schemas.microsoft.com/office/drawing/2014/main" id="{DE37B688-CA2C-F50B-3A2D-DDBE06C1A9F8}"/>
                    </a:ext>
                  </a:extLst>
                </p:cNvPr>
                <p:cNvGrpSpPr/>
                <p:nvPr/>
              </p:nvGrpSpPr>
              <p:grpSpPr>
                <a:xfrm>
                  <a:off x="5987913" y="1282095"/>
                  <a:ext cx="4968917" cy="4027953"/>
                  <a:chOff x="5987913" y="1282095"/>
                  <a:chExt cx="4968917" cy="4027953"/>
                </a:xfrm>
              </p:grpSpPr>
              <p:grpSp>
                <p:nvGrpSpPr>
                  <p:cNvPr id="6" name="Group 5">
                    <a:extLst>
                      <a:ext uri="{FF2B5EF4-FFF2-40B4-BE49-F238E27FC236}">
                        <a16:creationId xmlns:a16="http://schemas.microsoft.com/office/drawing/2014/main" id="{0861DF82-CFBD-0058-5C9E-10A603864A54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>
                  <a:xfrm>
                    <a:off x="5987913" y="1325563"/>
                    <a:ext cx="4968917" cy="3984485"/>
                    <a:chOff x="5633180" y="2606033"/>
                    <a:chExt cx="4643350" cy="3723418"/>
                  </a:xfrm>
                </p:grpSpPr>
                <p:sp>
                  <p:nvSpPr>
                    <p:cNvPr id="3" name="ZoneTexte 6">
                      <a:extLst>
                        <a:ext uri="{FF2B5EF4-FFF2-40B4-BE49-F238E27FC236}">
                          <a16:creationId xmlns:a16="http://schemas.microsoft.com/office/drawing/2014/main" id="{40F7236A-21EB-BCDC-2A83-C9BF176FFF0E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6230763" y="6119214"/>
                      <a:ext cx="3889220" cy="210237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/>
                      <a:r>
                        <a:rPr lang="en-CA" sz="1400" i="1" noProof="1">
                          <a:effectLst/>
                          <a:highlight>
                            <a:srgbClr val="FFFFFF"/>
                          </a:highlight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Strugarek</a:t>
                      </a:r>
                      <a:r>
                        <a:rPr lang="en-CA" sz="1400" i="1" noProof="1">
                          <a:highlight>
                            <a:srgbClr val="FFFFFF"/>
                          </a:highlight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 </a:t>
                      </a:r>
                      <a:r>
                        <a:rPr lang="en-CA" sz="1400" i="1" noProof="1">
                          <a:effectLst/>
                          <a:highlight>
                            <a:srgbClr val="FFFFFF"/>
                          </a:highlight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(2023)</a:t>
                      </a:r>
                      <a:endParaRPr lang="en-CA" sz="1400" i="1" noProof="1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p:txBody>
                </p:sp>
                <p:pic>
                  <p:nvPicPr>
                    <p:cNvPr id="2" name="Picture 1">
                      <a:extLst>
                        <a:ext uri="{FF2B5EF4-FFF2-40B4-BE49-F238E27FC236}">
                          <a16:creationId xmlns:a16="http://schemas.microsoft.com/office/drawing/2014/main" id="{7ED087D8-D683-B3B7-C937-86F76C377125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3"/>
                    <a:srcRect t="29025"/>
                    <a:stretch>
                      <a:fillRect/>
                    </a:stretch>
                  </p:blipFill>
                  <p:spPr>
                    <a:xfrm>
                      <a:off x="5633180" y="2606033"/>
                      <a:ext cx="4643350" cy="3427870"/>
                    </a:xfrm>
                    <a:prstGeom prst="rect">
                      <a:avLst/>
                    </a:prstGeom>
                  </p:spPr>
                </p:pic>
              </p:grpSp>
              <p:sp>
                <p:nvSpPr>
                  <p:cNvPr id="20" name="Rectangle 19">
                    <a:extLst>
                      <a:ext uri="{FF2B5EF4-FFF2-40B4-BE49-F238E27FC236}">
                        <a16:creationId xmlns:a16="http://schemas.microsoft.com/office/drawing/2014/main" id="{2A672973-8E3F-4CB7-E01A-F5B550AD4894}"/>
                      </a:ext>
                    </a:extLst>
                  </p:cNvPr>
                  <p:cNvSpPr/>
                  <p:nvPr/>
                </p:nvSpPr>
                <p:spPr>
                  <a:xfrm>
                    <a:off x="6715276" y="1282095"/>
                    <a:ext cx="154819" cy="7741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sp>
              <p:nvSpPr>
                <p:cNvPr id="22" name="Rectangle 21">
                  <a:extLst>
                    <a:ext uri="{FF2B5EF4-FFF2-40B4-BE49-F238E27FC236}">
                      <a16:creationId xmlns:a16="http://schemas.microsoft.com/office/drawing/2014/main" id="{D4FC70D0-FCD7-BC13-49DA-D5F40B045CC0}"/>
                    </a:ext>
                  </a:extLst>
                </p:cNvPr>
                <p:cNvSpPr/>
                <p:nvPr/>
              </p:nvSpPr>
              <p:spPr>
                <a:xfrm>
                  <a:off x="7762479" y="1272433"/>
                  <a:ext cx="154819" cy="7741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DA49B0B0-6F8C-C696-3F57-7C915B64C279}"/>
                  </a:ext>
                </a:extLst>
              </p:cNvPr>
              <p:cNvSpPr/>
              <p:nvPr/>
            </p:nvSpPr>
            <p:spPr>
              <a:xfrm>
                <a:off x="8964501" y="1282095"/>
                <a:ext cx="154819" cy="7741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C5945FA-826B-8F27-777F-026AB4AC2E79}"/>
                </a:ext>
              </a:extLst>
            </p:cNvPr>
            <p:cNvSpPr/>
            <p:nvPr/>
          </p:nvSpPr>
          <p:spPr>
            <a:xfrm>
              <a:off x="9960665" y="1282095"/>
              <a:ext cx="154819" cy="7741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47C499E8-73CF-415F-C45E-B6019D14398D}"/>
              </a:ext>
            </a:extLst>
          </p:cNvPr>
          <p:cNvGrpSpPr/>
          <p:nvPr/>
        </p:nvGrpSpPr>
        <p:grpSpPr>
          <a:xfrm>
            <a:off x="8624384" y="2461758"/>
            <a:ext cx="2968978" cy="230667"/>
            <a:chOff x="8624384" y="2461758"/>
            <a:chExt cx="2968978" cy="230667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8C2F7634-EC7D-2504-1FAF-7505192824E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624384" y="2463825"/>
              <a:ext cx="228600" cy="228600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FC08FC57-85EE-33F9-932F-4D241CCE9FE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973969" y="2461759"/>
              <a:ext cx="228600" cy="228600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0D83CDB5-8344-847D-FB82-8CAC60D9B0D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281411" y="2461759"/>
              <a:ext cx="226158" cy="228600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BBBE2E2F-7200-F37F-F247-EBF52F7EDD3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627800" y="2461759"/>
              <a:ext cx="223731" cy="228600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E69C955D-FC23-A213-0F3B-45DBE0CAFAB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0284841" y="2461759"/>
              <a:ext cx="246993" cy="228600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AF7E886A-D508-DD93-77C3-22D92DA575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t="-62" b="-62"/>
            <a:stretch>
              <a:fillRect/>
            </a:stretch>
          </p:blipFill>
          <p:spPr>
            <a:xfrm rot="19298613">
              <a:off x="10545226" y="2474674"/>
              <a:ext cx="495249" cy="202769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67EC733A-15D2-011E-8553-0EAAFC9D319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1067420" y="2461758"/>
              <a:ext cx="234473" cy="228600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73B7C142-ECB8-A048-E229-4C7A8B3BC4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1367474" y="2461758"/>
              <a:ext cx="225888" cy="228600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</p:pic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0279FBBE-3956-27AA-A774-60167871FDE2}"/>
              </a:ext>
            </a:extLst>
          </p:cNvPr>
          <p:cNvGrpSpPr/>
          <p:nvPr/>
        </p:nvGrpSpPr>
        <p:grpSpPr>
          <a:xfrm>
            <a:off x="344113" y="1555166"/>
            <a:ext cx="5887875" cy="769441"/>
            <a:chOff x="344113" y="1555166"/>
            <a:chExt cx="5887875" cy="769441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31F350C7-445A-59EE-3EA4-C31BEB55A70D}"/>
                </a:ext>
              </a:extLst>
            </p:cNvPr>
            <p:cNvGrpSpPr/>
            <p:nvPr/>
          </p:nvGrpSpPr>
          <p:grpSpPr>
            <a:xfrm>
              <a:off x="344113" y="1555166"/>
              <a:ext cx="5029745" cy="769441"/>
              <a:chOff x="514693" y="1657869"/>
              <a:chExt cx="6684781" cy="769441"/>
            </a:xfrm>
          </p:grpSpPr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78FD967A-B299-4E5E-8B85-C16763020BB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14693" y="2003961"/>
                <a:ext cx="367990" cy="0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3A2C6165-DAEC-4C06-298D-1066CE8B904D}"/>
                  </a:ext>
                </a:extLst>
              </p:cNvPr>
              <p:cNvSpPr txBox="1"/>
              <p:nvPr/>
            </p:nvSpPr>
            <p:spPr>
              <a:xfrm>
                <a:off x="1057971" y="1657869"/>
                <a:ext cx="6141503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CA" sz="2200" noProof="1"/>
                  <a:t>Many exoplanets </a:t>
                </a:r>
                <a:r>
                  <a:rPr lang="en-CA" sz="2200" b="1" noProof="1">
                    <a:solidFill>
                      <a:srgbClr val="C00000"/>
                    </a:solidFill>
                  </a:rPr>
                  <a:t>orbit close to their host star </a:t>
                </a:r>
                <a:r>
                  <a:rPr lang="en-CA" sz="2200" noProof="1"/>
                  <a:t>(inside the </a:t>
                </a:r>
                <a:r>
                  <a:rPr lang="en-CA" sz="2200" b="1" noProof="1">
                    <a:solidFill>
                      <a:srgbClr val="C00000"/>
                    </a:solidFill>
                  </a:rPr>
                  <a:t>Alfvén surface</a:t>
                </a:r>
                <a:r>
                  <a:rPr lang="en-CA" sz="2200" noProof="1"/>
                  <a:t>) </a:t>
                </a:r>
              </a:p>
            </p:txBody>
          </p:sp>
        </p:grpSp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FF978B97-6650-F164-2EC9-82AB017AD8A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999440" y="1659988"/>
              <a:ext cx="1232548" cy="466333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6594D8E-DF61-D68C-4FB4-672297670623}"/>
              </a:ext>
            </a:extLst>
          </p:cNvPr>
          <p:cNvGrpSpPr/>
          <p:nvPr/>
        </p:nvGrpSpPr>
        <p:grpSpPr>
          <a:xfrm>
            <a:off x="344113" y="3961536"/>
            <a:ext cx="4787217" cy="1169551"/>
            <a:chOff x="514693" y="1788517"/>
            <a:chExt cx="6362451" cy="1169551"/>
          </a:xfrm>
        </p:grpSpPr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id="{C082A76B-3B15-5D2D-E16A-BEEA0DBDE663}"/>
                </a:ext>
              </a:extLst>
            </p:cNvPr>
            <p:cNvCxnSpPr>
              <a:cxnSpLocks/>
            </p:cNvCxnSpPr>
            <p:nvPr/>
          </p:nvCxnSpPr>
          <p:spPr>
            <a:xfrm>
              <a:off x="514693" y="2003961"/>
              <a:ext cx="367990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7DED4087-C72C-C876-32CB-58AA897512D5}"/>
                </a:ext>
              </a:extLst>
            </p:cNvPr>
            <p:cNvSpPr txBox="1"/>
            <p:nvPr/>
          </p:nvSpPr>
          <p:spPr>
            <a:xfrm>
              <a:off x="1088427" y="1788517"/>
              <a:ext cx="5788717" cy="11695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sz="2200" b="1" noProof="1">
                  <a:solidFill>
                    <a:srgbClr val="C00000"/>
                  </a:solidFill>
                </a:rPr>
                <a:t>No SPMI in our solar system.</a:t>
              </a:r>
            </a:p>
            <a:p>
              <a:r>
                <a:rPr lang="en-CA" sz="1600" noProof="1"/>
                <a:t>(magnetic interactions between Jupiter and its moons for example, but not the same, see </a:t>
              </a:r>
              <a:r>
                <a:rPr lang="en-CA" sz="1600" i="1" noProof="1"/>
                <a:t>Paul et al. 2026</a:t>
              </a:r>
              <a:r>
                <a:rPr lang="en-CA" sz="1600" noProof="1"/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4050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BA0D53-AABA-EA3C-8184-33C54BD7D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10F9381-211E-460F-4363-9FA6588430A2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10" name="ZoneTexte 9">
              <a:extLst>
                <a:ext uri="{FF2B5EF4-FFF2-40B4-BE49-F238E27FC236}">
                  <a16:creationId xmlns:a16="http://schemas.microsoft.com/office/drawing/2014/main" id="{78671F6C-676D-9DBC-9693-81080DA415D9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  <p:sp>
          <p:nvSpPr>
            <p:cNvPr id="5" name="ZoneTexte 4">
              <a:extLst>
                <a:ext uri="{FF2B5EF4-FFF2-40B4-BE49-F238E27FC236}">
                  <a16:creationId xmlns:a16="http://schemas.microsoft.com/office/drawing/2014/main" id="{A036A2D8-BFCA-188F-C627-04CF01078B11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2 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FEA93740-C5A6-BCB8-4AA4-398B1B7DF702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B9ECAD61-1C9E-004D-FE5B-B071D5AEBAE3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itre 1">
              <a:extLst>
                <a:ext uri="{FF2B5EF4-FFF2-40B4-BE49-F238E27FC236}">
                  <a16:creationId xmlns:a16="http://schemas.microsoft.com/office/drawing/2014/main" id="{21E0EB7C-7B07-8B60-384C-47D780F15419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Radial variation of the solar Alvén surface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D33BE6EE-880C-1ED1-E12E-DC336A4F6569}"/>
              </a:ext>
            </a:extLst>
          </p:cNvPr>
          <p:cNvSpPr txBox="1"/>
          <p:nvPr/>
        </p:nvSpPr>
        <p:spPr>
          <a:xfrm>
            <a:off x="1237842" y="5670418"/>
            <a:ext cx="9716315" cy="578882"/>
          </a:xfrm>
          <a:prstGeom prst="roundRect">
            <a:avLst>
              <a:gd name="adj" fmla="val 32024"/>
            </a:avLst>
          </a:prstGeom>
          <a:solidFill>
            <a:srgbClr val="FF6E7D">
              <a:alpha val="32157"/>
            </a:srgbClr>
          </a:solidFill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CA" sz="2800" noProof="1">
                <a:solidFill>
                  <a:schemeClr val="tx1"/>
                </a:solidFill>
              </a:rPr>
              <a:t>Are there </a:t>
            </a:r>
            <a:r>
              <a:rPr lang="en-CA" sz="2800" b="1" noProof="1">
                <a:solidFill>
                  <a:srgbClr val="C00000"/>
                </a:solidFill>
              </a:rPr>
              <a:t>any solar system objects </a:t>
            </a:r>
            <a:r>
              <a:rPr lang="en-CA" sz="2800" noProof="1">
                <a:solidFill>
                  <a:schemeClr val="tx1"/>
                </a:solidFill>
              </a:rPr>
              <a:t>that enter the Alfvén surface?</a:t>
            </a:r>
            <a:endParaRPr lang="en-CA" sz="2800" b="1" noProof="1">
              <a:solidFill>
                <a:srgbClr val="C00000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A8E53C3-348D-545B-570C-C39E4E3D35D4}"/>
              </a:ext>
            </a:extLst>
          </p:cNvPr>
          <p:cNvGrpSpPr>
            <a:grpSpLocks noChangeAspect="1"/>
          </p:cNvGrpSpPr>
          <p:nvPr/>
        </p:nvGrpSpPr>
        <p:grpSpPr>
          <a:xfrm>
            <a:off x="-333548" y="1038644"/>
            <a:ext cx="6059099" cy="4452747"/>
            <a:chOff x="-449221" y="1630271"/>
            <a:chExt cx="5382721" cy="3955686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9DEF638A-9229-4F3F-056F-CECE4FB168FD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08757" y="1739165"/>
              <a:ext cx="4424743" cy="3846792"/>
              <a:chOff x="2151902" y="1155897"/>
              <a:chExt cx="4194952" cy="3647016"/>
            </a:xfrm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17C6DADA-09C0-6330-A4A0-C6A0C597B832}"/>
                  </a:ext>
                </a:extLst>
              </p:cNvPr>
              <p:cNvGrpSpPr/>
              <p:nvPr/>
            </p:nvGrpSpPr>
            <p:grpSpPr>
              <a:xfrm>
                <a:off x="2177106" y="4357993"/>
                <a:ext cx="4146658" cy="444920"/>
                <a:chOff x="1996633" y="4898571"/>
                <a:chExt cx="4194952" cy="466759"/>
              </a:xfrm>
            </p:grpSpPr>
            <p:pic>
              <p:nvPicPr>
                <p:cNvPr id="13" name="Picture 12">
                  <a:extLst>
                    <a:ext uri="{FF2B5EF4-FFF2-40B4-BE49-F238E27FC236}">
                      <a16:creationId xmlns:a16="http://schemas.microsoft.com/office/drawing/2014/main" id="{54ADBD2B-5106-C89C-8C9F-ACA093482FC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rcRect t="92614"/>
                <a:stretch>
                  <a:fillRect/>
                </a:stretch>
              </p:blipFill>
              <p:spPr>
                <a:xfrm>
                  <a:off x="1996633" y="4966356"/>
                  <a:ext cx="4194952" cy="398974"/>
                </a:xfrm>
                <a:prstGeom prst="rect">
                  <a:avLst/>
                </a:prstGeom>
              </p:spPr>
            </p:pic>
            <p:sp>
              <p:nvSpPr>
                <p:cNvPr id="14" name="Rectangle 13">
                  <a:extLst>
                    <a:ext uri="{FF2B5EF4-FFF2-40B4-BE49-F238E27FC236}">
                      <a16:creationId xmlns:a16="http://schemas.microsoft.com/office/drawing/2014/main" id="{F3D63035-CE19-2A48-2FA7-01F91FE24555}"/>
                    </a:ext>
                  </a:extLst>
                </p:cNvPr>
                <p:cNvSpPr/>
                <p:nvPr/>
              </p:nvSpPr>
              <p:spPr>
                <a:xfrm>
                  <a:off x="2313214" y="4898571"/>
                  <a:ext cx="168729" cy="125186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DF5C4918-C4C2-7E5E-597C-EC519AD64FC3}"/>
                  </a:ext>
                </a:extLst>
              </p:cNvPr>
              <p:cNvGrpSpPr/>
              <p:nvPr/>
            </p:nvGrpSpPr>
            <p:grpSpPr>
              <a:xfrm>
                <a:off x="2151902" y="1155897"/>
                <a:ext cx="4194952" cy="3269146"/>
                <a:chOff x="2151902" y="1155897"/>
                <a:chExt cx="4194952" cy="3269146"/>
              </a:xfrm>
            </p:grpSpPr>
            <p:pic>
              <p:nvPicPr>
                <p:cNvPr id="6" name="Picture 5">
                  <a:extLst>
                    <a:ext uri="{FF2B5EF4-FFF2-40B4-BE49-F238E27FC236}">
                      <a16:creationId xmlns:a16="http://schemas.microsoft.com/office/drawing/2014/main" id="{1FB99D85-2E24-8667-2607-9BE86B3E5B5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rcRect b="40718"/>
                <a:stretch>
                  <a:fillRect/>
                </a:stretch>
              </p:blipFill>
              <p:spPr>
                <a:xfrm>
                  <a:off x="2151902" y="1155897"/>
                  <a:ext cx="4194952" cy="3202094"/>
                </a:xfrm>
                <a:prstGeom prst="rect">
                  <a:avLst/>
                </a:prstGeom>
              </p:spPr>
            </p:pic>
            <p:sp>
              <p:nvSpPr>
                <p:cNvPr id="16" name="Rectangle 15">
                  <a:extLst>
                    <a:ext uri="{FF2B5EF4-FFF2-40B4-BE49-F238E27FC236}">
                      <a16:creationId xmlns:a16="http://schemas.microsoft.com/office/drawing/2014/main" id="{D458A37B-4186-FD8E-DE9A-03C8C3F25914}"/>
                    </a:ext>
                  </a:extLst>
                </p:cNvPr>
                <p:cNvSpPr/>
                <p:nvPr/>
              </p:nvSpPr>
              <p:spPr>
                <a:xfrm>
                  <a:off x="2481943" y="4261757"/>
                  <a:ext cx="179614" cy="163286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  <p:sp>
          <p:nvSpPr>
            <p:cNvPr id="21" name="ZoneTexte 6">
              <a:extLst>
                <a:ext uri="{FF2B5EF4-FFF2-40B4-BE49-F238E27FC236}">
                  <a16:creationId xmlns:a16="http://schemas.microsoft.com/office/drawing/2014/main" id="{26691AEB-FD1D-258E-C03D-4086309D565C}"/>
                </a:ext>
              </a:extLst>
            </p:cNvPr>
            <p:cNvSpPr txBox="1"/>
            <p:nvPr/>
          </p:nvSpPr>
          <p:spPr>
            <a:xfrm>
              <a:off x="-449221" y="1630271"/>
              <a:ext cx="2328601" cy="2734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sz="1400" i="1" noProof="1">
                  <a:effectLst/>
                  <a:highlight>
                    <a:srgbClr val="FFFFFF"/>
                  </a:highlight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Finley (2025)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159D123-941F-B65B-4225-29BB9C1223EC}"/>
              </a:ext>
            </a:extLst>
          </p:cNvPr>
          <p:cNvGrpSpPr/>
          <p:nvPr/>
        </p:nvGrpSpPr>
        <p:grpSpPr>
          <a:xfrm>
            <a:off x="4557932" y="3347233"/>
            <a:ext cx="5976244" cy="1550129"/>
            <a:chOff x="4557932" y="3347233"/>
            <a:chExt cx="5976244" cy="1550129"/>
          </a:xfrm>
        </p:grpSpPr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C17406F6-2647-FE27-C93C-CA86A06BEBE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4557932" y="3347233"/>
              <a:ext cx="1908519" cy="936590"/>
            </a:xfrm>
            <a:prstGeom prst="straightConnector1">
              <a:avLst/>
            </a:prstGeom>
            <a:ln w="76200">
              <a:solidFill>
                <a:srgbClr val="F500F4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CF4BDBB5-D91E-3B2D-B275-A02118F66B59}"/>
                    </a:ext>
                  </a:extLst>
                </p:cNvPr>
                <p:cNvSpPr txBox="1"/>
                <p:nvPr/>
              </p:nvSpPr>
              <p:spPr>
                <a:xfrm>
                  <a:off x="6201845" y="4058543"/>
                  <a:ext cx="4332331" cy="83881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CA" sz="2400" b="1" noProof="1">
                      <a:solidFill>
                        <a:srgbClr val="F500F4"/>
                      </a:solidFill>
                    </a:rPr>
                    <a:t>Alfvén surface radius        </a:t>
                  </a:r>
                  <a:r>
                    <a:rPr lang="en-CA" sz="2400" noProof="1">
                      <a:solidFill>
                        <a:schemeClr val="tx1"/>
                      </a:solidFill>
                    </a:rPr>
                    <a:t>(between </a:t>
                  </a:r>
                  <a:r>
                    <a:rPr lang="en-CA" sz="2400" b="1" noProof="1">
                      <a:solidFill>
                        <a:schemeClr val="tx1"/>
                      </a:solidFill>
                    </a:rPr>
                    <a:t>10-30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CA" sz="2400" b="1" i="1" noProof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fr-CA" sz="2400" b="1" i="1" noProof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𝑹</m:t>
                          </m:r>
                        </m:e>
                        <m:sub>
                          <m:r>
                            <a:rPr lang="fr-CA" sz="2400" b="1" i="1" noProof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⨀</m:t>
                          </m:r>
                        </m:sub>
                      </m:sSub>
                    </m:oMath>
                  </a14:m>
                  <a:r>
                    <a:rPr lang="en-CA" sz="2400" noProof="1">
                      <a:solidFill>
                        <a:srgbClr val="000000"/>
                      </a:solidFill>
                    </a:rPr>
                    <a:t>, in-situ data)</a:t>
                  </a:r>
                  <a:endParaRPr lang="en-CA" sz="2400" b="1" noProof="1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CF4BDBB5-D91E-3B2D-B275-A02118F66B5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201845" y="4058543"/>
                  <a:ext cx="4332331" cy="838819"/>
                </a:xfrm>
                <a:prstGeom prst="rect">
                  <a:avLst/>
                </a:prstGeom>
                <a:blipFill>
                  <a:blip r:embed="rId4"/>
                  <a:stretch>
                    <a:fillRect l="-1462" t="-5970" r="-1462" b="-1492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0DAF1802-7DD3-74D8-CD05-35FEFEA07280}"/>
              </a:ext>
            </a:extLst>
          </p:cNvPr>
          <p:cNvGrpSpPr/>
          <p:nvPr/>
        </p:nvGrpSpPr>
        <p:grpSpPr>
          <a:xfrm>
            <a:off x="4417255" y="2343345"/>
            <a:ext cx="5921980" cy="461665"/>
            <a:chOff x="4417255" y="2343345"/>
            <a:chExt cx="5921980" cy="461665"/>
          </a:xfrm>
        </p:grpSpPr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E4EF1DB3-8B16-BCB8-8A7F-C70C81E6FF1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417255" y="2574178"/>
              <a:ext cx="2049196" cy="0"/>
            </a:xfrm>
            <a:prstGeom prst="straightConnector1">
              <a:avLst/>
            </a:prstGeom>
            <a:ln w="7620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B0306236-C455-94E4-3F61-8E5FBC22AA9C}"/>
                </a:ext>
              </a:extLst>
            </p:cNvPr>
            <p:cNvSpPr txBox="1"/>
            <p:nvPr/>
          </p:nvSpPr>
          <p:spPr>
            <a:xfrm>
              <a:off x="6580556" y="2343345"/>
              <a:ext cx="37586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CA" sz="2400" noProof="1">
                  <a:solidFill>
                    <a:schemeClr val="tx1"/>
                  </a:solidFill>
                </a:rPr>
                <a:t>Parker Solar Probe trajectory</a:t>
              </a:r>
              <a:endParaRPr lang="en-CA" sz="2400" b="1" noProof="1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2162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E49C46-852E-42B6-5A41-540F3F869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C2DB372-3E93-DACB-5271-70E861795549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10" name="ZoneTexte 9">
              <a:extLst>
                <a:ext uri="{FF2B5EF4-FFF2-40B4-BE49-F238E27FC236}">
                  <a16:creationId xmlns:a16="http://schemas.microsoft.com/office/drawing/2014/main" id="{9601AD0B-7316-C044-4C82-6DD368F7FD91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  <p:sp>
          <p:nvSpPr>
            <p:cNvPr id="5" name="ZoneTexte 4">
              <a:extLst>
                <a:ext uri="{FF2B5EF4-FFF2-40B4-BE49-F238E27FC236}">
                  <a16:creationId xmlns:a16="http://schemas.microsoft.com/office/drawing/2014/main" id="{A6B2C14A-B82F-AF97-2A76-565801FD718C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3 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BA39BD62-76FB-E675-E42C-819D39DE037B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0D067284-A7EF-4112-D402-C4A154BD3068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itre 1">
              <a:extLst>
                <a:ext uri="{FF2B5EF4-FFF2-40B4-BE49-F238E27FC236}">
                  <a16:creationId xmlns:a16="http://schemas.microsoft.com/office/drawing/2014/main" id="{5269E198-82A4-06C9-E0DC-7660B9AB865A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A zoo of close-in comets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71E5E35-6EDB-2DDD-6D3A-FA0E45557C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847" b="21982"/>
          <a:stretch>
            <a:fillRect/>
          </a:stretch>
        </p:blipFill>
        <p:spPr>
          <a:xfrm>
            <a:off x="1049753" y="1038644"/>
            <a:ext cx="10092493" cy="51644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F4706D-208C-FA5F-FE87-9223C42EEDE2}"/>
              </a:ext>
            </a:extLst>
          </p:cNvPr>
          <p:cNvSpPr txBox="1"/>
          <p:nvPr/>
        </p:nvSpPr>
        <p:spPr>
          <a:xfrm>
            <a:off x="6095999" y="6326304"/>
            <a:ext cx="5397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See </a:t>
            </a:r>
            <a:r>
              <a:rPr lang="en-US" i="1" dirty="0"/>
              <a:t>Jones et al. (2018) </a:t>
            </a:r>
            <a:r>
              <a:rPr lang="en-US" dirty="0"/>
              <a:t>for a review on close-in comets</a:t>
            </a:r>
          </a:p>
        </p:txBody>
      </p:sp>
    </p:spTree>
    <p:extLst>
      <p:ext uri="{BB962C8B-B14F-4D97-AF65-F5344CB8AC3E}">
        <p14:creationId xmlns:p14="http://schemas.microsoft.com/office/powerpoint/2010/main" val="4056381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DD4197-8A35-2C1A-5A89-122AA3F4FE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36074632-1CD8-7BF2-447E-83F4817303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847" b="21982"/>
          <a:stretch>
            <a:fillRect/>
          </a:stretch>
        </p:blipFill>
        <p:spPr>
          <a:xfrm>
            <a:off x="256382" y="896004"/>
            <a:ext cx="3810068" cy="194965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1574A28-3DFE-B8F1-210C-E4012042E46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6826" b="21270"/>
          <a:stretch>
            <a:fillRect/>
          </a:stretch>
        </p:blipFill>
        <p:spPr>
          <a:xfrm>
            <a:off x="3112890" y="1793250"/>
            <a:ext cx="8822728" cy="4579415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6FEB624-F96E-0B87-F005-0589C1264474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10" name="ZoneTexte 9">
              <a:extLst>
                <a:ext uri="{FF2B5EF4-FFF2-40B4-BE49-F238E27FC236}">
                  <a16:creationId xmlns:a16="http://schemas.microsoft.com/office/drawing/2014/main" id="{0046F428-9375-A7E8-718B-5CD7E6184A3A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  <p:sp>
          <p:nvSpPr>
            <p:cNvPr id="5" name="ZoneTexte 4">
              <a:extLst>
                <a:ext uri="{FF2B5EF4-FFF2-40B4-BE49-F238E27FC236}">
                  <a16:creationId xmlns:a16="http://schemas.microsoft.com/office/drawing/2014/main" id="{F52B717D-C54D-69A1-2397-BBC5DBB867FC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3 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48351B5F-CCC4-1562-5C04-C3CF115D4C0E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0B2104B1-4B1E-67EF-D307-033BC1173C84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itre 1">
              <a:extLst>
                <a:ext uri="{FF2B5EF4-FFF2-40B4-BE49-F238E27FC236}">
                  <a16:creationId xmlns:a16="http://schemas.microsoft.com/office/drawing/2014/main" id="{9184AA55-7083-EA94-D098-43BFBFAC300E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A zoo of close-in comets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44F92BE9-F176-5AFD-854D-65EAB3DF83EB}"/>
              </a:ext>
            </a:extLst>
          </p:cNvPr>
          <p:cNvSpPr/>
          <p:nvPr/>
        </p:nvSpPr>
        <p:spPr>
          <a:xfrm>
            <a:off x="2045667" y="2366196"/>
            <a:ext cx="514811" cy="22290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344DC4A-8778-66E2-4BD3-29592DF02BAA}"/>
              </a:ext>
            </a:extLst>
          </p:cNvPr>
          <p:cNvCxnSpPr>
            <a:cxnSpLocks/>
          </p:cNvCxnSpPr>
          <p:nvPr/>
        </p:nvCxnSpPr>
        <p:spPr>
          <a:xfrm>
            <a:off x="2559614" y="2587858"/>
            <a:ext cx="1455174" cy="31842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0E85674-1132-D048-B04D-61440E702A55}"/>
              </a:ext>
            </a:extLst>
          </p:cNvPr>
          <p:cNvCxnSpPr>
            <a:cxnSpLocks/>
          </p:cNvCxnSpPr>
          <p:nvPr/>
        </p:nvCxnSpPr>
        <p:spPr>
          <a:xfrm flipV="1">
            <a:off x="2549022" y="1907381"/>
            <a:ext cx="1472909" cy="4651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02A8BAE8-E04F-ECD1-1B3B-BD79ABEF723F}"/>
              </a:ext>
            </a:extLst>
          </p:cNvPr>
          <p:cNvSpPr/>
          <p:nvPr/>
        </p:nvSpPr>
        <p:spPr>
          <a:xfrm>
            <a:off x="4778229" y="2965057"/>
            <a:ext cx="1994045" cy="428716"/>
          </a:xfrm>
          <a:prstGeom prst="roundRect">
            <a:avLst/>
          </a:prstGeom>
          <a:noFill/>
          <a:ln w="57150">
            <a:solidFill>
              <a:srgbClr val="BD000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0868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CED11E-1241-3FB3-F2DD-137B20D82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HV_2025-08-04_14.35.45.mp4">
            <a:hlinkClick r:id="" action="ppaction://media"/>
            <a:extLst>
              <a:ext uri="{FF2B5EF4-FFF2-40B4-BE49-F238E27FC236}">
                <a16:creationId xmlns:a16="http://schemas.microsoft.com/office/drawing/2014/main" id="{D7ADDF35-BA45-F5D1-2848-7AEDE84E13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b="953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re 1">
            <a:extLst>
              <a:ext uri="{FF2B5EF4-FFF2-40B4-BE49-F238E27FC236}">
                <a16:creationId xmlns:a16="http://schemas.microsoft.com/office/drawing/2014/main" id="{94A86DFD-8D1E-0D50-4DC7-B3B19843BD1C}"/>
              </a:ext>
            </a:extLst>
          </p:cNvPr>
          <p:cNvSpPr txBox="1">
            <a:spLocks/>
          </p:cNvSpPr>
          <p:nvPr/>
        </p:nvSpPr>
        <p:spPr>
          <a:xfrm>
            <a:off x="205984" y="-121296"/>
            <a:ext cx="112873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en-CA" sz="2800" b="1" noProof="1">
                <a:solidFill>
                  <a:schemeClr val="bg1"/>
                </a:solidFill>
                <a:latin typeface="Open Sans" panose="020B0606030504020204" pitchFamily="34" charset="0"/>
              </a:rPr>
              <a:t>Comet Lovejoy</a:t>
            </a:r>
            <a:endParaRPr lang="en-CA" sz="6000" noProof="1">
              <a:solidFill>
                <a:schemeClr val="bg1"/>
              </a:solidFill>
            </a:endParaRPr>
          </a:p>
        </p:txBody>
      </p:sp>
      <p:sp>
        <p:nvSpPr>
          <p:cNvPr id="9" name="ZoneTexte 4">
            <a:extLst>
              <a:ext uri="{FF2B5EF4-FFF2-40B4-BE49-F238E27FC236}">
                <a16:creationId xmlns:a16="http://schemas.microsoft.com/office/drawing/2014/main" id="{A283A24C-3A76-AEE6-90C3-BC0FE5CD71E4}"/>
              </a:ext>
            </a:extLst>
          </p:cNvPr>
          <p:cNvSpPr txBox="1"/>
          <p:nvPr/>
        </p:nvSpPr>
        <p:spPr>
          <a:xfrm>
            <a:off x="10276530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4</a:t>
            </a:r>
          </a:p>
        </p:txBody>
      </p:sp>
      <p:sp>
        <p:nvSpPr>
          <p:cNvPr id="11" name="ZoneTexte 9">
            <a:extLst>
              <a:ext uri="{FF2B5EF4-FFF2-40B4-BE49-F238E27FC236}">
                <a16:creationId xmlns:a16="http://schemas.microsoft.com/office/drawing/2014/main" id="{FF2B199E-25A8-71D0-0420-EA6D233822C9}"/>
              </a:ext>
            </a:extLst>
          </p:cNvPr>
          <p:cNvSpPr txBox="1"/>
          <p:nvPr/>
        </p:nvSpPr>
        <p:spPr>
          <a:xfrm>
            <a:off x="46279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Louis-Simon Guité</a:t>
            </a:r>
          </a:p>
        </p:txBody>
      </p:sp>
    </p:spTree>
    <p:extLst>
      <p:ext uri="{BB962C8B-B14F-4D97-AF65-F5344CB8AC3E}">
        <p14:creationId xmlns:p14="http://schemas.microsoft.com/office/powerpoint/2010/main" val="3699868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CED11E-1241-3FB3-F2DD-137B20D82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HV_2026-03-30_16.03.42.mp4">
            <a:hlinkClick r:id="" action="ppaction://media"/>
            <a:extLst>
              <a:ext uri="{FF2B5EF4-FFF2-40B4-BE49-F238E27FC236}">
                <a16:creationId xmlns:a16="http://schemas.microsoft.com/office/drawing/2014/main" id="{8DE2806F-BA01-5644-4F13-B2828F50AD0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" y="0"/>
            <a:ext cx="12304295" cy="7350927"/>
          </a:xfrm>
          <a:prstGeom prst="rect">
            <a:avLst/>
          </a:prstGeom>
        </p:spPr>
      </p:pic>
      <p:sp>
        <p:nvSpPr>
          <p:cNvPr id="4" name="Titre 1">
            <a:extLst>
              <a:ext uri="{FF2B5EF4-FFF2-40B4-BE49-F238E27FC236}">
                <a16:creationId xmlns:a16="http://schemas.microsoft.com/office/drawing/2014/main" id="{94A86DFD-8D1E-0D50-4DC7-B3B19843BD1C}"/>
              </a:ext>
            </a:extLst>
          </p:cNvPr>
          <p:cNvSpPr txBox="1">
            <a:spLocks/>
          </p:cNvSpPr>
          <p:nvPr/>
        </p:nvSpPr>
        <p:spPr>
          <a:xfrm>
            <a:off x="205984" y="-121296"/>
            <a:ext cx="112873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en-CA" sz="2800" b="1" noProof="1">
                <a:solidFill>
                  <a:schemeClr val="bg1"/>
                </a:solidFill>
                <a:latin typeface="Open Sans" panose="020B0606030504020204" pitchFamily="34" charset="0"/>
              </a:rPr>
              <a:t>Comet Lovejoy</a:t>
            </a:r>
            <a:endParaRPr lang="en-CA" sz="6000" noProof="1">
              <a:solidFill>
                <a:schemeClr val="bg1"/>
              </a:solidFill>
            </a:endParaRPr>
          </a:p>
        </p:txBody>
      </p:sp>
      <p:sp>
        <p:nvSpPr>
          <p:cNvPr id="9" name="ZoneTexte 4">
            <a:extLst>
              <a:ext uri="{FF2B5EF4-FFF2-40B4-BE49-F238E27FC236}">
                <a16:creationId xmlns:a16="http://schemas.microsoft.com/office/drawing/2014/main" id="{A283A24C-3A76-AEE6-90C3-BC0FE5CD71E4}"/>
              </a:ext>
            </a:extLst>
          </p:cNvPr>
          <p:cNvSpPr txBox="1"/>
          <p:nvPr/>
        </p:nvSpPr>
        <p:spPr>
          <a:xfrm>
            <a:off x="10276530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5 </a:t>
            </a:r>
          </a:p>
        </p:txBody>
      </p:sp>
      <p:sp>
        <p:nvSpPr>
          <p:cNvPr id="11" name="ZoneTexte 9">
            <a:extLst>
              <a:ext uri="{FF2B5EF4-FFF2-40B4-BE49-F238E27FC236}">
                <a16:creationId xmlns:a16="http://schemas.microsoft.com/office/drawing/2014/main" id="{FF2B199E-25A8-71D0-0420-EA6D233822C9}"/>
              </a:ext>
            </a:extLst>
          </p:cNvPr>
          <p:cNvSpPr txBox="1"/>
          <p:nvPr/>
        </p:nvSpPr>
        <p:spPr>
          <a:xfrm>
            <a:off x="46279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Louis-Simon Guité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CC9916D-FF99-E8A4-A656-BA0939670E01}"/>
                  </a:ext>
                </a:extLst>
              </p:cNvPr>
              <p:cNvSpPr txBox="1"/>
              <p:nvPr/>
            </p:nvSpPr>
            <p:spPr>
              <a:xfrm>
                <a:off x="5964285" y="352668"/>
                <a:ext cx="6021731" cy="9811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CA" sz="2800" i="1" noProof="1">
                    <a:solidFill>
                      <a:srgbClr val="FFC000"/>
                    </a:solidFill>
                  </a:rPr>
                  <a:t>Sungrazer comet</a:t>
                </a:r>
                <a:r>
                  <a:rPr lang="en-CA" sz="2800" noProof="1">
                    <a:solidFill>
                      <a:schemeClr val="bg1"/>
                    </a:solidFill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CA" sz="2400" b="0" i="1" noProof="1" dirty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CA" sz="2400" b="0" i="1" noProof="1" dirty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m:rPr>
                            <m:nor/>
                          </m:rPr>
                          <a:rPr lang="en-CA" sz="2400" noProof="1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periheli</m:t>
                        </m:r>
                        <m:r>
                          <m:rPr>
                            <m:nor/>
                          </m:rPr>
                          <a:rPr lang="fr-CA" sz="2400" noProof="1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on</m:t>
                        </m:r>
                      </m:sub>
                    </m:sSub>
                    <m:r>
                      <a:rPr lang="en-CA" sz="2400" b="0" i="1" noProof="1" dirty="0" smtClean="0">
                        <a:solidFill>
                          <a:schemeClr val="bg1"/>
                        </a:solidFill>
                        <a:latin typeface="Cambria Math" panose="02040503050406030204" pitchFamily="18" charset="0"/>
                      </a:rPr>
                      <m:t> ≈</m:t>
                    </m:r>
                    <m:r>
                      <a:rPr lang="en-CA" sz="2400" b="0" i="1" noProof="1" dirty="0" smtClean="0">
                        <a:solidFill>
                          <a:schemeClr val="bg1"/>
                        </a:solidFill>
                        <a:latin typeface="Cambria Math" panose="02040503050406030204" pitchFamily="18" charset="0"/>
                      </a:rPr>
                      <m:t>1</m:t>
                    </m:r>
                    <m:r>
                      <a:rPr lang="en-CA" sz="2400" b="0" i="1" noProof="1" dirty="0" smtClean="0">
                        <a:solidFill>
                          <a:schemeClr val="bg1"/>
                        </a:solidFill>
                        <a:latin typeface="Cambria Math" panose="02040503050406030204" pitchFamily="18" charset="0"/>
                      </a:rPr>
                      <m:t>.2 </m:t>
                    </m:r>
                    <m:sSub>
                      <m:sSubPr>
                        <m:ctrlPr>
                          <a:rPr lang="en-CA" sz="2400" b="0" i="1" noProof="1" dirty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CA" sz="2400" b="0" i="1" noProof="1" dirty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CA" sz="2400" b="0" i="1" noProof="1" dirty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⊙</m:t>
                        </m:r>
                      </m:sub>
                    </m:sSub>
                  </m:oMath>
                </a14:m>
                <a:r>
                  <a:rPr lang="en-CA" sz="2800" noProof="1">
                    <a:solidFill>
                      <a:schemeClr val="bg1"/>
                    </a:solidFill>
                  </a:rPr>
                  <a:t>) orbiting within the solar Alfvén surface.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CC9916D-FF99-E8A4-A656-BA0939670E0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4285" y="352668"/>
                <a:ext cx="6021731" cy="981166"/>
              </a:xfrm>
              <a:prstGeom prst="rect">
                <a:avLst/>
              </a:prstGeom>
              <a:blipFill>
                <a:blip r:embed="rId7"/>
                <a:stretch>
                  <a:fillRect l="-2105" t="-8861" b="-1519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3224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8" grpId="0"/>
    </p:bldLst>
  </p:timing>
  <p:extLst>
    <p:ext uri="{6950BFC3-D8DA-4A85-94F7-54DA5524770B}">
      <p188:commentRel xmlns:p188="http://schemas.microsoft.com/office/powerpoint/2018/8/main" r:id="rId5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B5B6D-71EA-54FA-F259-7DA8FADBD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4">
            <a:extLst>
              <a:ext uri="{FF2B5EF4-FFF2-40B4-BE49-F238E27FC236}">
                <a16:creationId xmlns:a16="http://schemas.microsoft.com/office/drawing/2014/main" id="{606F5387-2F89-F313-48B5-3BFB73488FB4}"/>
              </a:ext>
            </a:extLst>
          </p:cNvPr>
          <p:cNvSpPr txBox="1"/>
          <p:nvPr/>
        </p:nvSpPr>
        <p:spPr>
          <a:xfrm>
            <a:off x="4811151" y="66774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 </a:t>
            </a:r>
          </a:p>
        </p:txBody>
      </p:sp>
      <p:sp>
        <p:nvSpPr>
          <p:cNvPr id="14" name="ZoneTexte 4">
            <a:extLst>
              <a:ext uri="{FF2B5EF4-FFF2-40B4-BE49-F238E27FC236}">
                <a16:creationId xmlns:a16="http://schemas.microsoft.com/office/drawing/2014/main" id="{D796B1A4-53DB-E990-36C0-0AE798D5F633}"/>
              </a:ext>
            </a:extLst>
          </p:cNvPr>
          <p:cNvSpPr txBox="1"/>
          <p:nvPr/>
        </p:nvSpPr>
        <p:spPr>
          <a:xfrm>
            <a:off x="10276530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6 </a:t>
            </a:r>
          </a:p>
        </p:txBody>
      </p:sp>
      <p:sp>
        <p:nvSpPr>
          <p:cNvPr id="16" name="ZoneTexte 9">
            <a:extLst>
              <a:ext uri="{FF2B5EF4-FFF2-40B4-BE49-F238E27FC236}">
                <a16:creationId xmlns:a16="http://schemas.microsoft.com/office/drawing/2014/main" id="{22859124-017B-4CE7-5889-E20BB4B4A3FF}"/>
              </a:ext>
            </a:extLst>
          </p:cNvPr>
          <p:cNvSpPr txBox="1"/>
          <p:nvPr/>
        </p:nvSpPr>
        <p:spPr>
          <a:xfrm>
            <a:off x="46279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Louis-Simon Guité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E723D3B-9F44-AA8F-64C4-E444D9FD9E7F}"/>
              </a:ext>
            </a:extLst>
          </p:cNvPr>
          <p:cNvGrpSpPr/>
          <p:nvPr/>
        </p:nvGrpSpPr>
        <p:grpSpPr>
          <a:xfrm>
            <a:off x="753178" y="8737775"/>
            <a:ext cx="10906517" cy="3351030"/>
            <a:chOff x="396388" y="2816245"/>
            <a:chExt cx="10906517" cy="335103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3AB7AD0-6A76-E3A6-870E-9FA973E028D0}"/>
                </a:ext>
              </a:extLst>
            </p:cNvPr>
            <p:cNvSpPr txBox="1"/>
            <p:nvPr/>
          </p:nvSpPr>
          <p:spPr>
            <a:xfrm>
              <a:off x="396388" y="5705610"/>
              <a:ext cx="109065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sz="2400" b="1" noProof="1"/>
                <a:t>The ionized tail and envelope can act as an obstacle to the solar wind magnetic field</a:t>
              </a:r>
              <a:endParaRPr lang="en-CA" sz="2400" b="1" noProof="1">
                <a:solidFill>
                  <a:schemeClr val="tx1"/>
                </a:solidFill>
              </a:endParaRPr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3407C03-F167-43AD-C8FF-8A284345683B}"/>
                </a:ext>
              </a:extLst>
            </p:cNvPr>
            <p:cNvSpPr/>
            <p:nvPr/>
          </p:nvSpPr>
          <p:spPr>
            <a:xfrm>
              <a:off x="4571881" y="2816245"/>
              <a:ext cx="3784600" cy="1565595"/>
            </a:xfrm>
            <a:prstGeom prst="ellipse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8F49C3A-262A-5218-C616-0A456B1371B2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BB6D116-ECEF-CB65-9FAC-5E5729990B94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Titre 1">
              <a:extLst>
                <a:ext uri="{FF2B5EF4-FFF2-40B4-BE49-F238E27FC236}">
                  <a16:creationId xmlns:a16="http://schemas.microsoft.com/office/drawing/2014/main" id="{260F0300-467F-CBCE-07C3-CD201BA51DAF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Ionized cometary tail and coronal magnetic field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8F0CB9E-4FBD-0609-FA5E-43FFE7442595}"/>
              </a:ext>
            </a:extLst>
          </p:cNvPr>
          <p:cNvGrpSpPr/>
          <p:nvPr/>
        </p:nvGrpSpPr>
        <p:grpSpPr>
          <a:xfrm>
            <a:off x="800288" y="951095"/>
            <a:ext cx="4553490" cy="5646895"/>
            <a:chOff x="800288" y="951095"/>
            <a:chExt cx="4553490" cy="5646895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D2738F2D-8C3A-3428-F8C4-C5C7C5806B1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66732" y="1693062"/>
              <a:ext cx="4437328" cy="4488332"/>
            </a:xfrm>
            <a:prstGeom prst="rect">
              <a:avLst/>
            </a:prstGeom>
          </p:spPr>
        </p:pic>
        <p:sp>
          <p:nvSpPr>
            <p:cNvPr id="15" name="ZoneTexte 6">
              <a:extLst>
                <a:ext uri="{FF2B5EF4-FFF2-40B4-BE49-F238E27FC236}">
                  <a16:creationId xmlns:a16="http://schemas.microsoft.com/office/drawing/2014/main" id="{6961181F-07E6-4BB7-8EB7-857B501E6984}"/>
                </a:ext>
              </a:extLst>
            </p:cNvPr>
            <p:cNvSpPr txBox="1"/>
            <p:nvPr/>
          </p:nvSpPr>
          <p:spPr>
            <a:xfrm>
              <a:off x="1960477" y="6290213"/>
              <a:ext cx="224983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sz="1400" i="1" noProof="1">
                  <a:highlight>
                    <a:srgbClr val="FFFFFF"/>
                  </a:highlight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Downs et al. </a:t>
              </a:r>
              <a:r>
                <a:rPr lang="en-CA" sz="1400" i="1" noProof="1">
                  <a:effectLst/>
                  <a:highlight>
                    <a:srgbClr val="FFFFFF"/>
                  </a:highlight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(2013)</a:t>
              </a:r>
            </a:p>
          </p:txBody>
        </p:sp>
        <p:sp>
          <p:nvSpPr>
            <p:cNvPr id="17" name="ZoneTexte 6">
              <a:extLst>
                <a:ext uri="{FF2B5EF4-FFF2-40B4-BE49-F238E27FC236}">
                  <a16:creationId xmlns:a16="http://schemas.microsoft.com/office/drawing/2014/main" id="{7CC34A71-6B6F-B364-185C-496EE922A173}"/>
                </a:ext>
              </a:extLst>
            </p:cNvPr>
            <p:cNvSpPr txBox="1"/>
            <p:nvPr/>
          </p:nvSpPr>
          <p:spPr>
            <a:xfrm>
              <a:off x="800288" y="951095"/>
              <a:ext cx="45534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b="1" noProof="1">
                  <a:solidFill>
                    <a:srgbClr val="C00000"/>
                  </a:solidFill>
                  <a:highlight>
                    <a:srgbClr val="FFFFFF"/>
                  </a:highlight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Sungrazer as a probe of solar wind and coronal magnetic field properties</a:t>
              </a:r>
              <a:endParaRPr lang="en-CA" b="1" i="0" noProof="1">
                <a:solidFill>
                  <a:srgbClr val="C00000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0498FF9-3753-8361-83A1-24E829A6817D}"/>
              </a:ext>
            </a:extLst>
          </p:cNvPr>
          <p:cNvGrpSpPr/>
          <p:nvPr/>
        </p:nvGrpSpPr>
        <p:grpSpPr>
          <a:xfrm>
            <a:off x="5742040" y="979565"/>
            <a:ext cx="5485899" cy="5618425"/>
            <a:chOff x="5742040" y="979565"/>
            <a:chExt cx="5485899" cy="5618425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3904126-439F-60AB-D9A6-5054B27B2847}"/>
                </a:ext>
              </a:extLst>
            </p:cNvPr>
            <p:cNvGrpSpPr/>
            <p:nvPr/>
          </p:nvGrpSpPr>
          <p:grpSpPr>
            <a:xfrm>
              <a:off x="5742040" y="979565"/>
              <a:ext cx="5485899" cy="5618425"/>
              <a:chOff x="5742040" y="979565"/>
              <a:chExt cx="5485899" cy="5618425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8CD32FF9-CCC8-171D-0F0C-909C760C706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42040" y="1627273"/>
                <a:ext cx="5485899" cy="4605641"/>
              </a:xfrm>
              <a:prstGeom prst="rect">
                <a:avLst/>
              </a:prstGeom>
            </p:spPr>
          </p:pic>
          <p:sp>
            <p:nvSpPr>
              <p:cNvPr id="20" name="ZoneTexte 6">
                <a:extLst>
                  <a:ext uri="{FF2B5EF4-FFF2-40B4-BE49-F238E27FC236}">
                    <a16:creationId xmlns:a16="http://schemas.microsoft.com/office/drawing/2014/main" id="{868B53E9-FE9E-436A-B8DA-1F530882456F}"/>
                  </a:ext>
                </a:extLst>
              </p:cNvPr>
              <p:cNvSpPr txBox="1"/>
              <p:nvPr/>
            </p:nvSpPr>
            <p:spPr>
              <a:xfrm>
                <a:off x="7360070" y="6290213"/>
                <a:ext cx="224983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CA" sz="1400" i="1" noProof="1">
                    <a:highlight>
                      <a:srgbClr val="FFFFFF"/>
                    </a:highlight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rPr>
                  <a:t>Jia et al. (2014)</a:t>
                </a:r>
                <a:endParaRPr lang="en-CA" sz="1400" i="1" noProof="1">
                  <a:effectLst/>
                  <a:highlight>
                    <a:srgbClr val="FFFFFF"/>
                  </a:highlight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endParaRPr>
              </a:p>
            </p:txBody>
          </p:sp>
          <p:sp>
            <p:nvSpPr>
              <p:cNvPr id="21" name="ZoneTexte 6">
                <a:extLst>
                  <a:ext uri="{FF2B5EF4-FFF2-40B4-BE49-F238E27FC236}">
                    <a16:creationId xmlns:a16="http://schemas.microsoft.com/office/drawing/2014/main" id="{48A04A11-735B-5273-7187-C27D70DF7528}"/>
                  </a:ext>
                </a:extLst>
              </p:cNvPr>
              <p:cNvSpPr txBox="1"/>
              <p:nvPr/>
            </p:nvSpPr>
            <p:spPr>
              <a:xfrm>
                <a:off x="6577958" y="979565"/>
                <a:ext cx="442549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CA" b="1" noProof="1">
                    <a:solidFill>
                      <a:srgbClr val="C00000"/>
                    </a:solidFill>
                    <a:highlight>
                      <a:srgbClr val="FFFFFF"/>
                    </a:highlight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rPr>
                  <a:t>Ionized tail and envelope act as an obstacle to the magnetic field</a:t>
                </a:r>
                <a:endParaRPr lang="en-CA" b="1" i="0" noProof="1">
                  <a:solidFill>
                    <a:srgbClr val="C00000"/>
                  </a:solidFill>
                  <a:effectLst/>
                  <a:highlight>
                    <a:srgbClr val="FFFFFF"/>
                  </a:highlight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endParaRPr>
              </a:p>
            </p:txBody>
          </p:sp>
        </p:grp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B8751AF-E6BF-6CA6-3503-AB91B3EBA4D4}"/>
                </a:ext>
              </a:extLst>
            </p:cNvPr>
            <p:cNvSpPr/>
            <p:nvPr/>
          </p:nvSpPr>
          <p:spPr>
            <a:xfrm>
              <a:off x="6577958" y="4123955"/>
              <a:ext cx="3784600" cy="1565595"/>
            </a:xfrm>
            <a:prstGeom prst="ellipse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4672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517F76-445B-8B08-B935-B1BEF417F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4">
            <a:extLst>
              <a:ext uri="{FF2B5EF4-FFF2-40B4-BE49-F238E27FC236}">
                <a16:creationId xmlns:a16="http://schemas.microsoft.com/office/drawing/2014/main" id="{EEE76EF8-CA1B-CAAE-E3CE-54A971C9EEED}"/>
              </a:ext>
            </a:extLst>
          </p:cNvPr>
          <p:cNvSpPr txBox="1"/>
          <p:nvPr/>
        </p:nvSpPr>
        <p:spPr>
          <a:xfrm>
            <a:off x="4811151" y="66774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 </a:t>
            </a:r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08494BA6-D3D9-4688-0942-82C86EDC5BF4}"/>
              </a:ext>
            </a:extLst>
          </p:cNvPr>
          <p:cNvSpPr txBox="1">
            <a:spLocks/>
          </p:cNvSpPr>
          <p:nvPr/>
        </p:nvSpPr>
        <p:spPr>
          <a:xfrm>
            <a:off x="561664" y="2766218"/>
            <a:ext cx="1106867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  <a:spcBef>
                <a:spcPts val="0"/>
              </a:spcBef>
            </a:pPr>
            <a:r>
              <a:rPr lang="en-CA" sz="3000" b="1" noProof="1">
                <a:solidFill>
                  <a:srgbClr val="D10201"/>
                </a:solidFill>
                <a:latin typeface="Open Sans" panose="020B0606030504020204" pitchFamily="34" charset="0"/>
              </a:rPr>
              <a:t>Can a sungrazer comet generate magnetic perturbations and deposit energy in the solar atmosphere ? </a:t>
            </a:r>
            <a:endParaRPr lang="en-CA" sz="3000" noProof="1">
              <a:solidFill>
                <a:srgbClr val="D10201"/>
              </a:solidFill>
            </a:endParaRPr>
          </a:p>
        </p:txBody>
      </p:sp>
      <p:sp>
        <p:nvSpPr>
          <p:cNvPr id="14" name="ZoneTexte 4">
            <a:extLst>
              <a:ext uri="{FF2B5EF4-FFF2-40B4-BE49-F238E27FC236}">
                <a16:creationId xmlns:a16="http://schemas.microsoft.com/office/drawing/2014/main" id="{92756DBF-7BDE-7C68-3A80-9C7443857CA7}"/>
              </a:ext>
            </a:extLst>
          </p:cNvPr>
          <p:cNvSpPr txBox="1"/>
          <p:nvPr/>
        </p:nvSpPr>
        <p:spPr>
          <a:xfrm>
            <a:off x="10276530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7 </a:t>
            </a:r>
          </a:p>
        </p:txBody>
      </p:sp>
      <p:sp>
        <p:nvSpPr>
          <p:cNvPr id="16" name="ZoneTexte 9">
            <a:extLst>
              <a:ext uri="{FF2B5EF4-FFF2-40B4-BE49-F238E27FC236}">
                <a16:creationId xmlns:a16="http://schemas.microsoft.com/office/drawing/2014/main" id="{704670A3-84BC-A380-2B37-294561407CB5}"/>
              </a:ext>
            </a:extLst>
          </p:cNvPr>
          <p:cNvSpPr txBox="1"/>
          <p:nvPr/>
        </p:nvSpPr>
        <p:spPr>
          <a:xfrm>
            <a:off x="46279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Louis-Simon Guité</a:t>
            </a:r>
          </a:p>
        </p:txBody>
      </p:sp>
    </p:spTree>
    <p:extLst>
      <p:ext uri="{BB962C8B-B14F-4D97-AF65-F5344CB8AC3E}">
        <p14:creationId xmlns:p14="http://schemas.microsoft.com/office/powerpoint/2010/main" val="4232853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CED11E-1241-3FB3-F2DD-137B20D82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JHV_2026-04-01_13.32.47.mp4">
            <a:hlinkClick r:id="" action="ppaction://media"/>
            <a:extLst>
              <a:ext uri="{FF2B5EF4-FFF2-40B4-BE49-F238E27FC236}">
                <a16:creationId xmlns:a16="http://schemas.microsoft.com/office/drawing/2014/main" id="{AC062B58-1FB4-BD2E-2A13-B96824285D6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33.5579"/>
                </p14:media>
              </p:ext>
            </p:extLst>
          </p:nvPr>
        </p:nvPicPr>
        <p:blipFill>
          <a:blip r:embed="rId5"/>
          <a:srcRect t="6877" r="1094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4" name="Titre 1">
            <a:extLst>
              <a:ext uri="{FF2B5EF4-FFF2-40B4-BE49-F238E27FC236}">
                <a16:creationId xmlns:a16="http://schemas.microsoft.com/office/drawing/2014/main" id="{94A86DFD-8D1E-0D50-4DC7-B3B19843BD1C}"/>
              </a:ext>
            </a:extLst>
          </p:cNvPr>
          <p:cNvSpPr txBox="1">
            <a:spLocks/>
          </p:cNvSpPr>
          <p:nvPr/>
        </p:nvSpPr>
        <p:spPr>
          <a:xfrm>
            <a:off x="205984" y="-121296"/>
            <a:ext cx="112873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en-CA" sz="3200" b="1" noProof="1">
                <a:solidFill>
                  <a:schemeClr val="bg1"/>
                </a:solidFill>
                <a:latin typeface="Open Sans" panose="020B0606030504020204" pitchFamily="34" charset="0"/>
              </a:rPr>
              <a:t>Tentative detection of a heating event ?</a:t>
            </a:r>
            <a:endParaRPr lang="en-CA" sz="6600" noProof="1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0CD80F-6343-4818-4C54-AF9B61249782}"/>
              </a:ext>
            </a:extLst>
          </p:cNvPr>
          <p:cNvSpPr txBox="1"/>
          <p:nvPr/>
        </p:nvSpPr>
        <p:spPr>
          <a:xfrm>
            <a:off x="8500581" y="2996595"/>
            <a:ext cx="2992731" cy="1532334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CA" sz="2800" b="1" noProof="1">
                <a:solidFill>
                  <a:schemeClr val="bg1"/>
                </a:solidFill>
              </a:rPr>
              <a:t>Energy deposition by magnetic interactions ?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C2AC28C-1A66-51C5-3774-1E5F8514C5E7}"/>
              </a:ext>
            </a:extLst>
          </p:cNvPr>
          <p:cNvSpPr/>
          <p:nvPr/>
        </p:nvSpPr>
        <p:spPr>
          <a:xfrm>
            <a:off x="5095176" y="3550183"/>
            <a:ext cx="1018968" cy="961901"/>
          </a:xfrm>
          <a:prstGeom prst="ellipse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noProof="1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17CADA-2D76-53CD-40A4-C130F01ED16D}"/>
              </a:ext>
            </a:extLst>
          </p:cNvPr>
          <p:cNvCxnSpPr>
            <a:stCxn id="12" idx="6"/>
          </p:cNvCxnSpPr>
          <p:nvPr/>
        </p:nvCxnSpPr>
        <p:spPr>
          <a:xfrm flipV="1">
            <a:off x="6114144" y="3762762"/>
            <a:ext cx="2386437" cy="268372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B6999E51-7B73-A814-3868-3033E5D22BD8}"/>
              </a:ext>
            </a:extLst>
          </p:cNvPr>
          <p:cNvSpPr txBox="1"/>
          <p:nvPr/>
        </p:nvSpPr>
        <p:spPr>
          <a:xfrm>
            <a:off x="8314014" y="6220084"/>
            <a:ext cx="31792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2800" b="1" noProof="1">
                <a:solidFill>
                  <a:schemeClr val="bg1"/>
                </a:solidFill>
              </a:rPr>
              <a:t>STEREO-A/EUVI</a:t>
            </a:r>
          </a:p>
        </p:txBody>
      </p:sp>
      <p:sp>
        <p:nvSpPr>
          <p:cNvPr id="2" name="ZoneTexte 4">
            <a:extLst>
              <a:ext uri="{FF2B5EF4-FFF2-40B4-BE49-F238E27FC236}">
                <a16:creationId xmlns:a16="http://schemas.microsoft.com/office/drawing/2014/main" id="{9E23B8FE-8F6C-BE78-0CEA-699DF7799C0C}"/>
              </a:ext>
            </a:extLst>
          </p:cNvPr>
          <p:cNvSpPr txBox="1"/>
          <p:nvPr/>
        </p:nvSpPr>
        <p:spPr>
          <a:xfrm>
            <a:off x="10276530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noProof="1">
                <a:solidFill>
                  <a:schemeClr val="bg1"/>
                </a:solidFill>
              </a:rPr>
              <a:t>8 </a:t>
            </a:r>
          </a:p>
        </p:txBody>
      </p:sp>
    </p:spTree>
    <p:extLst>
      <p:ext uri="{BB962C8B-B14F-4D97-AF65-F5344CB8AC3E}">
        <p14:creationId xmlns:p14="http://schemas.microsoft.com/office/powerpoint/2010/main" val="391567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EAE6F8-ECEB-AE66-3411-518C591CB1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63B23BE-ABF8-42AD-1130-B99DC7D174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68" t="21256" r="13238" b="13298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itre 1">
            <a:extLst>
              <a:ext uri="{FF2B5EF4-FFF2-40B4-BE49-F238E27FC236}">
                <a16:creationId xmlns:a16="http://schemas.microsoft.com/office/drawing/2014/main" id="{F0418A9C-36E9-0515-2F45-717C4ADA2727}"/>
              </a:ext>
            </a:extLst>
          </p:cNvPr>
          <p:cNvSpPr txBox="1">
            <a:spLocks/>
          </p:cNvSpPr>
          <p:nvPr/>
        </p:nvSpPr>
        <p:spPr>
          <a:xfrm>
            <a:off x="205984" y="-121296"/>
            <a:ext cx="112873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fr-CA" sz="2800" b="1" dirty="0">
                <a:solidFill>
                  <a:schemeClr val="bg1"/>
                </a:solidFill>
                <a:latin typeface="Open Sans" panose="020B0606030504020204" pitchFamily="34" charset="0"/>
              </a:rPr>
              <a:t>Magnetic </a:t>
            </a:r>
            <a:r>
              <a:rPr lang="fr-CA" sz="2800" b="1" dirty="0" err="1">
                <a:solidFill>
                  <a:schemeClr val="bg1"/>
                </a:solidFill>
                <a:latin typeface="Open Sans" panose="020B0606030504020204" pitchFamily="34" charset="0"/>
              </a:rPr>
              <a:t>connectivity</a:t>
            </a:r>
            <a:r>
              <a:rPr lang="fr-CA" sz="2800" b="1" dirty="0">
                <a:solidFill>
                  <a:schemeClr val="bg1"/>
                </a:solidFill>
                <a:latin typeface="Open Sans" panose="020B0606030504020204" pitchFamily="34" charset="0"/>
              </a:rPr>
              <a:t> of the </a:t>
            </a:r>
            <a:r>
              <a:rPr lang="fr-CA" sz="2800" b="1" dirty="0" err="1">
                <a:solidFill>
                  <a:schemeClr val="bg1"/>
                </a:solidFill>
                <a:latin typeface="Open Sans" panose="020B0606030504020204" pitchFamily="34" charset="0"/>
              </a:rPr>
              <a:t>comet</a:t>
            </a:r>
            <a:endParaRPr lang="fr-CA" sz="6000" noProof="0" dirty="0">
              <a:solidFill>
                <a:schemeClr val="bg1"/>
              </a:solidFill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7A9ABBD2-5A30-5FB5-98BF-588D13BC5FFC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38" name="ZoneTexte 4">
              <a:extLst>
                <a:ext uri="{FF2B5EF4-FFF2-40B4-BE49-F238E27FC236}">
                  <a16:creationId xmlns:a16="http://schemas.microsoft.com/office/drawing/2014/main" id="{B0BEF987-EF4C-4604-FDA9-EAB68E0A42F5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CA" dirty="0">
                  <a:solidFill>
                    <a:schemeClr val="bg1"/>
                  </a:solidFill>
                </a:rPr>
                <a:t>9</a:t>
              </a:r>
              <a:r>
                <a:rPr lang="fr-CA" noProof="0" dirty="0">
                  <a:solidFill>
                    <a:schemeClr val="bg1"/>
                  </a:solidFill>
                </a:rPr>
                <a:t> </a:t>
              </a:r>
            </a:p>
          </p:txBody>
        </p:sp>
        <p:sp>
          <p:nvSpPr>
            <p:cNvPr id="39" name="ZoneTexte 9">
              <a:extLst>
                <a:ext uri="{FF2B5EF4-FFF2-40B4-BE49-F238E27FC236}">
                  <a16:creationId xmlns:a16="http://schemas.microsoft.com/office/drawing/2014/main" id="{B75B1F88-D768-3E22-81EB-8C8B96958B28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CA" noProof="0" dirty="0">
                  <a:solidFill>
                    <a:schemeClr val="bg1"/>
                  </a:solidFill>
                </a:rPr>
                <a:t>Louis-Simon </a:t>
              </a:r>
              <a:r>
                <a:rPr lang="fr-CA" noProof="0" dirty="0" err="1">
                  <a:solidFill>
                    <a:schemeClr val="bg1"/>
                  </a:solidFill>
                </a:rPr>
                <a:t>Guité</a:t>
              </a:r>
              <a:endParaRPr lang="fr-CA" noProof="0" dirty="0">
                <a:solidFill>
                  <a:schemeClr val="bg1"/>
                </a:solidFill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DCDC9DD-0328-E9B6-69BC-774803F5C36D}"/>
              </a:ext>
            </a:extLst>
          </p:cNvPr>
          <p:cNvSpPr txBox="1"/>
          <p:nvPr/>
        </p:nvSpPr>
        <p:spPr>
          <a:xfrm>
            <a:off x="6279170" y="4588189"/>
            <a:ext cx="427007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2400" b="1" noProof="1">
                <a:solidFill>
                  <a:srgbClr val="FFAA01"/>
                </a:solidFill>
              </a:rPr>
              <a:t>WindPredict-AW MHD model </a:t>
            </a:r>
            <a:r>
              <a:rPr lang="en-CA" sz="1400" i="1" noProof="1">
                <a:solidFill>
                  <a:schemeClr val="bg1"/>
                </a:solidFill>
              </a:rPr>
              <a:t>Réville et al. (2020, 2022) Parenti et al. (2022)</a:t>
            </a:r>
            <a:endParaRPr lang="en-CA" i="1" noProof="1">
              <a:solidFill>
                <a:schemeClr val="bg1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EA00711-A59F-B6C5-0D9C-D5C651202F3A}"/>
              </a:ext>
            </a:extLst>
          </p:cNvPr>
          <p:cNvGrpSpPr/>
          <p:nvPr/>
        </p:nvGrpSpPr>
        <p:grpSpPr>
          <a:xfrm>
            <a:off x="5126009" y="5374851"/>
            <a:ext cx="6740170" cy="677108"/>
            <a:chOff x="364016" y="3671789"/>
            <a:chExt cx="6740170" cy="677108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Box 5">
                  <a:extLst>
                    <a:ext uri="{FF2B5EF4-FFF2-40B4-BE49-F238E27FC236}">
                      <a16:creationId xmlns:a16="http://schemas.microsoft.com/office/drawing/2014/main" id="{7ADB39D9-C9BF-11EB-B6DC-BD9A1BFD8342}"/>
                    </a:ext>
                  </a:extLst>
                </p:cNvPr>
                <p:cNvSpPr txBox="1"/>
                <p:nvPr/>
              </p:nvSpPr>
              <p:spPr>
                <a:xfrm>
                  <a:off x="953795" y="3671789"/>
                  <a:ext cx="6150391" cy="67710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CA" sz="2000" b="1" noProof="1">
                      <a:solidFill>
                        <a:schemeClr val="bg1"/>
                      </a:solidFill>
                    </a:rPr>
                    <a:t>Average input AW Poynting luminosity </a:t>
                  </a:r>
                  <a:r>
                    <a:rPr lang="en-CA" sz="2000" noProof="1">
                      <a:solidFill>
                        <a:schemeClr val="bg1"/>
                      </a:solidFill>
                    </a:rPr>
                    <a:t>= </a:t>
                  </a:r>
                  <a14:m>
                    <m:oMath xmlns:m="http://schemas.openxmlformats.org/officeDocument/2006/math">
                      <m:r>
                        <a:rPr lang="fr-CA" sz="2000" b="0" i="1" noProof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3.3 × 1</m:t>
                      </m:r>
                      <m:sSup>
                        <m:sSupPr>
                          <m:ctrlPr>
                            <a:rPr lang="fr-CA" sz="2000" i="1" noProof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fr-CA" sz="2000" b="0" i="1" noProof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  <m:sup>
                          <m:r>
                            <a:rPr lang="fr-CA" sz="2000" b="0" i="1" noProof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22</m:t>
                          </m:r>
                        </m:sup>
                      </m:sSup>
                    </m:oMath>
                  </a14:m>
                  <a:r>
                    <a:rPr lang="en-CA" sz="2000" noProof="1">
                      <a:solidFill>
                        <a:schemeClr val="bg1"/>
                      </a:solidFill>
                    </a:rPr>
                    <a:t> W</a:t>
                  </a:r>
                </a:p>
                <a:p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6" name="TextBox 5">
                  <a:extLst>
                    <a:ext uri="{FF2B5EF4-FFF2-40B4-BE49-F238E27FC236}">
                      <a16:creationId xmlns:a16="http://schemas.microsoft.com/office/drawing/2014/main" id="{7ADB39D9-C9BF-11EB-B6DC-BD9A1BFD8342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53795" y="3671789"/>
                  <a:ext cx="6150391" cy="677108"/>
                </a:xfrm>
                <a:prstGeom prst="rect">
                  <a:avLst/>
                </a:prstGeom>
                <a:blipFill>
                  <a:blip r:embed="rId4"/>
                  <a:stretch>
                    <a:fillRect l="-1237" t="-5556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0544AC21-CA74-556F-DBCA-739900F7193D}"/>
                </a:ext>
              </a:extLst>
            </p:cNvPr>
            <p:cNvCxnSpPr>
              <a:cxnSpLocks/>
            </p:cNvCxnSpPr>
            <p:nvPr/>
          </p:nvCxnSpPr>
          <p:spPr>
            <a:xfrm>
              <a:off x="364016" y="3887916"/>
              <a:ext cx="367990" cy="0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3926FE8-9652-3E5C-6E39-6218D46163E7}"/>
              </a:ext>
            </a:extLst>
          </p:cNvPr>
          <p:cNvGrpSpPr/>
          <p:nvPr/>
        </p:nvGrpSpPr>
        <p:grpSpPr>
          <a:xfrm>
            <a:off x="5126009" y="5963851"/>
            <a:ext cx="5974908" cy="707886"/>
            <a:chOff x="364016" y="4732952"/>
            <a:chExt cx="3812833" cy="707886"/>
          </a:xfrm>
        </p:grpSpPr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D5E4BEB4-6E41-FD08-A9F1-18306F869692}"/>
                </a:ext>
              </a:extLst>
            </p:cNvPr>
            <p:cNvCxnSpPr>
              <a:cxnSpLocks/>
            </p:cNvCxnSpPr>
            <p:nvPr/>
          </p:nvCxnSpPr>
          <p:spPr>
            <a:xfrm>
              <a:off x="364016" y="5006128"/>
              <a:ext cx="234829" cy="0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A839B22-4822-FB19-1545-F1807F9D6964}"/>
                </a:ext>
              </a:extLst>
            </p:cNvPr>
            <p:cNvSpPr txBox="1"/>
            <p:nvPr/>
          </p:nvSpPr>
          <p:spPr>
            <a:xfrm>
              <a:off x="747849" y="4732952"/>
              <a:ext cx="3429000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CA" sz="2000" b="1" noProof="1">
                  <a:solidFill>
                    <a:schemeClr val="bg1"/>
                  </a:solidFill>
                </a:rPr>
                <a:t>HMI full-disk magnetogram </a:t>
              </a:r>
              <a:r>
                <a:rPr lang="en-CA" sz="2000" noProof="1">
                  <a:solidFill>
                    <a:schemeClr val="bg1"/>
                  </a:solidFill>
                </a:rPr>
                <a:t>evolved by a surface flux transport model (</a:t>
              </a:r>
              <a:r>
                <a:rPr lang="en-CA" sz="2000" i="1" noProof="1">
                  <a:solidFill>
                    <a:schemeClr val="bg1"/>
                  </a:solidFill>
                </a:rPr>
                <a:t>Schrijver &amp; De Rosa 2003</a:t>
              </a:r>
              <a:r>
                <a:rPr lang="en-CA" sz="2000" noProof="1">
                  <a:solidFill>
                    <a:schemeClr val="bg1"/>
                  </a:solidFill>
                </a:rPr>
                <a:t>) </a:t>
              </a:r>
              <a:endParaRPr lang="en-US" dirty="0">
                <a:solidFill>
                  <a:schemeClr val="bg1"/>
                </a:solidFill>
              </a:endParaRPr>
            </a:p>
          </p:txBody>
        </p:sp>
      </p:grpSp>
      <p:sp>
        <p:nvSpPr>
          <p:cNvPr id="16" name="Triangle 15">
            <a:extLst>
              <a:ext uri="{FF2B5EF4-FFF2-40B4-BE49-F238E27FC236}">
                <a16:creationId xmlns:a16="http://schemas.microsoft.com/office/drawing/2014/main" id="{700DA532-0ACF-4C7D-2444-2105010F1D34}"/>
              </a:ext>
            </a:extLst>
          </p:cNvPr>
          <p:cNvSpPr/>
          <p:nvPr/>
        </p:nvSpPr>
        <p:spPr>
          <a:xfrm rot="2136655">
            <a:off x="1741150" y="4143058"/>
            <a:ext cx="236075" cy="285208"/>
          </a:xfrm>
          <a:prstGeom prst="triangle">
            <a:avLst/>
          </a:prstGeom>
          <a:solidFill>
            <a:srgbClr val="00E2E3"/>
          </a:solidFill>
          <a:ln>
            <a:solidFill>
              <a:srgbClr val="00E2E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586A3C-CFA8-01A5-7876-6CAAFC22F8D7}"/>
              </a:ext>
            </a:extLst>
          </p:cNvPr>
          <p:cNvSpPr txBox="1"/>
          <p:nvPr/>
        </p:nvSpPr>
        <p:spPr>
          <a:xfrm rot="18245413">
            <a:off x="-673688" y="3824388"/>
            <a:ext cx="4270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2400" b="1" noProof="1">
                <a:solidFill>
                  <a:srgbClr val="00E2E3"/>
                </a:solidFill>
              </a:rPr>
              <a:t>Comet’s orbit</a:t>
            </a:r>
            <a:endParaRPr lang="en-CA" noProof="1">
              <a:solidFill>
                <a:srgbClr val="00E2E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92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417AA-3A30-2214-5CB0-D2B2AD561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9A461155-A0BC-6E9D-9C73-558DF202A002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B7063C1-4A75-CFD7-C3F4-3C1BBAC67307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Titre 1">
              <a:extLst>
                <a:ext uri="{FF2B5EF4-FFF2-40B4-BE49-F238E27FC236}">
                  <a16:creationId xmlns:a16="http://schemas.microsoft.com/office/drawing/2014/main" id="{382D4FB8-ADC7-36B3-48AA-18F54BA50A9E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Alfvén waves propagation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E832C432-B9AD-57BE-F538-0C806732FD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0" y="-992069"/>
            <a:ext cx="12427146" cy="7850069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21496ED9-0B5B-5658-2528-7F06099D89AD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16" name="ZoneTexte 4">
              <a:extLst>
                <a:ext uri="{FF2B5EF4-FFF2-40B4-BE49-F238E27FC236}">
                  <a16:creationId xmlns:a16="http://schemas.microsoft.com/office/drawing/2014/main" id="{12A49F96-3107-8F76-9B80-CBFCA287ABC2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10</a:t>
              </a:r>
            </a:p>
          </p:txBody>
        </p:sp>
        <p:sp>
          <p:nvSpPr>
            <p:cNvPr id="17" name="ZoneTexte 9">
              <a:extLst>
                <a:ext uri="{FF2B5EF4-FFF2-40B4-BE49-F238E27FC236}">
                  <a16:creationId xmlns:a16="http://schemas.microsoft.com/office/drawing/2014/main" id="{968D4104-8936-17A8-A119-00424D24FACC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A0661CC1-4199-C430-EDAE-2A9260A869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1369078">
            <a:off x="10074649" y="-1418662"/>
            <a:ext cx="1325564" cy="132556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142A30B-3799-0C14-13D2-FF7460AD69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6929222">
            <a:off x="8554848" y="428487"/>
            <a:ext cx="1662568" cy="118023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CDE51B4-0DB9-28D0-E2CA-655C5CDB5E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6207025">
            <a:off x="6719138" y="1559897"/>
            <a:ext cx="1662568" cy="118023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C13C9AF-339D-46B1-9C59-3CF134F55B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3396822">
            <a:off x="4873081" y="3014956"/>
            <a:ext cx="1662568" cy="11802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CDB37D-405C-1803-6CF4-33A714C8C1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83130" y="4876800"/>
            <a:ext cx="896306" cy="89630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2BBEA07-6D22-E00F-665E-2C5B62E059F1}"/>
              </a:ext>
            </a:extLst>
          </p:cNvPr>
          <p:cNvSpPr txBox="1"/>
          <p:nvPr/>
        </p:nvSpPr>
        <p:spPr>
          <a:xfrm>
            <a:off x="428884" y="1549850"/>
            <a:ext cx="42610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</a:t>
            </a:r>
            <a:r>
              <a:rPr lang="en-US" sz="2400" b="1" dirty="0">
                <a:solidFill>
                  <a:srgbClr val="C00000"/>
                </a:solidFill>
              </a:rPr>
              <a:t>propagation time of Alfvén waves </a:t>
            </a:r>
            <a:r>
              <a:rPr lang="en-US" sz="2400" dirty="0"/>
              <a:t>is calculated from the MHD model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C7087F7-CCF3-CD51-A4B9-045C66D31D49}"/>
                  </a:ext>
                </a:extLst>
              </p:cNvPr>
              <p:cNvSpPr txBox="1"/>
              <p:nvPr/>
            </p:nvSpPr>
            <p:spPr>
              <a:xfrm>
                <a:off x="644756" y="2932965"/>
                <a:ext cx="3179299" cy="969699"/>
              </a:xfrm>
              <a:prstGeom prst="roundRect">
                <a:avLst/>
              </a:prstGeom>
              <a:noFill/>
              <a:ln w="381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fr-CA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fr-CA" sz="24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m:rPr>
                              <m:nor/>
                            </m:rPr>
                            <a:rPr lang="fr-CA" sz="2400" b="0" i="0" smtClean="0">
                              <a:latin typeface="Cambria Math" panose="02040503050406030204" pitchFamily="18" charset="0"/>
                            </a:rPr>
                            <m:t>propagation</m:t>
                          </m:r>
                        </m:sub>
                      </m:sSub>
                      <m:r>
                        <a:rPr lang="fr-CA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subHide m:val="on"/>
                          <m:supHide m:val="on"/>
                          <m:ctrlPr>
                            <a:rPr lang="fr-CA" sz="24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f>
                            <m:fPr>
                              <m:ctrlPr>
                                <a:rPr lang="fr-CA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fr-CA" sz="2400" b="0" i="1" smtClean="0">
                                  <a:latin typeface="Cambria Math" panose="02040503050406030204" pitchFamily="18" charset="0"/>
                                </a:rPr>
                                <m:t>𝑑𝑙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fr-CA" sz="24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fr-CA" sz="2400" b="0" i="1" smtClean="0">
                                      <a:latin typeface="Cambria Math" panose="02040503050406030204" pitchFamily="18" charset="0"/>
                                    </a:rPr>
                                    <m:t>𝑣</m:t>
                                  </m:r>
                                </m:e>
                                <m:sub>
                                  <m:r>
                                    <a:rPr lang="fr-CA" sz="2400" b="0" i="1" smtClean="0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sub>
                              </m:sSub>
                            </m:den>
                          </m:f>
                        </m:e>
                      </m:nary>
                    </m:oMath>
                  </m:oMathPara>
                </a14:m>
                <a:endParaRPr lang="en-US" sz="2400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C7087F7-CCF3-CD51-A4B9-045C66D31D4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756" y="2932965"/>
                <a:ext cx="3179299" cy="969699"/>
              </a:xfrm>
              <a:prstGeom prst="roundRect">
                <a:avLst/>
              </a:prstGeom>
              <a:blipFill>
                <a:blip r:embed="rId9"/>
                <a:stretch>
                  <a:fillRect t="-146250" r="-14567" b="-211250"/>
                </a:stretch>
              </a:blipFill>
              <a:ln w="381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5912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247 0.00579 C -0.00208 0.08334 -0.10599 0.16112 -0.18932 0.23519 C -0.27253 0.30857 -0.33477 0.37385 -0.39701 0.44838 C -0.45859 0.52454 -0.51693 0.6044 -0.56042 0.68612 C -0.60404 0.76829 -0.63346 0.85394 -0.65781 0.94237 C -0.68229 1.03033 -0.69453 1.12292 -0.70625 1.21644 " pathEditMode="relative" rAng="0" ptsTypes="AAAAAA">
                                      <p:cBhvr>
                                        <p:cTn id="6" dur="80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443" y="6053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Rot by="5400000">
                                      <p:cBhvr>
                                        <p:cTn id="8" dur="6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animMotion origin="layout" path="M -0.00495 -0.04027 C 0.00013 -0.01111 0.00534 0.01806 0.01015 0.04075 C 0.0151 0.06366 0.02422 0.09723 0.02422 0.09723 C 0.02812 0.11274 0.02877 0.12385 0.03359 0.13473 C 0.03854 0.14537 0.04752 0.15371 0.05364 0.16158 C 0.05963 0.16968 0.06484 0.17616 0.07005 0.18264 " pathEditMode="relative" ptsTypes="AAAAAA">
                                      <p:cBhvr>
                                        <p:cTn id="16" dur="3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Motion origin="layout" path="M 0.01237 -0.04676 C 0.00508 -0.01135 -0.00208 0.0243 -0.00755 0.0574 C -0.01302 0.09027 -0.01654 0.12083 -0.02044 0.15092 C -0.02435 0.18125 -0.0293 0.21342 -0.03099 0.23842 C -0.03281 0.26342 -0.03164 0.28333 -0.03099 0.30092 C -0.03047 0.31875 -0.02904 0.33171 -0.02747 0.3449 " pathEditMode="relative" rAng="0" ptsTypes="AAAAAA">
                                      <p:cBhvr>
                                        <p:cTn id="1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7" y="19583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animMotion origin="layout" path="M 0.01771 -0.05463 C -0.00286 0.00602 -0.02305 0.06667 -0.04023 0.1125 C -0.05755 0.15787 -0.07291 0.1838 -0.08581 0.21852 C -0.0987 0.25347 -0.10872 0.28912 -0.11784 0.32153 C -0.12695 0.35417 -0.13385 0.38079 -0.14049 0.41389 C -0.14739 0.44699 -0.15273 0.48356 -0.15807 0.52037 " pathEditMode="relative" rAng="0" ptsTypes="AAAAAA">
                                      <p:cBhvr>
                                        <p:cTn id="20" dur="4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89" y="2875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9" presetClass="exit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9" presetClass="exit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9" presetClass="exit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C4842-3A30-C2BA-F689-8FA1DD86B8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E89E581D-B61E-8A62-19C4-2D6C909B8B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7597" y="1023818"/>
            <a:ext cx="6177374" cy="5588524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C93470C1-AE7A-F3C2-B433-C591A59ED089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16" name="ZoneTexte 4">
              <a:extLst>
                <a:ext uri="{FF2B5EF4-FFF2-40B4-BE49-F238E27FC236}">
                  <a16:creationId xmlns:a16="http://schemas.microsoft.com/office/drawing/2014/main" id="{8DEEBF7D-8CBD-A4E9-2D21-AF9F3685BA94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11 </a:t>
              </a:r>
            </a:p>
          </p:txBody>
        </p:sp>
        <p:sp>
          <p:nvSpPr>
            <p:cNvPr id="17" name="ZoneTexte 9">
              <a:extLst>
                <a:ext uri="{FF2B5EF4-FFF2-40B4-BE49-F238E27FC236}">
                  <a16:creationId xmlns:a16="http://schemas.microsoft.com/office/drawing/2014/main" id="{3921D437-8DD0-20FF-E821-523811A17193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4B2FB49A-3A86-A37D-0ABF-D0E96C7A8F42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6B06FB5D-031F-7D00-E74E-DD618F5A3456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itre 1">
              <a:extLst>
                <a:ext uri="{FF2B5EF4-FFF2-40B4-BE49-F238E27FC236}">
                  <a16:creationId xmlns:a16="http://schemas.microsoft.com/office/drawing/2014/main" id="{3A85E924-0683-0D91-9976-3666C0565236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Magnetic field line footpoints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67F4D2A-36E3-739F-C77A-17D84AFC9DD0}"/>
              </a:ext>
            </a:extLst>
          </p:cNvPr>
          <p:cNvGrpSpPr/>
          <p:nvPr/>
        </p:nvGrpSpPr>
        <p:grpSpPr>
          <a:xfrm>
            <a:off x="4527028" y="4017365"/>
            <a:ext cx="5777809" cy="1451206"/>
            <a:chOff x="3402767" y="4017365"/>
            <a:chExt cx="5777809" cy="1451206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AF62A08-C700-965D-82ED-3FE29CC130A1}"/>
                </a:ext>
              </a:extLst>
            </p:cNvPr>
            <p:cNvSpPr txBox="1"/>
            <p:nvPr/>
          </p:nvSpPr>
          <p:spPr>
            <a:xfrm>
              <a:off x="6563366" y="4514464"/>
              <a:ext cx="2617210" cy="954107"/>
            </a:xfrm>
            <a:prstGeom prst="rect">
              <a:avLst/>
            </a:prstGeom>
            <a:noFill/>
            <a:ln w="5715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CA" sz="2800" b="1" noProof="1">
                  <a:solidFill>
                    <a:srgbClr val="C00000"/>
                  </a:solidFill>
                </a:rPr>
                <a:t>Magnetic footpoints</a:t>
              </a:r>
              <a:endParaRPr lang="en-CA" sz="2800" noProof="1">
                <a:solidFill>
                  <a:schemeClr val="tx1"/>
                </a:solidFill>
              </a:endParaRPr>
            </a:p>
          </p:txBody>
        </p: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57E149A5-08A7-50DA-E882-6169B76032AF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402767" y="4017365"/>
              <a:ext cx="3522690" cy="929389"/>
            </a:xfrm>
            <a:prstGeom prst="straightConnector1">
              <a:avLst/>
            </a:prstGeom>
            <a:ln w="57150">
              <a:solidFill>
                <a:schemeClr val="tx1">
                  <a:lumMod val="85000"/>
                  <a:lumOff val="1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687474A-DCD1-5C13-5FEE-C76717FA0AEC}"/>
              </a:ext>
            </a:extLst>
          </p:cNvPr>
          <p:cNvGrpSpPr/>
          <p:nvPr/>
        </p:nvGrpSpPr>
        <p:grpSpPr>
          <a:xfrm>
            <a:off x="4826831" y="1745724"/>
            <a:ext cx="5478006" cy="1094912"/>
            <a:chOff x="3394722" y="3078075"/>
            <a:chExt cx="5478006" cy="1094912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E53E6BC3-B07E-AD8A-7871-49DE5E6F6687}"/>
                </a:ext>
              </a:extLst>
            </p:cNvPr>
            <p:cNvSpPr txBox="1"/>
            <p:nvPr/>
          </p:nvSpPr>
          <p:spPr>
            <a:xfrm>
              <a:off x="6255518" y="3078075"/>
              <a:ext cx="2617210" cy="954107"/>
            </a:xfrm>
            <a:prstGeom prst="rect">
              <a:avLst/>
            </a:prstGeom>
            <a:noFill/>
            <a:ln w="5715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CA" sz="2800" b="1" noProof="1">
                  <a:solidFill>
                    <a:srgbClr val="C00000"/>
                  </a:solidFill>
                </a:rPr>
                <a:t>Alfvén wave arrival times 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21168755-5231-5E9E-82C4-BC033CCF7FA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394722" y="3550895"/>
              <a:ext cx="3102966" cy="622092"/>
            </a:xfrm>
            <a:prstGeom prst="straightConnector1">
              <a:avLst/>
            </a:prstGeom>
            <a:ln w="57150">
              <a:solidFill>
                <a:schemeClr val="tx1">
                  <a:lumMod val="85000"/>
                  <a:lumOff val="1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62715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04F0FF-C186-1EB8-7C56-BF21D21018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27488545-4E14-8FB9-47C0-0DF73A5349CC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16" name="ZoneTexte 4">
              <a:extLst>
                <a:ext uri="{FF2B5EF4-FFF2-40B4-BE49-F238E27FC236}">
                  <a16:creationId xmlns:a16="http://schemas.microsoft.com/office/drawing/2014/main" id="{28F24B8F-B0DA-59A1-8A66-06C2CA9D6385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12 </a:t>
              </a:r>
            </a:p>
          </p:txBody>
        </p:sp>
        <p:sp>
          <p:nvSpPr>
            <p:cNvPr id="17" name="ZoneTexte 9">
              <a:extLst>
                <a:ext uri="{FF2B5EF4-FFF2-40B4-BE49-F238E27FC236}">
                  <a16:creationId xmlns:a16="http://schemas.microsoft.com/office/drawing/2014/main" id="{76B0F325-3195-2427-4EC2-4806C7DD549B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F723C127-E803-C42E-77A7-9CA2EA1EFC11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7AD7B5E5-1449-AA15-4A22-B21A41408879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itre 1">
              <a:extLst>
                <a:ext uri="{FF2B5EF4-FFF2-40B4-BE49-F238E27FC236}">
                  <a16:creationId xmlns:a16="http://schemas.microsoft.com/office/drawing/2014/main" id="{30418426-120A-7404-3D63-DA3CED9D5E09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Magnetic field line footpoints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FDA68705-157E-2F56-99B2-5FE7984A9992}"/>
              </a:ext>
            </a:extLst>
          </p:cNvPr>
          <p:cNvGrpSpPr/>
          <p:nvPr/>
        </p:nvGrpSpPr>
        <p:grpSpPr>
          <a:xfrm>
            <a:off x="1677971" y="677892"/>
            <a:ext cx="8836057" cy="6000321"/>
            <a:chOff x="1677971" y="677892"/>
            <a:chExt cx="8836057" cy="600032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2BBAB81-9332-8F99-5A77-333BD1AA23C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7971" y="1126764"/>
              <a:ext cx="8836057" cy="5551449"/>
            </a:xfrm>
            <a:prstGeom prst="rect">
              <a:avLst/>
            </a:prstGeom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8FD7639E-1E61-56F3-8FE0-C8967CD6218B}"/>
                </a:ext>
              </a:extLst>
            </p:cNvPr>
            <p:cNvSpPr txBox="1"/>
            <p:nvPr/>
          </p:nvSpPr>
          <p:spPr>
            <a:xfrm>
              <a:off x="2900836" y="716486"/>
              <a:ext cx="12490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Before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7289E07E-422D-DF94-26FF-1AD8D3B6AA91}"/>
                </a:ext>
              </a:extLst>
            </p:cNvPr>
            <p:cNvSpPr txBox="1"/>
            <p:nvPr/>
          </p:nvSpPr>
          <p:spPr>
            <a:xfrm>
              <a:off x="5697288" y="677892"/>
              <a:ext cx="12490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During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51D6D04-CB0E-AC75-1ECD-805C8AE8CFA2}"/>
                </a:ext>
              </a:extLst>
            </p:cNvPr>
            <p:cNvSpPr txBox="1"/>
            <p:nvPr/>
          </p:nvSpPr>
          <p:spPr>
            <a:xfrm>
              <a:off x="8493740" y="677892"/>
              <a:ext cx="12490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After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96529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36503-7DB9-344C-F6AE-4C7DD1607D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B8BCBFFE-DF3A-F9C1-24D3-6B7B9B0CFC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649" y="775119"/>
            <a:ext cx="7317651" cy="566527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40D8D093-9C81-9830-2AD4-87138FE3E409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4" name="ZoneTexte 4">
              <a:extLst>
                <a:ext uri="{FF2B5EF4-FFF2-40B4-BE49-F238E27FC236}">
                  <a16:creationId xmlns:a16="http://schemas.microsoft.com/office/drawing/2014/main" id="{CF251A42-FE56-C687-123A-6928447540EE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13 </a:t>
              </a:r>
            </a:p>
          </p:txBody>
        </p:sp>
        <p:sp>
          <p:nvSpPr>
            <p:cNvPr id="8" name="ZoneTexte 9">
              <a:extLst>
                <a:ext uri="{FF2B5EF4-FFF2-40B4-BE49-F238E27FC236}">
                  <a16:creationId xmlns:a16="http://schemas.microsoft.com/office/drawing/2014/main" id="{095145D6-4B73-59DA-82B8-72DBB6535E20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</p:grp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9EFD171D-30B2-189B-6889-00ED6F771596}"/>
              </a:ext>
            </a:extLst>
          </p:cNvPr>
          <p:cNvCxnSpPr>
            <a:cxnSpLocks/>
          </p:cNvCxnSpPr>
          <p:nvPr/>
        </p:nvCxnSpPr>
        <p:spPr>
          <a:xfrm flipV="1">
            <a:off x="4560564" y="2961216"/>
            <a:ext cx="251015" cy="38592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8650865E-FACE-EFF3-2263-05BEE6BBF88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7970" y="770622"/>
            <a:ext cx="7258638" cy="5665278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C71B7D3-EDD6-9ED3-B84F-638A4328B9C9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172C92A-3588-BDA5-6586-C15041C1C8B5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itre 1">
              <a:extLst>
                <a:ext uri="{FF2B5EF4-FFF2-40B4-BE49-F238E27FC236}">
                  <a16:creationId xmlns:a16="http://schemas.microsoft.com/office/drawing/2014/main" id="{D8B0454E-B2A7-E14A-FD06-EDDD7B73E63D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Properties along the orbit 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D42CA2E-F84A-509D-1C27-CC4D7062043E}"/>
              </a:ext>
            </a:extLst>
          </p:cNvPr>
          <p:cNvGrpSpPr/>
          <p:nvPr/>
        </p:nvGrpSpPr>
        <p:grpSpPr>
          <a:xfrm>
            <a:off x="7729122" y="1193919"/>
            <a:ext cx="3800975" cy="4106054"/>
            <a:chOff x="7729122" y="1193919"/>
            <a:chExt cx="3800975" cy="4106054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EB7D6BB-AB8E-6234-2591-B3D778FD37E8}"/>
                </a:ext>
              </a:extLst>
            </p:cNvPr>
            <p:cNvGrpSpPr/>
            <p:nvPr/>
          </p:nvGrpSpPr>
          <p:grpSpPr>
            <a:xfrm>
              <a:off x="7729122" y="1193919"/>
              <a:ext cx="3203800" cy="1481547"/>
              <a:chOff x="7746073" y="-11847"/>
              <a:chExt cx="3203800" cy="1481547"/>
            </a:xfrm>
          </p:grpSpPr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648B7720-5409-63AE-CF29-65F6FA0A4532}"/>
                  </a:ext>
                </a:extLst>
              </p:cNvPr>
              <p:cNvCxnSpPr>
                <a:cxnSpLocks/>
                <a:stCxn id="13" idx="2"/>
              </p:cNvCxnSpPr>
              <p:nvPr/>
            </p:nvCxnSpPr>
            <p:spPr>
              <a:xfrm flipH="1">
                <a:off x="7746073" y="696039"/>
                <a:ext cx="1739770" cy="773661"/>
              </a:xfrm>
              <a:prstGeom prst="straightConnector1">
                <a:avLst/>
              </a:prstGeom>
              <a:ln w="57150">
                <a:solidFill>
                  <a:srgbClr val="D1020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3E8E26F-663C-B6C7-4A07-5C7E0E3F97B7}"/>
                  </a:ext>
                </a:extLst>
              </p:cNvPr>
              <p:cNvSpPr txBox="1"/>
              <p:nvPr/>
            </p:nvSpPr>
            <p:spPr>
              <a:xfrm>
                <a:off x="8021812" y="-11847"/>
                <a:ext cx="2928061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CA" sz="2000" b="1" noProof="1">
                    <a:solidFill>
                      <a:schemeClr val="tx1"/>
                    </a:solidFill>
                  </a:rPr>
                  <a:t>SPMI power scaling law </a:t>
                </a:r>
              </a:p>
              <a:p>
                <a:pPr algn="ctr"/>
                <a:r>
                  <a:rPr lang="en-CA" sz="2000" b="1" noProof="1">
                    <a:solidFill>
                      <a:schemeClr val="tx1"/>
                    </a:solidFill>
                  </a:rPr>
                  <a:t>(</a:t>
                </a:r>
                <a:r>
                  <a:rPr lang="en-CA" sz="2000" b="1" i="1" noProof="1">
                    <a:solidFill>
                      <a:schemeClr val="tx1"/>
                    </a:solidFill>
                  </a:rPr>
                  <a:t>Paul &amp; Strugarek 2026</a:t>
                </a:r>
                <a:r>
                  <a:rPr lang="en-CA" sz="2000" b="1" noProof="1">
                    <a:solidFill>
                      <a:schemeClr val="tx1"/>
                    </a:solidFill>
                  </a:rPr>
                  <a:t>) </a:t>
                </a:r>
              </a:p>
            </p:txBody>
          </p:sp>
        </p:grp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422F233F-B790-9835-EBE9-7D31849D606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324484" y="2461523"/>
              <a:ext cx="3205613" cy="28384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534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EFB7A-7ACA-1AC2-660C-8B26F2F3A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687BE84-E695-E6CC-2FC1-4D1BA175AB05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4" name="ZoneTexte 4">
              <a:extLst>
                <a:ext uri="{FF2B5EF4-FFF2-40B4-BE49-F238E27FC236}">
                  <a16:creationId xmlns:a16="http://schemas.microsoft.com/office/drawing/2014/main" id="{F99903BC-1F44-F1F9-F6B3-F255E51C6A1E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14 </a:t>
              </a:r>
            </a:p>
          </p:txBody>
        </p:sp>
        <p:sp>
          <p:nvSpPr>
            <p:cNvPr id="8" name="ZoneTexte 9">
              <a:extLst>
                <a:ext uri="{FF2B5EF4-FFF2-40B4-BE49-F238E27FC236}">
                  <a16:creationId xmlns:a16="http://schemas.microsoft.com/office/drawing/2014/main" id="{200648B7-1238-2847-BDFA-4A11EF74976C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990004CC-7478-3C36-5D3B-E64E976C36B1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C28F581-1D9E-BE02-FE4C-B7D95679958B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itre 1">
              <a:extLst>
                <a:ext uri="{FF2B5EF4-FFF2-40B4-BE49-F238E27FC236}">
                  <a16:creationId xmlns:a16="http://schemas.microsoft.com/office/drawing/2014/main" id="{0FD90979-59FA-2885-E91D-D6AC849CD09F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Energy deposition scenarios  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B807329D-35A0-0C7A-42F3-639E4FBB08B4}"/>
              </a:ext>
            </a:extLst>
          </p:cNvPr>
          <p:cNvSpPr txBox="1"/>
          <p:nvPr/>
        </p:nvSpPr>
        <p:spPr>
          <a:xfrm>
            <a:off x="1442131" y="3429000"/>
            <a:ext cx="5363871" cy="919401"/>
          </a:xfrm>
          <a:prstGeom prst="roundRect">
            <a:avLst/>
          </a:prstGeom>
          <a:solidFill>
            <a:srgbClr val="FF6E7D">
              <a:alpha val="32157"/>
            </a:srgbClr>
          </a:solidFill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CA" sz="2400" noProof="1"/>
              <a:t>SPMI power </a:t>
            </a:r>
            <a:r>
              <a:rPr lang="en-CA" sz="2400" b="1" noProof="1">
                <a:solidFill>
                  <a:srgbClr val="C00000"/>
                </a:solidFill>
              </a:rPr>
              <a:t>not strong enough </a:t>
            </a:r>
            <a:r>
              <a:rPr lang="en-CA" sz="2400" noProof="1"/>
              <a:t>to explain the luminosity of the brightening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777446-10BF-4E73-09CD-CA01701B2781}"/>
              </a:ext>
            </a:extLst>
          </p:cNvPr>
          <p:cNvSpPr txBox="1"/>
          <p:nvPr/>
        </p:nvSpPr>
        <p:spPr>
          <a:xfrm>
            <a:off x="419086" y="4946869"/>
            <a:ext cx="109726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200" u="sng" noProof="1"/>
              <a:t>Possible scenario</a:t>
            </a:r>
            <a:r>
              <a:rPr lang="en-CA" sz="2200" noProof="1"/>
              <a:t>: </a:t>
            </a:r>
            <a:r>
              <a:rPr lang="en-CA" sz="2200" b="1" noProof="1">
                <a:solidFill>
                  <a:srgbClr val="C00000"/>
                </a:solidFill>
              </a:rPr>
              <a:t>magnetic field perturbation of an existing structure leading to an eruption</a:t>
            </a:r>
            <a:r>
              <a:rPr lang="en-CA" sz="2200" noProof="1"/>
              <a:t> (</a:t>
            </a:r>
            <a:r>
              <a:rPr lang="en-CA" sz="2200" i="1" noProof="1"/>
              <a:t>Ilin et al. 2025</a:t>
            </a:r>
            <a:r>
              <a:rPr lang="en-CA" sz="2200" noProof="1"/>
              <a:t>), maybe similar to </a:t>
            </a:r>
            <a:r>
              <a:rPr lang="en-CA" sz="2200" b="1" noProof="1">
                <a:solidFill>
                  <a:srgbClr val="C00000"/>
                </a:solidFill>
              </a:rPr>
              <a:t>sympathetic flares </a:t>
            </a:r>
            <a:r>
              <a:rPr lang="en-CA" sz="2200" noProof="1"/>
              <a:t>(</a:t>
            </a:r>
            <a:r>
              <a:rPr lang="en-CA" sz="2200" i="1" noProof="1"/>
              <a:t>Guité et al. 2025a</a:t>
            </a:r>
            <a:r>
              <a:rPr lang="en-CA" sz="2200" noProof="1"/>
              <a:t>, refer to Antoine Strugarek’s talk).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7608FD2-5EB9-37E8-B23E-B3B43AFD29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6453" y="1253219"/>
            <a:ext cx="3505259" cy="3185769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69B62189-36C2-01B5-20AC-2DCA5FD999FF}"/>
              </a:ext>
            </a:extLst>
          </p:cNvPr>
          <p:cNvGrpSpPr/>
          <p:nvPr/>
        </p:nvGrpSpPr>
        <p:grpSpPr>
          <a:xfrm>
            <a:off x="355926" y="1319860"/>
            <a:ext cx="7787822" cy="430887"/>
            <a:chOff x="555554" y="1597173"/>
            <a:chExt cx="7787822" cy="430887"/>
          </a:xfrm>
        </p:grpSpPr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053D4157-CC02-D6D2-69AC-DA60946A3AC4}"/>
                </a:ext>
              </a:extLst>
            </p:cNvPr>
            <p:cNvCxnSpPr>
              <a:cxnSpLocks/>
            </p:cNvCxnSpPr>
            <p:nvPr/>
          </p:nvCxnSpPr>
          <p:spPr>
            <a:xfrm>
              <a:off x="555554" y="1823837"/>
              <a:ext cx="367990" cy="0"/>
            </a:xfrm>
            <a:prstGeom prst="straightConnector1">
              <a:avLst/>
            </a:prstGeom>
            <a:ln w="571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770B829D-819A-FBED-1D38-484FA800C3D0}"/>
                    </a:ext>
                  </a:extLst>
                </p:cNvPr>
                <p:cNvSpPr txBox="1"/>
                <p:nvPr/>
              </p:nvSpPr>
              <p:spPr>
                <a:xfrm>
                  <a:off x="1149478" y="1597173"/>
                  <a:ext cx="7193898" cy="43088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CA" sz="2200" noProof="1"/>
                    <a:t>STEREO-A/EUVI </a:t>
                  </a:r>
                  <a:r>
                    <a:rPr lang="en-CA" sz="2200" b="1" noProof="1">
                      <a:solidFill>
                        <a:srgbClr val="C00000"/>
                      </a:solidFill>
                    </a:rPr>
                    <a:t>radiative power </a:t>
                  </a:r>
                  <a:r>
                    <a:rPr lang="en-CA" sz="2200" noProof="1"/>
                    <a:t>estimated at </a:t>
                  </a:r>
                  <a14:m>
                    <m:oMath xmlns:m="http://schemas.openxmlformats.org/officeDocument/2006/math">
                      <m:r>
                        <a:rPr lang="fr-CA" sz="2200" b="0" i="1" noProof="1" smtClean="0">
                          <a:latin typeface="Cambria Math" panose="02040503050406030204" pitchFamily="18" charset="0"/>
                        </a:rPr>
                        <m:t>≳</m:t>
                      </m:r>
                      <m:sSup>
                        <m:sSupPr>
                          <m:ctrlPr>
                            <a:rPr lang="fr-CA" sz="2200" b="0" i="1" noProof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fr-CA" sz="2200" b="0" i="1" noProof="1" smtClean="0">
                              <a:latin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fr-CA" sz="2200" b="0" i="1" noProof="1" smtClean="0">
                              <a:latin typeface="Cambria Math" panose="02040503050406030204" pitchFamily="18" charset="0"/>
                            </a:rPr>
                            <m:t>17</m:t>
                          </m:r>
                        </m:sup>
                      </m:sSup>
                    </m:oMath>
                  </a14:m>
                  <a:r>
                    <a:rPr lang="en-CA" sz="2200" noProof="1"/>
                    <a:t> W</a:t>
                  </a:r>
                </a:p>
              </p:txBody>
            </p:sp>
          </mc:Choice>
          <mc:Fallback xmlns=""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770B829D-819A-FBED-1D38-484FA800C3D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49478" y="1597173"/>
                  <a:ext cx="7193898" cy="430887"/>
                </a:xfrm>
                <a:prstGeom prst="rect">
                  <a:avLst/>
                </a:prstGeom>
                <a:blipFill>
                  <a:blip r:embed="rId4"/>
                  <a:stretch>
                    <a:fillRect l="-1056" t="-11765" b="-29412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6D046DDE-2221-EFE7-06C7-1BAF81581E3B}"/>
              </a:ext>
            </a:extLst>
          </p:cNvPr>
          <p:cNvGrpSpPr/>
          <p:nvPr/>
        </p:nvGrpSpPr>
        <p:grpSpPr>
          <a:xfrm>
            <a:off x="355926" y="2237775"/>
            <a:ext cx="7787822" cy="769441"/>
            <a:chOff x="555554" y="1597173"/>
            <a:chExt cx="7787822" cy="769441"/>
          </a:xfrm>
        </p:grpSpPr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598E3722-2BC2-1026-F163-DDB5EA0CB04E}"/>
                </a:ext>
              </a:extLst>
            </p:cNvPr>
            <p:cNvCxnSpPr>
              <a:cxnSpLocks/>
            </p:cNvCxnSpPr>
            <p:nvPr/>
          </p:nvCxnSpPr>
          <p:spPr>
            <a:xfrm>
              <a:off x="555554" y="1823837"/>
              <a:ext cx="367990" cy="0"/>
            </a:xfrm>
            <a:prstGeom prst="straightConnector1">
              <a:avLst/>
            </a:prstGeom>
            <a:ln w="571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5A6A0A61-6FC1-EA0A-8D17-DB33301F6575}"/>
                    </a:ext>
                  </a:extLst>
                </p:cNvPr>
                <p:cNvSpPr txBox="1"/>
                <p:nvPr/>
              </p:nvSpPr>
              <p:spPr>
                <a:xfrm>
                  <a:off x="1149478" y="1597173"/>
                  <a:ext cx="7193898" cy="76944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CA" sz="2200" b="1" noProof="1">
                      <a:solidFill>
                        <a:srgbClr val="C00000"/>
                      </a:solidFill>
                    </a:rPr>
                    <a:t>SPMI power of field lines </a:t>
                  </a:r>
                  <a:r>
                    <a:rPr lang="en-CA" sz="2200" noProof="1"/>
                    <a:t>near the brightening between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fr-CA" sz="2200" b="0" i="1" noProof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sSup>
                            <m:sSupPr>
                              <m:ctrlPr>
                                <a:rPr lang="fr-CA" sz="2200" b="0" i="1" noProof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fr-CA" sz="2200" b="0" i="1" noProof="1" smtClean="0"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fr-CA" sz="2200" b="0" i="1" noProof="1" smtClean="0">
                                  <a:latin typeface="Cambria Math" panose="02040503050406030204" pitchFamily="18" charset="0"/>
                                </a:rPr>
                                <m:t>14</m:t>
                              </m:r>
                            </m:sup>
                          </m:sSup>
                          <m:r>
                            <a:rPr lang="fr-CA" sz="2200" b="0" i="1" noProof="1" smtClean="0">
                              <a:latin typeface="Cambria Math" panose="02040503050406030204" pitchFamily="18" charset="0"/>
                            </a:rPr>
                            <m:t>−10</m:t>
                          </m:r>
                        </m:e>
                        <m:sup>
                          <m:r>
                            <a:rPr lang="fr-CA" sz="2200" b="0" i="1" noProof="1" smtClean="0">
                              <a:latin typeface="Cambria Math" panose="02040503050406030204" pitchFamily="18" charset="0"/>
                            </a:rPr>
                            <m:t>16</m:t>
                          </m:r>
                        </m:sup>
                      </m:sSup>
                    </m:oMath>
                  </a14:m>
                  <a:r>
                    <a:rPr lang="en-CA" sz="2200" noProof="1"/>
                    <a:t> W</a:t>
                  </a:r>
                </a:p>
              </p:txBody>
            </p:sp>
          </mc:Choice>
          <mc:Fallback xmlns=""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5A6A0A61-6FC1-EA0A-8D17-DB33301F657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49478" y="1597173"/>
                  <a:ext cx="7193898" cy="769441"/>
                </a:xfrm>
                <a:prstGeom prst="rect">
                  <a:avLst/>
                </a:prstGeom>
                <a:blipFill>
                  <a:blip r:embed="rId5"/>
                  <a:stretch>
                    <a:fillRect l="-1056" t="-4918" b="-1639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900739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60ACBC-5919-1BFB-5075-F7F55E0C7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7C041EE-ED64-53AE-B4CF-3D3B96EBF125}"/>
              </a:ext>
            </a:extLst>
          </p:cNvPr>
          <p:cNvGrpSpPr/>
          <p:nvPr/>
        </p:nvGrpSpPr>
        <p:grpSpPr>
          <a:xfrm>
            <a:off x="46279" y="6372665"/>
            <a:ext cx="13409549" cy="369332"/>
            <a:chOff x="46279" y="6372665"/>
            <a:chExt cx="13409549" cy="369332"/>
          </a:xfrm>
        </p:grpSpPr>
        <p:sp>
          <p:nvSpPr>
            <p:cNvPr id="4" name="ZoneTexte 4">
              <a:extLst>
                <a:ext uri="{FF2B5EF4-FFF2-40B4-BE49-F238E27FC236}">
                  <a16:creationId xmlns:a16="http://schemas.microsoft.com/office/drawing/2014/main" id="{BB6DAD27-D14A-D7E8-6B7F-28A364EBDDB6}"/>
                </a:ext>
              </a:extLst>
            </p:cNvPr>
            <p:cNvSpPr txBox="1"/>
            <p:nvPr/>
          </p:nvSpPr>
          <p:spPr>
            <a:xfrm>
              <a:off x="10276530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15 </a:t>
              </a:r>
            </a:p>
          </p:txBody>
        </p:sp>
        <p:sp>
          <p:nvSpPr>
            <p:cNvPr id="8" name="ZoneTexte 9">
              <a:extLst>
                <a:ext uri="{FF2B5EF4-FFF2-40B4-BE49-F238E27FC236}">
                  <a16:creationId xmlns:a16="http://schemas.microsoft.com/office/drawing/2014/main" id="{7A64B899-4C74-868F-2F6A-AB6E6A79E056}"/>
                </a:ext>
              </a:extLst>
            </p:cNvPr>
            <p:cNvSpPr txBox="1"/>
            <p:nvPr/>
          </p:nvSpPr>
          <p:spPr>
            <a:xfrm>
              <a:off x="46279" y="6372665"/>
              <a:ext cx="3179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noProof="1">
                  <a:solidFill>
                    <a:schemeClr val="bg1">
                      <a:lumMod val="65000"/>
                    </a:schemeClr>
                  </a:solidFill>
                </a:rPr>
                <a:t>Louis-Simon Guité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9281405B-25DF-9A49-2883-E38FFEDAF8D1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43FB3E8-0246-6A68-0CD2-9EFD04877DA6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itre 1">
              <a:extLst>
                <a:ext uri="{FF2B5EF4-FFF2-40B4-BE49-F238E27FC236}">
                  <a16:creationId xmlns:a16="http://schemas.microsoft.com/office/drawing/2014/main" id="{0BEB0AED-F8FB-7D67-8C85-400373A6A172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Summary 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EE11CAE-A6F6-DC40-2D7E-F8B0E396EC4D}"/>
              </a:ext>
            </a:extLst>
          </p:cNvPr>
          <p:cNvGrpSpPr/>
          <p:nvPr/>
        </p:nvGrpSpPr>
        <p:grpSpPr>
          <a:xfrm>
            <a:off x="542993" y="1313442"/>
            <a:ext cx="7193898" cy="769441"/>
            <a:chOff x="546410" y="1585052"/>
            <a:chExt cx="3722871" cy="769441"/>
          </a:xfrm>
        </p:grpSpPr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204EC4C3-8886-F1CD-DE87-BE916D7E80CF}"/>
                </a:ext>
              </a:extLst>
            </p:cNvPr>
            <p:cNvCxnSpPr>
              <a:cxnSpLocks/>
            </p:cNvCxnSpPr>
            <p:nvPr/>
          </p:nvCxnSpPr>
          <p:spPr>
            <a:xfrm>
              <a:off x="546410" y="1929161"/>
              <a:ext cx="180077" cy="0"/>
            </a:xfrm>
            <a:prstGeom prst="straightConnector1">
              <a:avLst/>
            </a:prstGeom>
            <a:ln w="571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5FC04AE-CA8F-1A3C-AF7A-9880C80A4095}"/>
                </a:ext>
              </a:extLst>
            </p:cNvPr>
            <p:cNvSpPr txBox="1"/>
            <p:nvPr/>
          </p:nvSpPr>
          <p:spPr>
            <a:xfrm>
              <a:off x="841522" y="1585052"/>
              <a:ext cx="342775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sz="2200" noProof="1">
                  <a:solidFill>
                    <a:schemeClr val="tx1"/>
                  </a:solidFill>
                </a:rPr>
                <a:t>First study of the potential </a:t>
              </a:r>
              <a:r>
                <a:rPr lang="en-CA" sz="2200" b="1" noProof="1">
                  <a:solidFill>
                    <a:srgbClr val="C00000"/>
                  </a:solidFill>
                </a:rPr>
                <a:t>magnetic interactions </a:t>
              </a:r>
              <a:r>
                <a:rPr lang="en-CA" sz="2200" noProof="1">
                  <a:solidFill>
                    <a:schemeClr val="tx1"/>
                  </a:solidFill>
                </a:rPr>
                <a:t>between a </a:t>
              </a:r>
              <a:r>
                <a:rPr lang="en-CA" sz="2200" b="1" noProof="1">
                  <a:solidFill>
                    <a:srgbClr val="C00000"/>
                  </a:solidFill>
                </a:rPr>
                <a:t>sungrazing comet</a:t>
              </a:r>
              <a:r>
                <a:rPr lang="en-CA" sz="2200" noProof="1">
                  <a:solidFill>
                    <a:srgbClr val="C00000"/>
                  </a:solidFill>
                </a:rPr>
                <a:t> </a:t>
              </a:r>
              <a:r>
                <a:rPr lang="en-CA" sz="2200" noProof="1">
                  <a:solidFill>
                    <a:schemeClr val="tx1"/>
                  </a:solidFill>
                </a:rPr>
                <a:t>and the Sun.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67010B9-6C2A-BB4F-4DCC-AD04579A7C3F}"/>
              </a:ext>
            </a:extLst>
          </p:cNvPr>
          <p:cNvGrpSpPr/>
          <p:nvPr/>
        </p:nvGrpSpPr>
        <p:grpSpPr>
          <a:xfrm>
            <a:off x="542992" y="2825115"/>
            <a:ext cx="7796966" cy="769441"/>
            <a:chOff x="546410" y="1688613"/>
            <a:chExt cx="7796966" cy="769441"/>
          </a:xfrm>
        </p:grpSpPr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15A5946A-6409-7B32-47F8-BECDE5E138D7}"/>
                </a:ext>
              </a:extLst>
            </p:cNvPr>
            <p:cNvCxnSpPr>
              <a:cxnSpLocks/>
            </p:cNvCxnSpPr>
            <p:nvPr/>
          </p:nvCxnSpPr>
          <p:spPr>
            <a:xfrm>
              <a:off x="546410" y="1929161"/>
              <a:ext cx="367990" cy="0"/>
            </a:xfrm>
            <a:prstGeom prst="straightConnector1">
              <a:avLst/>
            </a:prstGeom>
            <a:ln w="571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668DB43-78C2-2163-9407-EB971A2C447D}"/>
                </a:ext>
              </a:extLst>
            </p:cNvPr>
            <p:cNvSpPr txBox="1"/>
            <p:nvPr/>
          </p:nvSpPr>
          <p:spPr>
            <a:xfrm>
              <a:off x="1149478" y="1688613"/>
              <a:ext cx="719389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sz="2200" noProof="1"/>
                <a:t>Scenario of </a:t>
              </a:r>
              <a:r>
                <a:rPr lang="en-CA" sz="2200" b="1" noProof="1">
                  <a:solidFill>
                    <a:srgbClr val="C00000"/>
                  </a:solidFill>
                </a:rPr>
                <a:t>magnetic field perturbation </a:t>
              </a:r>
              <a:r>
                <a:rPr lang="en-CA" sz="2200" noProof="1"/>
                <a:t>leading to an </a:t>
              </a:r>
              <a:r>
                <a:rPr lang="en-CA" sz="2200" b="1" noProof="1">
                  <a:solidFill>
                    <a:srgbClr val="C00000"/>
                  </a:solidFill>
                </a:rPr>
                <a:t>eruption </a:t>
              </a:r>
              <a:r>
                <a:rPr lang="en-CA" sz="2200" noProof="1"/>
                <a:t>is possible.</a:t>
              </a: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4CBEE5DA-2767-EC3F-AB78-F6193692C3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44" t="18388" r="13238" b="9823"/>
          <a:stretch>
            <a:fillRect/>
          </a:stretch>
        </p:blipFill>
        <p:spPr>
          <a:xfrm>
            <a:off x="7672390" y="1236193"/>
            <a:ext cx="3898323" cy="2192807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098A75C9-2EB4-691D-87D7-45AAED35CA7C}"/>
              </a:ext>
            </a:extLst>
          </p:cNvPr>
          <p:cNvGrpSpPr/>
          <p:nvPr/>
        </p:nvGrpSpPr>
        <p:grpSpPr>
          <a:xfrm>
            <a:off x="515560" y="4226907"/>
            <a:ext cx="6433880" cy="1446550"/>
            <a:chOff x="515560" y="4226907"/>
            <a:chExt cx="6433880" cy="1446550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58692796-4F38-8847-42E0-4BAEC0061FDE}"/>
                </a:ext>
              </a:extLst>
            </p:cNvPr>
            <p:cNvSpPr txBox="1"/>
            <p:nvPr/>
          </p:nvSpPr>
          <p:spPr>
            <a:xfrm>
              <a:off x="1113253" y="4226907"/>
              <a:ext cx="5836187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sz="2200" b="1" noProof="1">
                  <a:solidFill>
                    <a:srgbClr val="C00000"/>
                  </a:solidFill>
                </a:rPr>
                <a:t>Higher cadence observations </a:t>
              </a:r>
              <a:r>
                <a:rPr lang="en-CA" sz="2200" noProof="1"/>
                <a:t>would be needed to characterize such events (Sungrazer C/2026 A1 and future </a:t>
              </a:r>
              <a:r>
                <a:rPr lang="en-CA" sz="2200" i="1" noProof="1"/>
                <a:t>sunskirters</a:t>
              </a:r>
              <a:r>
                <a:rPr lang="en-CA" sz="2200" noProof="1"/>
                <a:t> 322P and 96P in 2027 and 2028).</a:t>
              </a: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D813510-5014-E1E5-F748-CF5D58DDC10E}"/>
                </a:ext>
              </a:extLst>
            </p:cNvPr>
            <p:cNvCxnSpPr>
              <a:cxnSpLocks/>
            </p:cNvCxnSpPr>
            <p:nvPr/>
          </p:nvCxnSpPr>
          <p:spPr>
            <a:xfrm>
              <a:off x="515560" y="4488341"/>
              <a:ext cx="367990" cy="0"/>
            </a:xfrm>
            <a:prstGeom prst="straightConnector1">
              <a:avLst/>
            </a:prstGeom>
            <a:ln w="571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26999FBE-F9D9-7B7F-0BC7-14EEF3286253}"/>
              </a:ext>
            </a:extLst>
          </p:cNvPr>
          <p:cNvSpPr txBox="1"/>
          <p:nvPr/>
        </p:nvSpPr>
        <p:spPr>
          <a:xfrm>
            <a:off x="8266176" y="6126687"/>
            <a:ext cx="2410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1400" b="1" noProof="1">
                <a:solidFill>
                  <a:srgbClr val="C00000"/>
                </a:solidFill>
              </a:rPr>
              <a:t>Guité et al. (2026)</a:t>
            </a:r>
          </a:p>
          <a:p>
            <a:pPr algn="ctr"/>
            <a:r>
              <a:rPr lang="en-CA" sz="1400" noProof="1"/>
              <a:t>A&amp;A in press (arXiv link)</a:t>
            </a:r>
            <a:endParaRPr lang="en-CA" sz="1400" noProof="1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A49B53-9063-9B9D-E83F-7CB5BE8980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1863" y="3544696"/>
            <a:ext cx="2558859" cy="2558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98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77D517-0A20-E972-11A0-D9CDC0229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4">
            <a:extLst>
              <a:ext uri="{FF2B5EF4-FFF2-40B4-BE49-F238E27FC236}">
                <a16:creationId xmlns:a16="http://schemas.microsoft.com/office/drawing/2014/main" id="{F8A758E1-2E60-254B-38B3-471C7AF339ED}"/>
              </a:ext>
            </a:extLst>
          </p:cNvPr>
          <p:cNvSpPr txBox="1"/>
          <p:nvPr/>
        </p:nvSpPr>
        <p:spPr>
          <a:xfrm>
            <a:off x="4811151" y="66774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 </a:t>
            </a:r>
          </a:p>
        </p:txBody>
      </p:sp>
      <p:sp>
        <p:nvSpPr>
          <p:cNvPr id="11" name="Titre 1">
            <a:extLst>
              <a:ext uri="{FF2B5EF4-FFF2-40B4-BE49-F238E27FC236}">
                <a16:creationId xmlns:a16="http://schemas.microsoft.com/office/drawing/2014/main" id="{8E848F33-D9B4-960C-6479-3C6EDFFFEF79}"/>
              </a:ext>
            </a:extLst>
          </p:cNvPr>
          <p:cNvSpPr txBox="1">
            <a:spLocks/>
          </p:cNvSpPr>
          <p:nvPr/>
        </p:nvSpPr>
        <p:spPr>
          <a:xfrm>
            <a:off x="561664" y="2766218"/>
            <a:ext cx="1106867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  <a:spcBef>
                <a:spcPts val="0"/>
              </a:spcBef>
            </a:pPr>
            <a:r>
              <a:rPr lang="en-CA" sz="3000" b="1" noProof="1">
                <a:solidFill>
                  <a:srgbClr val="D10201"/>
                </a:solidFill>
                <a:latin typeface="Open Sans" panose="020B0606030504020204" pitchFamily="34" charset="0"/>
              </a:rPr>
              <a:t>Supplementary slides</a:t>
            </a:r>
            <a:endParaRPr lang="en-CA" sz="3000" noProof="1">
              <a:solidFill>
                <a:srgbClr val="D10201"/>
              </a:solidFill>
            </a:endParaRPr>
          </a:p>
        </p:txBody>
      </p:sp>
      <p:sp>
        <p:nvSpPr>
          <p:cNvPr id="14" name="ZoneTexte 4">
            <a:extLst>
              <a:ext uri="{FF2B5EF4-FFF2-40B4-BE49-F238E27FC236}">
                <a16:creationId xmlns:a16="http://schemas.microsoft.com/office/drawing/2014/main" id="{C229DAA4-6B43-266F-21F8-9ECEB4F407B8}"/>
              </a:ext>
            </a:extLst>
          </p:cNvPr>
          <p:cNvSpPr txBox="1"/>
          <p:nvPr/>
        </p:nvSpPr>
        <p:spPr>
          <a:xfrm>
            <a:off x="10276530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 </a:t>
            </a:r>
          </a:p>
        </p:txBody>
      </p:sp>
      <p:sp>
        <p:nvSpPr>
          <p:cNvPr id="16" name="ZoneTexte 9">
            <a:extLst>
              <a:ext uri="{FF2B5EF4-FFF2-40B4-BE49-F238E27FC236}">
                <a16:creationId xmlns:a16="http://schemas.microsoft.com/office/drawing/2014/main" id="{FE352629-3083-69BB-F8A3-712CBCAB7A09}"/>
              </a:ext>
            </a:extLst>
          </p:cNvPr>
          <p:cNvSpPr txBox="1"/>
          <p:nvPr/>
        </p:nvSpPr>
        <p:spPr>
          <a:xfrm>
            <a:off x="46279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Louis-Simon Guité</a:t>
            </a:r>
          </a:p>
        </p:txBody>
      </p:sp>
    </p:spTree>
    <p:extLst>
      <p:ext uri="{BB962C8B-B14F-4D97-AF65-F5344CB8AC3E}">
        <p14:creationId xmlns:p14="http://schemas.microsoft.com/office/powerpoint/2010/main" val="3469891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95A645-9924-3C72-C933-B38BBCDD88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950624F8-0719-4CFB-4AB6-345FA4A09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649" y="775119"/>
            <a:ext cx="7317651" cy="5665278"/>
          </a:xfrm>
          <a:prstGeom prst="rect">
            <a:avLst/>
          </a:prstGeom>
        </p:spPr>
      </p:pic>
      <p:sp>
        <p:nvSpPr>
          <p:cNvPr id="8" name="ZoneTexte 9">
            <a:extLst>
              <a:ext uri="{FF2B5EF4-FFF2-40B4-BE49-F238E27FC236}">
                <a16:creationId xmlns:a16="http://schemas.microsoft.com/office/drawing/2014/main" id="{80618049-4128-207B-A51D-08BE82D0BB15}"/>
              </a:ext>
            </a:extLst>
          </p:cNvPr>
          <p:cNvSpPr txBox="1"/>
          <p:nvPr/>
        </p:nvSpPr>
        <p:spPr>
          <a:xfrm>
            <a:off x="46279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Louis-Simon Guité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4126282-F855-39C8-254F-1DF1B3DF8436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736D16B-8D8E-C624-7AAC-877702BFCCFA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itre 1">
              <a:extLst>
                <a:ext uri="{FF2B5EF4-FFF2-40B4-BE49-F238E27FC236}">
                  <a16:creationId xmlns:a16="http://schemas.microsoft.com/office/drawing/2014/main" id="{C7D9D4EA-F4B2-2899-077B-465366B964DF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Properties along the orbit 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35634A2-369B-108C-8E40-4B8ED54278FD}"/>
              </a:ext>
            </a:extLst>
          </p:cNvPr>
          <p:cNvGrpSpPr/>
          <p:nvPr/>
        </p:nvGrpSpPr>
        <p:grpSpPr>
          <a:xfrm>
            <a:off x="4879912" y="2740745"/>
            <a:ext cx="6978822" cy="1815882"/>
            <a:chOff x="4879912" y="2740745"/>
            <a:chExt cx="6978822" cy="1815882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7AC92071-A0B4-6D24-1C9B-4628A8B4D5B0}"/>
                </a:ext>
              </a:extLst>
            </p:cNvPr>
            <p:cNvSpPr txBox="1"/>
            <p:nvPr/>
          </p:nvSpPr>
          <p:spPr>
            <a:xfrm>
              <a:off x="7852670" y="2740745"/>
              <a:ext cx="4006064" cy="1815882"/>
            </a:xfrm>
            <a:prstGeom prst="rect">
              <a:avLst/>
            </a:prstGeom>
            <a:noFill/>
            <a:ln w="5715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CA" sz="2800" b="1" noProof="1">
                  <a:solidFill>
                    <a:srgbClr val="C00000"/>
                  </a:solidFill>
                </a:rPr>
                <a:t>Sub-Alfvénic solar wind </a:t>
              </a:r>
              <a:r>
                <a:rPr lang="en-CA" sz="2800" noProof="1">
                  <a:solidFill>
                    <a:schemeClr val="tx1"/>
                  </a:solidFill>
                </a:rPr>
                <a:t>at the orbital point connected to the brightening region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414529CD-D933-5E6A-07D2-54F2D31A8A9A}"/>
                </a:ext>
              </a:extLst>
            </p:cNvPr>
            <p:cNvCxnSpPr>
              <a:cxnSpLocks/>
              <a:stCxn id="27" idx="1"/>
            </p:cNvCxnSpPr>
            <p:nvPr/>
          </p:nvCxnSpPr>
          <p:spPr>
            <a:xfrm flipH="1" flipV="1">
              <a:off x="4879912" y="2998391"/>
              <a:ext cx="2972758" cy="650295"/>
            </a:xfrm>
            <a:prstGeom prst="straightConnector1">
              <a:avLst/>
            </a:prstGeom>
            <a:ln w="57150">
              <a:solidFill>
                <a:srgbClr val="D1020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53805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21DF75-5E93-EE3D-BB7A-9806E7D56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5D76A37-1996-C9CC-8B33-4BAD1DE66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6595" y="1076613"/>
            <a:ext cx="8906105" cy="3222256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61A54CF7-ECFE-642B-A719-304270A41D71}"/>
              </a:ext>
            </a:extLst>
          </p:cNvPr>
          <p:cNvGrpSpPr/>
          <p:nvPr/>
        </p:nvGrpSpPr>
        <p:grpSpPr>
          <a:xfrm>
            <a:off x="330698" y="4428392"/>
            <a:ext cx="11162614" cy="430887"/>
            <a:chOff x="102460" y="1369332"/>
            <a:chExt cx="11162614" cy="430887"/>
          </a:xfrm>
        </p:grpSpPr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B280E197-3177-CF7E-4030-3670C85AB29F}"/>
                </a:ext>
              </a:extLst>
            </p:cNvPr>
            <p:cNvCxnSpPr>
              <a:cxnSpLocks/>
            </p:cNvCxnSpPr>
            <p:nvPr/>
          </p:nvCxnSpPr>
          <p:spPr>
            <a:xfrm>
              <a:off x="102460" y="1584776"/>
              <a:ext cx="367990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3823E676-75B2-64AF-1729-1771590EDFDE}"/>
                    </a:ext>
                  </a:extLst>
                </p:cNvPr>
                <p:cNvSpPr txBox="1"/>
                <p:nvPr/>
              </p:nvSpPr>
              <p:spPr>
                <a:xfrm>
                  <a:off x="660444" y="1369332"/>
                  <a:ext cx="10604630" cy="43088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en-CA" sz="2200" i="1" noProof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CA" sz="2200" b="0" i="1" noProof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ℓ</m:t>
                          </m:r>
                        </m:e>
                        <m:sub>
                          <m:r>
                            <a:rPr lang="en-CA" sz="2200" b="0" i="1" noProof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</m:oMath>
                  </a14:m>
                  <a:r>
                    <a:rPr lang="en-CA" sz="2200" noProof="1">
                      <a:solidFill>
                        <a:schemeClr val="tx1"/>
                      </a:solidFill>
                    </a:rPr>
                    <a:t> of spherical harmonic decomposition</a:t>
                  </a:r>
                </a:p>
              </p:txBody>
            </p:sp>
          </mc:Choice>
          <mc:Fallback xmlns="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3823E676-75B2-64AF-1729-1771590EDFD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60444" y="1369332"/>
                  <a:ext cx="10604630" cy="430887"/>
                </a:xfrm>
                <a:prstGeom prst="rect">
                  <a:avLst/>
                </a:prstGeom>
                <a:blipFill>
                  <a:blip r:embed="rId4"/>
                  <a:stretch>
                    <a:fillRect l="-120" t="-8571" b="-28571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FD360D5-713D-B9D4-72B5-99872A9D14B0}"/>
              </a:ext>
            </a:extLst>
          </p:cNvPr>
          <p:cNvGrpSpPr/>
          <p:nvPr/>
        </p:nvGrpSpPr>
        <p:grpSpPr>
          <a:xfrm>
            <a:off x="346627" y="5166927"/>
            <a:ext cx="9094256" cy="430887"/>
            <a:chOff x="346627" y="5392552"/>
            <a:chExt cx="9094256" cy="430887"/>
          </a:xfrm>
        </p:grpSpPr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356395EE-7CE0-0061-1ECD-D0BE9E59F194}"/>
                </a:ext>
              </a:extLst>
            </p:cNvPr>
            <p:cNvCxnSpPr>
              <a:cxnSpLocks/>
            </p:cNvCxnSpPr>
            <p:nvPr/>
          </p:nvCxnSpPr>
          <p:spPr>
            <a:xfrm>
              <a:off x="346627" y="5607995"/>
              <a:ext cx="367990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7C33FE4A-CD28-AE27-F41D-68194D965A26}"/>
                    </a:ext>
                  </a:extLst>
                </p:cNvPr>
                <p:cNvSpPr txBox="1"/>
                <p:nvPr/>
              </p:nvSpPr>
              <p:spPr>
                <a:xfrm>
                  <a:off x="888682" y="5392552"/>
                  <a:ext cx="8552201" cy="43088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en-CA" sz="2200" i="1" noProof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CA" sz="2200" b="0" i="1" noProof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CA" sz="2200" b="0" i="1" noProof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𝑆𝑆</m:t>
                          </m:r>
                        </m:sub>
                      </m:sSub>
                    </m:oMath>
                  </a14:m>
                  <a:r>
                    <a:rPr lang="en-CA" sz="2200" noProof="1">
                      <a:solidFill>
                        <a:schemeClr val="tx1"/>
                      </a:solidFill>
                    </a:rPr>
                    <a:t> = </a:t>
                  </a:r>
                  <a:r>
                    <a:rPr lang="en-CA" sz="2200" noProof="1"/>
                    <a:t>source surface radius</a:t>
                  </a:r>
                  <a:endParaRPr lang="en-CA" sz="2200" noProof="1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7C33FE4A-CD28-AE27-F41D-68194D965A2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88682" y="5392552"/>
                  <a:ext cx="8552201" cy="430887"/>
                </a:xfrm>
                <a:prstGeom prst="rect">
                  <a:avLst/>
                </a:prstGeom>
                <a:blipFill>
                  <a:blip r:embed="rId5"/>
                  <a:stretch>
                    <a:fillRect l="-148" t="-11765" b="-29412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C39D11C-37E5-0716-BCCA-1998001E613E}"/>
              </a:ext>
            </a:extLst>
          </p:cNvPr>
          <p:cNvGrpSpPr/>
          <p:nvPr/>
        </p:nvGrpSpPr>
        <p:grpSpPr>
          <a:xfrm>
            <a:off x="346627" y="5893587"/>
            <a:ext cx="9094256" cy="430887"/>
            <a:chOff x="346627" y="6154837"/>
            <a:chExt cx="9094256" cy="430887"/>
          </a:xfrm>
        </p:grpSpPr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5243E24B-D1A0-832F-B4BA-8D0997CFBD46}"/>
                </a:ext>
              </a:extLst>
            </p:cNvPr>
            <p:cNvCxnSpPr>
              <a:cxnSpLocks/>
            </p:cNvCxnSpPr>
            <p:nvPr/>
          </p:nvCxnSpPr>
          <p:spPr>
            <a:xfrm>
              <a:off x="346627" y="6370280"/>
              <a:ext cx="367990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3F0A38E-A370-7826-10F5-95914819DA64}"/>
                </a:ext>
              </a:extLst>
            </p:cNvPr>
            <p:cNvSpPr txBox="1"/>
            <p:nvPr/>
          </p:nvSpPr>
          <p:spPr>
            <a:xfrm>
              <a:off x="888682" y="6154837"/>
              <a:ext cx="8552201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sz="2200" noProof="1"/>
                <a:t>Magnetogram date of the input photospheric boundary condition</a:t>
              </a:r>
              <a:endParaRPr lang="en-CA" sz="2200" noProof="1">
                <a:solidFill>
                  <a:schemeClr val="tx1"/>
                </a:solidFill>
              </a:endParaRPr>
            </a:p>
          </p:txBody>
        </p:sp>
      </p:grpSp>
      <p:sp>
        <p:nvSpPr>
          <p:cNvPr id="21" name="ZoneTexte 9">
            <a:extLst>
              <a:ext uri="{FF2B5EF4-FFF2-40B4-BE49-F238E27FC236}">
                <a16:creationId xmlns:a16="http://schemas.microsoft.com/office/drawing/2014/main" id="{E4D8F0AF-F967-3BC8-3BBD-0B240F6F108D}"/>
              </a:ext>
            </a:extLst>
          </p:cNvPr>
          <p:cNvSpPr txBox="1"/>
          <p:nvPr/>
        </p:nvSpPr>
        <p:spPr>
          <a:xfrm>
            <a:off x="46279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Louis-Simon Guité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5E5F353-DDEB-5759-078A-407A0F7021E9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AA975EA-C3E6-F6F4-8DE1-C88C633AAD27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itre 1">
              <a:extLst>
                <a:ext uri="{FF2B5EF4-FFF2-40B4-BE49-F238E27FC236}">
                  <a16:creationId xmlns:a16="http://schemas.microsoft.com/office/drawing/2014/main" id="{5DA9FE22-0B9C-5944-72CF-4A2AB8D86DA4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Magnetic connectivity validation 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176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17D74-AE0F-7C33-57E2-0D6037373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67EA73A-8FEF-3089-1447-D28A80553F2C}"/>
              </a:ext>
            </a:extLst>
          </p:cNvPr>
          <p:cNvSpPr txBox="1"/>
          <p:nvPr/>
        </p:nvSpPr>
        <p:spPr>
          <a:xfrm>
            <a:off x="6199471" y="3131812"/>
            <a:ext cx="39778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200" noProof="1">
                <a:solidFill>
                  <a:schemeClr val="tx1"/>
                </a:solidFill>
              </a:rPr>
              <a:t>Different input magnetogram as boundary conditions for the PFSS</a:t>
            </a:r>
          </a:p>
        </p:txBody>
      </p:sp>
      <p:sp>
        <p:nvSpPr>
          <p:cNvPr id="21" name="ZoneTexte 9">
            <a:extLst>
              <a:ext uri="{FF2B5EF4-FFF2-40B4-BE49-F238E27FC236}">
                <a16:creationId xmlns:a16="http://schemas.microsoft.com/office/drawing/2014/main" id="{C1BA8E92-C160-40CE-DD84-F782A3AAE3A2}"/>
              </a:ext>
            </a:extLst>
          </p:cNvPr>
          <p:cNvSpPr txBox="1"/>
          <p:nvPr/>
        </p:nvSpPr>
        <p:spPr>
          <a:xfrm>
            <a:off x="46279" y="6372665"/>
            <a:ext cx="3179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noProof="1">
                <a:solidFill>
                  <a:schemeClr val="bg1">
                    <a:lumMod val="65000"/>
                  </a:schemeClr>
                </a:solidFill>
              </a:rPr>
              <a:t>Louis-Simon Guité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87662BF-92CA-65E6-10B4-E07D9537CE31}"/>
              </a:ext>
            </a:extLst>
          </p:cNvPr>
          <p:cNvGrpSpPr/>
          <p:nvPr/>
        </p:nvGrpSpPr>
        <p:grpSpPr>
          <a:xfrm>
            <a:off x="0" y="-286919"/>
            <a:ext cx="12192000" cy="1325563"/>
            <a:chOff x="0" y="-286919"/>
            <a:chExt cx="12192000" cy="132556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20B548B-8FC4-7F1E-417E-92CCBF12668B}"/>
                </a:ext>
              </a:extLst>
            </p:cNvPr>
            <p:cNvSpPr/>
            <p:nvPr/>
          </p:nvSpPr>
          <p:spPr>
            <a:xfrm>
              <a:off x="0" y="0"/>
              <a:ext cx="12192000" cy="660400"/>
            </a:xfrm>
            <a:prstGeom prst="rect">
              <a:avLst/>
            </a:prstGeom>
            <a:solidFill>
              <a:srgbClr val="C00000">
                <a:alpha val="76863"/>
              </a:srgb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itre 1">
              <a:extLst>
                <a:ext uri="{FF2B5EF4-FFF2-40B4-BE49-F238E27FC236}">
                  <a16:creationId xmlns:a16="http://schemas.microsoft.com/office/drawing/2014/main" id="{60B56BA5-9B18-A6E5-1A8B-7224754D6295}"/>
                </a:ext>
              </a:extLst>
            </p:cNvPr>
            <p:cNvSpPr txBox="1">
              <a:spLocks/>
            </p:cNvSpPr>
            <p:nvPr/>
          </p:nvSpPr>
          <p:spPr>
            <a:xfrm>
              <a:off x="104384" y="-286919"/>
              <a:ext cx="11287328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spcBef>
                  <a:spcPts val="0"/>
                </a:spcBef>
              </a:pPr>
              <a:r>
                <a:rPr lang="en-CA" sz="2800" b="1" noProof="1">
                  <a:solidFill>
                    <a:schemeClr val="bg1"/>
                  </a:solidFill>
                  <a:latin typeface="Open Sans" panose="020B0606030504020204" pitchFamily="34" charset="0"/>
                </a:rPr>
                <a:t>Magnetic connectivity validation </a:t>
              </a:r>
              <a:endParaRPr lang="en-CA" sz="6000" noProof="1">
                <a:solidFill>
                  <a:schemeClr val="bg1"/>
                </a:solidFill>
              </a:endParaRP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758BCFA7-E177-00A8-0D1C-FBC76FC443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617" y="1575723"/>
            <a:ext cx="4605484" cy="4169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79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41311</TotalTime>
  <Words>675</Words>
  <Application>Microsoft Macintosh PowerPoint</Application>
  <PresentationFormat>Widescreen</PresentationFormat>
  <Paragraphs>133</Paragraphs>
  <Slides>21</Slides>
  <Notes>21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Cambria Math</vt:lpstr>
      <vt:lpstr>Gill Sans Nova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GUITE Louis-Simon</dc:creator>
  <cp:lastModifiedBy>GUITE Louis-Simon</cp:lastModifiedBy>
  <cp:revision>291</cp:revision>
  <dcterms:created xsi:type="dcterms:W3CDTF">2026-01-26T19:09:20Z</dcterms:created>
  <dcterms:modified xsi:type="dcterms:W3CDTF">2026-06-05T11:49:39Z</dcterms:modified>
</cp:coreProperties>
</file>