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18"/>
  </p:notesMasterIdLst>
  <p:sldIdLst>
    <p:sldId id="256" r:id="rId3"/>
    <p:sldId id="388" r:id="rId4"/>
    <p:sldId id="266" r:id="rId5"/>
    <p:sldId id="313" r:id="rId6"/>
    <p:sldId id="314" r:id="rId7"/>
    <p:sldId id="316" r:id="rId8"/>
    <p:sldId id="389" r:id="rId9"/>
    <p:sldId id="323" r:id="rId10"/>
    <p:sldId id="324" r:id="rId11"/>
    <p:sldId id="269" r:id="rId12"/>
    <p:sldId id="327" r:id="rId13"/>
    <p:sldId id="329" r:id="rId14"/>
    <p:sldId id="330" r:id="rId15"/>
    <p:sldId id="332" r:id="rId16"/>
    <p:sldId id="334" r:id="rId17"/>
  </p:sldIdLst>
  <p:sldSz cx="9144000" cy="5143500" type="screen16x9"/>
  <p:notesSz cx="6858000" cy="9144000"/>
  <p:embeddedFontLst>
    <p:embeddedFont>
      <p:font typeface="Adobe Devanagari" panose="02040503050201020203" pitchFamily="18" charset="77"/>
      <p:regular r:id="rId19"/>
      <p:bold r:id="rId20"/>
      <p:italic r:id="rId21"/>
      <p:boldItalic r:id="rId22"/>
    </p:embeddedFont>
    <p:embeddedFont>
      <p:font typeface="Noto Sans Symbols" pitchFamily="2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438613-4F3F-43E6-8144-B1C0A01945B8}" v="93" dt="2025-11-30T15:42:52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2"/>
    <p:restoredTop sz="94662"/>
  </p:normalViewPr>
  <p:slideViewPr>
    <p:cSldViewPr snapToGrid="0">
      <p:cViewPr varScale="1">
        <p:scale>
          <a:sx n="121" d="100"/>
          <a:sy n="121" d="100"/>
        </p:scale>
        <p:origin x="100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a064bf01c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3a064bf01c2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g3a064bf01c2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3aa26c25945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3aa26c25945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3ab6f10464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3ab6f10464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3aa26c25945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3aa26c25945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g3aa7edc5182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2" name="Google Shape;1472;g3aa7edc5182_1_3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3" name="Google Shape;1473;g3aa7edc5182_1_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3aa7edc5182_1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3aa7edc5182_1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g3a9965890b9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1" name="Google Shape;1741;g3a9965890b9_0_2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g3a9965890b9_0_2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3a1bb0ad3b7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5" name="Google Shape;1755;g3a1bb0ad3b7_0_9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6" name="Google Shape;1756;g3a1bb0ad3b7_0_9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3a3af3badd0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0" name="Google Shape;1800;g3a3af3badd0_0_4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1" name="Google Shape;1801;g3a3af3badd0_0_4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"/>
              <a:t>11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3aa5e27776f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6" name="Google Shape;1836;g3aa5e27776f_0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7" name="Google Shape;1837;g3aa5e27776f_0_1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g3a1bb0ad3b7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9" name="Google Shape;1859;g3a1bb0ad3b7_0_8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0" name="Google Shape;1860;g3a1bb0ad3b7_0_8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400">
                <a:solidFill>
                  <a:schemeClr val="dk1"/>
                </a:solidFill>
              </a:defRPr>
            </a:lvl1pPr>
            <a:lvl2pPr lvl="1">
              <a:buNone/>
              <a:defRPr sz="1400">
                <a:solidFill>
                  <a:schemeClr val="dk1"/>
                </a:solidFill>
              </a:defRPr>
            </a:lvl2pPr>
            <a:lvl3pPr lvl="2">
              <a:buNone/>
              <a:defRPr sz="1400">
                <a:solidFill>
                  <a:schemeClr val="dk1"/>
                </a:solidFill>
              </a:defRPr>
            </a:lvl3pPr>
            <a:lvl4pPr lvl="3">
              <a:buNone/>
              <a:defRPr sz="1400">
                <a:solidFill>
                  <a:schemeClr val="dk1"/>
                </a:solidFill>
              </a:defRPr>
            </a:lvl4pPr>
            <a:lvl5pPr lvl="4">
              <a:buNone/>
              <a:defRPr sz="1400">
                <a:solidFill>
                  <a:schemeClr val="dk1"/>
                </a:solidFill>
              </a:defRPr>
            </a:lvl5pPr>
            <a:lvl6pPr lvl="5">
              <a:buNone/>
              <a:defRPr sz="1400">
                <a:solidFill>
                  <a:schemeClr val="dk1"/>
                </a:solidFill>
              </a:defRPr>
            </a:lvl6pPr>
            <a:lvl7pPr lvl="6">
              <a:buNone/>
              <a:defRPr sz="1400">
                <a:solidFill>
                  <a:schemeClr val="dk1"/>
                </a:solidFill>
              </a:defRPr>
            </a:lvl7pPr>
            <a:lvl8pPr lvl="7">
              <a:buNone/>
              <a:defRPr sz="1400">
                <a:solidFill>
                  <a:schemeClr val="dk1"/>
                </a:solidFill>
              </a:defRPr>
            </a:lvl8pPr>
            <a:lvl9pPr lvl="8">
              <a:buNone/>
              <a:defRPr sz="14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OMMAI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‹N°›</a:t>
            </a:fld>
            <a:endParaRPr/>
          </a:p>
        </p:txBody>
      </p:sp>
      <p:sp>
        <p:nvSpPr>
          <p:cNvPr id="103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  <p:extLst>
      <p:ext uri="{BB962C8B-B14F-4D97-AF65-F5344CB8AC3E}">
        <p14:creationId xmlns:p14="http://schemas.microsoft.com/office/powerpoint/2010/main" val="89242495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628651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3888" y="1282307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3888" y="3442100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628651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2"/>
          </p:nvPr>
        </p:nvSpPr>
        <p:spPr>
          <a:xfrm>
            <a:off x="46291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9843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628651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3887392" y="740572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2"/>
          </p:nvPr>
        </p:nvSpPr>
        <p:spPr>
          <a:xfrm>
            <a:off x="629842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>
            <a:spLocks noGrp="1"/>
          </p:cNvSpPr>
          <p:nvPr>
            <p:ph type="pic" idx="2"/>
          </p:nvPr>
        </p:nvSpPr>
        <p:spPr>
          <a:xfrm>
            <a:off x="3887392" y="740572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4"/>
          <p:cNvSpPr txBox="1">
            <a:spLocks noGrp="1"/>
          </p:cNvSpPr>
          <p:nvPr>
            <p:ph type="body" idx="1"/>
          </p:nvPr>
        </p:nvSpPr>
        <p:spPr>
          <a:xfrm>
            <a:off x="629842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628651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1"/>
          </p:nvPr>
        </p:nvSpPr>
        <p:spPr>
          <a:xfrm rot="5400000">
            <a:off x="2940301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8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628651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6286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3028951" y="4767266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6457951" y="476726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>
            <a:spLocks noGrp="1"/>
          </p:cNvSpPr>
          <p:nvPr>
            <p:ph type="ctrTitle"/>
          </p:nvPr>
        </p:nvSpPr>
        <p:spPr>
          <a:xfrm>
            <a:off x="286167" y="3288809"/>
            <a:ext cx="6344395" cy="116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 algn="l">
              <a:lnSpc>
                <a:spcPct val="90000"/>
              </a:lnSpc>
              <a:buClr>
                <a:srgbClr val="002060"/>
              </a:buClr>
              <a:buSzPts val="3600"/>
            </a:pPr>
            <a:r>
              <a:rPr lang="fr" sz="2400" b="1" dirty="0">
                <a:solidFill>
                  <a:schemeClr val="tx1"/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Etienne </a:t>
            </a:r>
            <a:r>
              <a:rPr lang="fr" sz="2400" b="1" dirty="0" err="1">
                <a:solidFill>
                  <a:schemeClr val="tx1"/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Berriot</a:t>
            </a:r>
            <a:r>
              <a:rPr lang="fr" sz="2400" dirty="0">
                <a:solidFill>
                  <a:schemeClr val="tx1"/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, </a:t>
            </a:r>
            <a:r>
              <a:rPr lang="fr-FR" sz="24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Petr Hellinger, </a:t>
            </a:r>
            <a:endParaRPr sz="2400" dirty="0">
              <a:latin typeface="Adobe Devanagari" panose="02040503050201020203" pitchFamily="18" charset="77"/>
              <a:cs typeface="Adobe Devanagari" panose="02040503050201020203" pitchFamily="18" charset="77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fr" sz="24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Olga Alexandrova</a:t>
            </a:r>
            <a:r>
              <a:rPr lang="fr" sz="24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, </a:t>
            </a:r>
            <a:r>
              <a:rPr lang="fr-FR" sz="24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Alexandra Alexandrova, </a:t>
            </a:r>
            <a:br>
              <a:rPr lang="fr-FR" sz="2400" dirty="0">
                <a:latin typeface="Adobe Devanagari" panose="02040503050201020203" pitchFamily="18" charset="77"/>
                <a:cs typeface="Adobe Devanagari" panose="02040503050201020203" pitchFamily="18" charset="77"/>
              </a:rPr>
            </a:br>
            <a:r>
              <a:rPr lang="fr" sz="24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Pascal Démoulin</a:t>
            </a:r>
            <a:endParaRPr sz="2400" dirty="0">
              <a:latin typeface="Adobe Devanagari" panose="02040503050201020203" pitchFamily="18" charset="77"/>
              <a:cs typeface="Adobe Devanagari" panose="02040503050201020203" pitchFamily="18" charset="77"/>
            </a:endParaRPr>
          </a:p>
        </p:txBody>
      </p:sp>
      <p:pic>
        <p:nvPicPr>
          <p:cNvPr id="225" name="Google Shape;225;p40" title="logo-lira_noi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8420" y="220788"/>
            <a:ext cx="4140846" cy="6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0"/>
          <p:cNvSpPr txBox="1"/>
          <p:nvPr/>
        </p:nvSpPr>
        <p:spPr>
          <a:xfrm>
            <a:off x="84084" y="1897734"/>
            <a:ext cx="8803814" cy="134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2060"/>
              </a:buClr>
              <a:buSzPts val="2916"/>
            </a:pP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 Energy conversion and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firehose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instability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during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 non-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linear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 phase of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tearing-driven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reconnection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: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Hybrid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 simulation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using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Mobius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boundary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 conditions  </a:t>
            </a:r>
            <a:endParaRPr sz="2800" b="1" dirty="0">
              <a:solidFill>
                <a:schemeClr val="accent1">
                  <a:lumMod val="50000"/>
                </a:schemeClr>
              </a:solidFill>
              <a:latin typeface="Adobe Devanagari" panose="02040503050201020203" pitchFamily="18" charset="77"/>
              <a:cs typeface="Adobe Devanagari" panose="02040503050201020203" pitchFamily="18" charset="77"/>
            </a:endParaRPr>
          </a:p>
        </p:txBody>
      </p:sp>
      <p:pic>
        <p:nvPicPr>
          <p:cNvPr id="4" name="Image 3" descr="bandeau ATST ">
            <a:extLst>
              <a:ext uri="{FF2B5EF4-FFF2-40B4-BE49-F238E27FC236}">
                <a16:creationId xmlns:a16="http://schemas.microsoft.com/office/drawing/2014/main" id="{AA3D2588-52DB-5849-A2CA-DA73D571F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4" y="115989"/>
            <a:ext cx="3954171" cy="1230084"/>
          </a:xfrm>
          <a:prstGeom prst="rect">
            <a:avLst/>
          </a:prstGeom>
        </p:spPr>
      </p:pic>
      <p:grpSp>
        <p:nvGrpSpPr>
          <p:cNvPr id="5" name="Google Shape;1934;p118">
            <a:extLst>
              <a:ext uri="{FF2B5EF4-FFF2-40B4-BE49-F238E27FC236}">
                <a16:creationId xmlns:a16="http://schemas.microsoft.com/office/drawing/2014/main" id="{A4E3C012-15DA-8F82-1CF7-75DFA089B695}"/>
              </a:ext>
            </a:extLst>
          </p:cNvPr>
          <p:cNvGrpSpPr/>
          <p:nvPr/>
        </p:nvGrpSpPr>
        <p:grpSpPr>
          <a:xfrm>
            <a:off x="6884276" y="3016932"/>
            <a:ext cx="1587062" cy="1439327"/>
            <a:chOff x="278431" y="2130900"/>
            <a:chExt cx="1906103" cy="1765270"/>
          </a:xfrm>
        </p:grpSpPr>
        <p:sp>
          <p:nvSpPr>
            <p:cNvPr id="6" name="Google Shape;1935;p118">
              <a:extLst>
                <a:ext uri="{FF2B5EF4-FFF2-40B4-BE49-F238E27FC236}">
                  <a16:creationId xmlns:a16="http://schemas.microsoft.com/office/drawing/2014/main" id="{7EEF83BC-BB67-9468-DA76-D9E0552DED1A}"/>
                </a:ext>
              </a:extLst>
            </p:cNvPr>
            <p:cNvSpPr/>
            <p:nvPr/>
          </p:nvSpPr>
          <p:spPr>
            <a:xfrm rot="-2144115" flipH="1">
              <a:off x="422324" y="2288212"/>
              <a:ext cx="778713" cy="743177"/>
            </a:xfrm>
            <a:prstGeom prst="arc">
              <a:avLst>
                <a:gd name="adj1" fmla="val 14290180"/>
                <a:gd name="adj2" fmla="val 20012206"/>
              </a:avLst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" name="Google Shape;1936;p118">
              <a:extLst>
                <a:ext uri="{FF2B5EF4-FFF2-40B4-BE49-F238E27FC236}">
                  <a16:creationId xmlns:a16="http://schemas.microsoft.com/office/drawing/2014/main" id="{37FF9E48-BFFC-A414-159F-BA3B669B26AF}"/>
                </a:ext>
              </a:extLst>
            </p:cNvPr>
            <p:cNvCxnSpPr>
              <a:stCxn id="9" idx="2"/>
            </p:cNvCxnSpPr>
            <p:nvPr/>
          </p:nvCxnSpPr>
          <p:spPr>
            <a:xfrm rot="10800000">
              <a:off x="575766" y="3529237"/>
              <a:ext cx="179700" cy="324000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" name="Google Shape;1938;p118">
              <a:extLst>
                <a:ext uri="{FF2B5EF4-FFF2-40B4-BE49-F238E27FC236}">
                  <a16:creationId xmlns:a16="http://schemas.microsoft.com/office/drawing/2014/main" id="{95033AD7-26E3-D2F5-F719-5F0D0393FEA9}"/>
                </a:ext>
              </a:extLst>
            </p:cNvPr>
            <p:cNvSpPr/>
            <p:nvPr/>
          </p:nvSpPr>
          <p:spPr>
            <a:xfrm rot="-9819344">
              <a:off x="561908" y="3317294"/>
              <a:ext cx="449880" cy="356461"/>
            </a:xfrm>
            <a:prstGeom prst="arc">
              <a:avLst>
                <a:gd name="adj1" fmla="val 13037909"/>
                <a:gd name="adj2" fmla="val 20736817"/>
              </a:avLst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937;p118">
              <a:extLst>
                <a:ext uri="{FF2B5EF4-FFF2-40B4-BE49-F238E27FC236}">
                  <a16:creationId xmlns:a16="http://schemas.microsoft.com/office/drawing/2014/main" id="{C5B01BED-75E2-8600-2833-D3828ECB8F17}"/>
                </a:ext>
              </a:extLst>
            </p:cNvPr>
            <p:cNvSpPr/>
            <p:nvPr/>
          </p:nvSpPr>
          <p:spPr>
            <a:xfrm rot="10675273">
              <a:off x="658226" y="3530953"/>
              <a:ext cx="496227" cy="356334"/>
            </a:xfrm>
            <a:prstGeom prst="arc">
              <a:avLst>
                <a:gd name="adj1" fmla="val 13766580"/>
                <a:gd name="adj2" fmla="val 19103335"/>
              </a:avLst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39;p118">
              <a:extLst>
                <a:ext uri="{FF2B5EF4-FFF2-40B4-BE49-F238E27FC236}">
                  <a16:creationId xmlns:a16="http://schemas.microsoft.com/office/drawing/2014/main" id="{FBE020AA-EB65-1399-F9AE-89098C2FA1A7}"/>
                </a:ext>
              </a:extLst>
            </p:cNvPr>
            <p:cNvSpPr/>
            <p:nvPr/>
          </p:nvSpPr>
          <p:spPr>
            <a:xfrm rot="-1848718" flipH="1">
              <a:off x="649688" y="2260458"/>
              <a:ext cx="485531" cy="636381"/>
            </a:xfrm>
            <a:prstGeom prst="arc">
              <a:avLst>
                <a:gd name="adj1" fmla="val 15085787"/>
                <a:gd name="adj2" fmla="val 19926752"/>
              </a:avLst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" name="Google Shape;1940;p118">
              <a:extLst>
                <a:ext uri="{FF2B5EF4-FFF2-40B4-BE49-F238E27FC236}">
                  <a16:creationId xmlns:a16="http://schemas.microsoft.com/office/drawing/2014/main" id="{F13A5881-237B-1435-3339-3F77D0FB8445}"/>
                </a:ext>
              </a:extLst>
            </p:cNvPr>
            <p:cNvCxnSpPr/>
            <p:nvPr/>
          </p:nvCxnSpPr>
          <p:spPr>
            <a:xfrm rot="10800000" flipH="1">
              <a:off x="351005" y="2929926"/>
              <a:ext cx="509400" cy="88500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2" name="Google Shape;1941;p118">
              <a:extLst>
                <a:ext uri="{FF2B5EF4-FFF2-40B4-BE49-F238E27FC236}">
                  <a16:creationId xmlns:a16="http://schemas.microsoft.com/office/drawing/2014/main" id="{5C736A93-423D-F5DB-11D1-8ED5B7083EE7}"/>
                </a:ext>
              </a:extLst>
            </p:cNvPr>
            <p:cNvSpPr/>
            <p:nvPr/>
          </p:nvSpPr>
          <p:spPr>
            <a:xfrm rot="-536222">
              <a:off x="478995" y="2954811"/>
              <a:ext cx="225943" cy="38273"/>
            </a:xfrm>
            <a:prstGeom prst="rect">
              <a:avLst/>
            </a:prstGeom>
            <a:solidFill>
              <a:schemeClr val="lt1"/>
            </a:solidFill>
            <a:ln w="5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" name="Google Shape;1942;p118">
              <a:extLst>
                <a:ext uri="{FF2B5EF4-FFF2-40B4-BE49-F238E27FC236}">
                  <a16:creationId xmlns:a16="http://schemas.microsoft.com/office/drawing/2014/main" id="{D1D4C4B3-FA5E-A040-15F3-7DEA5E157651}"/>
                </a:ext>
              </a:extLst>
            </p:cNvPr>
            <p:cNvCxnSpPr/>
            <p:nvPr/>
          </p:nvCxnSpPr>
          <p:spPr>
            <a:xfrm rot="-114549">
              <a:off x="444451" y="2713114"/>
              <a:ext cx="108060" cy="780488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943;p118">
              <a:extLst>
                <a:ext uri="{FF2B5EF4-FFF2-40B4-BE49-F238E27FC236}">
                  <a16:creationId xmlns:a16="http://schemas.microsoft.com/office/drawing/2014/main" id="{24307A4E-BB90-CE87-F875-B624D12814FB}"/>
                </a:ext>
              </a:extLst>
            </p:cNvPr>
            <p:cNvCxnSpPr/>
            <p:nvPr/>
          </p:nvCxnSpPr>
          <p:spPr>
            <a:xfrm rot="-830442" flipH="1">
              <a:off x="706123" y="2581571"/>
              <a:ext cx="63957" cy="1102767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" name="Google Shape;1944;p118">
              <a:extLst>
                <a:ext uri="{FF2B5EF4-FFF2-40B4-BE49-F238E27FC236}">
                  <a16:creationId xmlns:a16="http://schemas.microsoft.com/office/drawing/2014/main" id="{872C0CFC-CE08-864C-F33D-816078E2467B}"/>
                </a:ext>
              </a:extLst>
            </p:cNvPr>
            <p:cNvCxnSpPr/>
            <p:nvPr/>
          </p:nvCxnSpPr>
          <p:spPr>
            <a:xfrm flipH="1">
              <a:off x="352605" y="3027127"/>
              <a:ext cx="505800" cy="85500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6" name="Google Shape;1945;p118">
              <a:extLst>
                <a:ext uri="{FF2B5EF4-FFF2-40B4-BE49-F238E27FC236}">
                  <a16:creationId xmlns:a16="http://schemas.microsoft.com/office/drawing/2014/main" id="{7ADA9C1E-3DC1-0B85-B433-C68A9771BE5D}"/>
                </a:ext>
              </a:extLst>
            </p:cNvPr>
            <p:cNvCxnSpPr/>
            <p:nvPr/>
          </p:nvCxnSpPr>
          <p:spPr>
            <a:xfrm rot="-3381415" flipH="1">
              <a:off x="976634" y="2569079"/>
              <a:ext cx="507384" cy="89612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7" name="Google Shape;1946;p118">
              <a:extLst>
                <a:ext uri="{FF2B5EF4-FFF2-40B4-BE49-F238E27FC236}">
                  <a16:creationId xmlns:a16="http://schemas.microsoft.com/office/drawing/2014/main" id="{10D75942-734A-896C-2293-166D48EF4E43}"/>
                </a:ext>
              </a:extLst>
            </p:cNvPr>
            <p:cNvSpPr/>
            <p:nvPr/>
          </p:nvSpPr>
          <p:spPr>
            <a:xfrm rot="-3964442">
              <a:off x="1117443" y="2571975"/>
              <a:ext cx="238931" cy="38411"/>
            </a:xfrm>
            <a:prstGeom prst="rect">
              <a:avLst/>
            </a:prstGeom>
            <a:solidFill>
              <a:schemeClr val="lt1"/>
            </a:solidFill>
            <a:ln w="5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" name="Google Shape;1947;p118">
              <a:extLst>
                <a:ext uri="{FF2B5EF4-FFF2-40B4-BE49-F238E27FC236}">
                  <a16:creationId xmlns:a16="http://schemas.microsoft.com/office/drawing/2014/main" id="{FA0FD34E-5C59-B3AF-3FCC-B6DD0F206407}"/>
                </a:ext>
              </a:extLst>
            </p:cNvPr>
            <p:cNvCxnSpPr/>
            <p:nvPr/>
          </p:nvCxnSpPr>
          <p:spPr>
            <a:xfrm>
              <a:off x="632262" y="2463913"/>
              <a:ext cx="1174800" cy="494100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" name="Google Shape;1948;p118">
              <a:extLst>
                <a:ext uri="{FF2B5EF4-FFF2-40B4-BE49-F238E27FC236}">
                  <a16:creationId xmlns:a16="http://schemas.microsoft.com/office/drawing/2014/main" id="{CDB2B595-93C3-C09A-7E48-A63EA6404D99}"/>
                </a:ext>
              </a:extLst>
            </p:cNvPr>
            <p:cNvCxnSpPr>
              <a:stCxn id="10" idx="0"/>
              <a:endCxn id="27" idx="2"/>
            </p:cNvCxnSpPr>
            <p:nvPr/>
          </p:nvCxnSpPr>
          <p:spPr>
            <a:xfrm>
              <a:off x="827118" y="2278549"/>
              <a:ext cx="1190100" cy="510000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1950;p118">
              <a:extLst>
                <a:ext uri="{FF2B5EF4-FFF2-40B4-BE49-F238E27FC236}">
                  <a16:creationId xmlns:a16="http://schemas.microsoft.com/office/drawing/2014/main" id="{FB42611E-1DE3-F1F5-0A9A-95B6D025897D}"/>
                </a:ext>
              </a:extLst>
            </p:cNvPr>
            <p:cNvCxnSpPr/>
            <p:nvPr/>
          </p:nvCxnSpPr>
          <p:spPr>
            <a:xfrm rot="10800000" flipH="1">
              <a:off x="1242785" y="2406556"/>
              <a:ext cx="208200" cy="468600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1" name="Google Shape;1951;p118">
              <a:extLst>
                <a:ext uri="{FF2B5EF4-FFF2-40B4-BE49-F238E27FC236}">
                  <a16:creationId xmlns:a16="http://schemas.microsoft.com/office/drawing/2014/main" id="{4655EB94-7B7D-C993-F86F-F7FE595833BE}"/>
                </a:ext>
              </a:extLst>
            </p:cNvPr>
            <p:cNvCxnSpPr/>
            <p:nvPr/>
          </p:nvCxnSpPr>
          <p:spPr>
            <a:xfrm rot="7083175" flipH="1">
              <a:off x="1359641" y="3139925"/>
              <a:ext cx="206682" cy="470665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2" name="Google Shape;1952;p118">
              <a:extLst>
                <a:ext uri="{FF2B5EF4-FFF2-40B4-BE49-F238E27FC236}">
                  <a16:creationId xmlns:a16="http://schemas.microsoft.com/office/drawing/2014/main" id="{16FA2D9F-3219-D6BD-F9F7-E002149CA5F3}"/>
                </a:ext>
              </a:extLst>
            </p:cNvPr>
            <p:cNvSpPr/>
            <p:nvPr/>
          </p:nvSpPr>
          <p:spPr>
            <a:xfrm rot="-2304563">
              <a:off x="1445143" y="3256357"/>
              <a:ext cx="53599" cy="256014"/>
            </a:xfrm>
            <a:prstGeom prst="rect">
              <a:avLst/>
            </a:prstGeom>
            <a:solidFill>
              <a:schemeClr val="lt1"/>
            </a:solidFill>
            <a:ln w="5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" name="Google Shape;1953;p118">
              <a:extLst>
                <a:ext uri="{FF2B5EF4-FFF2-40B4-BE49-F238E27FC236}">
                  <a16:creationId xmlns:a16="http://schemas.microsoft.com/office/drawing/2014/main" id="{A18606C1-ECFC-35B4-5D32-B64DC295B37C}"/>
                </a:ext>
              </a:extLst>
            </p:cNvPr>
            <p:cNvCxnSpPr>
              <a:stCxn id="9" idx="0"/>
              <a:endCxn id="27" idx="0"/>
            </p:cNvCxnSpPr>
            <p:nvPr/>
          </p:nvCxnSpPr>
          <p:spPr>
            <a:xfrm rot="10800000" flipH="1">
              <a:off x="1041655" y="3155903"/>
              <a:ext cx="966300" cy="700200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1954;p118">
              <a:extLst>
                <a:ext uri="{FF2B5EF4-FFF2-40B4-BE49-F238E27FC236}">
                  <a16:creationId xmlns:a16="http://schemas.microsoft.com/office/drawing/2014/main" id="{64DA7D49-4940-6B72-CCF9-231192BE77DA}"/>
                </a:ext>
              </a:extLst>
            </p:cNvPr>
            <p:cNvCxnSpPr>
              <a:stCxn id="8" idx="0"/>
              <a:endCxn id="27" idx="2"/>
            </p:cNvCxnSpPr>
            <p:nvPr/>
          </p:nvCxnSpPr>
          <p:spPr>
            <a:xfrm rot="10800000" flipH="1">
              <a:off x="907626" y="2788469"/>
              <a:ext cx="1109700" cy="871200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1955;p118">
              <a:extLst>
                <a:ext uri="{FF2B5EF4-FFF2-40B4-BE49-F238E27FC236}">
                  <a16:creationId xmlns:a16="http://schemas.microsoft.com/office/drawing/2014/main" id="{56C5A3A6-45E6-B813-3F48-F0F65C6D24A9}"/>
                </a:ext>
              </a:extLst>
            </p:cNvPr>
            <p:cNvCxnSpPr/>
            <p:nvPr/>
          </p:nvCxnSpPr>
          <p:spPr>
            <a:xfrm rot="-3719169" flipH="1">
              <a:off x="1497205" y="3058279"/>
              <a:ext cx="206947" cy="470665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26" name="Google Shape;1956;p118">
              <a:extLst>
                <a:ext uri="{FF2B5EF4-FFF2-40B4-BE49-F238E27FC236}">
                  <a16:creationId xmlns:a16="http://schemas.microsoft.com/office/drawing/2014/main" id="{9A9C8211-1E19-636A-1453-F65CBDE2B1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8178" y="2966379"/>
              <a:ext cx="208288" cy="161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1949;p118">
              <a:extLst>
                <a:ext uri="{FF2B5EF4-FFF2-40B4-BE49-F238E27FC236}">
                  <a16:creationId xmlns:a16="http://schemas.microsoft.com/office/drawing/2014/main" id="{EB01EDA3-2D6C-0B2E-C9D9-944783A64768}"/>
                </a:ext>
              </a:extLst>
            </p:cNvPr>
            <p:cNvSpPr/>
            <p:nvPr/>
          </p:nvSpPr>
          <p:spPr>
            <a:xfrm rot="6760212" flipH="1">
              <a:off x="1513238" y="2600986"/>
              <a:ext cx="525393" cy="666301"/>
            </a:xfrm>
            <a:prstGeom prst="arc">
              <a:avLst>
                <a:gd name="adj1" fmla="val 14938083"/>
                <a:gd name="adj2" fmla="val 19427254"/>
              </a:avLst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1F05BFA3-998E-8C82-034B-D3CF6223C705}"/>
              </a:ext>
            </a:extLst>
          </p:cNvPr>
          <p:cNvSpPr txBox="1"/>
          <p:nvPr/>
        </p:nvSpPr>
        <p:spPr>
          <a:xfrm>
            <a:off x="4250818" y="883884"/>
            <a:ext cx="489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Colloque ATST, Biarritz, 1-5 juin 2026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B7F5F40-C8C6-575D-2013-372579C4A0EC}"/>
              </a:ext>
            </a:extLst>
          </p:cNvPr>
          <p:cNvSpPr txBox="1"/>
          <p:nvPr/>
        </p:nvSpPr>
        <p:spPr>
          <a:xfrm>
            <a:off x="286167" y="4710153"/>
            <a:ext cx="7806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Action international CNRS-Académie des Sciences Tchèque 2024-2026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CDE3C9C-4DBE-E11C-F470-46EFB9C55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" y="960055"/>
            <a:ext cx="4815277" cy="39758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6F9CC0-B3A1-B2EE-A6F0-EADDA8EE4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35" y="1371158"/>
            <a:ext cx="3330776" cy="2671383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CA27899-0178-EB72-4AB2-0D83AE2E6309}"/>
              </a:ext>
            </a:extLst>
          </p:cNvPr>
          <p:cNvCxnSpPr>
            <a:cxnSpLocks/>
          </p:cNvCxnSpPr>
          <p:nvPr/>
        </p:nvCxnSpPr>
        <p:spPr>
          <a:xfrm>
            <a:off x="3589853" y="2755669"/>
            <a:ext cx="1119782" cy="0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148C003-18B6-340A-8CFF-E3D3AD16730F}"/>
              </a:ext>
            </a:extLst>
          </p:cNvPr>
          <p:cNvSpPr txBox="1"/>
          <p:nvPr/>
        </p:nvSpPr>
        <p:spPr>
          <a:xfrm>
            <a:off x="4854028" y="4042541"/>
            <a:ext cx="4531709" cy="854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650" dirty="0"/>
              <a:t>Wave generation in magnetic islands via Firehose-like instability in </a:t>
            </a:r>
            <a:r>
              <a:rPr lang="en-GB" sz="1650" b="1" dirty="0"/>
              <a:t>inhomogeneous plasma</a:t>
            </a:r>
            <a:r>
              <a:rPr lang="en-GB" sz="1650" dirty="0"/>
              <a:t> =&gt; compressible fluctuations</a:t>
            </a:r>
          </a:p>
        </p:txBody>
      </p:sp>
      <p:sp>
        <p:nvSpPr>
          <p:cNvPr id="6" name="Google Shape;1586;p101">
            <a:extLst>
              <a:ext uri="{FF2B5EF4-FFF2-40B4-BE49-F238E27FC236}">
                <a16:creationId xmlns:a16="http://schemas.microsoft.com/office/drawing/2014/main" id="{99E3A3F5-9C5F-A2F2-1E2B-9A31602DC189}"/>
              </a:ext>
            </a:extLst>
          </p:cNvPr>
          <p:cNvSpPr txBox="1"/>
          <p:nvPr/>
        </p:nvSpPr>
        <p:spPr>
          <a:xfrm>
            <a:off x="346841" y="140759"/>
            <a:ext cx="8282152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2060"/>
              </a:buClr>
              <a:buSzPts val="2400"/>
            </a:pPr>
            <a:r>
              <a:rPr lang="fr" sz="2400" b="1" dirty="0" err="1">
                <a:solidFill>
                  <a:srgbClr val="002060"/>
                </a:solidFill>
              </a:rPr>
              <a:t>Temperature</a:t>
            </a:r>
            <a:r>
              <a:rPr lang="fr" sz="2400" b="1" dirty="0">
                <a:solidFill>
                  <a:srgbClr val="002060"/>
                </a:solidFill>
              </a:rPr>
              <a:t> </a:t>
            </a:r>
            <a:r>
              <a:rPr lang="fr" sz="2400" b="1" dirty="0" err="1">
                <a:solidFill>
                  <a:srgbClr val="002060"/>
                </a:solidFill>
              </a:rPr>
              <a:t>anisotropy</a:t>
            </a:r>
            <a:r>
              <a:rPr lang="fr" sz="2400" b="1" dirty="0">
                <a:solidFill>
                  <a:srgbClr val="002060"/>
                </a:solidFill>
              </a:rPr>
              <a:t> </a:t>
            </a:r>
            <a:r>
              <a:rPr lang="fr" sz="2400" b="1" dirty="0" err="1">
                <a:solidFill>
                  <a:srgbClr val="002060"/>
                </a:solidFill>
              </a:rPr>
              <a:t>induced</a:t>
            </a:r>
            <a:r>
              <a:rPr lang="fr" sz="2400" b="1" dirty="0">
                <a:solidFill>
                  <a:srgbClr val="002060"/>
                </a:solidFill>
              </a:rPr>
              <a:t> by </a:t>
            </a:r>
            <a:r>
              <a:rPr lang="fr" sz="2400" b="1" dirty="0" err="1">
                <a:solidFill>
                  <a:srgbClr val="002060"/>
                </a:solidFill>
              </a:rPr>
              <a:t>reconnection</a:t>
            </a:r>
            <a:r>
              <a:rPr lang="fr" sz="2400" b="1" dirty="0">
                <a:solidFill>
                  <a:srgbClr val="002060"/>
                </a:solidFill>
              </a:rPr>
              <a:t> </a:t>
            </a:r>
            <a:r>
              <a:rPr lang="fr" sz="2400" b="1" dirty="0" err="1">
                <a:solidFill>
                  <a:srgbClr val="002060"/>
                </a:solidFill>
              </a:rPr>
              <a:t>during</a:t>
            </a:r>
            <a:r>
              <a:rPr lang="fr" sz="2400" b="1" dirty="0">
                <a:solidFill>
                  <a:srgbClr val="002060"/>
                </a:solidFill>
              </a:rPr>
              <a:t> NL phase and </a:t>
            </a:r>
            <a:r>
              <a:rPr lang="fr-FR" sz="2400" b="1" dirty="0" err="1">
                <a:solidFill>
                  <a:srgbClr val="002060"/>
                </a:solidFill>
              </a:rPr>
              <a:t>firehose</a:t>
            </a:r>
            <a:r>
              <a:rPr lang="fr-FR" sz="2400" b="1" dirty="0">
                <a:solidFill>
                  <a:srgbClr val="002060"/>
                </a:solidFill>
              </a:rPr>
              <a:t>-like </a:t>
            </a:r>
            <a:r>
              <a:rPr lang="fr-FR" sz="2400" b="1" dirty="0" err="1">
                <a:solidFill>
                  <a:srgbClr val="002060"/>
                </a:solidFill>
              </a:rPr>
              <a:t>instability</a:t>
            </a:r>
            <a:endParaRPr sz="2400" i="1" strike="noStrike" cap="non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8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111"/>
          <p:cNvSpPr/>
          <p:nvPr/>
        </p:nvSpPr>
        <p:spPr>
          <a:xfrm>
            <a:off x="4002727" y="2793719"/>
            <a:ext cx="4943100" cy="2257800"/>
          </a:xfrm>
          <a:prstGeom prst="rect">
            <a:avLst/>
          </a:prstGeom>
          <a:noFill/>
          <a:ln w="21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4" name="Google Shape;1804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9425" y="2900500"/>
            <a:ext cx="4607749" cy="17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775" y="3761287"/>
            <a:ext cx="3419924" cy="644588"/>
          </a:xfrm>
          <a:prstGeom prst="rect">
            <a:avLst/>
          </a:prstGeom>
          <a:noFill/>
          <a:ln>
            <a:noFill/>
          </a:ln>
        </p:spPr>
      </p:pic>
      <p:sp>
        <p:nvSpPr>
          <p:cNvPr id="1807" name="Google Shape;1807;p111"/>
          <p:cNvSpPr txBox="1"/>
          <p:nvPr/>
        </p:nvSpPr>
        <p:spPr>
          <a:xfrm>
            <a:off x="7108252" y="2846119"/>
            <a:ext cx="1837575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600" b="1" dirty="0" err="1">
                <a:solidFill>
                  <a:srgbClr val="CC0000"/>
                </a:solidFill>
              </a:rPr>
              <a:t>Averaged</a:t>
            </a:r>
            <a:r>
              <a:rPr lang="fr" sz="1600" b="1" dirty="0">
                <a:solidFill>
                  <a:srgbClr val="CC0000"/>
                </a:solidFill>
              </a:rPr>
              <a:t> </a:t>
            </a:r>
            <a:r>
              <a:rPr lang="fr" sz="1600" b="1" dirty="0" err="1">
                <a:solidFill>
                  <a:srgbClr val="CC0000"/>
                </a:solidFill>
              </a:rPr>
              <a:t>energy</a:t>
            </a:r>
            <a:r>
              <a:rPr lang="fr" sz="1600" b="1" dirty="0">
                <a:solidFill>
                  <a:srgbClr val="CC0000"/>
                </a:solidFill>
              </a:rPr>
              <a:t> </a:t>
            </a:r>
            <a:r>
              <a:rPr lang="fr" sz="1600" b="1" dirty="0" err="1">
                <a:solidFill>
                  <a:srgbClr val="CC0000"/>
                </a:solidFill>
              </a:rPr>
              <a:t>evolution</a:t>
            </a:r>
            <a:endParaRPr sz="1600" b="1" i="0" u="none" strike="noStrike" cap="none" dirty="0">
              <a:solidFill>
                <a:srgbClr val="CC0000"/>
              </a:solidFill>
            </a:endParaRPr>
          </a:p>
        </p:txBody>
      </p:sp>
      <p:sp>
        <p:nvSpPr>
          <p:cNvPr id="1808" name="Google Shape;1808;p111"/>
          <p:cNvSpPr txBox="1"/>
          <p:nvPr/>
        </p:nvSpPr>
        <p:spPr>
          <a:xfrm>
            <a:off x="4066525" y="4677626"/>
            <a:ext cx="24585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lang="fr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Yang et al. (2017)</a:t>
            </a:r>
            <a:endParaRPr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111"/>
          <p:cNvSpPr txBox="1">
            <a:spLocks noGrp="1"/>
          </p:cNvSpPr>
          <p:nvPr>
            <p:ph type="ctrTitle"/>
          </p:nvPr>
        </p:nvSpPr>
        <p:spPr>
          <a:xfrm>
            <a:off x="5364096" y="502369"/>
            <a:ext cx="3723879" cy="22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00"/>
            </a:pPr>
            <a:r>
              <a:rPr lang="fr" sz="1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Electromagnetic</a:t>
            </a:r>
            <a:r>
              <a:rPr lang="fr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" sz="1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evolution</a:t>
            </a:r>
            <a:endParaRPr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FF0000"/>
              </a:buClr>
              <a:buSzPts val="700"/>
            </a:pPr>
            <a:r>
              <a:rPr lang="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Poynting</a:t>
            </a:r>
            <a:r>
              <a:rPr lang="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theorem</a:t>
            </a:r>
            <a:r>
              <a:rPr lang="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Internal</a:t>
            </a:r>
            <a:r>
              <a:rPr lang="fr-FR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(thermal) </a:t>
            </a:r>
            <a:r>
              <a:rPr lang="fr-FR" sz="1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fr-FR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evolution</a:t>
            </a: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fr-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different</a:t>
            </a: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species</a:t>
            </a:r>
            <a:b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Kinetic</a:t>
            </a:r>
            <a:r>
              <a:rPr lang="fr-FR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fr-FR" sz="1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fluid</a:t>
            </a:r>
            <a:r>
              <a:rPr lang="fr-FR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fr-FR" sz="16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fr-FR" sz="16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evolution</a:t>
            </a: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fr-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different</a:t>
            </a: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species</a:t>
            </a:r>
            <a: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(s)</a:t>
            </a:r>
            <a:br>
              <a:rPr lang="fr-FR" sz="1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111"/>
          <p:cNvSpPr txBox="1">
            <a:spLocks noGrp="1"/>
          </p:cNvSpPr>
          <p:nvPr>
            <p:ph type="ctrTitle"/>
          </p:nvPr>
        </p:nvSpPr>
        <p:spPr>
          <a:xfrm>
            <a:off x="4282723" y="5196828"/>
            <a:ext cx="36582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Internal</a:t>
            </a:r>
            <a:r>
              <a:rPr lang="fr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(thermal) </a:t>
            </a: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fr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evolution</a:t>
            </a:r>
            <a:r>
              <a:rPr lang="fr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different</a:t>
            </a:r>
            <a:r>
              <a:rPr lang="fr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species</a:t>
            </a:r>
            <a:endParaRPr sz="1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111"/>
          <p:cNvSpPr txBox="1">
            <a:spLocks noGrp="1"/>
          </p:cNvSpPr>
          <p:nvPr>
            <p:ph type="ctrTitle"/>
          </p:nvPr>
        </p:nvSpPr>
        <p:spPr>
          <a:xfrm>
            <a:off x="385625" y="5371548"/>
            <a:ext cx="36582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Kinetic</a:t>
            </a:r>
            <a:r>
              <a:rPr lang="fr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fluid</a:t>
            </a:r>
            <a:r>
              <a:rPr lang="fr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fr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evolution</a:t>
            </a:r>
            <a:r>
              <a:rPr lang="fr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different</a:t>
            </a:r>
            <a:r>
              <a:rPr lang="fr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" sz="14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species</a:t>
            </a:r>
            <a:r>
              <a:rPr lang="fr" sz="1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(s)</a:t>
            </a:r>
            <a:endParaRPr sz="1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111"/>
          <p:cNvSpPr txBox="1">
            <a:spLocks noGrp="1"/>
          </p:cNvSpPr>
          <p:nvPr>
            <p:ph type="ctrTitle"/>
          </p:nvPr>
        </p:nvSpPr>
        <p:spPr>
          <a:xfrm>
            <a:off x="1342025" y="111175"/>
            <a:ext cx="68277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f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Energy evolution and conversion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111"/>
          <p:cNvSpPr txBox="1">
            <a:spLocks noGrp="1"/>
          </p:cNvSpPr>
          <p:nvPr>
            <p:ph type="ctrTitle"/>
          </p:nvPr>
        </p:nvSpPr>
        <p:spPr>
          <a:xfrm>
            <a:off x="184087" y="3249950"/>
            <a:ext cx="33633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fr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Green-</a:t>
            </a:r>
            <a:r>
              <a:rPr lang="fr" sz="1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Ostrogradski</a:t>
            </a:r>
            <a:r>
              <a:rPr lang="fr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" sz="1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theorem</a:t>
            </a:r>
            <a:br>
              <a:rPr lang="fr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fr" sz="1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periodic</a:t>
            </a:r>
            <a:r>
              <a:rPr lang="fr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condition:</a:t>
            </a:r>
            <a:endParaRPr sz="18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5" name="Google Shape;1815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25" y="830484"/>
            <a:ext cx="5224227" cy="1585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113"/>
          <p:cNvSpPr txBox="1">
            <a:spLocks noGrp="1"/>
          </p:cNvSpPr>
          <p:nvPr>
            <p:ph type="ctrTitle"/>
          </p:nvPr>
        </p:nvSpPr>
        <p:spPr>
          <a:xfrm>
            <a:off x="620700" y="47550"/>
            <a:ext cx="85233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fr" sz="2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Energy conversion &amp; dissipation: average over the domain</a:t>
            </a:r>
            <a:endParaRPr sz="22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113"/>
          <p:cNvSpPr/>
          <p:nvPr/>
        </p:nvSpPr>
        <p:spPr>
          <a:xfrm>
            <a:off x="4104474" y="706725"/>
            <a:ext cx="5039525" cy="2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2060"/>
                </a:solidFill>
              </a:rPr>
              <a:t>During NL stage, efficient energy conversion</a:t>
            </a:r>
            <a:r>
              <a:rPr lang="en-GB" sz="1600">
                <a:solidFill>
                  <a:srgbClr val="002060"/>
                </a:solidFill>
              </a:rPr>
              <a:t>:</a:t>
            </a:r>
            <a:r>
              <a:rPr lang="en-GB" sz="1600"/>
              <a:t> </a:t>
            </a: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/>
          </a:p>
          <a:p>
            <a:pPr marL="215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600"/>
              <a:buFont typeface="Noto Sans Symbols"/>
              <a:buChar char="▪"/>
            </a:pPr>
            <a:r>
              <a:rPr lang="en-GB" sz="1600" dirty="0">
                <a:solidFill>
                  <a:srgbClr val="002060"/>
                </a:solidFill>
              </a:rPr>
              <a:t>Continuous increase of internal energy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2060"/>
                </a:solidFill>
              </a:rPr>
              <a:t>    at the expense of mag. energy</a:t>
            </a:r>
            <a:endParaRPr lang="en-GB" sz="1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600"/>
              <a:buFont typeface="Noto Sans Symbols"/>
              <a:buChar char="▪"/>
            </a:pPr>
            <a:r>
              <a:rPr lang="en-GB" sz="1600" dirty="0">
                <a:solidFill>
                  <a:srgbClr val="002060"/>
                </a:solidFill>
              </a:rPr>
              <a:t>Increase of kinetic energy              before it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002060"/>
                </a:solidFill>
              </a:rPr>
              <a:t>    saturates.</a:t>
            </a:r>
            <a:endParaRPr lang="en-GB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2" name="Google Shape;1842;p113" title="{&quot;red&quot;:0,&quot;green&quot;:0,&quot;blue&quot;:0,&quot;origURL&quot;:&quot;https://www.codecogs.com/eqnedit.php?latex=%20%5CDelta%20%5Ctext%7BE%7D_%7Bth%7D%20#0&quot;,&quot;size&quot;:21,&quot;width&quot;:162,&quot;height&quot;:31.58267716535433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4280" y="1233468"/>
            <a:ext cx="536665" cy="2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113" title="{&quot;red&quot;:0,&quot;green&quot;:0,&quot;blue&quot;:0,&quot;origURL&quot;:&quot;https://www.codecogs.com/eqnedit.php?latex=%20%5CDelta%20%5Ctext%7BE%7D_%7Bkin%7D%20#0&quot;,&quot;size&quot;:21,&quot;width&quot;:162,&quot;height&quot;:31.58267716535433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525" y="1869302"/>
            <a:ext cx="640200" cy="22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113" title="{&quot;red&quot;:0,&quot;green&quot;:0,&quot;blue&quot;:0,&quot;origURL&quot;:&quot;https://www.codecogs.com/eqnedit.php?latex=%20%5CDelta%20%5Ctext%7BE%7D_%7Bmag%7D%20#0&quot;,&quot;size&quot;:21,&quot;width&quot;:162,&quot;height&quot;:31.58267716535433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8932" y="1577936"/>
            <a:ext cx="677400" cy="24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25" y="506467"/>
            <a:ext cx="4168230" cy="462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6" name="Google Shape;1846;p113"/>
          <p:cNvCxnSpPr/>
          <p:nvPr/>
        </p:nvCxnSpPr>
        <p:spPr>
          <a:xfrm rot="10800000" flipH="1">
            <a:off x="3369950" y="3567675"/>
            <a:ext cx="232200" cy="342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47" name="Google Shape;1847;p113"/>
          <p:cNvSpPr txBox="1"/>
          <p:nvPr/>
        </p:nvSpPr>
        <p:spPr>
          <a:xfrm>
            <a:off x="2383650" y="3823900"/>
            <a:ext cx="17772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Coalescence of mag. islands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848" name="Google Shape;1848;p113"/>
          <p:cNvSpPr txBox="1"/>
          <p:nvPr/>
        </p:nvSpPr>
        <p:spPr>
          <a:xfrm>
            <a:off x="1435975" y="773675"/>
            <a:ext cx="11742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NL stage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849" name="Google Shape;1849;p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45724" y="2207375"/>
            <a:ext cx="2458750" cy="1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Google Shape;1850;p113"/>
          <p:cNvPicPr preferRelativeResize="0"/>
          <p:nvPr/>
        </p:nvPicPr>
        <p:blipFill rotWithShape="1">
          <a:blip r:embed="rId8">
            <a:alphaModFix/>
          </a:blip>
          <a:srcRect b="655"/>
          <a:stretch/>
        </p:blipFill>
        <p:spPr>
          <a:xfrm>
            <a:off x="4329097" y="2869981"/>
            <a:ext cx="4621133" cy="1782151"/>
          </a:xfrm>
          <a:prstGeom prst="rect">
            <a:avLst/>
          </a:prstGeom>
          <a:noFill/>
          <a:ln>
            <a:noFill/>
          </a:ln>
        </p:spPr>
      </p:pic>
      <p:sp>
        <p:nvSpPr>
          <p:cNvPr id="1851" name="Google Shape;1851;p113"/>
          <p:cNvSpPr txBox="1"/>
          <p:nvPr/>
        </p:nvSpPr>
        <p:spPr>
          <a:xfrm>
            <a:off x="6956898" y="4464813"/>
            <a:ext cx="20697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          to ions)</a:t>
            </a:r>
            <a:endParaRPr sz="2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2" name="Google Shape;1852;p113"/>
          <p:cNvSpPr txBox="1"/>
          <p:nvPr/>
        </p:nvSpPr>
        <p:spPr>
          <a:xfrm>
            <a:off x="6752500" y="3207267"/>
            <a:ext cx="199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&gt; 0 (heating)</a:t>
            </a:r>
            <a:endParaRPr sz="2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3" name="Google Shape;1853;p113"/>
          <p:cNvSpPr/>
          <p:nvPr/>
        </p:nvSpPr>
        <p:spPr>
          <a:xfrm>
            <a:off x="8254047" y="4150100"/>
            <a:ext cx="753900" cy="425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4" name="Google Shape;1854;p113"/>
          <p:cNvSpPr/>
          <p:nvPr/>
        </p:nvSpPr>
        <p:spPr>
          <a:xfrm>
            <a:off x="6516525" y="3578600"/>
            <a:ext cx="1802400" cy="425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5" name="Google Shape;1855;p113"/>
          <p:cNvSpPr txBox="1"/>
          <p:nvPr/>
        </p:nvSpPr>
        <p:spPr>
          <a:xfrm>
            <a:off x="7707148" y="3777500"/>
            <a:ext cx="20697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&gt; 0 </a:t>
            </a:r>
            <a:endParaRPr sz="2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6" name="Google Shape;1856;p113" title="{&quot;red&quot;:255,&quot;green&quot;:0,&quot;blue&quot;:0,&quot;origURL&quot;:&quot;https://www.codecogs.com/eqnedit.php?latex=%20%5Ctext%7BE%7D_%7Bmag%7D%20#0&quot;,&quot;size&quot;:21,&quot;width&quot;:233.48031496062993,&quot;height&quot;:31.58267716535433}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32938" y="4624347"/>
            <a:ext cx="536675" cy="265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2" name="Google Shape;1862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6" y="639444"/>
            <a:ext cx="5954099" cy="4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3" name="Google Shape;1863;p114"/>
          <p:cNvSpPr/>
          <p:nvPr/>
        </p:nvSpPr>
        <p:spPr>
          <a:xfrm>
            <a:off x="6013631" y="1198738"/>
            <a:ext cx="3065100" cy="3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800"/>
              <a:buFont typeface="Noto Sans Symbols"/>
              <a:buChar char="▪"/>
            </a:pPr>
            <a:r>
              <a:rPr lang="fr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Inhomogeneous energy transfers.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800"/>
              <a:buFont typeface="Noto Sans Symbols"/>
              <a:buChar char="▪"/>
            </a:pPr>
            <a:r>
              <a:rPr lang="fr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fr" sz="1800">
                <a:solidFill>
                  <a:srgbClr val="002060"/>
                </a:solidFill>
              </a:rPr>
              <a:t>M</a:t>
            </a:r>
            <a:r>
              <a:rPr lang="fr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energy conversion and heating at X-line.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2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800"/>
              <a:buFont typeface="Noto Sans Symbols"/>
              <a:buChar char="▪"/>
            </a:pPr>
            <a:r>
              <a:rPr lang="fr" sz="1800">
                <a:solidFill>
                  <a:srgbClr val="002060"/>
                </a:solidFill>
              </a:rPr>
              <a:t>Positive and negative conversion rates in the plasmoids.</a:t>
            </a:r>
            <a:endParaRPr sz="1800">
              <a:solidFill>
                <a:srgbClr val="002060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215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800"/>
              <a:buFont typeface="Noto Sans Symbols"/>
              <a:buChar char="▪"/>
            </a:pPr>
            <a:r>
              <a:rPr lang="fr" sz="1800">
                <a:solidFill>
                  <a:srgbClr val="002060"/>
                </a:solidFill>
              </a:rPr>
              <a:t>On avg. heating plasmoid &gt; at X-point.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5" name="Google Shape;1865;p114"/>
          <p:cNvSpPr txBox="1">
            <a:spLocks noGrp="1"/>
          </p:cNvSpPr>
          <p:nvPr>
            <p:ph type="ctrTitle"/>
          </p:nvPr>
        </p:nvSpPr>
        <p:spPr>
          <a:xfrm>
            <a:off x="106125" y="80751"/>
            <a:ext cx="88038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f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Energy conversion: spatial distribution at a given time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6" name="Google Shape;1866;p114"/>
          <p:cNvPicPr preferRelativeResize="0"/>
          <p:nvPr/>
        </p:nvPicPr>
        <p:blipFill rotWithShape="1">
          <a:blip r:embed="rId4">
            <a:alphaModFix/>
          </a:blip>
          <a:srcRect l="23505" t="35587" r="15362" b="35287"/>
          <a:stretch/>
        </p:blipFill>
        <p:spPr>
          <a:xfrm>
            <a:off x="612710" y="2531169"/>
            <a:ext cx="1977164" cy="36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114"/>
          <p:cNvPicPr preferRelativeResize="0"/>
          <p:nvPr/>
        </p:nvPicPr>
        <p:blipFill rotWithShape="1">
          <a:blip r:embed="rId5">
            <a:alphaModFix/>
          </a:blip>
          <a:srcRect l="931"/>
          <a:stretch/>
        </p:blipFill>
        <p:spPr>
          <a:xfrm>
            <a:off x="559001" y="4338293"/>
            <a:ext cx="1814301" cy="4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6" name="Google Shape;1886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00" y="741905"/>
            <a:ext cx="5760002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116"/>
          <p:cNvSpPr/>
          <p:nvPr/>
        </p:nvSpPr>
        <p:spPr>
          <a:xfrm>
            <a:off x="5775473" y="3062158"/>
            <a:ext cx="3363600" cy="1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600" b="1" i="0" u="none" strike="noStrike" cap="none" dirty="0">
                <a:solidFill>
                  <a:schemeClr val="dk1"/>
                </a:solidFill>
              </a:rPr>
              <a:t>Center of </a:t>
            </a:r>
            <a:r>
              <a:rPr lang="fr" sz="1600" b="1" i="0" u="none" strike="noStrike" cap="none" dirty="0" err="1">
                <a:solidFill>
                  <a:schemeClr val="dk1"/>
                </a:solidFill>
              </a:rPr>
              <a:t>magnetic</a:t>
            </a:r>
            <a:r>
              <a:rPr lang="fr" sz="1600" b="1" i="0" u="none" strike="noStrike" cap="none" dirty="0">
                <a:solidFill>
                  <a:schemeClr val="dk1"/>
                </a:solidFill>
              </a:rPr>
              <a:t> </a:t>
            </a:r>
            <a:r>
              <a:rPr lang="fr" sz="1600" b="1" i="0" u="none" strike="noStrike" cap="none" dirty="0" err="1">
                <a:solidFill>
                  <a:schemeClr val="dk1"/>
                </a:solidFill>
              </a:rPr>
              <a:t>island</a:t>
            </a:r>
            <a:r>
              <a:rPr lang="fr" sz="1600" b="1" i="0" u="none" strike="noStrike" cap="none" dirty="0">
                <a:solidFill>
                  <a:schemeClr val="dk1"/>
                </a:solidFill>
              </a:rPr>
              <a:t>:</a:t>
            </a:r>
            <a:r>
              <a:rPr lang="fr" sz="1600" i="0" u="none" strike="noStrike" cap="none" dirty="0">
                <a:solidFill>
                  <a:schemeClr val="dk1"/>
                </a:solidFill>
              </a:rPr>
              <a:t> </a:t>
            </a:r>
            <a:endParaRPr sz="16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000000"/>
              </a:solidFill>
            </a:endParaRPr>
          </a:p>
          <a:p>
            <a:pPr marL="215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400"/>
              <a:buChar char="▪"/>
            </a:pPr>
            <a:r>
              <a:rPr lang="fr" b="1" i="0" u="none" strike="noStrike" cap="none" dirty="0">
                <a:solidFill>
                  <a:srgbClr val="002060"/>
                </a:solidFill>
              </a:rPr>
              <a:t>Important </a:t>
            </a:r>
            <a:r>
              <a:rPr lang="fr" b="1" i="0" u="none" strike="noStrike" cap="none" dirty="0" err="1">
                <a:solidFill>
                  <a:srgbClr val="002060"/>
                </a:solidFill>
              </a:rPr>
              <a:t>heating</a:t>
            </a:r>
            <a:r>
              <a:rPr lang="fr" b="1" i="0" u="none" strike="noStrike" cap="none" dirty="0">
                <a:solidFill>
                  <a:srgbClr val="002060"/>
                </a:solidFill>
              </a:rPr>
              <a:t> &gt; </a:t>
            </a:r>
            <a:r>
              <a:rPr lang="fr" b="1" i="0" u="none" strike="noStrike" cap="none" dirty="0" err="1">
                <a:solidFill>
                  <a:srgbClr val="002060"/>
                </a:solidFill>
              </a:rPr>
              <a:t>than</a:t>
            </a:r>
            <a:r>
              <a:rPr lang="fr" b="1" i="0" u="none" strike="noStrike" cap="none" dirty="0">
                <a:solidFill>
                  <a:srgbClr val="002060"/>
                </a:solidFill>
              </a:rPr>
              <a:t> </a:t>
            </a:r>
            <a:r>
              <a:rPr lang="fr" b="1" i="0" u="none" strike="noStrike" cap="none" dirty="0" err="1">
                <a:solidFill>
                  <a:srgbClr val="002060"/>
                </a:solidFill>
              </a:rPr>
              <a:t>around</a:t>
            </a:r>
            <a:r>
              <a:rPr lang="fr" b="1" i="0" u="none" strike="noStrike" cap="none" dirty="0">
                <a:solidFill>
                  <a:srgbClr val="002060"/>
                </a:solidFill>
              </a:rPr>
              <a:t> the X-point.</a:t>
            </a:r>
            <a:endParaRPr b="1" i="0" u="none" strike="noStrike" cap="none" dirty="0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i="0" u="none" strike="noStrike" cap="none" dirty="0">
              <a:solidFill>
                <a:srgbClr val="000000"/>
              </a:solidFill>
            </a:endParaRPr>
          </a:p>
          <a:p>
            <a:pPr marL="215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400"/>
              <a:buChar char="▪"/>
            </a:pPr>
            <a:r>
              <a:rPr lang="fr" i="0" u="none" strike="noStrike" cap="none" dirty="0">
                <a:solidFill>
                  <a:srgbClr val="002060"/>
                </a:solidFill>
              </a:rPr>
              <a:t>Conversion </a:t>
            </a:r>
            <a:r>
              <a:rPr lang="fr" dirty="0" err="1">
                <a:solidFill>
                  <a:srgbClr val="002060"/>
                </a:solidFill>
              </a:rPr>
              <a:t>towards</a:t>
            </a:r>
            <a:r>
              <a:rPr lang="fr" i="0" u="none" strike="noStrike" cap="none" dirty="0">
                <a:solidFill>
                  <a:srgbClr val="002060"/>
                </a:solidFill>
              </a:rPr>
              <a:t> EM </a:t>
            </a:r>
            <a:r>
              <a:rPr lang="fr" i="0" u="none" strike="noStrike" cap="none" dirty="0" err="1">
                <a:solidFill>
                  <a:srgbClr val="002060"/>
                </a:solidFill>
              </a:rPr>
              <a:t>energy</a:t>
            </a:r>
            <a:r>
              <a:rPr lang="fr" i="0" u="none" strike="noStrike" cap="none" dirty="0">
                <a:solidFill>
                  <a:srgbClr val="002060"/>
                </a:solidFill>
              </a:rPr>
              <a:t>.</a:t>
            </a:r>
            <a:endParaRPr i="0" u="none" strike="noStrike" cap="none" dirty="0">
              <a:solidFill>
                <a:srgbClr val="002060"/>
              </a:solidFill>
            </a:endParaRPr>
          </a:p>
        </p:txBody>
      </p:sp>
      <p:sp>
        <p:nvSpPr>
          <p:cNvPr id="1888" name="Google Shape;1888;p116"/>
          <p:cNvSpPr txBox="1"/>
          <p:nvPr/>
        </p:nvSpPr>
        <p:spPr>
          <a:xfrm>
            <a:off x="5571841" y="745219"/>
            <a:ext cx="3597300" cy="167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 dirty="0">
                <a:solidFill>
                  <a:schemeClr val="dk1"/>
                </a:solidFill>
              </a:rPr>
              <a:t>Near a </a:t>
            </a:r>
            <a:r>
              <a:rPr lang="fr" sz="1600" b="1" dirty="0" err="1">
                <a:solidFill>
                  <a:schemeClr val="dk1"/>
                </a:solidFill>
              </a:rPr>
              <a:t>reconnecting</a:t>
            </a:r>
            <a:r>
              <a:rPr lang="fr" sz="1600" b="1" dirty="0">
                <a:solidFill>
                  <a:schemeClr val="dk1"/>
                </a:solidFill>
              </a:rPr>
              <a:t> X-point:</a:t>
            </a:r>
            <a:r>
              <a:rPr lang="fr" sz="1600" dirty="0">
                <a:solidFill>
                  <a:schemeClr val="dk1"/>
                </a:solidFill>
              </a:rPr>
              <a:t> </a:t>
            </a:r>
            <a:endParaRPr sz="1600" dirty="0">
              <a:solidFill>
                <a:schemeClr val="dk1"/>
              </a:solidFill>
            </a:endParaRPr>
          </a:p>
          <a:p>
            <a:pPr marL="215900" lvl="0" indent="-13970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215900" lvl="0" indent="-228600" algn="l" rtl="0"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400"/>
              <a:buChar char="▪"/>
            </a:pPr>
            <a:r>
              <a:rPr lang="fr" dirty="0">
                <a:solidFill>
                  <a:srgbClr val="002060"/>
                </a:solidFill>
              </a:rPr>
              <a:t>Conversion </a:t>
            </a:r>
            <a:r>
              <a:rPr lang="fr" dirty="0" err="1">
                <a:solidFill>
                  <a:srgbClr val="002060"/>
                </a:solidFill>
              </a:rPr>
              <a:t>goes</a:t>
            </a:r>
            <a:r>
              <a:rPr lang="fr" dirty="0">
                <a:solidFill>
                  <a:srgbClr val="002060"/>
                </a:solidFill>
              </a:rPr>
              <a:t> </a:t>
            </a:r>
            <a:r>
              <a:rPr lang="fr" dirty="0" err="1">
                <a:solidFill>
                  <a:srgbClr val="002060"/>
                </a:solidFill>
              </a:rPr>
              <a:t>from</a:t>
            </a:r>
            <a:r>
              <a:rPr lang="fr" dirty="0">
                <a:solidFill>
                  <a:srgbClr val="002060"/>
                </a:solidFill>
              </a:rPr>
              <a:t> EM </a:t>
            </a:r>
            <a:r>
              <a:rPr lang="fr" dirty="0" err="1">
                <a:solidFill>
                  <a:srgbClr val="002060"/>
                </a:solidFill>
              </a:rPr>
              <a:t>energy</a:t>
            </a:r>
            <a:r>
              <a:rPr lang="fr" dirty="0">
                <a:solidFill>
                  <a:srgbClr val="002060"/>
                </a:solidFill>
              </a:rPr>
              <a:t> to </a:t>
            </a:r>
            <a:r>
              <a:rPr lang="fr" dirty="0" err="1">
                <a:solidFill>
                  <a:srgbClr val="002060"/>
                </a:solidFill>
              </a:rPr>
              <a:t>both</a:t>
            </a:r>
            <a:r>
              <a:rPr lang="fr" dirty="0">
                <a:solidFill>
                  <a:srgbClr val="002060"/>
                </a:solidFill>
              </a:rPr>
              <a:t> plasma bulk flow and </a:t>
            </a:r>
            <a:r>
              <a:rPr lang="fr" dirty="0" err="1">
                <a:solidFill>
                  <a:srgbClr val="002060"/>
                </a:solidFill>
              </a:rPr>
              <a:t>internal</a:t>
            </a:r>
            <a:r>
              <a:rPr lang="fr" dirty="0">
                <a:solidFill>
                  <a:srgbClr val="002060"/>
                </a:solidFill>
              </a:rPr>
              <a:t> </a:t>
            </a:r>
            <a:r>
              <a:rPr lang="fr" dirty="0" err="1">
                <a:solidFill>
                  <a:srgbClr val="002060"/>
                </a:solidFill>
              </a:rPr>
              <a:t>energy</a:t>
            </a:r>
            <a:r>
              <a:rPr lang="fr" dirty="0">
                <a:solidFill>
                  <a:srgbClr val="002060"/>
                </a:solidFill>
              </a:rPr>
              <a:t>.</a:t>
            </a:r>
            <a:endParaRPr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</a:endParaRPr>
          </a:p>
          <a:p>
            <a:pPr marL="215900" lvl="0" indent="-228600" algn="l" rtl="0"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400"/>
              <a:buChar char="▪"/>
            </a:pPr>
            <a:r>
              <a:rPr lang="fr" dirty="0">
                <a:solidFill>
                  <a:srgbClr val="002060"/>
                </a:solidFill>
              </a:rPr>
              <a:t>~ 55-60 % of EM </a:t>
            </a:r>
            <a:r>
              <a:rPr lang="fr" dirty="0" err="1">
                <a:solidFill>
                  <a:srgbClr val="002060"/>
                </a:solidFill>
              </a:rPr>
              <a:t>energy</a:t>
            </a:r>
            <a:r>
              <a:rPr lang="fr" dirty="0">
                <a:solidFill>
                  <a:srgbClr val="002060"/>
                </a:solidFill>
              </a:rPr>
              <a:t> </a:t>
            </a:r>
            <a:r>
              <a:rPr lang="fr" dirty="0" err="1">
                <a:solidFill>
                  <a:srgbClr val="002060"/>
                </a:solidFill>
              </a:rPr>
              <a:t>conv</a:t>
            </a:r>
            <a:r>
              <a:rPr lang="fr" dirty="0">
                <a:solidFill>
                  <a:srgbClr val="002060"/>
                </a:solidFill>
              </a:rPr>
              <a:t>. </a:t>
            </a:r>
            <a:r>
              <a:rPr lang="fr" dirty="0" err="1">
                <a:solidFill>
                  <a:srgbClr val="002060"/>
                </a:solidFill>
              </a:rPr>
              <a:t>towards</a:t>
            </a:r>
            <a:r>
              <a:rPr lang="fr" dirty="0">
                <a:solidFill>
                  <a:srgbClr val="002060"/>
                </a:solidFill>
              </a:rPr>
              <a:t> plasma </a:t>
            </a:r>
            <a:r>
              <a:rPr lang="fr" dirty="0" err="1">
                <a:solidFill>
                  <a:srgbClr val="002060"/>
                </a:solidFill>
              </a:rPr>
              <a:t>jetting</a:t>
            </a:r>
            <a:r>
              <a:rPr lang="fr" dirty="0">
                <a:solidFill>
                  <a:srgbClr val="002060"/>
                </a:solidFill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889" name="Google Shape;1889;p116"/>
          <p:cNvSpPr txBox="1">
            <a:spLocks noGrp="1"/>
          </p:cNvSpPr>
          <p:nvPr>
            <p:ph type="ctrTitle"/>
          </p:nvPr>
        </p:nvSpPr>
        <p:spPr>
          <a:xfrm>
            <a:off x="-56375" y="53462"/>
            <a:ext cx="90288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f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Energy conversion: around X and O points time evolution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1" name="Google Shape;1891;p116"/>
          <p:cNvPicPr preferRelativeResize="0"/>
          <p:nvPr/>
        </p:nvPicPr>
        <p:blipFill rotWithShape="1">
          <a:blip r:embed="rId4">
            <a:alphaModFix/>
          </a:blip>
          <a:srcRect l="23505" t="35587" r="15362" b="35287"/>
          <a:stretch/>
        </p:blipFill>
        <p:spPr>
          <a:xfrm>
            <a:off x="172827" y="659375"/>
            <a:ext cx="1670349" cy="3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2" name="Google Shape;1892;p116"/>
          <p:cNvSpPr txBox="1"/>
          <p:nvPr/>
        </p:nvSpPr>
        <p:spPr>
          <a:xfrm>
            <a:off x="3757650" y="2927475"/>
            <a:ext cx="20574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6F00"/>
                </a:solidFill>
              </a:rPr>
              <a:t>EM energy conversion</a:t>
            </a:r>
            <a:endParaRPr>
              <a:solidFill>
                <a:srgbClr val="FF6F00"/>
              </a:solidFill>
            </a:endParaRPr>
          </a:p>
        </p:txBody>
      </p:sp>
      <p:sp>
        <p:nvSpPr>
          <p:cNvPr id="1893" name="Google Shape;1893;p116"/>
          <p:cNvSpPr txBox="1"/>
          <p:nvPr/>
        </p:nvSpPr>
        <p:spPr>
          <a:xfrm>
            <a:off x="1107100" y="2862525"/>
            <a:ext cx="10728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accent1"/>
                </a:solidFill>
              </a:rPr>
              <a:t>Heating</a:t>
            </a:r>
            <a:endParaRPr sz="16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4" name="Google Shape;1934;p118"/>
          <p:cNvGrpSpPr/>
          <p:nvPr/>
        </p:nvGrpSpPr>
        <p:grpSpPr>
          <a:xfrm>
            <a:off x="393081" y="624164"/>
            <a:ext cx="1906103" cy="1765270"/>
            <a:chOff x="278431" y="2130900"/>
            <a:chExt cx="1906103" cy="1765270"/>
          </a:xfrm>
        </p:grpSpPr>
        <p:sp>
          <p:nvSpPr>
            <p:cNvPr id="1935" name="Google Shape;1935;p118"/>
            <p:cNvSpPr/>
            <p:nvPr/>
          </p:nvSpPr>
          <p:spPr>
            <a:xfrm rot="-2144115" flipH="1">
              <a:off x="422324" y="2288212"/>
              <a:ext cx="778713" cy="743177"/>
            </a:xfrm>
            <a:prstGeom prst="arc">
              <a:avLst>
                <a:gd name="adj1" fmla="val 14290180"/>
                <a:gd name="adj2" fmla="val 20012206"/>
              </a:avLst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36" name="Google Shape;1936;p118"/>
            <p:cNvCxnSpPr>
              <a:stCxn id="1937" idx="2"/>
            </p:cNvCxnSpPr>
            <p:nvPr/>
          </p:nvCxnSpPr>
          <p:spPr>
            <a:xfrm rot="10800000">
              <a:off x="575766" y="3529237"/>
              <a:ext cx="179700" cy="324000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38" name="Google Shape;1938;p118"/>
            <p:cNvSpPr/>
            <p:nvPr/>
          </p:nvSpPr>
          <p:spPr>
            <a:xfrm rot="-9819344">
              <a:off x="561908" y="3317294"/>
              <a:ext cx="449880" cy="356461"/>
            </a:xfrm>
            <a:prstGeom prst="arc">
              <a:avLst>
                <a:gd name="adj1" fmla="val 13037909"/>
                <a:gd name="adj2" fmla="val 20736817"/>
              </a:avLst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p118"/>
            <p:cNvSpPr/>
            <p:nvPr/>
          </p:nvSpPr>
          <p:spPr>
            <a:xfrm rot="10675273">
              <a:off x="658226" y="3530953"/>
              <a:ext cx="496227" cy="356334"/>
            </a:xfrm>
            <a:prstGeom prst="arc">
              <a:avLst>
                <a:gd name="adj1" fmla="val 13766580"/>
                <a:gd name="adj2" fmla="val 19103335"/>
              </a:avLst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p118"/>
            <p:cNvSpPr/>
            <p:nvPr/>
          </p:nvSpPr>
          <p:spPr>
            <a:xfrm rot="-1848718" flipH="1">
              <a:off x="649688" y="2260458"/>
              <a:ext cx="485531" cy="636381"/>
            </a:xfrm>
            <a:prstGeom prst="arc">
              <a:avLst>
                <a:gd name="adj1" fmla="val 15085787"/>
                <a:gd name="adj2" fmla="val 19926752"/>
              </a:avLst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40" name="Google Shape;1940;p118"/>
            <p:cNvCxnSpPr/>
            <p:nvPr/>
          </p:nvCxnSpPr>
          <p:spPr>
            <a:xfrm rot="10800000" flipH="1">
              <a:off x="351005" y="2929926"/>
              <a:ext cx="509400" cy="88500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941" name="Google Shape;1941;p118"/>
            <p:cNvSpPr/>
            <p:nvPr/>
          </p:nvSpPr>
          <p:spPr>
            <a:xfrm rot="-536222">
              <a:off x="478995" y="2954811"/>
              <a:ext cx="225943" cy="38273"/>
            </a:xfrm>
            <a:prstGeom prst="rect">
              <a:avLst/>
            </a:prstGeom>
            <a:solidFill>
              <a:schemeClr val="lt1"/>
            </a:solidFill>
            <a:ln w="5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42" name="Google Shape;1942;p118"/>
            <p:cNvCxnSpPr/>
            <p:nvPr/>
          </p:nvCxnSpPr>
          <p:spPr>
            <a:xfrm rot="-114549">
              <a:off x="444451" y="2713114"/>
              <a:ext cx="108060" cy="780488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3" name="Google Shape;1943;p118"/>
            <p:cNvCxnSpPr/>
            <p:nvPr/>
          </p:nvCxnSpPr>
          <p:spPr>
            <a:xfrm rot="-830442" flipH="1">
              <a:off x="706123" y="2581571"/>
              <a:ext cx="63957" cy="1102767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4" name="Google Shape;1944;p118"/>
            <p:cNvCxnSpPr/>
            <p:nvPr/>
          </p:nvCxnSpPr>
          <p:spPr>
            <a:xfrm flipH="1">
              <a:off x="352605" y="3027127"/>
              <a:ext cx="505800" cy="85500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945" name="Google Shape;1945;p118"/>
            <p:cNvCxnSpPr/>
            <p:nvPr/>
          </p:nvCxnSpPr>
          <p:spPr>
            <a:xfrm rot="-3381415" flipH="1">
              <a:off x="976634" y="2569079"/>
              <a:ext cx="507384" cy="89612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946" name="Google Shape;1946;p118"/>
            <p:cNvSpPr/>
            <p:nvPr/>
          </p:nvSpPr>
          <p:spPr>
            <a:xfrm rot="-3964442">
              <a:off x="1117443" y="2571975"/>
              <a:ext cx="238931" cy="38411"/>
            </a:xfrm>
            <a:prstGeom prst="rect">
              <a:avLst/>
            </a:prstGeom>
            <a:solidFill>
              <a:schemeClr val="lt1"/>
            </a:solidFill>
            <a:ln w="5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47" name="Google Shape;1947;p118"/>
            <p:cNvCxnSpPr/>
            <p:nvPr/>
          </p:nvCxnSpPr>
          <p:spPr>
            <a:xfrm>
              <a:off x="632262" y="2463913"/>
              <a:ext cx="1174800" cy="494100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8" name="Google Shape;1948;p118"/>
            <p:cNvCxnSpPr>
              <a:stCxn id="1939" idx="0"/>
              <a:endCxn id="1949" idx="2"/>
            </p:cNvCxnSpPr>
            <p:nvPr/>
          </p:nvCxnSpPr>
          <p:spPr>
            <a:xfrm>
              <a:off x="827118" y="2278549"/>
              <a:ext cx="1190100" cy="510000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50" name="Google Shape;1950;p118"/>
            <p:cNvCxnSpPr/>
            <p:nvPr/>
          </p:nvCxnSpPr>
          <p:spPr>
            <a:xfrm rot="10800000" flipH="1">
              <a:off x="1242785" y="2406556"/>
              <a:ext cx="208200" cy="468600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951" name="Google Shape;1951;p118"/>
            <p:cNvCxnSpPr/>
            <p:nvPr/>
          </p:nvCxnSpPr>
          <p:spPr>
            <a:xfrm rot="7083175" flipH="1">
              <a:off x="1359641" y="3139925"/>
              <a:ext cx="206682" cy="470665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952" name="Google Shape;1952;p118"/>
            <p:cNvSpPr/>
            <p:nvPr/>
          </p:nvSpPr>
          <p:spPr>
            <a:xfrm rot="-2304563">
              <a:off x="1445143" y="3256357"/>
              <a:ext cx="53599" cy="256014"/>
            </a:xfrm>
            <a:prstGeom prst="rect">
              <a:avLst/>
            </a:prstGeom>
            <a:solidFill>
              <a:schemeClr val="lt1"/>
            </a:solidFill>
            <a:ln w="5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53" name="Google Shape;1953;p118"/>
            <p:cNvCxnSpPr>
              <a:stCxn id="1937" idx="0"/>
              <a:endCxn id="1949" idx="0"/>
            </p:cNvCxnSpPr>
            <p:nvPr/>
          </p:nvCxnSpPr>
          <p:spPr>
            <a:xfrm rot="10800000" flipH="1">
              <a:off x="1041655" y="3155903"/>
              <a:ext cx="966300" cy="700200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54" name="Google Shape;1954;p118"/>
            <p:cNvCxnSpPr>
              <a:stCxn id="1938" idx="0"/>
              <a:endCxn id="1949" idx="2"/>
            </p:cNvCxnSpPr>
            <p:nvPr/>
          </p:nvCxnSpPr>
          <p:spPr>
            <a:xfrm rot="10800000" flipH="1">
              <a:off x="907626" y="2788469"/>
              <a:ext cx="1109700" cy="871200"/>
            </a:xfrm>
            <a:prstGeom prst="straightConnector1">
              <a:avLst/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55" name="Google Shape;1955;p118"/>
            <p:cNvCxnSpPr/>
            <p:nvPr/>
          </p:nvCxnSpPr>
          <p:spPr>
            <a:xfrm rot="-3719169" flipH="1">
              <a:off x="1497205" y="3058279"/>
              <a:ext cx="206947" cy="470665"/>
            </a:xfrm>
            <a:prstGeom prst="straightConnector1">
              <a:avLst/>
            </a:prstGeom>
            <a:noFill/>
            <a:ln w="16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1956" name="Google Shape;1956;p1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08178" y="2966379"/>
              <a:ext cx="208288" cy="161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9" name="Google Shape;1949;p118"/>
            <p:cNvSpPr/>
            <p:nvPr/>
          </p:nvSpPr>
          <p:spPr>
            <a:xfrm rot="6760212" flipH="1">
              <a:off x="1513238" y="2600986"/>
              <a:ext cx="525393" cy="666301"/>
            </a:xfrm>
            <a:prstGeom prst="arc">
              <a:avLst>
                <a:gd name="adj1" fmla="val 14938083"/>
                <a:gd name="adj2" fmla="val 19427254"/>
              </a:avLst>
            </a:prstGeom>
            <a:noFill/>
            <a:ln w="110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2825" tIns="52825" rIns="52825" bIns="5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48"/>
                <a:buFont typeface="Arial"/>
                <a:buNone/>
              </a:pPr>
              <a:endParaRPr sz="84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7" name="Google Shape;1957;p118"/>
          <p:cNvSpPr/>
          <p:nvPr/>
        </p:nvSpPr>
        <p:spPr>
          <a:xfrm>
            <a:off x="310325" y="51925"/>
            <a:ext cx="8200200" cy="6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>
                <a:solidFill>
                  <a:srgbClr val="002060"/>
                </a:solidFill>
              </a:rPr>
              <a:t>Conclusions</a:t>
            </a:r>
            <a:endParaRPr sz="1800" b="1" dirty="0">
              <a:solidFill>
                <a:srgbClr val="00206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2060"/>
              </a:solidFill>
            </a:endParaRPr>
          </a:p>
        </p:txBody>
      </p:sp>
      <p:grpSp>
        <p:nvGrpSpPr>
          <p:cNvPr id="1958" name="Google Shape;1958;p118"/>
          <p:cNvGrpSpPr/>
          <p:nvPr/>
        </p:nvGrpSpPr>
        <p:grpSpPr>
          <a:xfrm>
            <a:off x="2372971" y="728425"/>
            <a:ext cx="3968190" cy="1499809"/>
            <a:chOff x="2201356" y="2796312"/>
            <a:chExt cx="3491896" cy="1319790"/>
          </a:xfrm>
        </p:grpSpPr>
        <p:grpSp>
          <p:nvGrpSpPr>
            <p:cNvPr id="1959" name="Google Shape;1959;p118"/>
            <p:cNvGrpSpPr/>
            <p:nvPr/>
          </p:nvGrpSpPr>
          <p:grpSpPr>
            <a:xfrm>
              <a:off x="2201356" y="2796312"/>
              <a:ext cx="3412771" cy="1319790"/>
              <a:chOff x="2441750" y="2782879"/>
              <a:chExt cx="3196676" cy="1236221"/>
            </a:xfrm>
          </p:grpSpPr>
          <p:pic>
            <p:nvPicPr>
              <p:cNvPr id="1960" name="Google Shape;1960;p118"/>
              <p:cNvPicPr preferRelativeResize="0"/>
              <p:nvPr/>
            </p:nvPicPr>
            <p:blipFill rotWithShape="1">
              <a:blip r:embed="rId4">
                <a:alphaModFix/>
              </a:blip>
              <a:srcRect b="38736"/>
              <a:stretch/>
            </p:blipFill>
            <p:spPr>
              <a:xfrm>
                <a:off x="2441750" y="2782879"/>
                <a:ext cx="3196676" cy="11095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61" name="Google Shape;1961;p118"/>
              <p:cNvPicPr preferRelativeResize="0"/>
              <p:nvPr/>
            </p:nvPicPr>
            <p:blipFill rotWithShape="1">
              <a:blip r:embed="rId4">
                <a:alphaModFix/>
              </a:blip>
              <a:srcRect t="92149"/>
              <a:stretch/>
            </p:blipFill>
            <p:spPr>
              <a:xfrm>
                <a:off x="2441750" y="3876918"/>
                <a:ext cx="3196676" cy="14218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62" name="Google Shape;1962;p118"/>
            <p:cNvPicPr preferRelativeResize="0"/>
            <p:nvPr/>
          </p:nvPicPr>
          <p:blipFill rotWithShape="1">
            <a:blip r:embed="rId5">
              <a:alphaModFix/>
            </a:blip>
            <a:srcRect l="96982" t="28109" b="65678"/>
            <a:stretch/>
          </p:blipFill>
          <p:spPr>
            <a:xfrm>
              <a:off x="5541800" y="3287138"/>
              <a:ext cx="151451" cy="2348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63" name="Google Shape;1963;p118"/>
          <p:cNvPicPr preferRelativeResize="0"/>
          <p:nvPr/>
        </p:nvPicPr>
        <p:blipFill rotWithShape="1">
          <a:blip r:embed="rId6">
            <a:alphaModFix/>
          </a:blip>
          <a:srcRect b="11253"/>
          <a:stretch/>
        </p:blipFill>
        <p:spPr>
          <a:xfrm>
            <a:off x="6390700" y="593405"/>
            <a:ext cx="2655950" cy="1851709"/>
          </a:xfrm>
          <a:prstGeom prst="rect">
            <a:avLst/>
          </a:prstGeom>
          <a:noFill/>
          <a:ln>
            <a:noFill/>
          </a:ln>
        </p:spPr>
      </p:pic>
      <p:sp>
        <p:nvSpPr>
          <p:cNvPr id="1964" name="Google Shape;1964;p118"/>
          <p:cNvSpPr/>
          <p:nvPr/>
        </p:nvSpPr>
        <p:spPr>
          <a:xfrm>
            <a:off x="194700" y="2610042"/>
            <a:ext cx="8949300" cy="20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Wingdings" pitchFamily="2" charset="2"/>
              <a:buChar char="§"/>
            </a:pPr>
            <a:r>
              <a:rPr lang="fr" sz="1700" dirty="0">
                <a:solidFill>
                  <a:srgbClr val="002060"/>
                </a:solidFill>
              </a:rPr>
              <a:t>Hybride simulation of </a:t>
            </a:r>
            <a:r>
              <a:rPr lang="fr" sz="1700" dirty="0" err="1">
                <a:solidFill>
                  <a:srgbClr val="002060"/>
                </a:solidFill>
              </a:rPr>
              <a:t>Tearing</a:t>
            </a:r>
            <a:r>
              <a:rPr lang="fr" sz="1700" dirty="0">
                <a:solidFill>
                  <a:srgbClr val="002060"/>
                </a:solidFill>
              </a:rPr>
              <a:t> </a:t>
            </a:r>
            <a:r>
              <a:rPr lang="fr" sz="1700" dirty="0" err="1">
                <a:solidFill>
                  <a:srgbClr val="002060"/>
                </a:solidFill>
              </a:rPr>
              <a:t>instability</a:t>
            </a:r>
            <a:r>
              <a:rPr lang="fr" sz="1700" dirty="0">
                <a:solidFill>
                  <a:srgbClr val="002060"/>
                </a:solidFill>
              </a:rPr>
              <a:t> </a:t>
            </a:r>
            <a:r>
              <a:rPr lang="fr" sz="1700" dirty="0" err="1">
                <a:solidFill>
                  <a:srgbClr val="002060"/>
                </a:solidFill>
              </a:rPr>
              <a:t>with</a:t>
            </a:r>
            <a:r>
              <a:rPr lang="fr" sz="1700" dirty="0">
                <a:solidFill>
                  <a:srgbClr val="002060"/>
                </a:solidFill>
              </a:rPr>
              <a:t> </a:t>
            </a:r>
            <a:r>
              <a:rPr lang="en-US" sz="1700" b="1" dirty="0">
                <a:solidFill>
                  <a:srgbClr val="002060"/>
                </a:solidFill>
              </a:rPr>
              <a:t>novel</a:t>
            </a:r>
            <a:r>
              <a:rPr lang="en-US" sz="1700" dirty="0">
                <a:solidFill>
                  <a:srgbClr val="002060"/>
                </a:solidFill>
              </a:rPr>
              <a:t> </a:t>
            </a:r>
            <a:r>
              <a:rPr lang="fr" sz="1700" b="1" dirty="0">
                <a:solidFill>
                  <a:srgbClr val="002060"/>
                </a:solidFill>
              </a:rPr>
              <a:t>Möbius </a:t>
            </a:r>
            <a:r>
              <a:rPr lang="fr" sz="1700" b="1" dirty="0" err="1">
                <a:solidFill>
                  <a:srgbClr val="002060"/>
                </a:solidFill>
              </a:rPr>
              <a:t>boundary</a:t>
            </a:r>
            <a:r>
              <a:rPr lang="fr" sz="1700" b="1" dirty="0">
                <a:solidFill>
                  <a:srgbClr val="002060"/>
                </a:solidFill>
              </a:rPr>
              <a:t> conditions</a:t>
            </a:r>
            <a:r>
              <a:rPr lang="fr" sz="1700" dirty="0">
                <a:solidFill>
                  <a:srgbClr val="002060"/>
                </a:solidFill>
              </a:rPr>
              <a:t>.</a:t>
            </a:r>
            <a:endParaRPr sz="1700" dirty="0">
              <a:solidFill>
                <a:srgbClr val="002060"/>
              </a:solidFill>
            </a:endParaRPr>
          </a:p>
          <a:p>
            <a:pPr marL="28575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Wingdings" pitchFamily="2" charset="2"/>
              <a:buChar char="§"/>
            </a:pPr>
            <a:r>
              <a:rPr lang="fr" sz="1700" dirty="0" err="1">
                <a:solidFill>
                  <a:srgbClr val="002060"/>
                </a:solidFill>
              </a:rPr>
              <a:t>Reconnection</a:t>
            </a:r>
            <a:r>
              <a:rPr lang="fr" sz="1700" dirty="0">
                <a:solidFill>
                  <a:srgbClr val="002060"/>
                </a:solidFill>
              </a:rPr>
              <a:t> rate of 0.1 </a:t>
            </a:r>
            <a:r>
              <a:rPr lang="fr" sz="1700" dirty="0" err="1">
                <a:solidFill>
                  <a:srgbClr val="002060"/>
                </a:solidFill>
              </a:rPr>
              <a:t>is</a:t>
            </a:r>
            <a:r>
              <a:rPr lang="fr" sz="1700" dirty="0">
                <a:solidFill>
                  <a:srgbClr val="002060"/>
                </a:solidFill>
              </a:rPr>
              <a:t> </a:t>
            </a:r>
            <a:r>
              <a:rPr lang="fr" sz="1700" dirty="0" err="1">
                <a:solidFill>
                  <a:srgbClr val="002060"/>
                </a:solidFill>
              </a:rPr>
              <a:t>attained</a:t>
            </a:r>
            <a:r>
              <a:rPr lang="fr" sz="1700" dirty="0">
                <a:solidFill>
                  <a:srgbClr val="002060"/>
                </a:solidFill>
              </a:rPr>
              <a:t> </a:t>
            </a:r>
            <a:r>
              <a:rPr lang="fr" sz="1700" dirty="0" err="1">
                <a:solidFill>
                  <a:srgbClr val="002060"/>
                </a:solidFill>
              </a:rPr>
              <a:t>during</a:t>
            </a:r>
            <a:r>
              <a:rPr lang="fr" sz="1700" dirty="0">
                <a:solidFill>
                  <a:srgbClr val="002060"/>
                </a:solidFill>
              </a:rPr>
              <a:t> the NL stage.</a:t>
            </a:r>
            <a:endParaRPr sz="1700" i="0" u="none" strike="noStrike" cap="none" dirty="0">
              <a:solidFill>
                <a:srgbClr val="000000"/>
              </a:solidFill>
            </a:endParaRPr>
          </a:p>
          <a:p>
            <a:pPr marL="28575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Wingdings" pitchFamily="2" charset="2"/>
              <a:buChar char="§"/>
            </a:pPr>
            <a:r>
              <a:rPr lang="fr" sz="1700" dirty="0" err="1">
                <a:solidFill>
                  <a:srgbClr val="002060"/>
                </a:solidFill>
              </a:rPr>
              <a:t>Reconnection</a:t>
            </a:r>
            <a:r>
              <a:rPr lang="fr" sz="1700" dirty="0">
                <a:solidFill>
                  <a:srgbClr val="002060"/>
                </a:solidFill>
              </a:rPr>
              <a:t> jets </a:t>
            </a:r>
            <a:r>
              <a:rPr lang="fr" sz="1700" dirty="0" err="1">
                <a:solidFill>
                  <a:srgbClr val="002060"/>
                </a:solidFill>
              </a:rPr>
              <a:t>exhibit</a:t>
            </a:r>
            <a:r>
              <a:rPr lang="fr" sz="1700" dirty="0">
                <a:solidFill>
                  <a:srgbClr val="002060"/>
                </a:solidFill>
              </a:rPr>
              <a:t> </a:t>
            </a:r>
            <a:r>
              <a:rPr lang="fr" sz="1700" dirty="0" err="1">
                <a:solidFill>
                  <a:srgbClr val="002060"/>
                </a:solidFill>
              </a:rPr>
              <a:t>T</a:t>
            </a:r>
            <a:r>
              <a:rPr lang="fr" sz="1700" dirty="0">
                <a:solidFill>
                  <a:srgbClr val="002060"/>
                </a:solidFill>
              </a:rPr>
              <a:t>° </a:t>
            </a:r>
            <a:r>
              <a:rPr lang="fr" sz="1700" dirty="0" err="1">
                <a:solidFill>
                  <a:srgbClr val="002060"/>
                </a:solidFill>
              </a:rPr>
              <a:t>anisotropy</a:t>
            </a:r>
            <a:r>
              <a:rPr lang="fr" sz="1700" dirty="0">
                <a:solidFill>
                  <a:srgbClr val="002060"/>
                </a:solidFill>
              </a:rPr>
              <a:t>.</a:t>
            </a:r>
            <a:endParaRPr sz="1700" dirty="0">
              <a:solidFill>
                <a:srgbClr val="002060"/>
              </a:solidFill>
            </a:endParaRPr>
          </a:p>
          <a:p>
            <a:pPr marL="28575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Wingdings" pitchFamily="2" charset="2"/>
              <a:buChar char="§"/>
            </a:pPr>
            <a:r>
              <a:rPr lang="fr" sz="1700" dirty="0">
                <a:solidFill>
                  <a:srgbClr val="002060"/>
                </a:solidFill>
              </a:rPr>
              <a:t>The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anisotropy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is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regulated</a:t>
            </a:r>
            <a:r>
              <a:rPr lang="fr" sz="1700" b="1" dirty="0">
                <a:solidFill>
                  <a:srgbClr val="002060"/>
                </a:solidFill>
              </a:rPr>
              <a:t> by the </a:t>
            </a:r>
            <a:r>
              <a:rPr lang="fr" sz="1700" b="1" dirty="0" err="1">
                <a:solidFill>
                  <a:srgbClr val="002060"/>
                </a:solidFill>
              </a:rPr>
              <a:t>firehose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instability</a:t>
            </a:r>
            <a:r>
              <a:rPr lang="fr" sz="1700" b="1" dirty="0">
                <a:solidFill>
                  <a:srgbClr val="002060"/>
                </a:solidFill>
              </a:rPr>
              <a:t> in a non-</a:t>
            </a:r>
            <a:r>
              <a:rPr lang="fr" sz="1700" b="1" dirty="0" err="1">
                <a:solidFill>
                  <a:srgbClr val="002060"/>
                </a:solidFill>
              </a:rPr>
              <a:t>adiabatic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way</a:t>
            </a:r>
            <a:r>
              <a:rPr lang="fr" sz="1700" b="1" dirty="0">
                <a:solidFill>
                  <a:srgbClr val="002060"/>
                </a:solidFill>
              </a:rPr>
              <a:t>.</a:t>
            </a:r>
            <a:endParaRPr sz="1700" b="1" dirty="0">
              <a:solidFill>
                <a:srgbClr val="002060"/>
              </a:solidFill>
            </a:endParaRPr>
          </a:p>
          <a:p>
            <a:pPr marL="28575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Wingdings" pitchFamily="2" charset="2"/>
              <a:buChar char="§"/>
            </a:pPr>
            <a:r>
              <a:rPr lang="fr" sz="1700" b="1" dirty="0">
                <a:solidFill>
                  <a:srgbClr val="002060"/>
                </a:solidFill>
              </a:rPr>
              <a:t>The </a:t>
            </a:r>
            <a:r>
              <a:rPr lang="fr" sz="1700" b="1" dirty="0" err="1">
                <a:solidFill>
                  <a:srgbClr val="002060"/>
                </a:solidFill>
              </a:rPr>
              <a:t>energy</a:t>
            </a:r>
            <a:r>
              <a:rPr lang="fr" sz="1700" b="1" dirty="0">
                <a:solidFill>
                  <a:srgbClr val="002060"/>
                </a:solidFill>
              </a:rPr>
              <a:t> conversion </a:t>
            </a:r>
            <a:r>
              <a:rPr lang="fr" sz="1700" b="1" dirty="0" err="1">
                <a:solidFill>
                  <a:srgbClr val="002060"/>
                </a:solidFill>
              </a:rPr>
              <a:t>occurs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principally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during</a:t>
            </a:r>
            <a:r>
              <a:rPr lang="fr" sz="1700" b="1" dirty="0">
                <a:solidFill>
                  <a:srgbClr val="002060"/>
                </a:solidFill>
              </a:rPr>
              <a:t> the NL stage.</a:t>
            </a:r>
            <a:endParaRPr sz="1700" dirty="0">
              <a:solidFill>
                <a:srgbClr val="002060"/>
              </a:solidFill>
            </a:endParaRPr>
          </a:p>
          <a:p>
            <a:pPr marL="28575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Wingdings" pitchFamily="2" charset="2"/>
              <a:buChar char="§"/>
            </a:pPr>
            <a:r>
              <a:rPr lang="fr" sz="1700" b="1" dirty="0">
                <a:solidFill>
                  <a:srgbClr val="002060"/>
                </a:solidFill>
              </a:rPr>
              <a:t>Most of the </a:t>
            </a:r>
            <a:r>
              <a:rPr lang="fr" sz="1700" b="1" dirty="0" err="1">
                <a:solidFill>
                  <a:srgbClr val="002060"/>
                </a:solidFill>
              </a:rPr>
              <a:t>heating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occurs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within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magnetic</a:t>
            </a:r>
            <a:r>
              <a:rPr lang="fr" sz="1700" b="1" dirty="0">
                <a:solidFill>
                  <a:srgbClr val="002060"/>
                </a:solidFill>
              </a:rPr>
              <a:t> </a:t>
            </a:r>
            <a:r>
              <a:rPr lang="fr" sz="1700" b="1" dirty="0" err="1">
                <a:solidFill>
                  <a:srgbClr val="002060"/>
                </a:solidFill>
              </a:rPr>
              <a:t>islands</a:t>
            </a:r>
            <a:r>
              <a:rPr lang="fr" sz="1700" b="1" dirty="0">
                <a:solidFill>
                  <a:srgbClr val="002060"/>
                </a:solidFill>
              </a:rPr>
              <a:t>.</a:t>
            </a:r>
            <a:endParaRPr sz="1700" b="1" dirty="0">
              <a:solidFill>
                <a:srgbClr val="00206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§"/>
            </a:pPr>
            <a:endParaRPr sz="1700" dirty="0">
              <a:solidFill>
                <a:srgbClr val="00206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654A42-B560-95CA-0497-B958CB74A592}"/>
              </a:ext>
            </a:extLst>
          </p:cNvPr>
          <p:cNvSpPr txBox="1"/>
          <p:nvPr/>
        </p:nvSpPr>
        <p:spPr>
          <a:xfrm>
            <a:off x="-267649" y="4550095"/>
            <a:ext cx="9356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tx1"/>
                </a:solidFill>
              </a:rPr>
              <a:t>[</a:t>
            </a:r>
            <a:r>
              <a:rPr lang="fr-FR" sz="1800" dirty="0" err="1">
                <a:solidFill>
                  <a:schemeClr val="tx1"/>
                </a:solidFill>
              </a:rPr>
              <a:t>Berriot</a:t>
            </a:r>
            <a:r>
              <a:rPr lang="fr-FR" sz="1800" dirty="0">
                <a:solidFill>
                  <a:schemeClr val="tx1"/>
                </a:solidFill>
              </a:rPr>
              <a:t>, Hellinger, Alexandrova, Alexandrova, Demoulin, 2026, </a:t>
            </a:r>
            <a:r>
              <a:rPr lang="fr-FR" sz="1800" dirty="0" err="1">
                <a:solidFill>
                  <a:schemeClr val="tx1"/>
                </a:solidFill>
              </a:rPr>
              <a:t>accepted</a:t>
            </a:r>
            <a:r>
              <a:rPr lang="fr-FR" sz="1800" dirty="0">
                <a:solidFill>
                  <a:schemeClr val="tx1"/>
                </a:solidFill>
              </a:rPr>
              <a:t> in </a:t>
            </a:r>
            <a:r>
              <a:rPr lang="fr-FR" sz="1800" dirty="0" err="1">
                <a:solidFill>
                  <a:schemeClr val="tx1"/>
                </a:solidFill>
              </a:rPr>
              <a:t>ApJ</a:t>
            </a:r>
            <a:r>
              <a:rPr lang="fr-FR" sz="1800" dirty="0">
                <a:solidFill>
                  <a:schemeClr val="tx1"/>
                </a:solidFill>
              </a:rPr>
              <a:t>]</a:t>
            </a:r>
            <a:endParaRPr lang="fr-FR" sz="1800" i="0" u="none" strike="noStrike" cap="non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xfrm>
            <a:off x="8716566" y="4737981"/>
            <a:ext cx="95251" cy="952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25000" lnSpcReduction="20000"/>
          </a:bodyPr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6" y="16422"/>
            <a:ext cx="8692721" cy="473229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hèse E. Berriot">
            <a:extLst>
              <a:ext uri="{FF2B5EF4-FFF2-40B4-BE49-F238E27FC236}">
                <a16:creationId xmlns:a16="http://schemas.microsoft.com/office/drawing/2014/main" id="{2D813AB7-2D76-7868-5C7C-21D2968BE32B}"/>
              </a:ext>
            </a:extLst>
          </p:cNvPr>
          <p:cNvSpPr txBox="1"/>
          <p:nvPr/>
        </p:nvSpPr>
        <p:spPr>
          <a:xfrm>
            <a:off x="2575036" y="895262"/>
            <a:ext cx="252248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500"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r>
              <a:rPr lang="fr-FR" sz="200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Berriot</a:t>
            </a:r>
            <a:r>
              <a:rPr lang="fr-FR" sz="2000">
                <a:latin typeface="Adobe Devanagari" panose="02040503050201020203" pitchFamily="18" charset="77"/>
                <a:cs typeface="Adobe Devanagari" panose="02040503050201020203" pitchFamily="18" charset="77"/>
              </a:rPr>
              <a:t> et al., 2024, A&amp;A</a:t>
            </a:r>
            <a:endParaRPr lang="en-US" sz="2000">
              <a:latin typeface="Adobe Devanagari" panose="02040503050201020203" pitchFamily="18" charset="77"/>
              <a:cs typeface="Adobe Devanagari" panose="02040503050201020203" pitchFamily="18" charset="77"/>
            </a:endParaRPr>
          </a:p>
          <a:p>
            <a:r>
              <a:rPr sz="200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Berriot</a:t>
            </a:r>
            <a:r>
              <a:rPr lang="en-US" sz="2000">
                <a:latin typeface="Adobe Devanagari" panose="02040503050201020203" pitchFamily="18" charset="77"/>
                <a:cs typeface="Adobe Devanagari" panose="02040503050201020203" pitchFamily="18" charset="77"/>
              </a:rPr>
              <a:t> et al., 2025, </a:t>
            </a:r>
            <a:r>
              <a:rPr lang="en-US" sz="200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ApJ</a:t>
            </a:r>
            <a:endParaRPr sz="2000">
              <a:latin typeface="Adobe Devanagari" panose="02040503050201020203" pitchFamily="18" charset="77"/>
              <a:cs typeface="Adobe Devanagari" panose="02040503050201020203" pitchFamily="18" charset="77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xfrm>
            <a:off x="8716566" y="4737981"/>
            <a:ext cx="95251" cy="952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25000" lnSpcReduction="20000"/>
          </a:bodyPr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90" y="23173"/>
            <a:ext cx="8692721" cy="4732295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Rectangle"/>
          <p:cNvSpPr/>
          <p:nvPr/>
        </p:nvSpPr>
        <p:spPr>
          <a:xfrm>
            <a:off x="4968468" y="2720730"/>
            <a:ext cx="3941834" cy="20183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rIns="34289" anchor="ctr"/>
          <a:lstStyle/>
          <a:p>
            <a:endParaRPr sz="1050"/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14" y="2939887"/>
            <a:ext cx="4562476" cy="179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hèse E. Berriot">
            <a:extLst>
              <a:ext uri="{FF2B5EF4-FFF2-40B4-BE49-F238E27FC236}">
                <a16:creationId xmlns:a16="http://schemas.microsoft.com/office/drawing/2014/main" id="{E3649731-82E7-A157-6E73-F7B2677AF9B5}"/>
              </a:ext>
            </a:extLst>
          </p:cNvPr>
          <p:cNvSpPr txBox="1"/>
          <p:nvPr/>
        </p:nvSpPr>
        <p:spPr>
          <a:xfrm>
            <a:off x="2575036" y="895262"/>
            <a:ext cx="252248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500">
                <a:latin typeface="Gilroy"/>
                <a:ea typeface="Gilroy"/>
                <a:cs typeface="Gilroy"/>
                <a:sym typeface="Gilroy"/>
              </a:defRPr>
            </a:lvl1pPr>
          </a:lstStyle>
          <a:p>
            <a:r>
              <a:rPr lang="fr-FR" sz="200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Berriot</a:t>
            </a:r>
            <a:r>
              <a:rPr lang="fr-FR" sz="2000">
                <a:latin typeface="Adobe Devanagari" panose="02040503050201020203" pitchFamily="18" charset="77"/>
                <a:cs typeface="Adobe Devanagari" panose="02040503050201020203" pitchFamily="18" charset="77"/>
              </a:rPr>
              <a:t> et al., 2024, A&amp;A</a:t>
            </a:r>
            <a:endParaRPr lang="en-US" sz="2000">
              <a:latin typeface="Adobe Devanagari" panose="02040503050201020203" pitchFamily="18" charset="77"/>
              <a:cs typeface="Adobe Devanagari" panose="02040503050201020203" pitchFamily="18" charset="77"/>
            </a:endParaRPr>
          </a:p>
          <a:p>
            <a:r>
              <a:rPr sz="200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Berriot</a:t>
            </a:r>
            <a:r>
              <a:rPr lang="en-US" sz="2000">
                <a:latin typeface="Adobe Devanagari" panose="02040503050201020203" pitchFamily="18" charset="77"/>
                <a:cs typeface="Adobe Devanagari" panose="02040503050201020203" pitchFamily="18" charset="77"/>
              </a:rPr>
              <a:t> et al., 2025, </a:t>
            </a:r>
            <a:r>
              <a:rPr lang="en-US" sz="200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ApJ</a:t>
            </a:r>
            <a:endParaRPr sz="2000">
              <a:latin typeface="Adobe Devanagari" panose="02040503050201020203" pitchFamily="18" charset="77"/>
              <a:cs typeface="Adobe Devanagari" panose="02040503050201020203" pitchFamily="18" charset="77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97"/>
          <p:cNvSpPr txBox="1">
            <a:spLocks noGrp="1"/>
          </p:cNvSpPr>
          <p:nvPr>
            <p:ph type="ctrTitle"/>
          </p:nvPr>
        </p:nvSpPr>
        <p:spPr>
          <a:xfrm>
            <a:off x="2079452" y="235000"/>
            <a:ext cx="4985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f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Hybrid-PIC model</a:t>
            </a: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6" name="Google Shape;145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525" y="938805"/>
            <a:ext cx="2779090" cy="13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5842" y="1364080"/>
            <a:ext cx="1861802" cy="6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425" y="2607955"/>
            <a:ext cx="4306508" cy="3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6508" y="854012"/>
            <a:ext cx="1650825" cy="3941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0" name="Google Shape;1460;p97"/>
          <p:cNvGrpSpPr/>
          <p:nvPr/>
        </p:nvGrpSpPr>
        <p:grpSpPr>
          <a:xfrm>
            <a:off x="221503" y="3476056"/>
            <a:ext cx="5408264" cy="691825"/>
            <a:chOff x="3546636" y="2403451"/>
            <a:chExt cx="5408264" cy="691825"/>
          </a:xfrm>
        </p:grpSpPr>
        <p:pic>
          <p:nvPicPr>
            <p:cNvPr id="1461" name="Google Shape;1461;p9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546636" y="2403451"/>
              <a:ext cx="5408264" cy="69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2" name="Google Shape;1462;p9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116985" y="2442877"/>
              <a:ext cx="973683" cy="613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3" name="Google Shape;1463;p97"/>
          <p:cNvSpPr txBox="1">
            <a:spLocks noGrp="1"/>
          </p:cNvSpPr>
          <p:nvPr>
            <p:ph type="ctrTitle"/>
          </p:nvPr>
        </p:nvSpPr>
        <p:spPr>
          <a:xfrm>
            <a:off x="1432544" y="1101230"/>
            <a:ext cx="4130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fr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Ions are treated as macro-particles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97"/>
          <p:cNvSpPr txBox="1">
            <a:spLocks noGrp="1"/>
          </p:cNvSpPr>
          <p:nvPr>
            <p:ph type="ctrTitle"/>
          </p:nvPr>
        </p:nvSpPr>
        <p:spPr>
          <a:xfrm>
            <a:off x="5576200" y="3555726"/>
            <a:ext cx="33096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fr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Generalized Ohm’s law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97"/>
          <p:cNvSpPr txBox="1"/>
          <p:nvPr/>
        </p:nvSpPr>
        <p:spPr>
          <a:xfrm>
            <a:off x="4650575" y="2462155"/>
            <a:ext cx="33096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2060"/>
                </a:solidFill>
              </a:rPr>
              <a:t>Charge-neutralizing, massless, isothermal e</a:t>
            </a:r>
            <a:r>
              <a:rPr lang="fr" sz="1800" baseline="30000">
                <a:solidFill>
                  <a:srgbClr val="002060"/>
                </a:solidFill>
              </a:rPr>
              <a:t>-</a:t>
            </a:r>
            <a:r>
              <a:rPr lang="fr" sz="1800">
                <a:solidFill>
                  <a:srgbClr val="002060"/>
                </a:solidFill>
              </a:rPr>
              <a:t> fluid</a:t>
            </a:r>
            <a:endParaRPr/>
          </a:p>
        </p:txBody>
      </p:sp>
      <p:sp>
        <p:nvSpPr>
          <p:cNvPr id="1466" name="Google Shape;1466;p97"/>
          <p:cNvSpPr txBox="1">
            <a:spLocks noGrp="1"/>
          </p:cNvSpPr>
          <p:nvPr>
            <p:ph type="ctrTitle"/>
          </p:nvPr>
        </p:nvSpPr>
        <p:spPr>
          <a:xfrm>
            <a:off x="6223900" y="353186"/>
            <a:ext cx="3153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fr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Maxwell equations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97"/>
          <p:cNvSpPr txBox="1"/>
          <p:nvPr/>
        </p:nvSpPr>
        <p:spPr>
          <a:xfrm>
            <a:off x="694183" y="4354829"/>
            <a:ext cx="7729500" cy="72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2060"/>
                </a:solidFill>
              </a:rPr>
              <a:t>CAMELIA code (P. </a:t>
            </a:r>
            <a:r>
              <a:rPr lang="en-GB" sz="1800" dirty="0">
                <a:solidFill>
                  <a:srgbClr val="002060"/>
                </a:solidFill>
              </a:rPr>
              <a:t>Hellinger) adapted from CAM-CL (Matthews 1994)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2060"/>
              </a:solidFill>
            </a:endParaRPr>
          </a:p>
        </p:txBody>
      </p:sp>
      <p:pic>
        <p:nvPicPr>
          <p:cNvPr id="1469" name="Google Shape;1469;p97"/>
          <p:cNvPicPr preferRelativeResize="0"/>
          <p:nvPr/>
        </p:nvPicPr>
        <p:blipFill rotWithShape="1">
          <a:blip r:embed="rId5">
            <a:alphaModFix/>
          </a:blip>
          <a:srcRect l="19283" t="28838" r="77388" b="18585"/>
          <a:stretch/>
        </p:blipFill>
        <p:spPr>
          <a:xfrm>
            <a:off x="4243625" y="3923910"/>
            <a:ext cx="122075" cy="1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98"/>
          <p:cNvSpPr txBox="1">
            <a:spLocks noGrp="1"/>
          </p:cNvSpPr>
          <p:nvPr>
            <p:ph type="ctrTitle"/>
          </p:nvPr>
        </p:nvSpPr>
        <p:spPr>
          <a:xfrm>
            <a:off x="275179" y="144721"/>
            <a:ext cx="8508866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>
              <a:buSzPts val="700"/>
            </a:pPr>
            <a:r>
              <a:rPr lang="en-GB" sz="2400" b="1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Simulation setup and Möbius boundary conditions</a:t>
            </a:r>
            <a:endParaRPr lang="en-GB" sz="2400" b="1" dirty="0">
              <a:solidFill>
                <a:srgbClr val="00206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98"/>
          <p:cNvSpPr txBox="1"/>
          <p:nvPr/>
        </p:nvSpPr>
        <p:spPr>
          <a:xfrm>
            <a:off x="61390" y="578151"/>
            <a:ext cx="7704082" cy="484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" sz="1800" b="1" dirty="0">
                <a:solidFill>
                  <a:srgbClr val="CC0000"/>
                </a:solidFill>
              </a:rPr>
              <a:t>Standard </a:t>
            </a:r>
            <a:r>
              <a:rPr lang="fr" sz="1800" b="1" dirty="0" err="1">
                <a:solidFill>
                  <a:srgbClr val="CC0000"/>
                </a:solidFill>
              </a:rPr>
              <a:t>periodic</a:t>
            </a:r>
            <a:r>
              <a:rPr lang="fr" sz="1800" b="1" dirty="0">
                <a:solidFill>
                  <a:srgbClr val="CC0000"/>
                </a:solidFill>
              </a:rPr>
              <a:t> </a:t>
            </a:r>
            <a:r>
              <a:rPr lang="fr" sz="1800" b="1" dirty="0" err="1">
                <a:solidFill>
                  <a:srgbClr val="CC0000"/>
                </a:solidFill>
              </a:rPr>
              <a:t>boundaries</a:t>
            </a:r>
            <a:r>
              <a:rPr lang="fr" sz="1800" b="1" dirty="0">
                <a:solidFill>
                  <a:srgbClr val="CC0000"/>
                </a:solidFill>
              </a:rPr>
              <a:t>: </a:t>
            </a:r>
            <a:r>
              <a:rPr lang="fr" sz="1800" dirty="0">
                <a:solidFill>
                  <a:srgbClr val="002060"/>
                </a:solidFill>
              </a:rPr>
              <a:t>2 </a:t>
            </a:r>
            <a:r>
              <a:rPr lang="fr" sz="1800" dirty="0" err="1">
                <a:solidFill>
                  <a:srgbClr val="002060"/>
                </a:solidFill>
              </a:rPr>
              <a:t>current</a:t>
            </a:r>
            <a:r>
              <a:rPr lang="fr" sz="1800" dirty="0">
                <a:solidFill>
                  <a:srgbClr val="002060"/>
                </a:solidFill>
              </a:rPr>
              <a:t> </a:t>
            </a:r>
            <a:r>
              <a:rPr lang="fr" sz="1800" dirty="0" err="1">
                <a:solidFill>
                  <a:srgbClr val="002060"/>
                </a:solidFill>
              </a:rPr>
              <a:t>sheets</a:t>
            </a:r>
            <a:r>
              <a:rPr lang="fr" sz="1800" dirty="0">
                <a:solidFill>
                  <a:srgbClr val="002060"/>
                </a:solidFill>
              </a:rPr>
              <a:t> to </a:t>
            </a:r>
            <a:r>
              <a:rPr lang="fr" sz="1800" dirty="0" err="1">
                <a:solidFill>
                  <a:srgbClr val="002060"/>
                </a:solidFill>
              </a:rPr>
              <a:t>keep</a:t>
            </a:r>
            <a:r>
              <a:rPr lang="fr" sz="1800" dirty="0">
                <a:solidFill>
                  <a:srgbClr val="002060"/>
                </a:solidFill>
              </a:rPr>
              <a:t> the </a:t>
            </a:r>
            <a:r>
              <a:rPr lang="fr" sz="1800" dirty="0" err="1">
                <a:solidFill>
                  <a:srgbClr val="002060"/>
                </a:solidFill>
              </a:rPr>
              <a:t>periodicity</a:t>
            </a:r>
            <a:endParaRPr lang="fr" sz="1800" dirty="0">
              <a:solidFill>
                <a:srgbClr val="00206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8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6A3900B-7AC8-D5BE-54F8-6B6360BA6B86}"/>
              </a:ext>
            </a:extLst>
          </p:cNvPr>
          <p:cNvGrpSpPr/>
          <p:nvPr/>
        </p:nvGrpSpPr>
        <p:grpSpPr>
          <a:xfrm>
            <a:off x="267463" y="1190055"/>
            <a:ext cx="2708964" cy="2022148"/>
            <a:chOff x="569459" y="729482"/>
            <a:chExt cx="3161275" cy="2274600"/>
          </a:xfrm>
        </p:grpSpPr>
        <p:sp>
          <p:nvSpPr>
            <p:cNvPr id="1475" name="Google Shape;1475;p98"/>
            <p:cNvSpPr/>
            <p:nvPr/>
          </p:nvSpPr>
          <p:spPr>
            <a:xfrm>
              <a:off x="575934" y="729482"/>
              <a:ext cx="3154800" cy="2274600"/>
            </a:xfrm>
            <a:prstGeom prst="rect">
              <a:avLst/>
            </a:prstGeom>
            <a:noFill/>
            <a:ln w="26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3325" tIns="63325" rIns="63325" bIns="633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6"/>
                <a:buFont typeface="Arial"/>
                <a:buNone/>
              </a:pPr>
              <a:endParaRPr sz="101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76" name="Google Shape;1476;p98"/>
            <p:cNvCxnSpPr/>
            <p:nvPr/>
          </p:nvCxnSpPr>
          <p:spPr>
            <a:xfrm>
              <a:off x="569459" y="2471450"/>
              <a:ext cx="3154800" cy="0"/>
            </a:xfrm>
            <a:prstGeom prst="straightConnector1">
              <a:avLst/>
            </a:prstGeom>
            <a:noFill/>
            <a:ln w="66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77" name="Google Shape;1477;p98"/>
            <p:cNvCxnSpPr/>
            <p:nvPr/>
          </p:nvCxnSpPr>
          <p:spPr>
            <a:xfrm>
              <a:off x="569459" y="2129789"/>
              <a:ext cx="3154800" cy="0"/>
            </a:xfrm>
            <a:prstGeom prst="straightConnector1">
              <a:avLst/>
            </a:prstGeom>
            <a:noFill/>
            <a:ln w="66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78" name="Google Shape;1478;p98"/>
            <p:cNvSpPr/>
            <p:nvPr/>
          </p:nvSpPr>
          <p:spPr>
            <a:xfrm>
              <a:off x="870434" y="2305410"/>
              <a:ext cx="52200" cy="157800"/>
            </a:xfrm>
            <a:prstGeom prst="upDownArrow">
              <a:avLst>
                <a:gd name="adj1" fmla="val 11886"/>
                <a:gd name="adj2" fmla="val 46713"/>
              </a:avLst>
            </a:prstGeom>
            <a:solidFill>
              <a:schemeClr val="dk1"/>
            </a:solidFill>
            <a:ln w="66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3325" tIns="63325" rIns="63325" bIns="633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6"/>
                <a:buFont typeface="Arial"/>
                <a:buNone/>
              </a:pPr>
              <a:endParaRPr sz="101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9" name="Google Shape;1479;p98"/>
            <p:cNvPicPr preferRelativeResize="0"/>
            <p:nvPr/>
          </p:nvPicPr>
          <p:blipFill rotWithShape="1">
            <a:blip r:embed="rId3">
              <a:alphaModFix/>
            </a:blip>
            <a:srcRect l="47499" t="30532" r="50722" b="61179"/>
            <a:stretch/>
          </p:blipFill>
          <p:spPr>
            <a:xfrm>
              <a:off x="776017" y="2317477"/>
              <a:ext cx="51859" cy="13710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80" name="Google Shape;1480;p98"/>
            <p:cNvCxnSpPr/>
            <p:nvPr/>
          </p:nvCxnSpPr>
          <p:spPr>
            <a:xfrm>
              <a:off x="575934" y="2300750"/>
              <a:ext cx="3154800" cy="0"/>
            </a:xfrm>
            <a:prstGeom prst="straightConnector1">
              <a:avLst/>
            </a:prstGeom>
            <a:noFill/>
            <a:ln w="6600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481" name="Google Shape;1481;p98"/>
            <p:cNvCxnSpPr/>
            <p:nvPr/>
          </p:nvCxnSpPr>
          <p:spPr>
            <a:xfrm rot="10800000" flipH="1">
              <a:off x="1774919" y="1153673"/>
              <a:ext cx="744000" cy="2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82" name="Google Shape;1482;p98"/>
            <p:cNvCxnSpPr/>
            <p:nvPr/>
          </p:nvCxnSpPr>
          <p:spPr>
            <a:xfrm flipH="1">
              <a:off x="1739918" y="1868701"/>
              <a:ext cx="744000" cy="2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83" name="Google Shape;1483;p98"/>
            <p:cNvCxnSpPr/>
            <p:nvPr/>
          </p:nvCxnSpPr>
          <p:spPr>
            <a:xfrm rot="10800000" flipH="1">
              <a:off x="3043841" y="2912099"/>
              <a:ext cx="371700" cy="2400"/>
            </a:xfrm>
            <a:prstGeom prst="straightConnector1">
              <a:avLst/>
            </a:prstGeom>
            <a:noFill/>
            <a:ln w="132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84" name="Google Shape;1484;p98"/>
            <p:cNvCxnSpPr/>
            <p:nvPr/>
          </p:nvCxnSpPr>
          <p:spPr>
            <a:xfrm rot="10800000" flipH="1">
              <a:off x="3043841" y="2539499"/>
              <a:ext cx="2400" cy="375000"/>
            </a:xfrm>
            <a:prstGeom prst="straightConnector1">
              <a:avLst/>
            </a:prstGeom>
            <a:noFill/>
            <a:ln w="132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1485" name="Google Shape;1485;p98"/>
            <p:cNvPicPr preferRelativeResize="0"/>
            <p:nvPr/>
          </p:nvPicPr>
          <p:blipFill rotWithShape="1">
            <a:blip r:embed="rId4">
              <a:alphaModFix/>
            </a:blip>
            <a:srcRect l="48471" t="47724" r="45059" b="40528"/>
            <a:stretch/>
          </p:blipFill>
          <p:spPr>
            <a:xfrm>
              <a:off x="3423512" y="2780208"/>
              <a:ext cx="117154" cy="120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6" name="Google Shape;1486;p98"/>
            <p:cNvPicPr preferRelativeResize="0"/>
            <p:nvPr/>
          </p:nvPicPr>
          <p:blipFill rotWithShape="1">
            <a:blip r:embed="rId4">
              <a:alphaModFix/>
            </a:blip>
            <a:srcRect l="62955" t="47282" r="31478" b="37743"/>
            <a:stretch/>
          </p:blipFill>
          <p:spPr>
            <a:xfrm>
              <a:off x="3098934" y="2510084"/>
              <a:ext cx="97656" cy="149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7" name="Google Shape;1487;p9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81628" y="1796658"/>
              <a:ext cx="186015" cy="146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8" name="Google Shape;1488;p9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20621" y="1073463"/>
              <a:ext cx="186015" cy="14652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91" name="Google Shape;1491;p98"/>
            <p:cNvCxnSpPr/>
            <p:nvPr/>
          </p:nvCxnSpPr>
          <p:spPr>
            <a:xfrm>
              <a:off x="569459" y="1610018"/>
              <a:ext cx="3154800" cy="0"/>
            </a:xfrm>
            <a:prstGeom prst="straightConnector1">
              <a:avLst/>
            </a:prstGeom>
            <a:noFill/>
            <a:ln w="66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92" name="Google Shape;1492;p98"/>
            <p:cNvCxnSpPr/>
            <p:nvPr/>
          </p:nvCxnSpPr>
          <p:spPr>
            <a:xfrm>
              <a:off x="569459" y="1268357"/>
              <a:ext cx="3154800" cy="0"/>
            </a:xfrm>
            <a:prstGeom prst="straightConnector1">
              <a:avLst/>
            </a:prstGeom>
            <a:noFill/>
            <a:ln w="66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93" name="Google Shape;1493;p98"/>
            <p:cNvSpPr/>
            <p:nvPr/>
          </p:nvSpPr>
          <p:spPr>
            <a:xfrm>
              <a:off x="870434" y="1443978"/>
              <a:ext cx="52200" cy="157800"/>
            </a:xfrm>
            <a:prstGeom prst="upDownArrow">
              <a:avLst>
                <a:gd name="adj1" fmla="val 11886"/>
                <a:gd name="adj2" fmla="val 46713"/>
              </a:avLst>
            </a:prstGeom>
            <a:solidFill>
              <a:schemeClr val="dk1"/>
            </a:solidFill>
            <a:ln w="66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3325" tIns="63325" rIns="63325" bIns="633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6"/>
                <a:buFont typeface="Arial"/>
                <a:buNone/>
              </a:pPr>
              <a:endParaRPr sz="101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4" name="Google Shape;1494;p98"/>
            <p:cNvPicPr preferRelativeResize="0"/>
            <p:nvPr/>
          </p:nvPicPr>
          <p:blipFill rotWithShape="1">
            <a:blip r:embed="rId3">
              <a:alphaModFix/>
            </a:blip>
            <a:srcRect l="47499" t="30532" r="50722" b="61179"/>
            <a:stretch/>
          </p:blipFill>
          <p:spPr>
            <a:xfrm>
              <a:off x="776017" y="1456045"/>
              <a:ext cx="51859" cy="13710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95" name="Google Shape;1495;p98"/>
            <p:cNvCxnSpPr/>
            <p:nvPr/>
          </p:nvCxnSpPr>
          <p:spPr>
            <a:xfrm>
              <a:off x="575934" y="1439318"/>
              <a:ext cx="3154800" cy="0"/>
            </a:xfrm>
            <a:prstGeom prst="straightConnector1">
              <a:avLst/>
            </a:prstGeom>
            <a:noFill/>
            <a:ln w="6600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496" name="Google Shape;1496;p98"/>
            <p:cNvCxnSpPr/>
            <p:nvPr/>
          </p:nvCxnSpPr>
          <p:spPr>
            <a:xfrm rot="10800000" flipH="1">
              <a:off x="1775511" y="2777799"/>
              <a:ext cx="744000" cy="2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1497" name="Google Shape;1497;p9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20615" y="2670842"/>
              <a:ext cx="186015" cy="146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8" name="Google Shape;1498;p98"/>
            <p:cNvSpPr txBox="1"/>
            <p:nvPr/>
          </p:nvSpPr>
          <p:spPr>
            <a:xfrm>
              <a:off x="1171487" y="2062731"/>
              <a:ext cx="2053800" cy="4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800">
                  <a:solidFill>
                    <a:schemeClr val="dk1"/>
                  </a:solidFill>
                </a:rPr>
                <a:t>Current </a:t>
              </a:r>
              <a:r>
                <a:rPr lang="fr" sz="1800" err="1">
                  <a:solidFill>
                    <a:schemeClr val="dk1"/>
                  </a:solidFill>
                </a:rPr>
                <a:t>sheet</a:t>
              </a:r>
              <a:r>
                <a:rPr lang="fr" sz="1800">
                  <a:solidFill>
                    <a:schemeClr val="dk1"/>
                  </a:solidFill>
                </a:rPr>
                <a:t> 2 </a:t>
              </a: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9" name="Google Shape;1499;p98"/>
            <p:cNvSpPr txBox="1"/>
            <p:nvPr/>
          </p:nvSpPr>
          <p:spPr>
            <a:xfrm>
              <a:off x="1217133" y="1191216"/>
              <a:ext cx="2053800" cy="4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800">
                  <a:solidFill>
                    <a:schemeClr val="dk1"/>
                  </a:solidFill>
                </a:rPr>
                <a:t>Current </a:t>
              </a:r>
              <a:r>
                <a:rPr lang="fr" sz="1800" err="1">
                  <a:solidFill>
                    <a:schemeClr val="dk1"/>
                  </a:solidFill>
                </a:rPr>
                <a:t>sheet</a:t>
              </a:r>
              <a:r>
                <a:rPr lang="fr" sz="1800">
                  <a:solidFill>
                    <a:schemeClr val="dk1"/>
                  </a:solidFill>
                </a:rPr>
                <a:t> 1 </a:t>
              </a: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6C51BFAC-17F9-33F8-70AB-BA0921499A67}"/>
              </a:ext>
            </a:extLst>
          </p:cNvPr>
          <p:cNvGrpSpPr/>
          <p:nvPr/>
        </p:nvGrpSpPr>
        <p:grpSpPr>
          <a:xfrm>
            <a:off x="5960577" y="1111449"/>
            <a:ext cx="3055511" cy="2290043"/>
            <a:chOff x="443325" y="578868"/>
            <a:chExt cx="3448571" cy="2575589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B42B56D-17F5-9EDC-9CEC-5E01AC655A06}"/>
                </a:ext>
              </a:extLst>
            </p:cNvPr>
            <p:cNvGrpSpPr/>
            <p:nvPr/>
          </p:nvGrpSpPr>
          <p:grpSpPr>
            <a:xfrm>
              <a:off x="443325" y="578868"/>
              <a:ext cx="3448571" cy="2571218"/>
              <a:chOff x="443325" y="578868"/>
              <a:chExt cx="3448571" cy="2571218"/>
            </a:xfrm>
          </p:grpSpPr>
          <p:cxnSp>
            <p:nvCxnSpPr>
              <p:cNvPr id="6" name="Google Shape;1507;p99">
                <a:extLst>
                  <a:ext uri="{FF2B5EF4-FFF2-40B4-BE49-F238E27FC236}">
                    <a16:creationId xmlns:a16="http://schemas.microsoft.com/office/drawing/2014/main" id="{60913E5F-6742-32FB-E88A-FE8829277554}"/>
                  </a:ext>
                </a:extLst>
              </p:cNvPr>
              <p:cNvCxnSpPr>
                <a:stCxn id="7" idx="1"/>
                <a:endCxn id="7" idx="3"/>
              </p:cNvCxnSpPr>
              <p:nvPr/>
            </p:nvCxnSpPr>
            <p:spPr>
              <a:xfrm>
                <a:off x="575934" y="1866782"/>
                <a:ext cx="3154800" cy="0"/>
              </a:xfrm>
              <a:prstGeom prst="straightConnector1">
                <a:avLst/>
              </a:prstGeom>
              <a:noFill/>
              <a:ln w="6600" cap="flat" cmpd="sng">
                <a:solidFill>
                  <a:schemeClr val="dk2"/>
                </a:solidFill>
                <a:prstDash val="dash"/>
                <a:round/>
                <a:headEnd type="none" w="sm" len="sm"/>
                <a:tailEnd type="none" w="sm" len="sm"/>
              </a:ln>
            </p:spPr>
          </p:cxnSp>
          <p:sp>
            <p:nvSpPr>
              <p:cNvPr id="7" name="Google Shape;1508;p99">
                <a:extLst>
                  <a:ext uri="{FF2B5EF4-FFF2-40B4-BE49-F238E27FC236}">
                    <a16:creationId xmlns:a16="http://schemas.microsoft.com/office/drawing/2014/main" id="{6A06E0EA-C1D5-524E-69D3-7DC00C26BD91}"/>
                  </a:ext>
                </a:extLst>
              </p:cNvPr>
              <p:cNvSpPr/>
              <p:nvPr/>
            </p:nvSpPr>
            <p:spPr>
              <a:xfrm>
                <a:off x="575934" y="729482"/>
                <a:ext cx="3154800" cy="2274600"/>
              </a:xfrm>
              <a:prstGeom prst="rect">
                <a:avLst/>
              </a:prstGeom>
              <a:noFill/>
              <a:ln w="26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3325" tIns="63325" rIns="63325" bIns="6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6"/>
                  <a:buFont typeface="Arial"/>
                  <a:buNone/>
                </a:pPr>
                <a:endParaRPr sz="1015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09;p99">
                <a:extLst>
                  <a:ext uri="{FF2B5EF4-FFF2-40B4-BE49-F238E27FC236}">
                    <a16:creationId xmlns:a16="http://schemas.microsoft.com/office/drawing/2014/main" id="{28A07E18-95A9-4426-AC62-9972F766D5DC}"/>
                  </a:ext>
                </a:extLst>
              </p:cNvPr>
              <p:cNvSpPr/>
              <p:nvPr/>
            </p:nvSpPr>
            <p:spPr>
              <a:xfrm>
                <a:off x="1065321" y="2816323"/>
                <a:ext cx="186000" cy="187500"/>
              </a:xfrm>
              <a:prstGeom prst="rect">
                <a:avLst/>
              </a:prstGeom>
              <a:noFill/>
              <a:ln w="264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3325" tIns="63325" rIns="63325" bIns="6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6"/>
                  <a:buFont typeface="Arial"/>
                  <a:buNone/>
                </a:pPr>
                <a:endParaRPr sz="1015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1510;p99">
                <a:extLst>
                  <a:ext uri="{FF2B5EF4-FFF2-40B4-BE49-F238E27FC236}">
                    <a16:creationId xmlns:a16="http://schemas.microsoft.com/office/drawing/2014/main" id="{16F323BC-682F-63E6-FD12-2213803B7808}"/>
                  </a:ext>
                </a:extLst>
              </p:cNvPr>
              <p:cNvSpPr/>
              <p:nvPr/>
            </p:nvSpPr>
            <p:spPr>
              <a:xfrm>
                <a:off x="3043841" y="729482"/>
                <a:ext cx="186000" cy="187500"/>
              </a:xfrm>
              <a:prstGeom prst="rect">
                <a:avLst/>
              </a:prstGeom>
              <a:noFill/>
              <a:ln w="264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3325" tIns="63325" rIns="63325" bIns="6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6"/>
                  <a:buFont typeface="Arial"/>
                  <a:buNone/>
                </a:pPr>
                <a:endParaRPr sz="1015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0" name="Google Shape;1511;p99">
                <a:extLst>
                  <a:ext uri="{FF2B5EF4-FFF2-40B4-BE49-F238E27FC236}">
                    <a16:creationId xmlns:a16="http://schemas.microsoft.com/office/drawing/2014/main" id="{238604B9-2EE5-94D4-A0BA-3670EBDFE24A}"/>
                  </a:ext>
                </a:extLst>
              </p:cNvPr>
              <p:cNvCxnSpPr/>
              <p:nvPr/>
            </p:nvCxnSpPr>
            <p:spPr>
              <a:xfrm rot="10800000">
                <a:off x="3100475" y="578868"/>
                <a:ext cx="72600" cy="259500"/>
              </a:xfrm>
              <a:prstGeom prst="straightConnector1">
                <a:avLst/>
              </a:prstGeom>
              <a:noFill/>
              <a:ln w="13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11" name="Google Shape;1512;p99">
                <a:extLst>
                  <a:ext uri="{FF2B5EF4-FFF2-40B4-BE49-F238E27FC236}">
                    <a16:creationId xmlns:a16="http://schemas.microsoft.com/office/drawing/2014/main" id="{E556CEF9-1380-0C0B-8065-2EB782941E20}"/>
                  </a:ext>
                </a:extLst>
              </p:cNvPr>
              <p:cNvCxnSpPr/>
              <p:nvPr/>
            </p:nvCxnSpPr>
            <p:spPr>
              <a:xfrm rot="10800000" flipH="1">
                <a:off x="1101667" y="2890586"/>
                <a:ext cx="72600" cy="259500"/>
              </a:xfrm>
              <a:prstGeom prst="straightConnector1">
                <a:avLst/>
              </a:prstGeom>
              <a:noFill/>
              <a:ln w="13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2" name="Google Shape;1513;p99">
                <a:extLst>
                  <a:ext uri="{FF2B5EF4-FFF2-40B4-BE49-F238E27FC236}">
                    <a16:creationId xmlns:a16="http://schemas.microsoft.com/office/drawing/2014/main" id="{A59FD06A-0E07-7BA2-FBB7-7F92120693D9}"/>
                  </a:ext>
                </a:extLst>
              </p:cNvPr>
              <p:cNvSpPr/>
              <p:nvPr/>
            </p:nvSpPr>
            <p:spPr>
              <a:xfrm>
                <a:off x="575931" y="1206486"/>
                <a:ext cx="186000" cy="187500"/>
              </a:xfrm>
              <a:prstGeom prst="rect">
                <a:avLst/>
              </a:prstGeom>
              <a:noFill/>
              <a:ln w="2640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3325" tIns="63325" rIns="63325" bIns="6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6"/>
                  <a:buFont typeface="Arial"/>
                  <a:buNone/>
                </a:pPr>
                <a:endParaRPr sz="1015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514;p99">
                <a:extLst>
                  <a:ext uri="{FF2B5EF4-FFF2-40B4-BE49-F238E27FC236}">
                    <a16:creationId xmlns:a16="http://schemas.microsoft.com/office/drawing/2014/main" id="{DFDC9242-1C6F-DFE9-8D2A-C5FDACBB92C5}"/>
                  </a:ext>
                </a:extLst>
              </p:cNvPr>
              <p:cNvSpPr/>
              <p:nvPr/>
            </p:nvSpPr>
            <p:spPr>
              <a:xfrm>
                <a:off x="3544570" y="1206486"/>
                <a:ext cx="186000" cy="187500"/>
              </a:xfrm>
              <a:prstGeom prst="rect">
                <a:avLst/>
              </a:prstGeom>
              <a:noFill/>
              <a:ln w="26400" cap="flat" cmpd="sng">
                <a:solidFill>
                  <a:srgbClr val="674E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3325" tIns="63325" rIns="63325" bIns="6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6"/>
                  <a:buFont typeface="Arial"/>
                  <a:buNone/>
                </a:pPr>
                <a:endParaRPr sz="1015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" name="Google Shape;1515;p99">
                <a:extLst>
                  <a:ext uri="{FF2B5EF4-FFF2-40B4-BE49-F238E27FC236}">
                    <a16:creationId xmlns:a16="http://schemas.microsoft.com/office/drawing/2014/main" id="{1A778DC3-24C1-5826-B382-146750F1B4F1}"/>
                  </a:ext>
                </a:extLst>
              </p:cNvPr>
              <p:cNvCxnSpPr/>
              <p:nvPr/>
            </p:nvCxnSpPr>
            <p:spPr>
              <a:xfrm rot="10800000" flipH="1">
                <a:off x="3621296" y="1254034"/>
                <a:ext cx="270600" cy="92400"/>
              </a:xfrm>
              <a:prstGeom prst="straightConnector1">
                <a:avLst/>
              </a:prstGeom>
              <a:noFill/>
              <a:ln w="13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15" name="Google Shape;1516;p99">
                <a:extLst>
                  <a:ext uri="{FF2B5EF4-FFF2-40B4-BE49-F238E27FC236}">
                    <a16:creationId xmlns:a16="http://schemas.microsoft.com/office/drawing/2014/main" id="{AC3A81B7-47C0-B731-7AEC-A5859F30392F}"/>
                  </a:ext>
                </a:extLst>
              </p:cNvPr>
              <p:cNvCxnSpPr/>
              <p:nvPr/>
            </p:nvCxnSpPr>
            <p:spPr>
              <a:xfrm rot="10800000" flipH="1">
                <a:off x="443325" y="1254034"/>
                <a:ext cx="270600" cy="92400"/>
              </a:xfrm>
              <a:prstGeom prst="straightConnector1">
                <a:avLst/>
              </a:prstGeom>
              <a:noFill/>
              <a:ln w="13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6" name="Google Shape;1518;p99">
                <a:extLst>
                  <a:ext uri="{FF2B5EF4-FFF2-40B4-BE49-F238E27FC236}">
                    <a16:creationId xmlns:a16="http://schemas.microsoft.com/office/drawing/2014/main" id="{8CE8C6B6-0DA4-0A4C-07F8-3ACEBCABDB59}"/>
                  </a:ext>
                </a:extLst>
              </p:cNvPr>
              <p:cNvSpPr/>
              <p:nvPr/>
            </p:nvSpPr>
            <p:spPr>
              <a:xfrm>
                <a:off x="3228309" y="626983"/>
                <a:ext cx="495900" cy="750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009E12"/>
              </a:solidFill>
              <a:ln w="66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3325" tIns="63325" rIns="63325" bIns="6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6"/>
                  <a:buFont typeface="Arial"/>
                  <a:buNone/>
                </a:pPr>
                <a:endParaRPr sz="1015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7" name="Google Shape;1519;p99">
                <a:extLst>
                  <a:ext uri="{FF2B5EF4-FFF2-40B4-BE49-F238E27FC236}">
                    <a16:creationId xmlns:a16="http://schemas.microsoft.com/office/drawing/2014/main" id="{3DC1F151-1103-5F79-8813-D58EEA15193E}"/>
                  </a:ext>
                </a:extLst>
              </p:cNvPr>
              <p:cNvCxnSpPr/>
              <p:nvPr/>
            </p:nvCxnSpPr>
            <p:spPr>
              <a:xfrm>
                <a:off x="569459" y="2037482"/>
                <a:ext cx="3154800" cy="0"/>
              </a:xfrm>
              <a:prstGeom prst="straightConnector1">
                <a:avLst/>
              </a:prstGeom>
              <a:noFill/>
              <a:ln w="66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8" name="Google Shape;1520;p99">
                <a:extLst>
                  <a:ext uri="{FF2B5EF4-FFF2-40B4-BE49-F238E27FC236}">
                    <a16:creationId xmlns:a16="http://schemas.microsoft.com/office/drawing/2014/main" id="{92EF97C8-E35F-F54A-28F0-79418D989611}"/>
                  </a:ext>
                </a:extLst>
              </p:cNvPr>
              <p:cNvCxnSpPr/>
              <p:nvPr/>
            </p:nvCxnSpPr>
            <p:spPr>
              <a:xfrm>
                <a:off x="569459" y="1695820"/>
                <a:ext cx="3154800" cy="0"/>
              </a:xfrm>
              <a:prstGeom prst="straightConnector1">
                <a:avLst/>
              </a:prstGeom>
              <a:noFill/>
              <a:ln w="66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" name="Google Shape;1521;p99">
                <a:extLst>
                  <a:ext uri="{FF2B5EF4-FFF2-40B4-BE49-F238E27FC236}">
                    <a16:creationId xmlns:a16="http://schemas.microsoft.com/office/drawing/2014/main" id="{D8DCC3C8-D22A-B911-809B-932AA2F511B9}"/>
                  </a:ext>
                </a:extLst>
              </p:cNvPr>
              <p:cNvSpPr/>
              <p:nvPr/>
            </p:nvSpPr>
            <p:spPr>
              <a:xfrm>
                <a:off x="870434" y="1871441"/>
                <a:ext cx="52200" cy="157800"/>
              </a:xfrm>
              <a:prstGeom prst="upDownArrow">
                <a:avLst>
                  <a:gd name="adj1" fmla="val 11886"/>
                  <a:gd name="adj2" fmla="val 46713"/>
                </a:avLst>
              </a:prstGeom>
              <a:solidFill>
                <a:schemeClr val="dk1"/>
              </a:solidFill>
              <a:ln w="66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3325" tIns="63325" rIns="63325" bIns="6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6"/>
                  <a:buFont typeface="Arial"/>
                  <a:buNone/>
                </a:pPr>
                <a:endParaRPr sz="1015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0" name="Google Shape;1522;p99">
                <a:extLst>
                  <a:ext uri="{FF2B5EF4-FFF2-40B4-BE49-F238E27FC236}">
                    <a16:creationId xmlns:a16="http://schemas.microsoft.com/office/drawing/2014/main" id="{4408DCC2-1469-FFA2-7CD2-6382E4BE51B8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47499" t="30532" r="50722" b="61179"/>
              <a:stretch/>
            </p:blipFill>
            <p:spPr>
              <a:xfrm>
                <a:off x="776017" y="1883509"/>
                <a:ext cx="51859" cy="13710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1" name="Google Shape;1523;p99">
                <a:extLst>
                  <a:ext uri="{FF2B5EF4-FFF2-40B4-BE49-F238E27FC236}">
                    <a16:creationId xmlns:a16="http://schemas.microsoft.com/office/drawing/2014/main" id="{7E4306EF-C9BD-F33C-F512-C9AC8C28824A}"/>
                  </a:ext>
                </a:extLst>
              </p:cNvPr>
              <p:cNvCxnSpPr/>
              <p:nvPr/>
            </p:nvCxnSpPr>
            <p:spPr>
              <a:xfrm rot="10800000" flipH="1">
                <a:off x="1774919" y="1534673"/>
                <a:ext cx="744000" cy="2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2" name="Google Shape;1524;p99">
                <a:extLst>
                  <a:ext uri="{FF2B5EF4-FFF2-40B4-BE49-F238E27FC236}">
                    <a16:creationId xmlns:a16="http://schemas.microsoft.com/office/drawing/2014/main" id="{2A17C948-D0FC-5DB9-67C1-28CAFA817553}"/>
                  </a:ext>
                </a:extLst>
              </p:cNvPr>
              <p:cNvCxnSpPr/>
              <p:nvPr/>
            </p:nvCxnSpPr>
            <p:spPr>
              <a:xfrm flipH="1">
                <a:off x="1781184" y="2196229"/>
                <a:ext cx="744000" cy="2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3" name="Google Shape;1525;p99">
                <a:extLst>
                  <a:ext uri="{FF2B5EF4-FFF2-40B4-BE49-F238E27FC236}">
                    <a16:creationId xmlns:a16="http://schemas.microsoft.com/office/drawing/2014/main" id="{FCDDB50C-8968-1C2A-D568-908CA19D6096}"/>
                  </a:ext>
                </a:extLst>
              </p:cNvPr>
              <p:cNvCxnSpPr/>
              <p:nvPr/>
            </p:nvCxnSpPr>
            <p:spPr>
              <a:xfrm rot="10800000" flipH="1">
                <a:off x="3043841" y="2814965"/>
                <a:ext cx="371700" cy="2400"/>
              </a:xfrm>
              <a:prstGeom prst="straightConnector1">
                <a:avLst/>
              </a:prstGeom>
              <a:noFill/>
              <a:ln w="13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4" name="Google Shape;1526;p99">
                <a:extLst>
                  <a:ext uri="{FF2B5EF4-FFF2-40B4-BE49-F238E27FC236}">
                    <a16:creationId xmlns:a16="http://schemas.microsoft.com/office/drawing/2014/main" id="{4D71752B-8EF9-1519-2EC5-E36D9D5E78BD}"/>
                  </a:ext>
                </a:extLst>
              </p:cNvPr>
              <p:cNvCxnSpPr/>
              <p:nvPr/>
            </p:nvCxnSpPr>
            <p:spPr>
              <a:xfrm rot="10800000" flipH="1">
                <a:off x="3043841" y="2442365"/>
                <a:ext cx="2400" cy="375000"/>
              </a:xfrm>
              <a:prstGeom prst="straightConnector1">
                <a:avLst/>
              </a:prstGeom>
              <a:noFill/>
              <a:ln w="13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pic>
            <p:nvPicPr>
              <p:cNvPr id="25" name="Google Shape;1527;p99">
                <a:extLst>
                  <a:ext uri="{FF2B5EF4-FFF2-40B4-BE49-F238E27FC236}">
                    <a16:creationId xmlns:a16="http://schemas.microsoft.com/office/drawing/2014/main" id="{D77BE19A-076E-FBEB-8761-CB30C69441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48471" t="47724" r="45059" b="40528"/>
              <a:stretch/>
            </p:blipFill>
            <p:spPr>
              <a:xfrm>
                <a:off x="3417665" y="2833363"/>
                <a:ext cx="117154" cy="1206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Google Shape;1528;p99">
                <a:extLst>
                  <a:ext uri="{FF2B5EF4-FFF2-40B4-BE49-F238E27FC236}">
                    <a16:creationId xmlns:a16="http://schemas.microsoft.com/office/drawing/2014/main" id="{7951690C-5A4B-87DE-B347-18B3B39801F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62955" t="47282" r="31478" b="37743"/>
              <a:stretch/>
            </p:blipFill>
            <p:spPr>
              <a:xfrm>
                <a:off x="2910526" y="2328779"/>
                <a:ext cx="97656" cy="14906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Google Shape;1529;p99">
                <a:extLst>
                  <a:ext uri="{FF2B5EF4-FFF2-40B4-BE49-F238E27FC236}">
                    <a16:creationId xmlns:a16="http://schemas.microsoft.com/office/drawing/2014/main" id="{032B02A8-9F03-F682-6810-C9F21DAE047D}"/>
                  </a:ext>
                </a:extLst>
              </p:cNvPr>
              <p:cNvSpPr/>
              <p:nvPr/>
            </p:nvSpPr>
            <p:spPr>
              <a:xfrm>
                <a:off x="635903" y="1871441"/>
                <a:ext cx="53100" cy="1113600"/>
              </a:xfrm>
              <a:prstGeom prst="upDownArrow">
                <a:avLst>
                  <a:gd name="adj1" fmla="val 11886"/>
                  <a:gd name="adj2" fmla="val 46713"/>
                </a:avLst>
              </a:prstGeom>
              <a:solidFill>
                <a:srgbClr val="000000"/>
              </a:solidFill>
              <a:ln w="66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3325" tIns="63325" rIns="63325" bIns="633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6"/>
                  <a:buFont typeface="Arial"/>
                  <a:buNone/>
                </a:pPr>
                <a:endParaRPr sz="1015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" name="Google Shape;1530;p99">
                <a:extLst>
                  <a:ext uri="{FF2B5EF4-FFF2-40B4-BE49-F238E27FC236}">
                    <a16:creationId xmlns:a16="http://schemas.microsoft.com/office/drawing/2014/main" id="{61B8F392-6F8F-B21A-EBC1-D25F1AD214E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53710" t="61502" r="56891" b="26024"/>
              <a:stretch/>
            </p:blipFill>
            <p:spPr>
              <a:xfrm flipH="1">
                <a:off x="702328" y="2446311"/>
                <a:ext cx="288802" cy="1939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1531;p99">
                <a:extLst>
                  <a:ext uri="{FF2B5EF4-FFF2-40B4-BE49-F238E27FC236}">
                    <a16:creationId xmlns:a16="http://schemas.microsoft.com/office/drawing/2014/main" id="{959CFFAC-AEF5-6A82-8574-D7C3022A235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053828" y="2295958"/>
                <a:ext cx="186015" cy="1465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1532;p99">
                <a:extLst>
                  <a:ext uri="{FF2B5EF4-FFF2-40B4-BE49-F238E27FC236}">
                    <a16:creationId xmlns:a16="http://schemas.microsoft.com/office/drawing/2014/main" id="{4130C4C0-15C8-DD0F-53FF-07F9D08060E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053828" y="1313766"/>
                <a:ext cx="186015" cy="1465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" name="Google Shape;1517;p99">
              <a:extLst>
                <a:ext uri="{FF2B5EF4-FFF2-40B4-BE49-F238E27FC236}">
                  <a16:creationId xmlns:a16="http://schemas.microsoft.com/office/drawing/2014/main" id="{20421913-6864-8C7A-BC03-1D25B48078C5}"/>
                </a:ext>
              </a:extLst>
            </p:cNvPr>
            <p:cNvSpPr/>
            <p:nvPr/>
          </p:nvSpPr>
          <p:spPr>
            <a:xfrm>
              <a:off x="569459" y="3079457"/>
              <a:ext cx="495900" cy="750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9E12"/>
            </a:solidFill>
            <a:ln w="66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3325" tIns="63325" rIns="63325" bIns="633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6"/>
                <a:buFont typeface="Arial"/>
                <a:buNone/>
              </a:pPr>
              <a:endParaRPr sz="101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8723FEF-6AA0-6FDB-8A59-0035A007DB10}"/>
              </a:ext>
            </a:extLst>
          </p:cNvPr>
          <p:cNvGrpSpPr/>
          <p:nvPr/>
        </p:nvGrpSpPr>
        <p:grpSpPr>
          <a:xfrm>
            <a:off x="3505317" y="1283672"/>
            <a:ext cx="2019411" cy="1946884"/>
            <a:chOff x="5293172" y="724779"/>
            <a:chExt cx="2585035" cy="2391908"/>
          </a:xfrm>
        </p:grpSpPr>
        <p:sp>
          <p:nvSpPr>
            <p:cNvPr id="32" name="Google Shape;1533;p99">
              <a:extLst>
                <a:ext uri="{FF2B5EF4-FFF2-40B4-BE49-F238E27FC236}">
                  <a16:creationId xmlns:a16="http://schemas.microsoft.com/office/drawing/2014/main" id="{11E5D72A-B9C2-93A5-3BCA-A62E4B097A00}"/>
                </a:ext>
              </a:extLst>
            </p:cNvPr>
            <p:cNvSpPr/>
            <p:nvPr/>
          </p:nvSpPr>
          <p:spPr>
            <a:xfrm rot="-2145350" flipH="1">
              <a:off x="5398019" y="765731"/>
              <a:ext cx="1144896" cy="1092689"/>
            </a:xfrm>
            <a:prstGeom prst="arc">
              <a:avLst>
                <a:gd name="adj1" fmla="val 14290180"/>
                <a:gd name="adj2" fmla="val 20012206"/>
              </a:avLst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700" tIns="77700" rIns="77700" bIns="77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6"/>
                <a:buFont typeface="Arial"/>
                <a:buNone/>
              </a:pPr>
              <a:endParaRPr sz="1246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" name="Google Shape;1534;p99">
              <a:extLst>
                <a:ext uri="{FF2B5EF4-FFF2-40B4-BE49-F238E27FC236}">
                  <a16:creationId xmlns:a16="http://schemas.microsoft.com/office/drawing/2014/main" id="{14CD82C8-637D-9786-CCAD-58363E28AABF}"/>
                </a:ext>
              </a:extLst>
            </p:cNvPr>
            <p:cNvCxnSpPr>
              <a:stCxn id="35" idx="2"/>
            </p:cNvCxnSpPr>
            <p:nvPr/>
          </p:nvCxnSpPr>
          <p:spPr>
            <a:xfrm rot="10800000">
              <a:off x="5624174" y="2590937"/>
              <a:ext cx="263700" cy="475800"/>
            </a:xfrm>
            <a:prstGeom prst="straightConnector1">
              <a:avLst/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" name="Google Shape;1536;p99">
              <a:extLst>
                <a:ext uri="{FF2B5EF4-FFF2-40B4-BE49-F238E27FC236}">
                  <a16:creationId xmlns:a16="http://schemas.microsoft.com/office/drawing/2014/main" id="{C3229294-B441-7443-8608-17FFA22EA421}"/>
                </a:ext>
              </a:extLst>
            </p:cNvPr>
            <p:cNvSpPr/>
            <p:nvPr/>
          </p:nvSpPr>
          <p:spPr>
            <a:xfrm rot="-9819708">
              <a:off x="5603463" y="2278657"/>
              <a:ext cx="661201" cy="524017"/>
            </a:xfrm>
            <a:prstGeom prst="arc">
              <a:avLst>
                <a:gd name="adj1" fmla="val 13037909"/>
                <a:gd name="adj2" fmla="val 20736817"/>
              </a:avLst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700" tIns="77700" rIns="77700" bIns="77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6"/>
                <a:buFont typeface="Arial"/>
                <a:buNone/>
              </a:pPr>
              <a:endParaRPr sz="1246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535;p99">
              <a:extLst>
                <a:ext uri="{FF2B5EF4-FFF2-40B4-BE49-F238E27FC236}">
                  <a16:creationId xmlns:a16="http://schemas.microsoft.com/office/drawing/2014/main" id="{F0E9F8D7-A9A2-9EA0-67A9-5961518A7C3F}"/>
                </a:ext>
              </a:extLst>
            </p:cNvPr>
            <p:cNvSpPr/>
            <p:nvPr/>
          </p:nvSpPr>
          <p:spPr>
            <a:xfrm rot="10674199">
              <a:off x="5744833" y="2592846"/>
              <a:ext cx="729789" cy="523841"/>
            </a:xfrm>
            <a:prstGeom prst="arc">
              <a:avLst>
                <a:gd name="adj1" fmla="val 13766580"/>
                <a:gd name="adj2" fmla="val 19103335"/>
              </a:avLst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700" tIns="77700" rIns="77700" bIns="77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6"/>
                <a:buFont typeface="Arial"/>
                <a:buNone/>
              </a:pPr>
              <a:endParaRPr sz="1246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537;p99">
              <a:extLst>
                <a:ext uri="{FF2B5EF4-FFF2-40B4-BE49-F238E27FC236}">
                  <a16:creationId xmlns:a16="http://schemas.microsoft.com/office/drawing/2014/main" id="{1E3E3AB2-AB43-4EA6-FCAA-AD1BB3E8551D}"/>
                </a:ext>
              </a:extLst>
            </p:cNvPr>
            <p:cNvSpPr/>
            <p:nvPr/>
          </p:nvSpPr>
          <p:spPr>
            <a:xfrm rot="-1848659" flipH="1">
              <a:off x="5732031" y="724779"/>
              <a:ext cx="713968" cy="935562"/>
            </a:xfrm>
            <a:prstGeom prst="arc">
              <a:avLst>
                <a:gd name="adj1" fmla="val 15085787"/>
                <a:gd name="adj2" fmla="val 19926752"/>
              </a:avLst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700" tIns="77700" rIns="77700" bIns="77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6"/>
                <a:buFont typeface="Arial"/>
                <a:buNone/>
              </a:pPr>
              <a:endParaRPr sz="1246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538;p99">
              <a:extLst>
                <a:ext uri="{FF2B5EF4-FFF2-40B4-BE49-F238E27FC236}">
                  <a16:creationId xmlns:a16="http://schemas.microsoft.com/office/drawing/2014/main" id="{4B95C307-1CC0-AD25-1B89-606A777F1A63}"/>
                </a:ext>
              </a:extLst>
            </p:cNvPr>
            <p:cNvSpPr/>
            <p:nvPr/>
          </p:nvSpPr>
          <p:spPr>
            <a:xfrm rot="6761605" flipH="1">
              <a:off x="7001976" y="1225542"/>
              <a:ext cx="772939" cy="979523"/>
            </a:xfrm>
            <a:prstGeom prst="arc">
              <a:avLst>
                <a:gd name="adj1" fmla="val 14938083"/>
                <a:gd name="adj2" fmla="val 19427254"/>
              </a:avLst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700" tIns="77700" rIns="77700" bIns="77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6"/>
                <a:buFont typeface="Arial"/>
                <a:buNone/>
              </a:pPr>
              <a:endParaRPr sz="1246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8" name="Google Shape;1539;p99">
              <a:extLst>
                <a:ext uri="{FF2B5EF4-FFF2-40B4-BE49-F238E27FC236}">
                  <a16:creationId xmlns:a16="http://schemas.microsoft.com/office/drawing/2014/main" id="{D28E8A00-BD89-BAE4-676D-B79E4056CB00}"/>
                </a:ext>
              </a:extLst>
            </p:cNvPr>
            <p:cNvCxnSpPr/>
            <p:nvPr/>
          </p:nvCxnSpPr>
          <p:spPr>
            <a:xfrm rot="10800000" flipH="1">
              <a:off x="5293172" y="1708885"/>
              <a:ext cx="748500" cy="130200"/>
            </a:xfrm>
            <a:prstGeom prst="straightConnector1">
              <a:avLst/>
            </a:prstGeom>
            <a:noFill/>
            <a:ln w="242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9" name="Google Shape;1540;p99">
              <a:extLst>
                <a:ext uri="{FF2B5EF4-FFF2-40B4-BE49-F238E27FC236}">
                  <a16:creationId xmlns:a16="http://schemas.microsoft.com/office/drawing/2014/main" id="{3797ED76-2B4F-2175-9673-FDD7401EBFCB}"/>
                </a:ext>
              </a:extLst>
            </p:cNvPr>
            <p:cNvSpPr/>
            <p:nvPr/>
          </p:nvSpPr>
          <p:spPr>
            <a:xfrm rot="-533511">
              <a:off x="5481180" y="1745736"/>
              <a:ext cx="331889" cy="56132"/>
            </a:xfrm>
            <a:prstGeom prst="rect">
              <a:avLst/>
            </a:prstGeom>
            <a:solidFill>
              <a:schemeClr val="lt1"/>
            </a:solidFill>
            <a:ln w="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700" tIns="77700" rIns="77700" bIns="77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6"/>
                <a:buFont typeface="Arial"/>
                <a:buNone/>
              </a:pPr>
              <a:endParaRPr sz="1246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" name="Google Shape;1541;p99">
              <a:extLst>
                <a:ext uri="{FF2B5EF4-FFF2-40B4-BE49-F238E27FC236}">
                  <a16:creationId xmlns:a16="http://schemas.microsoft.com/office/drawing/2014/main" id="{78D2CCF6-56A2-F05C-18DE-96A98A114CDC}"/>
                </a:ext>
              </a:extLst>
            </p:cNvPr>
            <p:cNvCxnSpPr/>
            <p:nvPr/>
          </p:nvCxnSpPr>
          <p:spPr>
            <a:xfrm rot="-116709">
              <a:off x="5430428" y="1390136"/>
              <a:ext cx="159092" cy="1147615"/>
            </a:xfrm>
            <a:prstGeom prst="straightConnector1">
              <a:avLst/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" name="Google Shape;1542;p99">
              <a:extLst>
                <a:ext uri="{FF2B5EF4-FFF2-40B4-BE49-F238E27FC236}">
                  <a16:creationId xmlns:a16="http://schemas.microsoft.com/office/drawing/2014/main" id="{9262DAB9-14F4-354C-5C49-7286B0BB2200}"/>
                </a:ext>
              </a:extLst>
            </p:cNvPr>
            <p:cNvCxnSpPr/>
            <p:nvPr/>
          </p:nvCxnSpPr>
          <p:spPr>
            <a:xfrm rot="-831523" flipH="1">
              <a:off x="5815519" y="1196758"/>
              <a:ext cx="93934" cy="1621844"/>
            </a:xfrm>
            <a:prstGeom prst="straightConnector1">
              <a:avLst/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" name="Google Shape;1543;p99">
              <a:extLst>
                <a:ext uri="{FF2B5EF4-FFF2-40B4-BE49-F238E27FC236}">
                  <a16:creationId xmlns:a16="http://schemas.microsoft.com/office/drawing/2014/main" id="{E68FB646-DBB8-54C3-15B9-4BF97E0295A4}"/>
                </a:ext>
              </a:extLst>
            </p:cNvPr>
            <p:cNvCxnSpPr/>
            <p:nvPr/>
          </p:nvCxnSpPr>
          <p:spPr>
            <a:xfrm flipH="1">
              <a:off x="5295508" y="1851878"/>
              <a:ext cx="743700" cy="125700"/>
            </a:xfrm>
            <a:prstGeom prst="straightConnector1">
              <a:avLst/>
            </a:prstGeom>
            <a:noFill/>
            <a:ln w="242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3" name="Google Shape;1544;p99">
              <a:extLst>
                <a:ext uri="{FF2B5EF4-FFF2-40B4-BE49-F238E27FC236}">
                  <a16:creationId xmlns:a16="http://schemas.microsoft.com/office/drawing/2014/main" id="{5931E12B-4E73-A8E3-4D36-4F29CB095A34}"/>
                </a:ext>
              </a:extLst>
            </p:cNvPr>
            <p:cNvCxnSpPr/>
            <p:nvPr/>
          </p:nvCxnSpPr>
          <p:spPr>
            <a:xfrm rot="-3381281" flipH="1">
              <a:off x="6213113" y="1178432"/>
              <a:ext cx="745600" cy="131381"/>
            </a:xfrm>
            <a:prstGeom prst="straightConnector1">
              <a:avLst/>
            </a:prstGeom>
            <a:noFill/>
            <a:ln w="242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4" name="Google Shape;1545;p99">
              <a:extLst>
                <a:ext uri="{FF2B5EF4-FFF2-40B4-BE49-F238E27FC236}">
                  <a16:creationId xmlns:a16="http://schemas.microsoft.com/office/drawing/2014/main" id="{2CFDF8B6-0676-437C-0DD1-5464FBDE2650}"/>
                </a:ext>
              </a:extLst>
            </p:cNvPr>
            <p:cNvSpPr/>
            <p:nvPr/>
          </p:nvSpPr>
          <p:spPr>
            <a:xfrm rot="-3967615">
              <a:off x="6419900" y="1182551"/>
              <a:ext cx="351361" cy="56413"/>
            </a:xfrm>
            <a:prstGeom prst="rect">
              <a:avLst/>
            </a:prstGeom>
            <a:solidFill>
              <a:schemeClr val="lt1"/>
            </a:solidFill>
            <a:ln w="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700" tIns="77700" rIns="77700" bIns="77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6"/>
                <a:buFont typeface="Arial"/>
                <a:buNone/>
              </a:pPr>
              <a:endParaRPr sz="1246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" name="Google Shape;1546;p99">
              <a:extLst>
                <a:ext uri="{FF2B5EF4-FFF2-40B4-BE49-F238E27FC236}">
                  <a16:creationId xmlns:a16="http://schemas.microsoft.com/office/drawing/2014/main" id="{46A5AB2B-AA20-0327-4AEB-ACBBAEB2A23A}"/>
                </a:ext>
              </a:extLst>
            </p:cNvPr>
            <p:cNvCxnSpPr/>
            <p:nvPr/>
          </p:nvCxnSpPr>
          <p:spPr>
            <a:xfrm>
              <a:off x="5706707" y="1023783"/>
              <a:ext cx="1727400" cy="726600"/>
            </a:xfrm>
            <a:prstGeom prst="straightConnector1">
              <a:avLst/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" name="Google Shape;1547;p99">
              <a:extLst>
                <a:ext uri="{FF2B5EF4-FFF2-40B4-BE49-F238E27FC236}">
                  <a16:creationId xmlns:a16="http://schemas.microsoft.com/office/drawing/2014/main" id="{FD38FDD6-6F29-D9EB-A584-65530531C049}"/>
                </a:ext>
              </a:extLst>
            </p:cNvPr>
            <p:cNvCxnSpPr>
              <a:stCxn id="36" idx="0"/>
              <a:endCxn id="37" idx="2"/>
            </p:cNvCxnSpPr>
            <p:nvPr/>
          </p:nvCxnSpPr>
          <p:spPr>
            <a:xfrm>
              <a:off x="5993167" y="751236"/>
              <a:ext cx="1750500" cy="749700"/>
            </a:xfrm>
            <a:prstGeom prst="straightConnector1">
              <a:avLst/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" name="Google Shape;1548;p99">
              <a:extLst>
                <a:ext uri="{FF2B5EF4-FFF2-40B4-BE49-F238E27FC236}">
                  <a16:creationId xmlns:a16="http://schemas.microsoft.com/office/drawing/2014/main" id="{B5E40021-2AB5-D067-2EF4-D05BA93782FE}"/>
                </a:ext>
              </a:extLst>
            </p:cNvPr>
            <p:cNvCxnSpPr/>
            <p:nvPr/>
          </p:nvCxnSpPr>
          <p:spPr>
            <a:xfrm rot="10800000" flipH="1">
              <a:off x="6604365" y="940234"/>
              <a:ext cx="306300" cy="688200"/>
            </a:xfrm>
            <a:prstGeom prst="straightConnector1">
              <a:avLst/>
            </a:prstGeom>
            <a:noFill/>
            <a:ln w="242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1549;p99">
              <a:extLst>
                <a:ext uri="{FF2B5EF4-FFF2-40B4-BE49-F238E27FC236}">
                  <a16:creationId xmlns:a16="http://schemas.microsoft.com/office/drawing/2014/main" id="{10C5E10D-7F43-7C91-5AD5-928ADDF25FFA}"/>
                </a:ext>
              </a:extLst>
            </p:cNvPr>
            <p:cNvCxnSpPr/>
            <p:nvPr/>
          </p:nvCxnSpPr>
          <p:spPr>
            <a:xfrm rot="7083352" flipH="1">
              <a:off x="6776035" y="2017329"/>
              <a:ext cx="304253" cy="692241"/>
            </a:xfrm>
            <a:prstGeom prst="straightConnector1">
              <a:avLst/>
            </a:prstGeom>
            <a:noFill/>
            <a:ln w="242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9" name="Google Shape;1550;p99">
              <a:extLst>
                <a:ext uri="{FF2B5EF4-FFF2-40B4-BE49-F238E27FC236}">
                  <a16:creationId xmlns:a16="http://schemas.microsoft.com/office/drawing/2014/main" id="{7220732A-A5B7-8EE1-FF80-3375CDB6AB5F}"/>
                </a:ext>
              </a:extLst>
            </p:cNvPr>
            <p:cNvSpPr/>
            <p:nvPr/>
          </p:nvSpPr>
          <p:spPr>
            <a:xfrm rot="-2277049">
              <a:off x="6902048" y="2188934"/>
              <a:ext cx="79514" cy="376523"/>
            </a:xfrm>
            <a:prstGeom prst="rect">
              <a:avLst/>
            </a:prstGeom>
            <a:solidFill>
              <a:schemeClr val="lt1"/>
            </a:solidFill>
            <a:ln w="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700" tIns="77700" rIns="77700" bIns="77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6"/>
                <a:buFont typeface="Arial"/>
                <a:buNone/>
              </a:pPr>
              <a:endParaRPr sz="1246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" name="Google Shape;1551;p99">
              <a:extLst>
                <a:ext uri="{FF2B5EF4-FFF2-40B4-BE49-F238E27FC236}">
                  <a16:creationId xmlns:a16="http://schemas.microsoft.com/office/drawing/2014/main" id="{98AB7676-5E5D-801A-A6A2-9295FFEF0D04}"/>
                </a:ext>
              </a:extLst>
            </p:cNvPr>
            <p:cNvCxnSpPr>
              <a:stCxn id="35" idx="0"/>
              <a:endCxn id="37" idx="0"/>
            </p:cNvCxnSpPr>
            <p:nvPr/>
          </p:nvCxnSpPr>
          <p:spPr>
            <a:xfrm rot="10800000" flipH="1">
              <a:off x="6308646" y="2041209"/>
              <a:ext cx="1420800" cy="1029600"/>
            </a:xfrm>
            <a:prstGeom prst="straightConnector1">
              <a:avLst/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" name="Google Shape;1552;p99">
              <a:extLst>
                <a:ext uri="{FF2B5EF4-FFF2-40B4-BE49-F238E27FC236}">
                  <a16:creationId xmlns:a16="http://schemas.microsoft.com/office/drawing/2014/main" id="{7391727D-E59D-C004-5911-81D0A416D96E}"/>
                </a:ext>
              </a:extLst>
            </p:cNvPr>
            <p:cNvCxnSpPr>
              <a:stCxn id="34" idx="0"/>
              <a:endCxn id="37" idx="2"/>
            </p:cNvCxnSpPr>
            <p:nvPr/>
          </p:nvCxnSpPr>
          <p:spPr>
            <a:xfrm rot="10800000" flipH="1">
              <a:off x="6111648" y="1500928"/>
              <a:ext cx="1632000" cy="1281000"/>
            </a:xfrm>
            <a:prstGeom prst="straightConnector1">
              <a:avLst/>
            </a:prstGeom>
            <a:noFill/>
            <a:ln w="1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" name="Google Shape;1553;p99">
              <a:extLst>
                <a:ext uri="{FF2B5EF4-FFF2-40B4-BE49-F238E27FC236}">
                  <a16:creationId xmlns:a16="http://schemas.microsoft.com/office/drawing/2014/main" id="{678ED5E0-7757-7D5B-2008-C321A7A437A4}"/>
                </a:ext>
              </a:extLst>
            </p:cNvPr>
            <p:cNvCxnSpPr/>
            <p:nvPr/>
          </p:nvCxnSpPr>
          <p:spPr>
            <a:xfrm rot="-3718241" flipH="1">
              <a:off x="6978435" y="1897653"/>
              <a:ext cx="304518" cy="692506"/>
            </a:xfrm>
            <a:prstGeom prst="straightConnector1">
              <a:avLst/>
            </a:prstGeom>
            <a:noFill/>
            <a:ln w="242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53" name="Google Shape;1554;p99">
              <a:extLst>
                <a:ext uri="{FF2B5EF4-FFF2-40B4-BE49-F238E27FC236}">
                  <a16:creationId xmlns:a16="http://schemas.microsoft.com/office/drawing/2014/main" id="{8DBE55A9-0DB0-5D35-7A97-9DB8B9C1322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01914" y="1826334"/>
              <a:ext cx="224081" cy="1738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11117D22-812B-5A73-8938-C77F356C4034}"/>
              </a:ext>
            </a:extLst>
          </p:cNvPr>
          <p:cNvGrpSpPr/>
          <p:nvPr/>
        </p:nvGrpSpPr>
        <p:grpSpPr>
          <a:xfrm>
            <a:off x="61390" y="3841431"/>
            <a:ext cx="8417610" cy="1032075"/>
            <a:chOff x="424886" y="3947998"/>
            <a:chExt cx="8417610" cy="1032075"/>
          </a:xfrm>
        </p:grpSpPr>
        <p:sp>
          <p:nvSpPr>
            <p:cNvPr id="55" name="Google Shape;1505;p99">
              <a:extLst>
                <a:ext uri="{FF2B5EF4-FFF2-40B4-BE49-F238E27FC236}">
                  <a16:creationId xmlns:a16="http://schemas.microsoft.com/office/drawing/2014/main" id="{B912F7D7-E608-C8AB-BC72-F23770E0797F}"/>
                </a:ext>
              </a:extLst>
            </p:cNvPr>
            <p:cNvSpPr txBox="1"/>
            <p:nvPr/>
          </p:nvSpPr>
          <p:spPr>
            <a:xfrm>
              <a:off x="424886" y="4234415"/>
              <a:ext cx="1326439" cy="3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fr" sz="1800" b="1" i="0" u="none" strike="noStrike" cap="none" dirty="0" err="1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rPr>
                <a:t>Particles</a:t>
              </a:r>
              <a:r>
                <a:rPr lang="fr" sz="1800" b="1" i="0" u="none" strike="noStrike" cap="none" dirty="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rPr>
                <a:t>:</a:t>
              </a:r>
              <a:endParaRPr sz="1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506;p99">
              <a:extLst>
                <a:ext uri="{FF2B5EF4-FFF2-40B4-BE49-F238E27FC236}">
                  <a16:creationId xmlns:a16="http://schemas.microsoft.com/office/drawing/2014/main" id="{AFF53970-B213-4923-EBA5-28F68FB90D14}"/>
                </a:ext>
              </a:extLst>
            </p:cNvPr>
            <p:cNvSpPr txBox="1"/>
            <p:nvPr/>
          </p:nvSpPr>
          <p:spPr>
            <a:xfrm>
              <a:off x="4276927" y="4034514"/>
              <a:ext cx="1194000" cy="3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fr" sz="1800" b="1" i="0" u="none" strike="noStrike" cap="none" dirty="0" err="1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rPr>
                <a:t>Vector</a:t>
              </a:r>
              <a:r>
                <a:rPr lang="fr" sz="1800" b="1" i="0" u="none" strike="noStrike" cap="none" dirty="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rPr>
                <a:t> </a:t>
              </a:r>
              <a:r>
                <a:rPr lang="fr" sz="1800" b="1" i="0" u="none" strike="noStrike" cap="none" dirty="0" err="1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rPr>
                <a:t>fields</a:t>
              </a:r>
              <a:r>
                <a:rPr lang="fr" sz="1800" b="1" i="0" u="none" strike="noStrike" cap="none" dirty="0">
                  <a:solidFill>
                    <a:schemeClr val="dk1"/>
                  </a:solidFill>
                  <a:latin typeface="+mn-lt"/>
                  <a:ea typeface="Calibri"/>
                  <a:cs typeface="Calibri"/>
                  <a:sym typeface="Calibri"/>
                </a:rPr>
                <a:t>:</a:t>
              </a:r>
              <a:endParaRPr sz="18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" name="Google Shape;1555;p99" title="Capture d’écran 2025-03-12 à 16.33.53.png">
              <a:extLst>
                <a:ext uri="{FF2B5EF4-FFF2-40B4-BE49-F238E27FC236}">
                  <a16:creationId xmlns:a16="http://schemas.microsoft.com/office/drawing/2014/main" id="{0ACA096A-8101-E13D-01F3-0E5EDFF587C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59378" y="3947998"/>
              <a:ext cx="2081498" cy="10320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1558;p99">
              <a:extLst>
                <a:ext uri="{FF2B5EF4-FFF2-40B4-BE49-F238E27FC236}">
                  <a16:creationId xmlns:a16="http://schemas.microsoft.com/office/drawing/2014/main" id="{DBE796A3-AB1B-41A3-9908-5BA96594DE4E}"/>
                </a:ext>
              </a:extLst>
            </p:cNvPr>
            <p:cNvGrpSpPr/>
            <p:nvPr/>
          </p:nvGrpSpPr>
          <p:grpSpPr>
            <a:xfrm>
              <a:off x="5447992" y="4099099"/>
              <a:ext cx="3394504" cy="688187"/>
              <a:chOff x="5768001" y="4206901"/>
              <a:chExt cx="2878406" cy="583555"/>
            </a:xfrm>
          </p:grpSpPr>
          <p:pic>
            <p:nvPicPr>
              <p:cNvPr id="60" name="Google Shape;1559;p99" title="Capture d’écran 2025-03-12 à 16.36.13.png">
                <a:extLst>
                  <a:ext uri="{FF2B5EF4-FFF2-40B4-BE49-F238E27FC236}">
                    <a16:creationId xmlns:a16="http://schemas.microsoft.com/office/drawing/2014/main" id="{34B9592F-A5DB-CFCC-19A9-5F320E14F37F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768001" y="4206901"/>
                <a:ext cx="2878406" cy="23533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1" name="Google Shape;1560;p99">
                <a:extLst>
                  <a:ext uri="{FF2B5EF4-FFF2-40B4-BE49-F238E27FC236}">
                    <a16:creationId xmlns:a16="http://schemas.microsoft.com/office/drawing/2014/main" id="{C9E2042D-9166-B5CC-5A2B-E634FF075B1F}"/>
                  </a:ext>
                </a:extLst>
              </p:cNvPr>
              <p:cNvGrpSpPr/>
              <p:nvPr/>
            </p:nvGrpSpPr>
            <p:grpSpPr>
              <a:xfrm>
                <a:off x="5768001" y="4555126"/>
                <a:ext cx="2878406" cy="235330"/>
                <a:chOff x="5768001" y="4555126"/>
                <a:chExt cx="2878406" cy="235330"/>
              </a:xfrm>
            </p:grpSpPr>
            <p:pic>
              <p:nvPicPr>
                <p:cNvPr id="62" name="Google Shape;1561;p99" title="Capture d’écran 2025-03-12 à 16.36.13.png">
                  <a:extLst>
                    <a:ext uri="{FF2B5EF4-FFF2-40B4-BE49-F238E27FC236}">
                      <a16:creationId xmlns:a16="http://schemas.microsoft.com/office/drawing/2014/main" id="{E99C8E73-5992-7BFD-206F-47B257C01D00}"/>
                    </a:ext>
                  </a:extLst>
                </p:cNvPr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5768001" y="4555126"/>
                  <a:ext cx="2878406" cy="23533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63" name="Google Shape;1562;p99">
                  <a:extLst>
                    <a:ext uri="{FF2B5EF4-FFF2-40B4-BE49-F238E27FC236}">
                      <a16:creationId xmlns:a16="http://schemas.microsoft.com/office/drawing/2014/main" id="{AEE5F34F-9766-F217-4804-112A30FD4F10}"/>
                    </a:ext>
                  </a:extLst>
                </p:cNvPr>
                <p:cNvGrpSpPr/>
                <p:nvPr/>
              </p:nvGrpSpPr>
              <p:grpSpPr>
                <a:xfrm>
                  <a:off x="5877779" y="4694327"/>
                  <a:ext cx="65279" cy="69555"/>
                  <a:chOff x="5677875" y="4777675"/>
                  <a:chExt cx="137400" cy="146400"/>
                </a:xfrm>
              </p:grpSpPr>
              <p:sp>
                <p:nvSpPr>
                  <p:cNvPr id="1500" name="Google Shape;1563;p99">
                    <a:extLst>
                      <a:ext uri="{FF2B5EF4-FFF2-40B4-BE49-F238E27FC236}">
                        <a16:creationId xmlns:a16="http://schemas.microsoft.com/office/drawing/2014/main" id="{80EF32F9-C7E3-6CF6-288A-E9363688BBC9}"/>
                      </a:ext>
                    </a:extLst>
                  </p:cNvPr>
                  <p:cNvSpPr/>
                  <p:nvPr/>
                </p:nvSpPr>
                <p:spPr>
                  <a:xfrm>
                    <a:off x="5677875" y="4777675"/>
                    <a:ext cx="137400" cy="1464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51225" tIns="51225" rIns="51225" bIns="512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784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501" name="Google Shape;1564;p99" title="{&quot;red&quot;:0,&quot;green&quot;:0,&quot;blue&quot;:0,&quot;origURL&quot;:&quot;https://www.codecogs.com/eqnedit.php?latex=%20z%20#0&quot;,&quot;size&quot;:21,&quot;width&quot;:94.65354330708661,&quot;height&quot;:20.433070866141733}">
                    <a:extLst>
                      <a:ext uri="{FF2B5EF4-FFF2-40B4-BE49-F238E27FC236}">
                        <a16:creationId xmlns:a16="http://schemas.microsoft.com/office/drawing/2014/main" id="{ED2B4576-EB72-3E86-1086-F9ED58820D7D}"/>
                      </a:ext>
                    </a:extLst>
                  </p:cNvPr>
                  <p:cNvPicPr preferRelativeResize="0"/>
                  <p:nvPr/>
                </p:nvPicPr>
                <p:blipFill>
                  <a:blip r:embed="rId8">
                    <a:alphaModFix/>
                  </a:blip>
                  <a:stretch>
                    <a:fillRect/>
                  </a:stretch>
                </p:blipFill>
                <p:spPr>
                  <a:xfrm>
                    <a:off x="5683563" y="4783863"/>
                    <a:ext cx="126016" cy="1340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472" name="Google Shape;1565;p99">
                  <a:extLst>
                    <a:ext uri="{FF2B5EF4-FFF2-40B4-BE49-F238E27FC236}">
                      <a16:creationId xmlns:a16="http://schemas.microsoft.com/office/drawing/2014/main" id="{56818456-38A4-673A-002C-76B3130FEF6B}"/>
                    </a:ext>
                  </a:extLst>
                </p:cNvPr>
                <p:cNvGrpSpPr/>
                <p:nvPr/>
              </p:nvGrpSpPr>
              <p:grpSpPr>
                <a:xfrm>
                  <a:off x="7232804" y="4689168"/>
                  <a:ext cx="65279" cy="69540"/>
                  <a:chOff x="5677875" y="4777675"/>
                  <a:chExt cx="137400" cy="146400"/>
                </a:xfrm>
              </p:grpSpPr>
              <p:sp>
                <p:nvSpPr>
                  <p:cNvPr id="1473" name="Google Shape;1566;p99">
                    <a:extLst>
                      <a:ext uri="{FF2B5EF4-FFF2-40B4-BE49-F238E27FC236}">
                        <a16:creationId xmlns:a16="http://schemas.microsoft.com/office/drawing/2014/main" id="{581DD145-4488-C4CF-C6BF-2A57A08F1F1B}"/>
                      </a:ext>
                    </a:extLst>
                  </p:cNvPr>
                  <p:cNvSpPr/>
                  <p:nvPr/>
                </p:nvSpPr>
                <p:spPr>
                  <a:xfrm>
                    <a:off x="5677875" y="4777675"/>
                    <a:ext cx="137400" cy="1464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51225" tIns="51225" rIns="51225" bIns="512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784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1474" name="Google Shape;1567;p99" title="{&quot;red&quot;:0,&quot;green&quot;:0,&quot;blue&quot;:0,&quot;origURL&quot;:&quot;https://www.codecogs.com/eqnedit.php?latex=%20z%20#0&quot;,&quot;size&quot;:21,&quot;width&quot;:94.65354330708661,&quot;height&quot;:20.433070866141733}">
                    <a:extLst>
                      <a:ext uri="{FF2B5EF4-FFF2-40B4-BE49-F238E27FC236}">
                        <a16:creationId xmlns:a16="http://schemas.microsoft.com/office/drawing/2014/main" id="{A68DC3AB-5739-248C-596C-78C032CDDDD0}"/>
                      </a:ext>
                    </a:extLst>
                  </p:cNvPr>
                  <p:cNvPicPr preferRelativeResize="0"/>
                  <p:nvPr/>
                </p:nvPicPr>
                <p:blipFill>
                  <a:blip r:embed="rId8">
                    <a:alphaModFix/>
                  </a:blip>
                  <a:stretch>
                    <a:fillRect/>
                  </a:stretch>
                </p:blipFill>
                <p:spPr>
                  <a:xfrm>
                    <a:off x="5683563" y="4783863"/>
                    <a:ext cx="126016" cy="1340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</p:grpSp>
      <p:sp>
        <p:nvSpPr>
          <p:cNvPr id="1503" name="ZoneTexte 1502">
            <a:extLst>
              <a:ext uri="{FF2B5EF4-FFF2-40B4-BE49-F238E27FC236}">
                <a16:creationId xmlns:a16="http://schemas.microsoft.com/office/drawing/2014/main" id="{DCB6356C-F7D9-F15E-E54B-12AE657031AB}"/>
              </a:ext>
            </a:extLst>
          </p:cNvPr>
          <p:cNvSpPr txBox="1"/>
          <p:nvPr/>
        </p:nvSpPr>
        <p:spPr>
          <a:xfrm>
            <a:off x="46385" y="3419816"/>
            <a:ext cx="9108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fr-FR" sz="1800" b="1" dirty="0">
                <a:solidFill>
                  <a:srgbClr val="CC0000"/>
                </a:solidFill>
              </a:rPr>
              <a:t>Möbius </a:t>
            </a:r>
            <a:r>
              <a:rPr lang="fr-FR" sz="1800" b="1" dirty="0" err="1">
                <a:solidFill>
                  <a:srgbClr val="CC0000"/>
                </a:solidFill>
              </a:rPr>
              <a:t>boundaries</a:t>
            </a: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r-FR" sz="1800" dirty="0" err="1">
                <a:solidFill>
                  <a:schemeClr val="accent1">
                    <a:lumMod val="50000"/>
                  </a:schemeClr>
                </a:solidFill>
              </a:rPr>
              <a:t>parallely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50000"/>
                  </a:schemeClr>
                </a:solidFill>
              </a:rPr>
              <a:t>developed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by Xia &amp; </a:t>
            </a:r>
            <a:r>
              <a:rPr lang="fr-FR" sz="1800" dirty="0" err="1">
                <a:solidFill>
                  <a:schemeClr val="accent1">
                    <a:lumMod val="50000"/>
                  </a:schemeClr>
                </a:solidFill>
              </a:rPr>
              <a:t>Swisdak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(2024): 1 </a:t>
            </a:r>
            <a:r>
              <a:rPr lang="fr-FR" sz="1800" dirty="0" err="1">
                <a:solidFill>
                  <a:schemeClr val="accent1">
                    <a:lumMod val="50000"/>
                  </a:schemeClr>
                </a:solidFill>
              </a:rPr>
              <a:t>current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accent1">
                    <a:lumMod val="50000"/>
                  </a:schemeClr>
                </a:solidFill>
              </a:rPr>
              <a:t>sheet</a:t>
            </a:r>
            <a:r>
              <a:rPr lang="fr-FR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By_10fps">
            <a:hlinkClick r:id="" action="ppaction://media"/>
            <a:extLst>
              <a:ext uri="{FF2B5EF4-FFF2-40B4-BE49-F238E27FC236}">
                <a16:creationId xmlns:a16="http://schemas.microsoft.com/office/drawing/2014/main" id="{B454C1DD-878E-FF1F-6BC1-66B8FF62B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26" y="1384965"/>
            <a:ext cx="5957226" cy="2764931"/>
          </a:xfrm>
          <a:prstGeom prst="rect">
            <a:avLst/>
          </a:prstGeom>
        </p:spPr>
      </p:pic>
      <p:sp>
        <p:nvSpPr>
          <p:cNvPr id="1573" name="Google Shape;1573;p100"/>
          <p:cNvSpPr txBox="1"/>
          <p:nvPr/>
        </p:nvSpPr>
        <p:spPr>
          <a:xfrm>
            <a:off x="336150" y="64242"/>
            <a:ext cx="86088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>
                <a:solidFill>
                  <a:srgbClr val="002060"/>
                </a:solidFill>
              </a:rPr>
              <a:t>Linear and non-</a:t>
            </a:r>
            <a:r>
              <a:rPr lang="fr" sz="2400" b="1" dirty="0" err="1">
                <a:solidFill>
                  <a:srgbClr val="002060"/>
                </a:solidFill>
              </a:rPr>
              <a:t>linear</a:t>
            </a:r>
            <a:r>
              <a:rPr lang="fr" sz="2400" b="1" dirty="0">
                <a:solidFill>
                  <a:srgbClr val="002060"/>
                </a:solidFill>
              </a:rPr>
              <a:t> </a:t>
            </a:r>
            <a:r>
              <a:rPr lang="fr" sz="2400" b="1" dirty="0" err="1">
                <a:solidFill>
                  <a:srgbClr val="002060"/>
                </a:solidFill>
              </a:rPr>
              <a:t>evolution</a:t>
            </a:r>
            <a:r>
              <a:rPr lang="fr" sz="2400" b="1" dirty="0">
                <a:solidFill>
                  <a:srgbClr val="002060"/>
                </a:solidFill>
              </a:rPr>
              <a:t> of the </a:t>
            </a:r>
            <a:r>
              <a:rPr lang="fr" sz="2400" b="1" dirty="0" err="1">
                <a:solidFill>
                  <a:srgbClr val="002060"/>
                </a:solidFill>
              </a:rPr>
              <a:t>tearing</a:t>
            </a:r>
            <a:r>
              <a:rPr lang="fr" sz="2400" b="1" dirty="0">
                <a:solidFill>
                  <a:srgbClr val="002060"/>
                </a:solidFill>
              </a:rPr>
              <a:t> </a:t>
            </a:r>
            <a:r>
              <a:rPr lang="fr" sz="2400" b="1" dirty="0" err="1">
                <a:solidFill>
                  <a:srgbClr val="002060"/>
                </a:solidFill>
              </a:rPr>
              <a:t>instability</a:t>
            </a:r>
            <a:endParaRPr sz="2400" dirty="0"/>
          </a:p>
        </p:txBody>
      </p:sp>
      <p:sp>
        <p:nvSpPr>
          <p:cNvPr id="1575" name="Google Shape;1575;p100"/>
          <p:cNvSpPr txBox="1"/>
          <p:nvPr/>
        </p:nvSpPr>
        <p:spPr>
          <a:xfrm>
            <a:off x="378700" y="4335225"/>
            <a:ext cx="80148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rgbClr val="002060"/>
                </a:solidFill>
              </a:rPr>
              <a:t>Transition </a:t>
            </a:r>
            <a:r>
              <a:rPr lang="fr" sz="1800" dirty="0" err="1">
                <a:solidFill>
                  <a:srgbClr val="002060"/>
                </a:solidFill>
              </a:rPr>
              <a:t>from</a:t>
            </a:r>
            <a:r>
              <a:rPr lang="fr" sz="1800" dirty="0">
                <a:solidFill>
                  <a:srgbClr val="002060"/>
                </a:solidFill>
              </a:rPr>
              <a:t> </a:t>
            </a:r>
            <a:r>
              <a:rPr lang="fr" sz="1800" dirty="0" err="1">
                <a:solidFill>
                  <a:srgbClr val="002060"/>
                </a:solidFill>
              </a:rPr>
              <a:t>linear</a:t>
            </a:r>
            <a:r>
              <a:rPr lang="fr" sz="1800" dirty="0">
                <a:solidFill>
                  <a:srgbClr val="002060"/>
                </a:solidFill>
              </a:rPr>
              <a:t> to NL at                    , </a:t>
            </a:r>
            <a:r>
              <a:rPr lang="fr" sz="1800" dirty="0" err="1">
                <a:solidFill>
                  <a:srgbClr val="002060"/>
                </a:solidFill>
              </a:rPr>
              <a:t>when</a:t>
            </a:r>
            <a:r>
              <a:rPr lang="fr" sz="1800" dirty="0">
                <a:solidFill>
                  <a:srgbClr val="002060"/>
                </a:solidFill>
              </a:rPr>
              <a:t> </a:t>
            </a:r>
            <a:r>
              <a:rPr lang="fr" sz="1800" dirty="0" err="1">
                <a:solidFill>
                  <a:srgbClr val="002060"/>
                </a:solidFill>
              </a:rPr>
              <a:t>perturb</a:t>
            </a:r>
            <a:r>
              <a:rPr lang="fr" sz="1800" dirty="0">
                <a:solidFill>
                  <a:srgbClr val="002060"/>
                </a:solidFill>
              </a:rPr>
              <a:t>. amplitudes                 and </a:t>
            </a:r>
            <a:r>
              <a:rPr lang="fr" sz="1800" dirty="0" err="1">
                <a:solidFill>
                  <a:srgbClr val="002060"/>
                </a:solidFill>
              </a:rPr>
              <a:t>rec</a:t>
            </a:r>
            <a:r>
              <a:rPr lang="fr" sz="1800" dirty="0">
                <a:solidFill>
                  <a:srgbClr val="002060"/>
                </a:solidFill>
              </a:rPr>
              <a:t> rate proxy</a:t>
            </a:r>
            <a:r>
              <a:rPr lang="fr" sz="1800" dirty="0">
                <a:solidFill>
                  <a:schemeClr val="dk1"/>
                </a:solidFill>
              </a:rPr>
              <a:t> 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576" name="Google Shape;1576;p100" title="{&quot;red&quot;:0,&quot;green&quot;:0,&quot;blue&quot;:0,&quot;origURL&quot;:&quot;https://www.codecogs.com/eqnedit.php?latex=%20E_z%20%2F(%20v_A%20B_0)%20%5Csim%200.1%20#0&quot;,&quot;size&quot;:21,&quot;width&quot;:195.3779527559055,&quot;height&quot;:63.188976377952756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3997" y="4729632"/>
            <a:ext cx="192024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100" title="{&quot;red&quot;:0,&quot;green&quot;:0,&quot;blue&quot;:0,&quot;origURL&quot;:&quot;https://www.codecogs.com/eqnedit.php?latex=%20B_y%20%2F%20B_0%20%5Csim%200.05%20#0&quot;,&quot;size&quot;:21,&quot;width&quot;:195.3779527559055,&quot;height&quot;:63.188976377952756}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6100" y="4465007"/>
            <a:ext cx="1239974" cy="2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100" title="{&quot;red&quot;:0,&quot;green&quot;:0,&quot;blue&quot;:0,&quot;origURL&quot;:&quot;https://www.codecogs.com/eqnedit.php?latex=%20t%20%5Csim%20380%20%5C%2C%20%5COmega_%7Bci%7D%5E%7B-1%7D%20#0&quot;,&quot;size&quot;:21,&quot;width&quot;:195.3779527559055,&quot;height&quot;:63.188976377952756}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07528" y="4433475"/>
            <a:ext cx="1192589" cy="27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9" name="Google Shape;1579;p100"/>
          <p:cNvSpPr/>
          <p:nvPr/>
        </p:nvSpPr>
        <p:spPr>
          <a:xfrm>
            <a:off x="992700" y="613763"/>
            <a:ext cx="72957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41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600"/>
              <a:buChar char="▪"/>
            </a:pPr>
            <a:r>
              <a:rPr lang="fr" sz="1600" err="1">
                <a:solidFill>
                  <a:srgbClr val="002060"/>
                </a:solidFill>
              </a:rPr>
              <a:t>Grid</a:t>
            </a:r>
            <a:r>
              <a:rPr lang="fr" sz="1600">
                <a:solidFill>
                  <a:srgbClr val="002060"/>
                </a:solidFill>
              </a:rPr>
              <a:t> (</a:t>
            </a:r>
            <a:r>
              <a:rPr lang="fr" sz="1600" i="0" u="none" strike="noStrike" cap="none">
                <a:solidFill>
                  <a:srgbClr val="002060"/>
                </a:solidFill>
              </a:rPr>
              <a:t>4096, 2048) ; </a:t>
            </a:r>
            <a:r>
              <a:rPr lang="fr" sz="1600" i="0" u="none" strike="noStrike" cap="none" err="1">
                <a:solidFill>
                  <a:srgbClr val="002060"/>
                </a:solidFill>
              </a:rPr>
              <a:t>Δx</a:t>
            </a:r>
            <a:r>
              <a:rPr lang="fr" sz="1600" i="0" u="none" strike="noStrike" cap="none">
                <a:solidFill>
                  <a:srgbClr val="002060"/>
                </a:solidFill>
              </a:rPr>
              <a:t> = </a:t>
            </a:r>
            <a:r>
              <a:rPr lang="fr" sz="1600" i="0" u="none" strike="noStrike" cap="none" err="1">
                <a:solidFill>
                  <a:srgbClr val="002060"/>
                </a:solidFill>
              </a:rPr>
              <a:t>Δy</a:t>
            </a:r>
            <a:r>
              <a:rPr lang="fr" sz="1600" i="0" u="none" strike="noStrike" cap="none">
                <a:solidFill>
                  <a:srgbClr val="002060"/>
                </a:solidFill>
              </a:rPr>
              <a:t> = 1/8 di ; 2048 </a:t>
            </a:r>
            <a:r>
              <a:rPr lang="fr" sz="1600" i="0" u="none" strike="noStrike" cap="none" err="1">
                <a:solidFill>
                  <a:srgbClr val="002060"/>
                </a:solidFill>
              </a:rPr>
              <a:t>particles</a:t>
            </a:r>
            <a:r>
              <a:rPr lang="fr" sz="1600" i="0" u="none" strike="noStrike" cap="none">
                <a:solidFill>
                  <a:srgbClr val="002060"/>
                </a:solidFill>
              </a:rPr>
              <a:t> p</a:t>
            </a:r>
            <a:r>
              <a:rPr lang="fr" sz="1600">
                <a:solidFill>
                  <a:srgbClr val="002060"/>
                </a:solidFill>
              </a:rPr>
              <a:t>e</a:t>
            </a:r>
            <a:r>
              <a:rPr lang="fr" sz="1600" i="0" u="none" strike="noStrike" cap="none">
                <a:solidFill>
                  <a:srgbClr val="002060"/>
                </a:solidFill>
              </a:rPr>
              <a:t>r </a:t>
            </a:r>
            <a:r>
              <a:rPr lang="fr" sz="1600" i="0" u="none" strike="noStrike" cap="none" err="1">
                <a:solidFill>
                  <a:srgbClr val="002060"/>
                </a:solidFill>
              </a:rPr>
              <a:t>cel</a:t>
            </a:r>
            <a:r>
              <a:rPr lang="fr" sz="1600" err="1">
                <a:solidFill>
                  <a:srgbClr val="002060"/>
                </a:solidFill>
              </a:rPr>
              <a:t>l</a:t>
            </a:r>
            <a:r>
              <a:rPr lang="fr" sz="1600" i="0" u="none" strike="noStrike" cap="none">
                <a:solidFill>
                  <a:srgbClr val="002060"/>
                </a:solidFill>
              </a:rPr>
              <a:t>.</a:t>
            </a:r>
            <a:endParaRPr sz="1600" i="0" u="none" strike="noStrike" cap="none">
              <a:solidFill>
                <a:schemeClr val="dk1"/>
              </a:solidFill>
            </a:endParaRPr>
          </a:p>
          <a:p>
            <a:pPr marL="215900" marR="0" lvl="0" indent="-2413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600"/>
              <a:buChar char="▪"/>
            </a:pPr>
            <a:r>
              <a:rPr lang="fr" sz="1600">
                <a:solidFill>
                  <a:srgbClr val="002060"/>
                </a:solidFill>
              </a:rPr>
              <a:t>Initial conditions: </a:t>
            </a:r>
            <a:r>
              <a:rPr lang="fr" sz="1600" err="1">
                <a:solidFill>
                  <a:srgbClr val="002060"/>
                </a:solidFill>
              </a:rPr>
              <a:t>thin</a:t>
            </a:r>
            <a:r>
              <a:rPr lang="fr" sz="1600">
                <a:solidFill>
                  <a:srgbClr val="002060"/>
                </a:solidFill>
              </a:rPr>
              <a:t> (di) Harris CS Harris in the center and no perturbation.</a:t>
            </a:r>
            <a:endParaRPr sz="1600" i="0" u="none" strike="noStrike" cap="none">
              <a:solidFill>
                <a:srgbClr val="002060"/>
              </a:solidFill>
            </a:endParaRPr>
          </a:p>
        </p:txBody>
      </p:sp>
      <p:pic>
        <p:nvPicPr>
          <p:cNvPr id="3" name="Google Shape;238;g39cc57eeed8_0_15">
            <a:extLst>
              <a:ext uri="{FF2B5EF4-FFF2-40B4-BE49-F238E27FC236}">
                <a16:creationId xmlns:a16="http://schemas.microsoft.com/office/drawing/2014/main" id="{33CBADFB-950A-DA4D-3DC4-04BC34315DC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rcRect t="46077"/>
          <a:stretch>
            <a:fillRect/>
          </a:stretch>
        </p:blipFill>
        <p:spPr>
          <a:xfrm>
            <a:off x="6148552" y="2186153"/>
            <a:ext cx="2995448" cy="163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2;g39cc57eeed8_0_15">
            <a:extLst>
              <a:ext uri="{FF2B5EF4-FFF2-40B4-BE49-F238E27FC236}">
                <a16:creationId xmlns:a16="http://schemas.microsoft.com/office/drawing/2014/main" id="{536F1735-AB24-9BB9-3ACB-A03C65A4AFA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540"/>
          <a:stretch/>
        </p:blipFill>
        <p:spPr>
          <a:xfrm>
            <a:off x="6640150" y="1664718"/>
            <a:ext cx="1587891" cy="5157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6A613B-4A94-AFA9-7F5C-6A3BAD2D48EF}"/>
              </a:ext>
            </a:extLst>
          </p:cNvPr>
          <p:cNvSpPr txBox="1"/>
          <p:nvPr/>
        </p:nvSpPr>
        <p:spPr>
          <a:xfrm>
            <a:off x="6542568" y="1379118"/>
            <a:ext cx="26014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" sz="1600" err="1">
                <a:solidFill>
                  <a:srgbClr val="002060"/>
                </a:solidFill>
              </a:rPr>
              <a:t>Reconnection</a:t>
            </a:r>
            <a:r>
              <a:rPr lang="fr" sz="1600">
                <a:solidFill>
                  <a:srgbClr val="002060"/>
                </a:solidFill>
              </a:rPr>
              <a:t> rate proxy</a:t>
            </a:r>
            <a:r>
              <a:rPr lang="fr" sz="1600">
                <a:solidFill>
                  <a:schemeClr val="dk1"/>
                </a:solidFill>
              </a:rPr>
              <a:t>:</a:t>
            </a:r>
            <a:endParaRPr lang="fr-FR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24FA2A3-B90B-8984-AD71-A75213376F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1" t="28511" r="4754"/>
          <a:stretch>
            <a:fillRect/>
          </a:stretch>
        </p:blipFill>
        <p:spPr>
          <a:xfrm>
            <a:off x="242784" y="891407"/>
            <a:ext cx="6094066" cy="18088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C5FA5D-BE09-5023-2B5C-CAF781CA5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41" y="3008027"/>
            <a:ext cx="3866055" cy="1810486"/>
          </a:xfrm>
          <a:prstGeom prst="rect">
            <a:avLst/>
          </a:prstGeom>
        </p:spPr>
      </p:pic>
      <p:sp>
        <p:nvSpPr>
          <p:cNvPr id="9" name="Google Shape;1573;p100">
            <a:extLst>
              <a:ext uri="{FF2B5EF4-FFF2-40B4-BE49-F238E27FC236}">
                <a16:creationId xmlns:a16="http://schemas.microsoft.com/office/drawing/2014/main" id="{014877B2-19FE-2D58-0FE2-82300E63A00A}"/>
              </a:ext>
            </a:extLst>
          </p:cNvPr>
          <p:cNvSpPr txBox="1"/>
          <p:nvPr/>
        </p:nvSpPr>
        <p:spPr>
          <a:xfrm>
            <a:off x="336150" y="64242"/>
            <a:ext cx="8608800" cy="84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2060"/>
                </a:solidFill>
              </a:rPr>
              <a:t>Firehose instability (FH) in multiple reconnection: Cluster observations in the Earth’s magnetotail</a:t>
            </a:r>
            <a:endParaRPr lang="en-GB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142BE44-B39F-EEFF-61A4-8BE0C5BEE0B9}"/>
              </a:ext>
            </a:extLst>
          </p:cNvPr>
          <p:cNvSpPr txBox="1"/>
          <p:nvPr/>
        </p:nvSpPr>
        <p:spPr>
          <a:xfrm>
            <a:off x="5200651" y="1722360"/>
            <a:ext cx="3744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02060"/>
                </a:solidFill>
              </a:rPr>
              <a:t>[Alexandra Alexandrova </a:t>
            </a:r>
          </a:p>
          <a:p>
            <a:pPr marL="3429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02060"/>
                </a:solidFill>
              </a:rPr>
              <a:t>et al., 2020, </a:t>
            </a:r>
            <a:r>
              <a:rPr lang="fr-FR" sz="1800" dirty="0" err="1">
                <a:solidFill>
                  <a:srgbClr val="002060"/>
                </a:solidFill>
              </a:rPr>
              <a:t>arxiv</a:t>
            </a:r>
            <a:r>
              <a:rPr lang="fr-FR" sz="1800" dirty="0">
                <a:solidFill>
                  <a:srgbClr val="002060"/>
                </a:solidFill>
              </a:rPr>
              <a:t>]</a:t>
            </a:r>
            <a:endParaRPr lang="fr-FR" sz="1800" i="0" u="none" strike="noStrike" cap="none" dirty="0">
              <a:solidFill>
                <a:srgbClr val="00206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1786981-EF5C-80FB-88E7-078C759E5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696" y="2520465"/>
            <a:ext cx="2804250" cy="244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0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107"/>
          <p:cNvSpPr txBox="1">
            <a:spLocks noGrp="1"/>
          </p:cNvSpPr>
          <p:nvPr>
            <p:ph type="ctrTitle"/>
          </p:nvPr>
        </p:nvSpPr>
        <p:spPr>
          <a:xfrm>
            <a:off x="285750" y="68674"/>
            <a:ext cx="8656200" cy="682887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>
              <a:buSzPts val="630"/>
            </a:pPr>
            <a:r>
              <a:rPr lang="fr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PIC simulations of multiple </a:t>
            </a:r>
            <a:r>
              <a:rPr lang="fr" sz="24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reconnection</a:t>
            </a:r>
            <a:r>
              <a:rPr lang="fr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fr" sz="24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evidence</a:t>
            </a:r>
            <a:r>
              <a:rPr lang="fr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fr" sz="24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Firehose</a:t>
            </a:r>
            <a:r>
              <a:rPr lang="fr" sz="2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(FH) </a:t>
            </a:r>
            <a:r>
              <a:rPr lang="fr" sz="24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instability</a:t>
            </a:r>
            <a:endParaRPr sz="2400" b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5" name="Google Shape;17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340" y="939082"/>
            <a:ext cx="3697223" cy="3003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6" name="Google Shape;1746;p107"/>
          <p:cNvGrpSpPr/>
          <p:nvPr/>
        </p:nvGrpSpPr>
        <p:grpSpPr>
          <a:xfrm>
            <a:off x="339437" y="939082"/>
            <a:ext cx="4422152" cy="3401604"/>
            <a:chOff x="462150" y="1617875"/>
            <a:chExt cx="5795348" cy="4315384"/>
          </a:xfrm>
        </p:grpSpPr>
        <p:pic>
          <p:nvPicPr>
            <p:cNvPr id="1747" name="Google Shape;1747;p10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2150" y="1617875"/>
              <a:ext cx="5795348" cy="4315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8" name="Google Shape;1748;p107"/>
            <p:cNvSpPr/>
            <p:nvPr/>
          </p:nvSpPr>
          <p:spPr>
            <a:xfrm>
              <a:off x="5936050" y="5690250"/>
              <a:ext cx="240300" cy="243000"/>
            </a:xfrm>
            <a:prstGeom prst="rect">
              <a:avLst/>
            </a:prstGeom>
            <a:solidFill>
              <a:schemeClr val="lt1"/>
            </a:solidFill>
            <a:ln w="68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5325" tIns="65325" rIns="65325" bIns="653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7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9" name="Google Shape;1749;p107"/>
          <p:cNvSpPr/>
          <p:nvPr/>
        </p:nvSpPr>
        <p:spPr>
          <a:xfrm>
            <a:off x="4906412" y="3969443"/>
            <a:ext cx="4350321" cy="13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400"/>
              <a:buFont typeface="Noto Sans Symbols"/>
              <a:buChar char="▪"/>
            </a:pPr>
            <a:r>
              <a:rPr lang="fr" sz="1600" dirty="0">
                <a:solidFill>
                  <a:srgbClr val="002060"/>
                </a:solidFill>
              </a:rPr>
              <a:t>In </a:t>
            </a:r>
            <a:r>
              <a:rPr lang="fr" sz="1600" dirty="0" err="1">
                <a:solidFill>
                  <a:srgbClr val="002060"/>
                </a:solidFill>
              </a:rPr>
              <a:t>outer</a:t>
            </a:r>
            <a:r>
              <a:rPr lang="fr" sz="1600" dirty="0">
                <a:solidFill>
                  <a:srgbClr val="002060"/>
                </a:solidFill>
              </a:rPr>
              <a:t> </a:t>
            </a:r>
            <a:r>
              <a:rPr lang="fr" sz="1600" dirty="0" err="1">
                <a:solidFill>
                  <a:srgbClr val="002060"/>
                </a:solidFill>
              </a:rPr>
              <a:t>layers</a:t>
            </a:r>
            <a:r>
              <a:rPr lang="fr" sz="1600" dirty="0">
                <a:solidFill>
                  <a:srgbClr val="002060"/>
                </a:solidFill>
              </a:rPr>
              <a:t> of the </a:t>
            </a:r>
            <a:r>
              <a:rPr lang="fr" sz="1600" dirty="0" err="1">
                <a:solidFill>
                  <a:srgbClr val="002060"/>
                </a:solidFill>
              </a:rPr>
              <a:t>plasmoid</a:t>
            </a:r>
            <a:r>
              <a:rPr lang="fr" sz="1600" dirty="0">
                <a:solidFill>
                  <a:srgbClr val="002060"/>
                </a:solidFill>
              </a:rPr>
              <a:t>:             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400"/>
              <a:buFont typeface="Noto Sans Symbols"/>
              <a:buChar char="▪"/>
            </a:pPr>
            <a:r>
              <a:rPr lang="fr" sz="1600" dirty="0">
                <a:solidFill>
                  <a:srgbClr val="002060"/>
                </a:solidFill>
              </a:rPr>
              <a:t>FH fluctuations are </a:t>
            </a:r>
            <a:r>
              <a:rPr lang="fr" sz="1600" dirty="0" err="1">
                <a:solidFill>
                  <a:srgbClr val="002060"/>
                </a:solidFill>
              </a:rPr>
              <a:t>observed</a:t>
            </a:r>
            <a:r>
              <a:rPr lang="fr" sz="1600" dirty="0">
                <a:solidFill>
                  <a:srgbClr val="002060"/>
                </a:solidFill>
              </a:rPr>
              <a:t> at the </a:t>
            </a:r>
            <a:r>
              <a:rPr lang="fr" sz="1600" dirty="0" err="1">
                <a:solidFill>
                  <a:srgbClr val="002060"/>
                </a:solidFill>
              </a:rPr>
              <a:t>edge</a:t>
            </a:r>
            <a:r>
              <a:rPr lang="fr" sz="1600" dirty="0">
                <a:solidFill>
                  <a:srgbClr val="002060"/>
                </a:solidFill>
              </a:rPr>
              <a:t> of the </a:t>
            </a:r>
            <a:r>
              <a:rPr lang="fr" sz="1600" dirty="0" err="1">
                <a:solidFill>
                  <a:srgbClr val="002060"/>
                </a:solidFill>
              </a:rPr>
              <a:t>magnetic</a:t>
            </a:r>
            <a:r>
              <a:rPr lang="fr" sz="1600" dirty="0">
                <a:solidFill>
                  <a:srgbClr val="002060"/>
                </a:solidFill>
              </a:rPr>
              <a:t> </a:t>
            </a:r>
            <a:r>
              <a:rPr lang="fr" sz="1600" dirty="0" err="1">
                <a:solidFill>
                  <a:srgbClr val="002060"/>
                </a:solidFill>
              </a:rPr>
              <a:t>island</a:t>
            </a:r>
            <a:r>
              <a:rPr lang="fr" sz="1600" dirty="0">
                <a:solidFill>
                  <a:srgbClr val="002060"/>
                </a:solidFill>
              </a:rPr>
              <a:t>.</a:t>
            </a:r>
            <a:endParaRPr sz="1600" dirty="0"/>
          </a:p>
          <a:p>
            <a:pPr marL="215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12"/>
              </a:buClr>
              <a:buSzPts val="1400"/>
              <a:buFont typeface="Noto Sans Symbols"/>
              <a:buChar char="▪"/>
            </a:pPr>
            <a:r>
              <a:rPr lang="fr" sz="1600" dirty="0">
                <a:solidFill>
                  <a:srgbClr val="002060"/>
                </a:solidFill>
              </a:rPr>
              <a:t>The </a:t>
            </a:r>
            <a:r>
              <a:rPr lang="fr" sz="1600" dirty="0" err="1">
                <a:solidFill>
                  <a:srgbClr val="002060"/>
                </a:solidFill>
              </a:rPr>
              <a:t>anisotropy</a:t>
            </a:r>
            <a:r>
              <a:rPr lang="fr" sz="1600" dirty="0">
                <a:solidFill>
                  <a:srgbClr val="002060"/>
                </a:solidFill>
              </a:rPr>
              <a:t> </a:t>
            </a:r>
            <a:r>
              <a:rPr lang="fr" sz="1600" dirty="0" err="1">
                <a:solidFill>
                  <a:srgbClr val="002060"/>
                </a:solidFill>
              </a:rPr>
              <a:t>then</a:t>
            </a:r>
            <a:r>
              <a:rPr lang="fr" sz="1600" dirty="0">
                <a:solidFill>
                  <a:srgbClr val="002060"/>
                </a:solidFill>
              </a:rPr>
              <a:t> </a:t>
            </a:r>
            <a:r>
              <a:rPr lang="fr" sz="1600" dirty="0" err="1">
                <a:solidFill>
                  <a:srgbClr val="002060"/>
                </a:solidFill>
              </a:rPr>
              <a:t>gets</a:t>
            </a:r>
            <a:r>
              <a:rPr lang="fr" sz="1600" dirty="0">
                <a:solidFill>
                  <a:srgbClr val="002060"/>
                </a:solidFill>
              </a:rPr>
              <a:t> </a:t>
            </a:r>
            <a:r>
              <a:rPr lang="fr" sz="1600" dirty="0" err="1">
                <a:solidFill>
                  <a:srgbClr val="002060"/>
                </a:solidFill>
              </a:rPr>
              <a:t>regulated</a:t>
            </a:r>
            <a:r>
              <a:rPr lang="fr" sz="1600" dirty="0">
                <a:solidFill>
                  <a:srgbClr val="002060"/>
                </a:solidFill>
              </a:rPr>
              <a:t>.</a:t>
            </a:r>
            <a:endParaRPr sz="1600" dirty="0">
              <a:solidFill>
                <a:srgbClr val="002060"/>
              </a:solidFill>
            </a:endParaRPr>
          </a:p>
        </p:txBody>
      </p:sp>
      <p:pic>
        <p:nvPicPr>
          <p:cNvPr id="1750" name="Google Shape;1750;p107" title="Capture d’écran 2025-03-12 à 16.28.0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6844" y="4030690"/>
            <a:ext cx="648937" cy="2163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E86B34F-F381-D577-6F1A-3BF9D5638B44}"/>
              </a:ext>
            </a:extLst>
          </p:cNvPr>
          <p:cNvSpPr txBox="1"/>
          <p:nvPr/>
        </p:nvSpPr>
        <p:spPr>
          <a:xfrm>
            <a:off x="-131299" y="4528207"/>
            <a:ext cx="4647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02060"/>
                </a:solidFill>
              </a:rPr>
              <a:t>[Alexandra Alexandrova et al., 2020]</a:t>
            </a:r>
            <a:endParaRPr lang="fr-FR" sz="1800" i="0" u="none" strike="noStrike" cap="none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>
            <a:extLst>
              <a:ext uri="{FF2B5EF4-FFF2-40B4-BE49-F238E27FC236}">
                <a16:creationId xmlns:a16="http://schemas.microsoft.com/office/drawing/2014/main" id="{1D9B9492-4E44-F7F6-0897-8686938760A7}"/>
              </a:ext>
            </a:extLst>
          </p:cNvPr>
          <p:cNvGrpSpPr/>
          <p:nvPr/>
        </p:nvGrpSpPr>
        <p:grpSpPr>
          <a:xfrm>
            <a:off x="68239" y="951794"/>
            <a:ext cx="3411231" cy="4091429"/>
            <a:chOff x="68239" y="951794"/>
            <a:chExt cx="3411231" cy="4091429"/>
          </a:xfrm>
        </p:grpSpPr>
        <p:pic>
          <p:nvPicPr>
            <p:cNvPr id="3" name="vid__firehose_15fps">
              <a:hlinkClick r:id="" action="ppaction://media"/>
              <a:extLst>
                <a:ext uri="{FF2B5EF4-FFF2-40B4-BE49-F238E27FC236}">
                  <a16:creationId xmlns:a16="http://schemas.microsoft.com/office/drawing/2014/main" id="{E3200B22-6C17-FFEB-ACA8-891DCC629B3E}"/>
                </a:ext>
              </a:extLst>
            </p:cNvPr>
            <p:cNvPicPr>
              <a:picLocks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68239" y="951794"/>
              <a:ext cx="3411231" cy="4091429"/>
            </a:xfrm>
            <a:prstGeom prst="rect">
              <a:avLst/>
            </a:prstGeom>
          </p:spPr>
        </p:pic>
        <p:pic>
          <p:nvPicPr>
            <p:cNvPr id="1759" name="Google Shape;1759;p108" title="[0,0,0,&quot;https://www.codecogs.com/eqnedit.php?latex=%20(d_i)%20#0&quot;]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200000">
              <a:off x="66411" y="1629147"/>
              <a:ext cx="194310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0" name="Google Shape;1760;p108" title="[0,0,0,&quot;https://www.codecogs.com/eqnedit.php?latex=%20(d_i)%20#0&quot;]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42324" y="2854633"/>
              <a:ext cx="194310" cy="142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43F1A38F-B586-38C5-4091-37FC6C91BE07}"/>
              </a:ext>
            </a:extLst>
          </p:cNvPr>
          <p:cNvSpPr txBox="1"/>
          <p:nvPr/>
        </p:nvSpPr>
        <p:spPr>
          <a:xfrm>
            <a:off x="2127566" y="5408380"/>
            <a:ext cx="6501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02060"/>
                </a:solidFill>
              </a:rPr>
              <a:t>[E. </a:t>
            </a:r>
            <a:r>
              <a:rPr lang="fr-FR" sz="1800" dirty="0" err="1">
                <a:solidFill>
                  <a:srgbClr val="002060"/>
                </a:solidFill>
              </a:rPr>
              <a:t>Berriot</a:t>
            </a:r>
            <a:r>
              <a:rPr lang="fr-FR" sz="1800" dirty="0">
                <a:solidFill>
                  <a:srgbClr val="002060"/>
                </a:solidFill>
              </a:rPr>
              <a:t>, P. Hellinger, O. Alexandrova, A. Alexandrova, </a:t>
            </a:r>
          </a:p>
          <a:p>
            <a:pPr marL="3429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02060"/>
                </a:solidFill>
              </a:rPr>
              <a:t>P. Demoulin, 2026, </a:t>
            </a:r>
            <a:r>
              <a:rPr lang="fr-FR" sz="1800" dirty="0" err="1">
                <a:solidFill>
                  <a:srgbClr val="002060"/>
                </a:solidFill>
              </a:rPr>
              <a:t>under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review</a:t>
            </a:r>
            <a:r>
              <a:rPr lang="fr-FR" sz="1800" dirty="0">
                <a:solidFill>
                  <a:srgbClr val="002060"/>
                </a:solidFill>
              </a:rPr>
              <a:t> in </a:t>
            </a:r>
            <a:r>
              <a:rPr lang="fr-FR" sz="1800" dirty="0" err="1">
                <a:solidFill>
                  <a:srgbClr val="002060"/>
                </a:solidFill>
              </a:rPr>
              <a:t>ApJ</a:t>
            </a:r>
            <a:r>
              <a:rPr lang="fr-FR" sz="1800" dirty="0">
                <a:solidFill>
                  <a:srgbClr val="002060"/>
                </a:solidFill>
              </a:rPr>
              <a:t>]</a:t>
            </a:r>
            <a:endParaRPr lang="fr-FR" sz="1800" i="0" u="none" strike="noStrike" cap="none" dirty="0">
              <a:solidFill>
                <a:srgbClr val="002060"/>
              </a:solidFill>
            </a:endParaRPr>
          </a:p>
        </p:txBody>
      </p:sp>
      <p:sp>
        <p:nvSpPr>
          <p:cNvPr id="6" name="Google Shape;1586;p101">
            <a:extLst>
              <a:ext uri="{FF2B5EF4-FFF2-40B4-BE49-F238E27FC236}">
                <a16:creationId xmlns:a16="http://schemas.microsoft.com/office/drawing/2014/main" id="{4CA0FC94-C341-6767-93B6-90EE3FAE3E90}"/>
              </a:ext>
            </a:extLst>
          </p:cNvPr>
          <p:cNvSpPr txBox="1"/>
          <p:nvPr/>
        </p:nvSpPr>
        <p:spPr>
          <a:xfrm>
            <a:off x="346841" y="140759"/>
            <a:ext cx="8282152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2060"/>
              </a:buClr>
              <a:buSzPts val="2400"/>
            </a:pPr>
            <a:r>
              <a:rPr lang="fr" sz="2400" b="1" dirty="0" err="1">
                <a:solidFill>
                  <a:srgbClr val="002060"/>
                </a:solidFill>
              </a:rPr>
              <a:t>Temperature</a:t>
            </a:r>
            <a:r>
              <a:rPr lang="fr" sz="2400" b="1" dirty="0">
                <a:solidFill>
                  <a:srgbClr val="002060"/>
                </a:solidFill>
              </a:rPr>
              <a:t> </a:t>
            </a:r>
            <a:r>
              <a:rPr lang="fr" sz="2400" b="1" dirty="0" err="1">
                <a:solidFill>
                  <a:srgbClr val="002060"/>
                </a:solidFill>
              </a:rPr>
              <a:t>anisotropy</a:t>
            </a:r>
            <a:r>
              <a:rPr lang="fr" sz="2400" b="1" dirty="0">
                <a:solidFill>
                  <a:srgbClr val="002060"/>
                </a:solidFill>
              </a:rPr>
              <a:t> </a:t>
            </a:r>
            <a:r>
              <a:rPr lang="fr" sz="2400" b="1" dirty="0" err="1">
                <a:solidFill>
                  <a:srgbClr val="002060"/>
                </a:solidFill>
              </a:rPr>
              <a:t>induced</a:t>
            </a:r>
            <a:r>
              <a:rPr lang="fr" sz="2400" b="1" dirty="0">
                <a:solidFill>
                  <a:srgbClr val="002060"/>
                </a:solidFill>
              </a:rPr>
              <a:t> by </a:t>
            </a:r>
            <a:r>
              <a:rPr lang="fr" sz="2400" b="1" dirty="0" err="1">
                <a:solidFill>
                  <a:srgbClr val="002060"/>
                </a:solidFill>
              </a:rPr>
              <a:t>reconnection</a:t>
            </a:r>
            <a:r>
              <a:rPr lang="fr" sz="2400" b="1" dirty="0">
                <a:solidFill>
                  <a:srgbClr val="002060"/>
                </a:solidFill>
              </a:rPr>
              <a:t> </a:t>
            </a:r>
            <a:r>
              <a:rPr lang="fr" sz="2400" b="1" dirty="0" err="1">
                <a:solidFill>
                  <a:srgbClr val="002060"/>
                </a:solidFill>
              </a:rPr>
              <a:t>during</a:t>
            </a:r>
            <a:r>
              <a:rPr lang="fr" sz="2400" b="1" dirty="0">
                <a:solidFill>
                  <a:srgbClr val="002060"/>
                </a:solidFill>
              </a:rPr>
              <a:t> NL phase and </a:t>
            </a:r>
            <a:r>
              <a:rPr lang="fr-FR" sz="2400" b="1" dirty="0" err="1">
                <a:solidFill>
                  <a:srgbClr val="002060"/>
                </a:solidFill>
              </a:rPr>
              <a:t>firehose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instability</a:t>
            </a:r>
            <a:endParaRPr sz="2400" i="1" strike="noStrike" cap="none" dirty="0">
              <a:solidFill>
                <a:srgbClr val="002060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099771D-2C03-FD48-F7B5-7F62327E8264}"/>
              </a:ext>
            </a:extLst>
          </p:cNvPr>
          <p:cNvGrpSpPr/>
          <p:nvPr/>
        </p:nvGrpSpPr>
        <p:grpSpPr>
          <a:xfrm>
            <a:off x="3933428" y="781356"/>
            <a:ext cx="5034498" cy="3755862"/>
            <a:chOff x="3933428" y="781356"/>
            <a:chExt cx="5034498" cy="3755862"/>
          </a:xfrm>
        </p:grpSpPr>
        <p:grpSp>
          <p:nvGrpSpPr>
            <p:cNvPr id="17" name="Google Shape;1767;p109">
              <a:extLst>
                <a:ext uri="{FF2B5EF4-FFF2-40B4-BE49-F238E27FC236}">
                  <a16:creationId xmlns:a16="http://schemas.microsoft.com/office/drawing/2014/main" id="{9C9F0580-5AA2-1DB8-A31F-D28EDC859C8B}"/>
                </a:ext>
              </a:extLst>
            </p:cNvPr>
            <p:cNvGrpSpPr/>
            <p:nvPr/>
          </p:nvGrpSpPr>
          <p:grpSpPr>
            <a:xfrm>
              <a:off x="3933428" y="1255868"/>
              <a:ext cx="4802527" cy="3281350"/>
              <a:chOff x="3933338" y="1255846"/>
              <a:chExt cx="5113967" cy="3494143"/>
            </a:xfrm>
          </p:grpSpPr>
          <p:grpSp>
            <p:nvGrpSpPr>
              <p:cNvPr id="21" name="Google Shape;1768;p109">
                <a:extLst>
                  <a:ext uri="{FF2B5EF4-FFF2-40B4-BE49-F238E27FC236}">
                    <a16:creationId xmlns:a16="http://schemas.microsoft.com/office/drawing/2014/main" id="{1E491B1C-514D-8519-0152-3A078A298A3C}"/>
                  </a:ext>
                </a:extLst>
              </p:cNvPr>
              <p:cNvGrpSpPr/>
              <p:nvPr/>
            </p:nvGrpSpPr>
            <p:grpSpPr>
              <a:xfrm>
                <a:off x="3933338" y="1255846"/>
                <a:ext cx="5113967" cy="3494143"/>
                <a:chOff x="3933338" y="1484446"/>
                <a:chExt cx="5113967" cy="3494143"/>
              </a:xfrm>
            </p:grpSpPr>
            <p:grpSp>
              <p:nvGrpSpPr>
                <p:cNvPr id="23" name="Google Shape;1769;p109">
                  <a:extLst>
                    <a:ext uri="{FF2B5EF4-FFF2-40B4-BE49-F238E27FC236}">
                      <a16:creationId xmlns:a16="http://schemas.microsoft.com/office/drawing/2014/main" id="{00BE6B13-F003-47E3-AEDF-3993B873C213}"/>
                    </a:ext>
                  </a:extLst>
                </p:cNvPr>
                <p:cNvGrpSpPr/>
                <p:nvPr/>
              </p:nvGrpSpPr>
              <p:grpSpPr>
                <a:xfrm>
                  <a:off x="3933338" y="1484446"/>
                  <a:ext cx="5113967" cy="3494143"/>
                  <a:chOff x="4110775" y="1605125"/>
                  <a:chExt cx="4594760" cy="3139392"/>
                </a:xfrm>
              </p:grpSpPr>
              <p:pic>
                <p:nvPicPr>
                  <p:cNvPr id="27" name="Google Shape;1770;p109" title="FT_nrj_conversion_etc.png">
                    <a:extLst>
                      <a:ext uri="{FF2B5EF4-FFF2-40B4-BE49-F238E27FC236}">
                        <a16:creationId xmlns:a16="http://schemas.microsoft.com/office/drawing/2014/main" id="{20DF39CD-80B5-1E48-E365-578299B0CFB4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37315"/>
                  <a:stretch/>
                </p:blipFill>
                <p:spPr>
                  <a:xfrm>
                    <a:off x="4110775" y="1605125"/>
                    <a:ext cx="4594673" cy="28800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" name="Google Shape;1771;p109" title="FT_nrj_conversion_etc.png">
                    <a:extLst>
                      <a:ext uri="{FF2B5EF4-FFF2-40B4-BE49-F238E27FC236}">
                        <a16:creationId xmlns:a16="http://schemas.microsoft.com/office/drawing/2014/main" id="{CEEA1A6C-83FE-A2A8-92C6-5B376AEA431A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92170" b="743"/>
                  <a:stretch/>
                </p:blipFill>
                <p:spPr>
                  <a:xfrm>
                    <a:off x="4110862" y="4418967"/>
                    <a:ext cx="4594673" cy="3255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4" name="Google Shape;1772;p109">
                  <a:extLst>
                    <a:ext uri="{FF2B5EF4-FFF2-40B4-BE49-F238E27FC236}">
                      <a16:creationId xmlns:a16="http://schemas.microsoft.com/office/drawing/2014/main" id="{D80BC628-77AC-DA03-B675-300C22634E4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6646"/>
                <a:stretch/>
              </p:blipFill>
              <p:spPr>
                <a:xfrm>
                  <a:off x="6339250" y="3250081"/>
                  <a:ext cx="765356" cy="4099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" name="Google Shape;1773;p109">
                  <a:extLst>
                    <a:ext uri="{FF2B5EF4-FFF2-40B4-BE49-F238E27FC236}">
                      <a16:creationId xmlns:a16="http://schemas.microsoft.com/office/drawing/2014/main" id="{4D891FC2-EAF3-EF31-5962-D45C54D81829}"/>
                    </a:ext>
                  </a:extLst>
                </p:cNvPr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7674825" y="4057025"/>
                  <a:ext cx="1137725" cy="427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" name="Google Shape;1774;p109" title="FT_nrj_conversion_etc.png">
                  <a:extLst>
                    <a:ext uri="{FF2B5EF4-FFF2-40B4-BE49-F238E27FC236}">
                      <a16:creationId xmlns:a16="http://schemas.microsoft.com/office/drawing/2014/main" id="{3A5A8E3B-A04F-1DAD-7DE4-4F2B8B689C6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49272" t="25113" r="34201" b="70309"/>
                <a:stretch/>
              </p:blipFill>
              <p:spPr>
                <a:xfrm>
                  <a:off x="6622475" y="1584600"/>
                  <a:ext cx="845148" cy="2340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2" name="Google Shape;1775;p109">
                <a:extLst>
                  <a:ext uri="{FF2B5EF4-FFF2-40B4-BE49-F238E27FC236}">
                    <a16:creationId xmlns:a16="http://schemas.microsoft.com/office/drawing/2014/main" id="{F90DBE6A-8E62-054D-160B-ABFA5947AF34}"/>
                  </a:ext>
                </a:extLst>
              </p:cNvPr>
              <p:cNvSpPr/>
              <p:nvPr/>
            </p:nvSpPr>
            <p:spPr>
              <a:xfrm>
                <a:off x="6456225" y="2561450"/>
                <a:ext cx="845100" cy="210300"/>
              </a:xfrm>
              <a:prstGeom prst="rect">
                <a:avLst/>
              </a:prstGeom>
              <a:solidFill>
                <a:schemeClr val="lt1"/>
              </a:solidFill>
              <a:ln w="74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85850" tIns="85850" rIns="85850" bIns="858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14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" name="Google Shape;1777;p109">
              <a:extLst>
                <a:ext uri="{FF2B5EF4-FFF2-40B4-BE49-F238E27FC236}">
                  <a16:creationId xmlns:a16="http://schemas.microsoft.com/office/drawing/2014/main" id="{A1EC971A-6225-6418-3AD1-A37AFC2E4982}"/>
                </a:ext>
              </a:extLst>
            </p:cNvPr>
            <p:cNvSpPr txBox="1"/>
            <p:nvPr/>
          </p:nvSpPr>
          <p:spPr>
            <a:xfrm>
              <a:off x="4558143" y="796986"/>
              <a:ext cx="1465200" cy="48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b="1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weakly non-adiab. compression</a:t>
              </a:r>
              <a:endParaRPr sz="12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78;p109">
              <a:extLst>
                <a:ext uri="{FF2B5EF4-FFF2-40B4-BE49-F238E27FC236}">
                  <a16:creationId xmlns:a16="http://schemas.microsoft.com/office/drawing/2014/main" id="{3F60CB1E-ED8B-E3CE-ED9D-F47AEFB765C7}"/>
                </a:ext>
              </a:extLst>
            </p:cNvPr>
            <p:cNvSpPr txBox="1"/>
            <p:nvPr/>
          </p:nvSpPr>
          <p:spPr>
            <a:xfrm>
              <a:off x="5865142" y="781361"/>
              <a:ext cx="1705800" cy="48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b="1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compression + non-adiab. (FH) effects</a:t>
              </a:r>
              <a:endParaRPr sz="12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79;p109">
              <a:extLst>
                <a:ext uri="{FF2B5EF4-FFF2-40B4-BE49-F238E27FC236}">
                  <a16:creationId xmlns:a16="http://schemas.microsoft.com/office/drawing/2014/main" id="{19992C41-1BFA-A023-F03C-B500A9E92011}"/>
                </a:ext>
              </a:extLst>
            </p:cNvPr>
            <p:cNvSpPr txBox="1"/>
            <p:nvPr/>
          </p:nvSpPr>
          <p:spPr>
            <a:xfrm>
              <a:off x="7262126" y="781356"/>
              <a:ext cx="1705800" cy="48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b="1">
                  <a:solidFill>
                    <a:srgbClr val="990000"/>
                  </a:solidFill>
                  <a:latin typeface="Calibri"/>
                  <a:ea typeface="Calibri"/>
                  <a:cs typeface="Calibri"/>
                  <a:sym typeface="Calibri"/>
                </a:rPr>
                <a:t>dominant non-adiab. (FH) effects</a:t>
              </a:r>
              <a:endParaRPr sz="1200" b="1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C5DB7840-5EB9-8FB9-ECD2-09305C477951}"/>
              </a:ext>
            </a:extLst>
          </p:cNvPr>
          <p:cNvSpPr txBox="1"/>
          <p:nvPr/>
        </p:nvSpPr>
        <p:spPr>
          <a:xfrm>
            <a:off x="3479470" y="4629174"/>
            <a:ext cx="566453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fr-FR" sz="1800" dirty="0" err="1">
                <a:solidFill>
                  <a:srgbClr val="002060"/>
                </a:solidFill>
              </a:rPr>
              <a:t>Regulation</a:t>
            </a:r>
            <a:r>
              <a:rPr lang="fr-FR" sz="1800" dirty="0">
                <a:solidFill>
                  <a:srgbClr val="002060"/>
                </a:solidFill>
              </a:rPr>
              <a:t> of the </a:t>
            </a:r>
            <a:r>
              <a:rPr lang="fr-FR" sz="1800" dirty="0" err="1">
                <a:solidFill>
                  <a:srgbClr val="002060"/>
                </a:solidFill>
              </a:rPr>
              <a:t>T-anisotropy</a:t>
            </a:r>
            <a:r>
              <a:rPr lang="fr-FR" sz="1800" dirty="0">
                <a:solidFill>
                  <a:srgbClr val="002060"/>
                </a:solidFill>
              </a:rPr>
              <a:t> by FH </a:t>
            </a:r>
            <a:r>
              <a:rPr lang="fr-FR" sz="1800" dirty="0" err="1">
                <a:solidFill>
                  <a:srgbClr val="002060"/>
                </a:solidFill>
              </a:rPr>
              <a:t>is</a:t>
            </a:r>
            <a:r>
              <a:rPr lang="fr-FR" sz="1800" dirty="0">
                <a:solidFill>
                  <a:srgbClr val="002060"/>
                </a:solidFill>
              </a:rPr>
              <a:t> non-</a:t>
            </a:r>
            <a:r>
              <a:rPr lang="fr-FR" sz="1800" dirty="0" err="1">
                <a:solidFill>
                  <a:srgbClr val="002060"/>
                </a:solidFill>
              </a:rPr>
              <a:t>adiabatic</a:t>
            </a:r>
            <a:r>
              <a:rPr lang="fr-FR" sz="1800" dirty="0">
                <a:solidFill>
                  <a:srgbClr val="002060"/>
                </a:solidFill>
              </a:rPr>
              <a:t>.</a:t>
            </a:r>
            <a:endParaRPr lang="fr-FR" sz="1800" i="0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710</Words>
  <Application>Microsoft Macintosh PowerPoint</Application>
  <PresentationFormat>Affichage à l'écran (16:9)</PresentationFormat>
  <Paragraphs>102</Paragraphs>
  <Slides>15</Slides>
  <Notes>11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Noto Sans Symbols</vt:lpstr>
      <vt:lpstr>Wingdings</vt:lpstr>
      <vt:lpstr>Adobe Devanagari</vt:lpstr>
      <vt:lpstr>Simple Light</vt:lpstr>
      <vt:lpstr>Thème Office</vt:lpstr>
      <vt:lpstr>Etienne Berriot, Petr Hellinger,  Olga Alexandrova, Alexandra Alexandrova,  Pascal Démoulin</vt:lpstr>
      <vt:lpstr>Présentation PowerPoint</vt:lpstr>
      <vt:lpstr>Présentation PowerPoint</vt:lpstr>
      <vt:lpstr>Hybrid-PIC model</vt:lpstr>
      <vt:lpstr>Simulation setup and Möbius boundary conditions</vt:lpstr>
      <vt:lpstr>Présentation PowerPoint</vt:lpstr>
      <vt:lpstr>Présentation PowerPoint</vt:lpstr>
      <vt:lpstr>PIC simulations of multiple reconnection and evidence for Firehose (FH) instability</vt:lpstr>
      <vt:lpstr>Présentation PowerPoint</vt:lpstr>
      <vt:lpstr>Présentation PowerPoint</vt:lpstr>
      <vt:lpstr>Electromagnetic energy evolution (Poynting theorem)  Internal (thermal) energy evolution of the different species  Kinetic (fluid) energy evolution of the different species (s) </vt:lpstr>
      <vt:lpstr>Energy conversion &amp; dissipation: average over the domain</vt:lpstr>
      <vt:lpstr>Energy conversion: spatial distribution at a given time</vt:lpstr>
      <vt:lpstr>Energy conversion: around X and O points time evolution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 Office User</cp:lastModifiedBy>
  <cp:revision>203</cp:revision>
  <cp:lastPrinted>2026-06-03T09:31:51Z</cp:lastPrinted>
  <dcterms:modified xsi:type="dcterms:W3CDTF">2026-06-15T21:29:12Z</dcterms:modified>
</cp:coreProperties>
</file>