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0" r:id="rId1"/>
    <p:sldMasterId id="2147483792" r:id="rId2"/>
  </p:sldMasterIdLst>
  <p:notesMasterIdLst>
    <p:notesMasterId r:id="rId19"/>
  </p:notesMasterIdLst>
  <p:sldIdLst>
    <p:sldId id="256" r:id="rId3"/>
    <p:sldId id="260" r:id="rId4"/>
    <p:sldId id="267" r:id="rId5"/>
    <p:sldId id="257" r:id="rId6"/>
    <p:sldId id="268" r:id="rId7"/>
    <p:sldId id="262" r:id="rId8"/>
    <p:sldId id="258" r:id="rId9"/>
    <p:sldId id="271" r:id="rId10"/>
    <p:sldId id="269" r:id="rId11"/>
    <p:sldId id="274" r:id="rId12"/>
    <p:sldId id="264" r:id="rId13"/>
    <p:sldId id="275" r:id="rId14"/>
    <p:sldId id="273" r:id="rId15"/>
    <p:sldId id="270" r:id="rId16"/>
    <p:sldId id="276" r:id="rId17"/>
    <p:sldId id="266"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23D2"/>
    <a:srgbClr val="8A63A9"/>
    <a:srgbClr val="57A152"/>
    <a:srgbClr val="D4D053"/>
    <a:srgbClr val="FFF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47"/>
    <p:restoredTop sz="90562"/>
  </p:normalViewPr>
  <p:slideViewPr>
    <p:cSldViewPr snapToGrid="0">
      <p:cViewPr varScale="1">
        <p:scale>
          <a:sx n="99" d="100"/>
          <a:sy n="99" d="100"/>
        </p:scale>
        <p:origin x="208" y="384"/>
      </p:cViewPr>
      <p:guideLst/>
    </p:cSldViewPr>
  </p:slideViewPr>
  <p:outlineViewPr>
    <p:cViewPr>
      <p:scale>
        <a:sx n="33" d="100"/>
        <a:sy n="33" d="100"/>
      </p:scale>
      <p:origin x="0" y="-28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B88DEC-BD5B-FD49-9E5A-F3C58A2F8332}" type="datetimeFigureOut">
              <a:rPr lang="en-FR" smtClean="0"/>
              <a:t>07/01/2024</a:t>
            </a:fld>
            <a:endParaRPr lang="en-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546CA3-4FAC-414E-8738-D4DBD7B033E0}" type="slidenum">
              <a:rPr lang="en-FR" smtClean="0"/>
              <a:t>‹#›</a:t>
            </a:fld>
            <a:endParaRPr lang="en-FR"/>
          </a:p>
        </p:txBody>
      </p:sp>
    </p:spTree>
    <p:extLst>
      <p:ext uri="{BB962C8B-B14F-4D97-AF65-F5344CB8AC3E}">
        <p14:creationId xmlns:p14="http://schemas.microsoft.com/office/powerpoint/2010/main" val="2046977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78546CA3-4FAC-414E-8738-D4DBD7B033E0}" type="slidenum">
              <a:rPr lang="en-FR" smtClean="0"/>
              <a:t>1</a:t>
            </a:fld>
            <a:endParaRPr lang="en-FR"/>
          </a:p>
        </p:txBody>
      </p:sp>
    </p:spTree>
    <p:extLst>
      <p:ext uri="{BB962C8B-B14F-4D97-AF65-F5344CB8AC3E}">
        <p14:creationId xmlns:p14="http://schemas.microsoft.com/office/powerpoint/2010/main" val="2231218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78546CA3-4FAC-414E-8738-D4DBD7B033E0}" type="slidenum">
              <a:rPr lang="en-FR" smtClean="0"/>
              <a:t>10</a:t>
            </a:fld>
            <a:endParaRPr lang="en-FR"/>
          </a:p>
        </p:txBody>
      </p:sp>
    </p:spTree>
    <p:extLst>
      <p:ext uri="{BB962C8B-B14F-4D97-AF65-F5344CB8AC3E}">
        <p14:creationId xmlns:p14="http://schemas.microsoft.com/office/powerpoint/2010/main" val="2513404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78546CA3-4FAC-414E-8738-D4DBD7B033E0}" type="slidenum">
              <a:rPr lang="en-FR" smtClean="0"/>
              <a:t>11</a:t>
            </a:fld>
            <a:endParaRPr lang="en-FR"/>
          </a:p>
        </p:txBody>
      </p:sp>
    </p:spTree>
    <p:extLst>
      <p:ext uri="{BB962C8B-B14F-4D97-AF65-F5344CB8AC3E}">
        <p14:creationId xmlns:p14="http://schemas.microsoft.com/office/powerpoint/2010/main" val="3515087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Something that is clear from the movies is that the FR for the NFFF and the NLFFF extrapolations has different trajectories, because the magnetic configuration is different. Using the tracking of the apex of the FR we can obtain the trajectories for the different extrapolations and we can see in a quantitative way the difference </a:t>
            </a:r>
          </a:p>
        </p:txBody>
      </p:sp>
      <p:sp>
        <p:nvSpPr>
          <p:cNvPr id="4" name="Slide Number Placeholder 3"/>
          <p:cNvSpPr>
            <a:spLocks noGrp="1"/>
          </p:cNvSpPr>
          <p:nvPr>
            <p:ph type="sldNum" sz="quarter" idx="5"/>
          </p:nvPr>
        </p:nvSpPr>
        <p:spPr/>
        <p:txBody>
          <a:bodyPr/>
          <a:lstStyle/>
          <a:p>
            <a:fld id="{78546CA3-4FAC-414E-8738-D4DBD7B033E0}" type="slidenum">
              <a:rPr lang="en-FR" smtClean="0"/>
              <a:t>13</a:t>
            </a:fld>
            <a:endParaRPr lang="en-FR"/>
          </a:p>
        </p:txBody>
      </p:sp>
    </p:spTree>
    <p:extLst>
      <p:ext uri="{BB962C8B-B14F-4D97-AF65-F5344CB8AC3E}">
        <p14:creationId xmlns:p14="http://schemas.microsoft.com/office/powerpoint/2010/main" val="1353343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Something that is clear from the movies is that the FR for the NFFF and the NLFFF extrapolations has different trajectories, because the magnetic configuration is different of course</a:t>
            </a:r>
          </a:p>
          <a:p>
            <a:r>
              <a:rPr lang="en-FR" dirty="0"/>
              <a:t>A way that this can be predicted is with the squashing factor, they have different inclinations. </a:t>
            </a:r>
            <a:r>
              <a:rPr lang="en-GB" b="0" i="0" dirty="0">
                <a:solidFill>
                  <a:srgbClr val="000000"/>
                </a:solidFill>
                <a:effectLst/>
                <a:latin typeface="Calibri" panose="020F0502020204030204" pitchFamily="34" charset="0"/>
              </a:rPr>
              <a:t> Which corresponds approximately with the evolved position of the FR. I think it is predicting where the FR would go</a:t>
            </a:r>
            <a:endParaRPr lang="en-FR" dirty="0"/>
          </a:p>
        </p:txBody>
      </p:sp>
      <p:sp>
        <p:nvSpPr>
          <p:cNvPr id="4" name="Slide Number Placeholder 3"/>
          <p:cNvSpPr>
            <a:spLocks noGrp="1"/>
          </p:cNvSpPr>
          <p:nvPr>
            <p:ph type="sldNum" sz="quarter" idx="5"/>
          </p:nvPr>
        </p:nvSpPr>
        <p:spPr/>
        <p:txBody>
          <a:bodyPr/>
          <a:lstStyle/>
          <a:p>
            <a:fld id="{78546CA3-4FAC-414E-8738-D4DBD7B033E0}" type="slidenum">
              <a:rPr lang="en-FR" smtClean="0"/>
              <a:t>14</a:t>
            </a:fld>
            <a:endParaRPr lang="en-FR"/>
          </a:p>
        </p:txBody>
      </p:sp>
    </p:spTree>
    <p:extLst>
      <p:ext uri="{BB962C8B-B14F-4D97-AF65-F5344CB8AC3E}">
        <p14:creationId xmlns:p14="http://schemas.microsoft.com/office/powerpoint/2010/main" val="29640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Something that is clear from the movies is that the FR for the NFFF and the NLFFF extrapolations has different trajectories, because the magnetic configuration is different of course</a:t>
            </a:r>
          </a:p>
          <a:p>
            <a:r>
              <a:rPr lang="en-FR" dirty="0"/>
              <a:t>A way that this can be predicted is with the squashing factor, they have different inclinations. </a:t>
            </a:r>
            <a:r>
              <a:rPr lang="en-GB" b="0" i="0" dirty="0">
                <a:solidFill>
                  <a:srgbClr val="000000"/>
                </a:solidFill>
                <a:effectLst/>
                <a:latin typeface="Calibri" panose="020F0502020204030204" pitchFamily="34" charset="0"/>
              </a:rPr>
              <a:t> Which corresponds approximately with the evolved position of the FR. I think it is predicting where the FR would go</a:t>
            </a:r>
            <a:endParaRPr lang="en-FR" dirty="0"/>
          </a:p>
        </p:txBody>
      </p:sp>
      <p:sp>
        <p:nvSpPr>
          <p:cNvPr id="4" name="Slide Number Placeholder 3"/>
          <p:cNvSpPr>
            <a:spLocks noGrp="1"/>
          </p:cNvSpPr>
          <p:nvPr>
            <p:ph type="sldNum" sz="quarter" idx="5"/>
          </p:nvPr>
        </p:nvSpPr>
        <p:spPr/>
        <p:txBody>
          <a:bodyPr/>
          <a:lstStyle/>
          <a:p>
            <a:fld id="{78546CA3-4FAC-414E-8738-D4DBD7B033E0}" type="slidenum">
              <a:rPr lang="en-FR" smtClean="0"/>
              <a:t>15</a:t>
            </a:fld>
            <a:endParaRPr lang="en-FR"/>
          </a:p>
        </p:txBody>
      </p:sp>
    </p:spTree>
    <p:extLst>
      <p:ext uri="{BB962C8B-B14F-4D97-AF65-F5344CB8AC3E}">
        <p14:creationId xmlns:p14="http://schemas.microsoft.com/office/powerpoint/2010/main" val="2358123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t>
            </a:r>
            <a:r>
              <a:rPr lang="en-FR" dirty="0"/>
              <a:t>or the NLFFF there is zero net lorentz force (initially) so the thermal imbalance leads to magnetic reconfiguration generating the lorentz force (maybe)</a:t>
            </a:r>
          </a:p>
        </p:txBody>
      </p:sp>
      <p:sp>
        <p:nvSpPr>
          <p:cNvPr id="4" name="Slide Number Placeholder 3"/>
          <p:cNvSpPr>
            <a:spLocks noGrp="1"/>
          </p:cNvSpPr>
          <p:nvPr>
            <p:ph type="sldNum" sz="quarter" idx="5"/>
          </p:nvPr>
        </p:nvSpPr>
        <p:spPr/>
        <p:txBody>
          <a:bodyPr/>
          <a:lstStyle/>
          <a:p>
            <a:fld id="{78546CA3-4FAC-414E-8738-D4DBD7B033E0}" type="slidenum">
              <a:rPr lang="en-FR" smtClean="0"/>
              <a:t>16</a:t>
            </a:fld>
            <a:endParaRPr lang="en-FR"/>
          </a:p>
        </p:txBody>
      </p:sp>
    </p:spTree>
    <p:extLst>
      <p:ext uri="{BB962C8B-B14F-4D97-AF65-F5344CB8AC3E}">
        <p14:creationId xmlns:p14="http://schemas.microsoft.com/office/powerpoint/2010/main" val="2842208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Liberation Serif"/>
                <a:ea typeface="Noto Serif CJK SC"/>
                <a:cs typeface="Lohit Devanagari"/>
              </a:rPr>
              <a:t>This project aims to characterize the initiation, propagation and connectivity of solar storms using innovative and ambitious numerical simulations </a:t>
            </a:r>
            <a:r>
              <a:rPr lang="en-US" sz="1800" b="1" dirty="0">
                <a:effectLst/>
                <a:latin typeface="Liberation Serif"/>
                <a:ea typeface="Noto Serif CJK SC"/>
                <a:cs typeface="Lohit Devanagari"/>
              </a:rPr>
              <a:t>based on the PLUTO code </a:t>
            </a:r>
            <a:r>
              <a:rPr lang="en-US" sz="1800" dirty="0">
                <a:effectLst/>
                <a:latin typeface="Liberation Serif"/>
                <a:ea typeface="Noto Serif CJK SC"/>
                <a:cs typeface="Lohit Devanagari"/>
              </a:rPr>
              <a:t>combined with the latest space weather observations such as Solar Orbiter and Parker Solar Probe </a:t>
            </a:r>
            <a:r>
              <a:rPr lang="en-FR" sz="1800" kern="100" dirty="0">
                <a:solidFill>
                  <a:srgbClr val="000000"/>
                </a:solidFill>
                <a:effectLst/>
                <a:latin typeface="Calibri" panose="020F0502020204030204" pitchFamily="34" charset="0"/>
                <a:ea typeface="Noto Serif CJK SC"/>
                <a:cs typeface="Calibri" panose="020F0502020204030204" pitchFamily="34" charset="0"/>
              </a:rPr>
              <a:t>with the aim of</a:t>
            </a:r>
            <a:r>
              <a:rPr lang="en-FR"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improving our predictive and forecasting abilities for space weather purposes.</a:t>
            </a:r>
            <a:endParaRPr lang="en-FR"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FR" dirty="0"/>
              <a:t>What is this about? Space weather</a:t>
            </a:r>
          </a:p>
          <a:p>
            <a:r>
              <a:rPr lang="en-FR" dirty="0"/>
              <a:t>Why do we need to work on this? improve predictions -&gt; early warning</a:t>
            </a:r>
          </a:p>
          <a:p>
            <a:r>
              <a:rPr lang="en-FR" dirty="0"/>
              <a:t>How? Models to understand the physics</a:t>
            </a:r>
          </a:p>
          <a:p>
            <a:endParaRPr lang="en-FR" dirty="0"/>
          </a:p>
        </p:txBody>
      </p:sp>
      <p:sp>
        <p:nvSpPr>
          <p:cNvPr id="4" name="Slide Number Placeholder 3"/>
          <p:cNvSpPr>
            <a:spLocks noGrp="1"/>
          </p:cNvSpPr>
          <p:nvPr>
            <p:ph type="sldNum" sz="quarter" idx="5"/>
          </p:nvPr>
        </p:nvSpPr>
        <p:spPr/>
        <p:txBody>
          <a:bodyPr/>
          <a:lstStyle/>
          <a:p>
            <a:fld id="{78546CA3-4FAC-414E-8738-D4DBD7B033E0}" type="slidenum">
              <a:rPr lang="en-FR" smtClean="0"/>
              <a:t>2</a:t>
            </a:fld>
            <a:endParaRPr lang="en-FR"/>
          </a:p>
        </p:txBody>
      </p:sp>
    </p:spTree>
    <p:extLst>
      <p:ext uri="{BB962C8B-B14F-4D97-AF65-F5344CB8AC3E}">
        <p14:creationId xmlns:p14="http://schemas.microsoft.com/office/powerpoint/2010/main" val="4256767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In particular I will be working in this two work packages that focused on the initiation and propagation of the solar eruptions and how</a:t>
            </a:r>
            <a:r>
              <a:rPr lang="en-GB" b="0" i="0" dirty="0">
                <a:solidFill>
                  <a:srgbClr val="646464"/>
                </a:solidFill>
                <a:effectLst/>
                <a:latin typeface="Lato" panose="020F0502020204030204" pitchFamily="34" charset="0"/>
              </a:rPr>
              <a:t> do they produce energetic particles radiation that fills the heliosphere?</a:t>
            </a:r>
            <a:r>
              <a:rPr lang="en-FR" dirty="0"/>
              <a:t> Today I will introduce first results of WP1. How are we going to do this? With numerical simulations using PLUTO code.</a:t>
            </a:r>
          </a:p>
          <a:p>
            <a:r>
              <a:rPr lang="en-FR" dirty="0"/>
              <a:t>Why Pluto? Why Pluto? It is a well established code in the community, modular, and it has the physics can be adaptable</a:t>
            </a:r>
          </a:p>
          <a:p>
            <a:r>
              <a:rPr lang="en-FR" dirty="0"/>
              <a:t>For the MHD part I will use a magnetogram as input for the photospheric magnetic field + line-tying boundary conditions, thermal conduction, radiative cooling and resistivity. For the particle acceleration part I will use guiding center approximation and test particles, meaning no feedback on MHD.</a:t>
            </a:r>
          </a:p>
          <a:p>
            <a:r>
              <a:rPr lang="en-FR" dirty="0"/>
              <a:t>What is this about? Space weather</a:t>
            </a:r>
          </a:p>
          <a:p>
            <a:r>
              <a:rPr lang="en-FR" dirty="0"/>
              <a:t>Why do we need to work on this? improve predictions -&gt; early warning</a:t>
            </a:r>
          </a:p>
          <a:p>
            <a:r>
              <a:rPr lang="en-FR" dirty="0"/>
              <a:t>How? Models to understand the physics</a:t>
            </a:r>
          </a:p>
          <a:p>
            <a:endParaRPr lang="en-FR" dirty="0"/>
          </a:p>
        </p:txBody>
      </p:sp>
      <p:sp>
        <p:nvSpPr>
          <p:cNvPr id="4" name="Slide Number Placeholder 3"/>
          <p:cNvSpPr>
            <a:spLocks noGrp="1"/>
          </p:cNvSpPr>
          <p:nvPr>
            <p:ph type="sldNum" sz="quarter" idx="5"/>
          </p:nvPr>
        </p:nvSpPr>
        <p:spPr/>
        <p:txBody>
          <a:bodyPr/>
          <a:lstStyle/>
          <a:p>
            <a:fld id="{78546CA3-4FAC-414E-8738-D4DBD7B033E0}" type="slidenum">
              <a:rPr lang="en-FR" smtClean="0"/>
              <a:t>3</a:t>
            </a:fld>
            <a:endParaRPr lang="en-FR"/>
          </a:p>
        </p:txBody>
      </p:sp>
    </p:spTree>
    <p:extLst>
      <p:ext uri="{BB962C8B-B14F-4D97-AF65-F5344CB8AC3E}">
        <p14:creationId xmlns:p14="http://schemas.microsoft.com/office/powerpoint/2010/main" val="871462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FR" dirty="0"/>
              <a:t>Why this AR? It has an eruption, is well visible (central meridian)</a:t>
            </a:r>
          </a:p>
          <a:p>
            <a:endParaRPr lang="en-FR" dirty="0"/>
          </a:p>
        </p:txBody>
      </p:sp>
      <p:sp>
        <p:nvSpPr>
          <p:cNvPr id="4" name="Slide Number Placeholder 3"/>
          <p:cNvSpPr>
            <a:spLocks noGrp="1"/>
          </p:cNvSpPr>
          <p:nvPr>
            <p:ph type="sldNum" sz="quarter" idx="5"/>
          </p:nvPr>
        </p:nvSpPr>
        <p:spPr/>
        <p:txBody>
          <a:bodyPr/>
          <a:lstStyle/>
          <a:p>
            <a:fld id="{78546CA3-4FAC-414E-8738-D4DBD7B033E0}" type="slidenum">
              <a:rPr lang="en-FR" smtClean="0"/>
              <a:t>4</a:t>
            </a:fld>
            <a:endParaRPr lang="en-FR"/>
          </a:p>
        </p:txBody>
      </p:sp>
    </p:spTree>
    <p:extLst>
      <p:ext uri="{BB962C8B-B14F-4D97-AF65-F5344CB8AC3E}">
        <p14:creationId xmlns:p14="http://schemas.microsoft.com/office/powerpoint/2010/main" val="3132014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active region is bipolar with much of its positive-polarity magnetic ﬂux in the large leading sunspot and much of its negative ﬂux in the three following sunspots, and it has a long PIL. The ﬂare starts at around 21:41 UT and peaks at ≈ 21:58. The ﬂaring process has two components: the ﬁrst component corresponds to the development of a ﬂux rope over the PIL and its rise, leading to parallel ﬂare ribbons. In the second component, the erupting ﬂux rope reaches the three-dimensional (3D) magnetic null located at a much higher height and initiates MR at the null, forming the larger quasi-circular ribbon.</a:t>
            </a:r>
            <a:endParaRPr lang="en-FR" dirty="0"/>
          </a:p>
        </p:txBody>
      </p:sp>
      <p:sp>
        <p:nvSpPr>
          <p:cNvPr id="4" name="Slide Number Placeholder 3"/>
          <p:cNvSpPr>
            <a:spLocks noGrp="1"/>
          </p:cNvSpPr>
          <p:nvPr>
            <p:ph type="sldNum" sz="quarter" idx="5"/>
          </p:nvPr>
        </p:nvSpPr>
        <p:spPr/>
        <p:txBody>
          <a:bodyPr/>
          <a:lstStyle/>
          <a:p>
            <a:fld id="{78546CA3-4FAC-414E-8738-D4DBD7B033E0}" type="slidenum">
              <a:rPr lang="en-FR" smtClean="0"/>
              <a:t>5</a:t>
            </a:fld>
            <a:endParaRPr lang="en-FR"/>
          </a:p>
        </p:txBody>
      </p:sp>
    </p:spTree>
    <p:extLst>
      <p:ext uri="{BB962C8B-B14F-4D97-AF65-F5344CB8AC3E}">
        <p14:creationId xmlns:p14="http://schemas.microsoft.com/office/powerpoint/2010/main" val="1772889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a:p>
            <a:pPr marL="0" marR="0" lvl="0" indent="0" algn="l" defTabSz="914400" rtl="0" eaLnBrk="1" fontAlgn="auto" latinLnBrk="0" hangingPunct="1">
              <a:lnSpc>
                <a:spcPct val="100000"/>
              </a:lnSpc>
              <a:spcBef>
                <a:spcPts val="0"/>
              </a:spcBef>
              <a:spcAft>
                <a:spcPts val="0"/>
              </a:spcAft>
              <a:buClrTx/>
              <a:buSzTx/>
              <a:buFontTx/>
              <a:buNone/>
              <a:tabLst/>
              <a:defRPr/>
            </a:pPr>
            <a:r>
              <a:rPr lang="en-FR" dirty="0"/>
              <a:t>We want to model the eruption. We take into account the results obtained by Avijeet Prasad where they analyse the same AR. Focused more on the envolution of the magnetic field, they performed MHD simulations but considering constants the density and the temperature and the NFFF extrapolations.They determine that </a:t>
            </a:r>
            <a:r>
              <a:rPr lang="en-GB" dirty="0"/>
              <a:t>the eruption is triggered by the initial non-zero Lorentz force of the NFFF. The initial Lorentz force is deforming the ﬁeld lines of the arcade to give rise to the current sheet formation and consequent reconnection. </a:t>
            </a:r>
            <a:r>
              <a:rPr lang="en-FR" dirty="0"/>
              <a:t>Is it the only way to produce an eruption?</a:t>
            </a:r>
          </a:p>
          <a:p>
            <a:r>
              <a:rPr lang="en-FR" dirty="0"/>
              <a:t>For our model we are going to consider MHD simulations that involve a stratified atmosphere with a “photosphere” and  “chromosphere” between quotes because we neglect the neutrals. For the magnetic field we will consider a magnetogram at the bottom boundary and three different extrapolations in the corona. And the question that we want to answer is, in case that we have an eruption, what drives it? Is it the imbalance of the lorentz force or is it the thermal imbalance that can trigger the imb of the lorentz forces?</a:t>
            </a:r>
          </a:p>
          <a:p>
            <a:r>
              <a:rPr lang="en-FR" dirty="0"/>
              <a:t>For the simulations we use Harten, Lax and Van Leer solver</a:t>
            </a:r>
          </a:p>
        </p:txBody>
      </p:sp>
      <p:sp>
        <p:nvSpPr>
          <p:cNvPr id="4" name="Slide Number Placeholder 3"/>
          <p:cNvSpPr>
            <a:spLocks noGrp="1"/>
          </p:cNvSpPr>
          <p:nvPr>
            <p:ph type="sldNum" sz="quarter" idx="5"/>
          </p:nvPr>
        </p:nvSpPr>
        <p:spPr/>
        <p:txBody>
          <a:bodyPr/>
          <a:lstStyle/>
          <a:p>
            <a:fld id="{78546CA3-4FAC-414E-8738-D4DBD7B033E0}" type="slidenum">
              <a:rPr lang="en-FR" smtClean="0"/>
              <a:t>6</a:t>
            </a:fld>
            <a:endParaRPr lang="en-FR"/>
          </a:p>
        </p:txBody>
      </p:sp>
    </p:spTree>
    <p:extLst>
      <p:ext uri="{BB962C8B-B14F-4D97-AF65-F5344CB8AC3E}">
        <p14:creationId xmlns:p14="http://schemas.microsoft.com/office/powerpoint/2010/main" val="1016412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For this extrapolation we are under the same conditions that Avijeet in terms of the imbalance of the lorentz force</a:t>
            </a:r>
          </a:p>
          <a:p>
            <a:r>
              <a:rPr lang="en-FR" dirty="0"/>
              <a:t>The first part of the movie is the settling down of the simulation due to the heat conduction along the magnetic field</a:t>
            </a:r>
          </a:p>
        </p:txBody>
      </p:sp>
      <p:sp>
        <p:nvSpPr>
          <p:cNvPr id="4" name="Slide Number Placeholder 3"/>
          <p:cNvSpPr>
            <a:spLocks noGrp="1"/>
          </p:cNvSpPr>
          <p:nvPr>
            <p:ph type="sldNum" sz="quarter" idx="5"/>
          </p:nvPr>
        </p:nvSpPr>
        <p:spPr/>
        <p:txBody>
          <a:bodyPr/>
          <a:lstStyle/>
          <a:p>
            <a:fld id="{78546CA3-4FAC-414E-8738-D4DBD7B033E0}" type="slidenum">
              <a:rPr lang="en-FR" smtClean="0"/>
              <a:t>7</a:t>
            </a:fld>
            <a:endParaRPr lang="en-FR"/>
          </a:p>
        </p:txBody>
      </p:sp>
    </p:spTree>
    <p:extLst>
      <p:ext uri="{BB962C8B-B14F-4D97-AF65-F5344CB8AC3E}">
        <p14:creationId xmlns:p14="http://schemas.microsoft.com/office/powerpoint/2010/main" val="92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78546CA3-4FAC-414E-8738-D4DBD7B033E0}" type="slidenum">
              <a:rPr lang="en-FR" smtClean="0"/>
              <a:t>8</a:t>
            </a:fld>
            <a:endParaRPr lang="en-FR"/>
          </a:p>
        </p:txBody>
      </p:sp>
    </p:spTree>
    <p:extLst>
      <p:ext uri="{BB962C8B-B14F-4D97-AF65-F5344CB8AC3E}">
        <p14:creationId xmlns:p14="http://schemas.microsoft.com/office/powerpoint/2010/main" val="2930304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78546CA3-4FAC-414E-8738-D4DBD7B033E0}" type="slidenum">
              <a:rPr lang="en-FR" smtClean="0"/>
              <a:t>9</a:t>
            </a:fld>
            <a:endParaRPr lang="en-FR"/>
          </a:p>
        </p:txBody>
      </p:sp>
    </p:spTree>
    <p:extLst>
      <p:ext uri="{BB962C8B-B14F-4D97-AF65-F5344CB8AC3E}">
        <p14:creationId xmlns:p14="http://schemas.microsoft.com/office/powerpoint/2010/main" val="3173090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9E7F994B-7E6A-BE48-BFB6-FD9DE7448905}" type="datetimeFigureOut">
              <a:rPr lang="en-FR" smtClean="0"/>
              <a:t>07/01/2024</a:t>
            </a:fld>
            <a:endParaRPr lang="en-FR"/>
          </a:p>
        </p:txBody>
      </p:sp>
      <p:sp>
        <p:nvSpPr>
          <p:cNvPr id="5" name="Footer Placeholder 4"/>
          <p:cNvSpPr>
            <a:spLocks noGrp="1"/>
          </p:cNvSpPr>
          <p:nvPr>
            <p:ph type="ftr" sz="quarter" idx="11"/>
          </p:nvPr>
        </p:nvSpPr>
        <p:spPr/>
        <p:txBody>
          <a:bodyPr/>
          <a:lstStyle/>
          <a:p>
            <a:endParaRPr lang="en-FR"/>
          </a:p>
        </p:txBody>
      </p:sp>
      <p:sp>
        <p:nvSpPr>
          <p:cNvPr id="6" name="Slide Number Placeholder 5"/>
          <p:cNvSpPr>
            <a:spLocks noGrp="1"/>
          </p:cNvSpPr>
          <p:nvPr>
            <p:ph type="sldNum" sz="quarter" idx="12"/>
          </p:nvPr>
        </p:nvSpPr>
        <p:spPr/>
        <p:txBody>
          <a:bodyPr/>
          <a:lstStyle/>
          <a:p>
            <a:fld id="{249C1028-2FB7-EC49-8F43-D2B84E188359}" type="slidenum">
              <a:rPr lang="en-FR" smtClean="0"/>
              <a:t>‹#›</a:t>
            </a:fld>
            <a:endParaRPr lang="en-FR"/>
          </a:p>
        </p:txBody>
      </p:sp>
    </p:spTree>
    <p:extLst>
      <p:ext uri="{BB962C8B-B14F-4D97-AF65-F5344CB8AC3E}">
        <p14:creationId xmlns:p14="http://schemas.microsoft.com/office/powerpoint/2010/main" val="314041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E7F994B-7E6A-BE48-BFB6-FD9DE7448905}" type="datetimeFigureOut">
              <a:rPr lang="en-FR" smtClean="0"/>
              <a:t>07/01/2024</a:t>
            </a:fld>
            <a:endParaRPr lang="en-FR"/>
          </a:p>
        </p:txBody>
      </p:sp>
      <p:sp>
        <p:nvSpPr>
          <p:cNvPr id="5" name="Footer Placeholder 4"/>
          <p:cNvSpPr>
            <a:spLocks noGrp="1"/>
          </p:cNvSpPr>
          <p:nvPr>
            <p:ph type="ftr" sz="quarter" idx="11"/>
          </p:nvPr>
        </p:nvSpPr>
        <p:spPr/>
        <p:txBody>
          <a:bodyPr/>
          <a:lstStyle/>
          <a:p>
            <a:endParaRPr lang="en-FR"/>
          </a:p>
        </p:txBody>
      </p:sp>
      <p:sp>
        <p:nvSpPr>
          <p:cNvPr id="6" name="Slide Number Placeholder 5"/>
          <p:cNvSpPr>
            <a:spLocks noGrp="1"/>
          </p:cNvSpPr>
          <p:nvPr>
            <p:ph type="sldNum" sz="quarter" idx="12"/>
          </p:nvPr>
        </p:nvSpPr>
        <p:spPr/>
        <p:txBody>
          <a:bodyPr/>
          <a:lstStyle/>
          <a:p>
            <a:fld id="{249C1028-2FB7-EC49-8F43-D2B84E188359}" type="slidenum">
              <a:rPr lang="en-FR" smtClean="0"/>
              <a:t>‹#›</a:t>
            </a:fld>
            <a:endParaRPr lang="en-FR"/>
          </a:p>
        </p:txBody>
      </p:sp>
    </p:spTree>
    <p:extLst>
      <p:ext uri="{BB962C8B-B14F-4D97-AF65-F5344CB8AC3E}">
        <p14:creationId xmlns:p14="http://schemas.microsoft.com/office/powerpoint/2010/main" val="1590606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E7F994B-7E6A-BE48-BFB6-FD9DE7448905}" type="datetimeFigureOut">
              <a:rPr lang="en-FR" smtClean="0"/>
              <a:t>07/01/2024</a:t>
            </a:fld>
            <a:endParaRPr lang="en-FR"/>
          </a:p>
        </p:txBody>
      </p:sp>
      <p:sp>
        <p:nvSpPr>
          <p:cNvPr id="5" name="Footer Placeholder 4"/>
          <p:cNvSpPr>
            <a:spLocks noGrp="1"/>
          </p:cNvSpPr>
          <p:nvPr>
            <p:ph type="ftr" sz="quarter" idx="11"/>
          </p:nvPr>
        </p:nvSpPr>
        <p:spPr/>
        <p:txBody>
          <a:bodyPr/>
          <a:lstStyle/>
          <a:p>
            <a:endParaRPr lang="en-FR"/>
          </a:p>
        </p:txBody>
      </p:sp>
      <p:sp>
        <p:nvSpPr>
          <p:cNvPr id="6" name="Slide Number Placeholder 5"/>
          <p:cNvSpPr>
            <a:spLocks noGrp="1"/>
          </p:cNvSpPr>
          <p:nvPr>
            <p:ph type="sldNum" sz="quarter" idx="12"/>
          </p:nvPr>
        </p:nvSpPr>
        <p:spPr/>
        <p:txBody>
          <a:bodyPr/>
          <a:lstStyle/>
          <a:p>
            <a:fld id="{249C1028-2FB7-EC49-8F43-D2B84E188359}" type="slidenum">
              <a:rPr lang="en-FR" smtClean="0"/>
              <a:t>‹#›</a:t>
            </a:fld>
            <a:endParaRPr lang="en-FR"/>
          </a:p>
        </p:txBody>
      </p:sp>
    </p:spTree>
    <p:extLst>
      <p:ext uri="{BB962C8B-B14F-4D97-AF65-F5344CB8AC3E}">
        <p14:creationId xmlns:p14="http://schemas.microsoft.com/office/powerpoint/2010/main" val="793360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9E7F994B-7E6A-BE48-BFB6-FD9DE7448905}" type="datetimeFigureOut">
              <a:rPr lang="en-FR" smtClean="0"/>
              <a:t>07/01/2024</a:t>
            </a:fld>
            <a:endParaRPr lang="en-FR"/>
          </a:p>
        </p:txBody>
      </p:sp>
      <p:sp>
        <p:nvSpPr>
          <p:cNvPr id="5" name="Footer Placeholder 4"/>
          <p:cNvSpPr>
            <a:spLocks noGrp="1"/>
          </p:cNvSpPr>
          <p:nvPr>
            <p:ph type="ftr" sz="quarter" idx="11"/>
          </p:nvPr>
        </p:nvSpPr>
        <p:spPr/>
        <p:txBody>
          <a:bodyPr/>
          <a:lstStyle/>
          <a:p>
            <a:endParaRPr lang="en-FR"/>
          </a:p>
        </p:txBody>
      </p:sp>
      <p:sp>
        <p:nvSpPr>
          <p:cNvPr id="6" name="Slide Number Placeholder 5"/>
          <p:cNvSpPr>
            <a:spLocks noGrp="1"/>
          </p:cNvSpPr>
          <p:nvPr>
            <p:ph type="sldNum" sz="quarter" idx="12"/>
          </p:nvPr>
        </p:nvSpPr>
        <p:spPr/>
        <p:txBody>
          <a:bodyPr/>
          <a:lstStyle/>
          <a:p>
            <a:fld id="{249C1028-2FB7-EC49-8F43-D2B84E188359}" type="slidenum">
              <a:rPr lang="en-FR" smtClean="0"/>
              <a:t>‹#›</a:t>
            </a:fld>
            <a:endParaRPr lang="en-FR"/>
          </a:p>
        </p:txBody>
      </p:sp>
    </p:spTree>
    <p:extLst>
      <p:ext uri="{BB962C8B-B14F-4D97-AF65-F5344CB8AC3E}">
        <p14:creationId xmlns:p14="http://schemas.microsoft.com/office/powerpoint/2010/main" val="3782087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E7F994B-7E6A-BE48-BFB6-FD9DE7448905}" type="datetimeFigureOut">
              <a:rPr lang="en-FR" smtClean="0"/>
              <a:t>07/01/2024</a:t>
            </a:fld>
            <a:endParaRPr lang="en-FR"/>
          </a:p>
        </p:txBody>
      </p:sp>
      <p:sp>
        <p:nvSpPr>
          <p:cNvPr id="5" name="Footer Placeholder 4"/>
          <p:cNvSpPr>
            <a:spLocks noGrp="1"/>
          </p:cNvSpPr>
          <p:nvPr>
            <p:ph type="ftr" sz="quarter" idx="11"/>
          </p:nvPr>
        </p:nvSpPr>
        <p:spPr/>
        <p:txBody>
          <a:bodyPr/>
          <a:lstStyle/>
          <a:p>
            <a:endParaRPr lang="en-FR"/>
          </a:p>
        </p:txBody>
      </p:sp>
      <p:sp>
        <p:nvSpPr>
          <p:cNvPr id="6" name="Slide Number Placeholder 5"/>
          <p:cNvSpPr>
            <a:spLocks noGrp="1"/>
          </p:cNvSpPr>
          <p:nvPr>
            <p:ph type="sldNum" sz="quarter" idx="12"/>
          </p:nvPr>
        </p:nvSpPr>
        <p:spPr/>
        <p:txBody>
          <a:bodyPr/>
          <a:lstStyle/>
          <a:p>
            <a:fld id="{249C1028-2FB7-EC49-8F43-D2B84E188359}" type="slidenum">
              <a:rPr lang="en-FR" smtClean="0"/>
              <a:t>‹#›</a:t>
            </a:fld>
            <a:endParaRPr lang="en-FR"/>
          </a:p>
        </p:txBody>
      </p:sp>
    </p:spTree>
    <p:extLst>
      <p:ext uri="{BB962C8B-B14F-4D97-AF65-F5344CB8AC3E}">
        <p14:creationId xmlns:p14="http://schemas.microsoft.com/office/powerpoint/2010/main" val="1154809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E7F994B-7E6A-BE48-BFB6-FD9DE7448905}" type="datetimeFigureOut">
              <a:rPr lang="en-FR" smtClean="0"/>
              <a:t>07/01/2024</a:t>
            </a:fld>
            <a:endParaRPr lang="en-FR"/>
          </a:p>
        </p:txBody>
      </p:sp>
      <p:sp>
        <p:nvSpPr>
          <p:cNvPr id="5" name="Footer Placeholder 4"/>
          <p:cNvSpPr>
            <a:spLocks noGrp="1"/>
          </p:cNvSpPr>
          <p:nvPr>
            <p:ph type="ftr" sz="quarter" idx="11"/>
          </p:nvPr>
        </p:nvSpPr>
        <p:spPr/>
        <p:txBody>
          <a:bodyPr/>
          <a:lstStyle/>
          <a:p>
            <a:endParaRPr lang="en-FR"/>
          </a:p>
        </p:txBody>
      </p:sp>
      <p:sp>
        <p:nvSpPr>
          <p:cNvPr id="6" name="Slide Number Placeholder 5"/>
          <p:cNvSpPr>
            <a:spLocks noGrp="1"/>
          </p:cNvSpPr>
          <p:nvPr>
            <p:ph type="sldNum" sz="quarter" idx="12"/>
          </p:nvPr>
        </p:nvSpPr>
        <p:spPr/>
        <p:txBody>
          <a:bodyPr/>
          <a:lstStyle/>
          <a:p>
            <a:fld id="{249C1028-2FB7-EC49-8F43-D2B84E188359}" type="slidenum">
              <a:rPr lang="en-FR" smtClean="0"/>
              <a:t>‹#›</a:t>
            </a:fld>
            <a:endParaRPr lang="en-FR"/>
          </a:p>
        </p:txBody>
      </p:sp>
    </p:spTree>
    <p:extLst>
      <p:ext uri="{BB962C8B-B14F-4D97-AF65-F5344CB8AC3E}">
        <p14:creationId xmlns:p14="http://schemas.microsoft.com/office/powerpoint/2010/main" val="3808011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E7F994B-7E6A-BE48-BFB6-FD9DE7448905}" type="datetimeFigureOut">
              <a:rPr lang="en-FR" smtClean="0"/>
              <a:t>07/01/2024</a:t>
            </a:fld>
            <a:endParaRPr lang="en-FR"/>
          </a:p>
        </p:txBody>
      </p:sp>
      <p:sp>
        <p:nvSpPr>
          <p:cNvPr id="6" name="Footer Placeholder 5"/>
          <p:cNvSpPr>
            <a:spLocks noGrp="1"/>
          </p:cNvSpPr>
          <p:nvPr>
            <p:ph type="ftr" sz="quarter" idx="11"/>
          </p:nvPr>
        </p:nvSpPr>
        <p:spPr/>
        <p:txBody>
          <a:bodyPr/>
          <a:lstStyle/>
          <a:p>
            <a:endParaRPr lang="en-FR"/>
          </a:p>
        </p:txBody>
      </p:sp>
      <p:sp>
        <p:nvSpPr>
          <p:cNvPr id="7" name="Slide Number Placeholder 6"/>
          <p:cNvSpPr>
            <a:spLocks noGrp="1"/>
          </p:cNvSpPr>
          <p:nvPr>
            <p:ph type="sldNum" sz="quarter" idx="12"/>
          </p:nvPr>
        </p:nvSpPr>
        <p:spPr/>
        <p:txBody>
          <a:bodyPr/>
          <a:lstStyle/>
          <a:p>
            <a:fld id="{249C1028-2FB7-EC49-8F43-D2B84E188359}" type="slidenum">
              <a:rPr lang="en-FR" smtClean="0"/>
              <a:t>‹#›</a:t>
            </a:fld>
            <a:endParaRPr lang="en-FR"/>
          </a:p>
        </p:txBody>
      </p:sp>
    </p:spTree>
    <p:extLst>
      <p:ext uri="{BB962C8B-B14F-4D97-AF65-F5344CB8AC3E}">
        <p14:creationId xmlns:p14="http://schemas.microsoft.com/office/powerpoint/2010/main" val="1970712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E7F994B-7E6A-BE48-BFB6-FD9DE7448905}" type="datetimeFigureOut">
              <a:rPr lang="en-FR" smtClean="0"/>
              <a:t>07/01/2024</a:t>
            </a:fld>
            <a:endParaRPr lang="en-FR"/>
          </a:p>
        </p:txBody>
      </p:sp>
      <p:sp>
        <p:nvSpPr>
          <p:cNvPr id="8" name="Footer Placeholder 7"/>
          <p:cNvSpPr>
            <a:spLocks noGrp="1"/>
          </p:cNvSpPr>
          <p:nvPr>
            <p:ph type="ftr" sz="quarter" idx="11"/>
          </p:nvPr>
        </p:nvSpPr>
        <p:spPr/>
        <p:txBody>
          <a:bodyPr/>
          <a:lstStyle/>
          <a:p>
            <a:endParaRPr lang="en-FR"/>
          </a:p>
        </p:txBody>
      </p:sp>
      <p:sp>
        <p:nvSpPr>
          <p:cNvPr id="9" name="Slide Number Placeholder 8"/>
          <p:cNvSpPr>
            <a:spLocks noGrp="1"/>
          </p:cNvSpPr>
          <p:nvPr>
            <p:ph type="sldNum" sz="quarter" idx="12"/>
          </p:nvPr>
        </p:nvSpPr>
        <p:spPr/>
        <p:txBody>
          <a:bodyPr/>
          <a:lstStyle/>
          <a:p>
            <a:fld id="{249C1028-2FB7-EC49-8F43-D2B84E188359}" type="slidenum">
              <a:rPr lang="en-FR" smtClean="0"/>
              <a:t>‹#›</a:t>
            </a:fld>
            <a:endParaRPr lang="en-FR"/>
          </a:p>
        </p:txBody>
      </p:sp>
    </p:spTree>
    <p:extLst>
      <p:ext uri="{BB962C8B-B14F-4D97-AF65-F5344CB8AC3E}">
        <p14:creationId xmlns:p14="http://schemas.microsoft.com/office/powerpoint/2010/main" val="2206847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9E7F994B-7E6A-BE48-BFB6-FD9DE7448905}" type="datetimeFigureOut">
              <a:rPr lang="en-FR" smtClean="0"/>
              <a:t>07/01/2024</a:t>
            </a:fld>
            <a:endParaRPr lang="en-FR"/>
          </a:p>
        </p:txBody>
      </p:sp>
      <p:sp>
        <p:nvSpPr>
          <p:cNvPr id="4" name="Footer Placeholder 3"/>
          <p:cNvSpPr>
            <a:spLocks noGrp="1"/>
          </p:cNvSpPr>
          <p:nvPr>
            <p:ph type="ftr" sz="quarter" idx="11"/>
          </p:nvPr>
        </p:nvSpPr>
        <p:spPr/>
        <p:txBody>
          <a:bodyPr/>
          <a:lstStyle/>
          <a:p>
            <a:endParaRPr lang="en-FR"/>
          </a:p>
        </p:txBody>
      </p:sp>
      <p:sp>
        <p:nvSpPr>
          <p:cNvPr id="5" name="Slide Number Placeholder 4"/>
          <p:cNvSpPr>
            <a:spLocks noGrp="1"/>
          </p:cNvSpPr>
          <p:nvPr>
            <p:ph type="sldNum" sz="quarter" idx="12"/>
          </p:nvPr>
        </p:nvSpPr>
        <p:spPr/>
        <p:txBody>
          <a:bodyPr/>
          <a:lstStyle/>
          <a:p>
            <a:fld id="{249C1028-2FB7-EC49-8F43-D2B84E188359}" type="slidenum">
              <a:rPr lang="en-FR" smtClean="0"/>
              <a:t>‹#›</a:t>
            </a:fld>
            <a:endParaRPr lang="en-FR"/>
          </a:p>
        </p:txBody>
      </p:sp>
    </p:spTree>
    <p:extLst>
      <p:ext uri="{BB962C8B-B14F-4D97-AF65-F5344CB8AC3E}">
        <p14:creationId xmlns:p14="http://schemas.microsoft.com/office/powerpoint/2010/main" val="3236036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7F994B-7E6A-BE48-BFB6-FD9DE7448905}" type="datetimeFigureOut">
              <a:rPr lang="en-FR" smtClean="0"/>
              <a:t>07/01/2024</a:t>
            </a:fld>
            <a:endParaRPr lang="en-FR"/>
          </a:p>
        </p:txBody>
      </p:sp>
      <p:sp>
        <p:nvSpPr>
          <p:cNvPr id="3" name="Footer Placeholder 2"/>
          <p:cNvSpPr>
            <a:spLocks noGrp="1"/>
          </p:cNvSpPr>
          <p:nvPr>
            <p:ph type="ftr" sz="quarter" idx="11"/>
          </p:nvPr>
        </p:nvSpPr>
        <p:spPr/>
        <p:txBody>
          <a:bodyPr/>
          <a:lstStyle/>
          <a:p>
            <a:endParaRPr lang="en-FR"/>
          </a:p>
        </p:txBody>
      </p:sp>
      <p:sp>
        <p:nvSpPr>
          <p:cNvPr id="4" name="Slide Number Placeholder 3"/>
          <p:cNvSpPr>
            <a:spLocks noGrp="1"/>
          </p:cNvSpPr>
          <p:nvPr>
            <p:ph type="sldNum" sz="quarter" idx="12"/>
          </p:nvPr>
        </p:nvSpPr>
        <p:spPr/>
        <p:txBody>
          <a:bodyPr/>
          <a:lstStyle/>
          <a:p>
            <a:fld id="{249C1028-2FB7-EC49-8F43-D2B84E188359}" type="slidenum">
              <a:rPr lang="en-FR" smtClean="0"/>
              <a:t>‹#›</a:t>
            </a:fld>
            <a:endParaRPr lang="en-FR"/>
          </a:p>
        </p:txBody>
      </p:sp>
    </p:spTree>
    <p:extLst>
      <p:ext uri="{BB962C8B-B14F-4D97-AF65-F5344CB8AC3E}">
        <p14:creationId xmlns:p14="http://schemas.microsoft.com/office/powerpoint/2010/main" val="2251383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E7F994B-7E6A-BE48-BFB6-FD9DE7448905}" type="datetimeFigureOut">
              <a:rPr lang="en-FR" smtClean="0"/>
              <a:t>07/01/2024</a:t>
            </a:fld>
            <a:endParaRPr lang="en-FR"/>
          </a:p>
        </p:txBody>
      </p:sp>
      <p:sp>
        <p:nvSpPr>
          <p:cNvPr id="6" name="Footer Placeholder 5"/>
          <p:cNvSpPr>
            <a:spLocks noGrp="1"/>
          </p:cNvSpPr>
          <p:nvPr>
            <p:ph type="ftr" sz="quarter" idx="11"/>
          </p:nvPr>
        </p:nvSpPr>
        <p:spPr/>
        <p:txBody>
          <a:bodyPr/>
          <a:lstStyle/>
          <a:p>
            <a:endParaRPr lang="en-FR"/>
          </a:p>
        </p:txBody>
      </p:sp>
      <p:sp>
        <p:nvSpPr>
          <p:cNvPr id="7" name="Slide Number Placeholder 6"/>
          <p:cNvSpPr>
            <a:spLocks noGrp="1"/>
          </p:cNvSpPr>
          <p:nvPr>
            <p:ph type="sldNum" sz="quarter" idx="12"/>
          </p:nvPr>
        </p:nvSpPr>
        <p:spPr/>
        <p:txBody>
          <a:bodyPr/>
          <a:lstStyle/>
          <a:p>
            <a:fld id="{249C1028-2FB7-EC49-8F43-D2B84E188359}" type="slidenum">
              <a:rPr lang="en-FR" smtClean="0"/>
              <a:t>‹#›</a:t>
            </a:fld>
            <a:endParaRPr lang="en-FR"/>
          </a:p>
        </p:txBody>
      </p:sp>
    </p:spTree>
    <p:extLst>
      <p:ext uri="{BB962C8B-B14F-4D97-AF65-F5344CB8AC3E}">
        <p14:creationId xmlns:p14="http://schemas.microsoft.com/office/powerpoint/2010/main" val="3906833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E7F994B-7E6A-BE48-BFB6-FD9DE7448905}" type="datetimeFigureOut">
              <a:rPr lang="en-FR" smtClean="0"/>
              <a:t>07/01/2024</a:t>
            </a:fld>
            <a:endParaRPr lang="en-FR"/>
          </a:p>
        </p:txBody>
      </p:sp>
      <p:sp>
        <p:nvSpPr>
          <p:cNvPr id="5" name="Footer Placeholder 4"/>
          <p:cNvSpPr>
            <a:spLocks noGrp="1"/>
          </p:cNvSpPr>
          <p:nvPr>
            <p:ph type="ftr" sz="quarter" idx="11"/>
          </p:nvPr>
        </p:nvSpPr>
        <p:spPr/>
        <p:txBody>
          <a:bodyPr/>
          <a:lstStyle/>
          <a:p>
            <a:endParaRPr lang="en-FR"/>
          </a:p>
        </p:txBody>
      </p:sp>
      <p:sp>
        <p:nvSpPr>
          <p:cNvPr id="6" name="Slide Number Placeholder 5"/>
          <p:cNvSpPr>
            <a:spLocks noGrp="1"/>
          </p:cNvSpPr>
          <p:nvPr>
            <p:ph type="sldNum" sz="quarter" idx="12"/>
          </p:nvPr>
        </p:nvSpPr>
        <p:spPr/>
        <p:txBody>
          <a:bodyPr/>
          <a:lstStyle/>
          <a:p>
            <a:fld id="{249C1028-2FB7-EC49-8F43-D2B84E188359}" type="slidenum">
              <a:rPr lang="en-FR" smtClean="0"/>
              <a:t>‹#›</a:t>
            </a:fld>
            <a:endParaRPr lang="en-FR"/>
          </a:p>
        </p:txBody>
      </p:sp>
    </p:spTree>
    <p:extLst>
      <p:ext uri="{BB962C8B-B14F-4D97-AF65-F5344CB8AC3E}">
        <p14:creationId xmlns:p14="http://schemas.microsoft.com/office/powerpoint/2010/main" val="10588547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E7F994B-7E6A-BE48-BFB6-FD9DE7448905}" type="datetimeFigureOut">
              <a:rPr lang="en-FR" smtClean="0"/>
              <a:t>07/01/2024</a:t>
            </a:fld>
            <a:endParaRPr lang="en-FR"/>
          </a:p>
        </p:txBody>
      </p:sp>
      <p:sp>
        <p:nvSpPr>
          <p:cNvPr id="6" name="Footer Placeholder 5"/>
          <p:cNvSpPr>
            <a:spLocks noGrp="1"/>
          </p:cNvSpPr>
          <p:nvPr>
            <p:ph type="ftr" sz="quarter" idx="11"/>
          </p:nvPr>
        </p:nvSpPr>
        <p:spPr/>
        <p:txBody>
          <a:bodyPr/>
          <a:lstStyle/>
          <a:p>
            <a:endParaRPr lang="en-FR"/>
          </a:p>
        </p:txBody>
      </p:sp>
      <p:sp>
        <p:nvSpPr>
          <p:cNvPr id="7" name="Slide Number Placeholder 6"/>
          <p:cNvSpPr>
            <a:spLocks noGrp="1"/>
          </p:cNvSpPr>
          <p:nvPr>
            <p:ph type="sldNum" sz="quarter" idx="12"/>
          </p:nvPr>
        </p:nvSpPr>
        <p:spPr/>
        <p:txBody>
          <a:bodyPr/>
          <a:lstStyle/>
          <a:p>
            <a:fld id="{249C1028-2FB7-EC49-8F43-D2B84E188359}" type="slidenum">
              <a:rPr lang="en-FR" smtClean="0"/>
              <a:t>‹#›</a:t>
            </a:fld>
            <a:endParaRPr lang="en-FR"/>
          </a:p>
        </p:txBody>
      </p:sp>
    </p:spTree>
    <p:extLst>
      <p:ext uri="{BB962C8B-B14F-4D97-AF65-F5344CB8AC3E}">
        <p14:creationId xmlns:p14="http://schemas.microsoft.com/office/powerpoint/2010/main" val="3204722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E7F994B-7E6A-BE48-BFB6-FD9DE7448905}" type="datetimeFigureOut">
              <a:rPr lang="en-FR" smtClean="0"/>
              <a:t>07/01/2024</a:t>
            </a:fld>
            <a:endParaRPr lang="en-FR"/>
          </a:p>
        </p:txBody>
      </p:sp>
      <p:sp>
        <p:nvSpPr>
          <p:cNvPr id="5" name="Footer Placeholder 4"/>
          <p:cNvSpPr>
            <a:spLocks noGrp="1"/>
          </p:cNvSpPr>
          <p:nvPr>
            <p:ph type="ftr" sz="quarter" idx="11"/>
          </p:nvPr>
        </p:nvSpPr>
        <p:spPr/>
        <p:txBody>
          <a:bodyPr/>
          <a:lstStyle/>
          <a:p>
            <a:endParaRPr lang="en-FR"/>
          </a:p>
        </p:txBody>
      </p:sp>
      <p:sp>
        <p:nvSpPr>
          <p:cNvPr id="6" name="Slide Number Placeholder 5"/>
          <p:cNvSpPr>
            <a:spLocks noGrp="1"/>
          </p:cNvSpPr>
          <p:nvPr>
            <p:ph type="sldNum" sz="quarter" idx="12"/>
          </p:nvPr>
        </p:nvSpPr>
        <p:spPr/>
        <p:txBody>
          <a:bodyPr/>
          <a:lstStyle/>
          <a:p>
            <a:fld id="{249C1028-2FB7-EC49-8F43-D2B84E188359}" type="slidenum">
              <a:rPr lang="en-FR" smtClean="0"/>
              <a:t>‹#›</a:t>
            </a:fld>
            <a:endParaRPr lang="en-FR"/>
          </a:p>
        </p:txBody>
      </p:sp>
    </p:spTree>
    <p:extLst>
      <p:ext uri="{BB962C8B-B14F-4D97-AF65-F5344CB8AC3E}">
        <p14:creationId xmlns:p14="http://schemas.microsoft.com/office/powerpoint/2010/main" val="243237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E7F994B-7E6A-BE48-BFB6-FD9DE7448905}" type="datetimeFigureOut">
              <a:rPr lang="en-FR" smtClean="0"/>
              <a:t>07/01/2024</a:t>
            </a:fld>
            <a:endParaRPr lang="en-FR"/>
          </a:p>
        </p:txBody>
      </p:sp>
      <p:sp>
        <p:nvSpPr>
          <p:cNvPr id="5" name="Footer Placeholder 4"/>
          <p:cNvSpPr>
            <a:spLocks noGrp="1"/>
          </p:cNvSpPr>
          <p:nvPr>
            <p:ph type="ftr" sz="quarter" idx="11"/>
          </p:nvPr>
        </p:nvSpPr>
        <p:spPr/>
        <p:txBody>
          <a:bodyPr/>
          <a:lstStyle/>
          <a:p>
            <a:endParaRPr lang="en-FR"/>
          </a:p>
        </p:txBody>
      </p:sp>
      <p:sp>
        <p:nvSpPr>
          <p:cNvPr id="6" name="Slide Number Placeholder 5"/>
          <p:cNvSpPr>
            <a:spLocks noGrp="1"/>
          </p:cNvSpPr>
          <p:nvPr>
            <p:ph type="sldNum" sz="quarter" idx="12"/>
          </p:nvPr>
        </p:nvSpPr>
        <p:spPr/>
        <p:txBody>
          <a:bodyPr/>
          <a:lstStyle/>
          <a:p>
            <a:fld id="{249C1028-2FB7-EC49-8F43-D2B84E188359}" type="slidenum">
              <a:rPr lang="en-FR" smtClean="0"/>
              <a:t>‹#›</a:t>
            </a:fld>
            <a:endParaRPr lang="en-FR"/>
          </a:p>
        </p:txBody>
      </p:sp>
    </p:spTree>
    <p:extLst>
      <p:ext uri="{BB962C8B-B14F-4D97-AF65-F5344CB8AC3E}">
        <p14:creationId xmlns:p14="http://schemas.microsoft.com/office/powerpoint/2010/main" val="3398579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E7F994B-7E6A-BE48-BFB6-FD9DE7448905}" type="datetimeFigureOut">
              <a:rPr lang="en-FR" smtClean="0"/>
              <a:t>07/01/2024</a:t>
            </a:fld>
            <a:endParaRPr lang="en-FR"/>
          </a:p>
        </p:txBody>
      </p:sp>
      <p:sp>
        <p:nvSpPr>
          <p:cNvPr id="5" name="Footer Placeholder 4"/>
          <p:cNvSpPr>
            <a:spLocks noGrp="1"/>
          </p:cNvSpPr>
          <p:nvPr>
            <p:ph type="ftr" sz="quarter" idx="11"/>
          </p:nvPr>
        </p:nvSpPr>
        <p:spPr/>
        <p:txBody>
          <a:bodyPr/>
          <a:lstStyle/>
          <a:p>
            <a:endParaRPr lang="en-FR"/>
          </a:p>
        </p:txBody>
      </p:sp>
      <p:sp>
        <p:nvSpPr>
          <p:cNvPr id="6" name="Slide Number Placeholder 5"/>
          <p:cNvSpPr>
            <a:spLocks noGrp="1"/>
          </p:cNvSpPr>
          <p:nvPr>
            <p:ph type="sldNum" sz="quarter" idx="12"/>
          </p:nvPr>
        </p:nvSpPr>
        <p:spPr/>
        <p:txBody>
          <a:bodyPr/>
          <a:lstStyle/>
          <a:p>
            <a:fld id="{249C1028-2FB7-EC49-8F43-D2B84E188359}" type="slidenum">
              <a:rPr lang="en-FR" smtClean="0"/>
              <a:t>‹#›</a:t>
            </a:fld>
            <a:endParaRPr lang="en-FR"/>
          </a:p>
        </p:txBody>
      </p:sp>
    </p:spTree>
    <p:extLst>
      <p:ext uri="{BB962C8B-B14F-4D97-AF65-F5344CB8AC3E}">
        <p14:creationId xmlns:p14="http://schemas.microsoft.com/office/powerpoint/2010/main" val="111117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E7F994B-7E6A-BE48-BFB6-FD9DE7448905}" type="datetimeFigureOut">
              <a:rPr lang="en-FR" smtClean="0"/>
              <a:t>07/01/2024</a:t>
            </a:fld>
            <a:endParaRPr lang="en-FR"/>
          </a:p>
        </p:txBody>
      </p:sp>
      <p:sp>
        <p:nvSpPr>
          <p:cNvPr id="6" name="Footer Placeholder 5"/>
          <p:cNvSpPr>
            <a:spLocks noGrp="1"/>
          </p:cNvSpPr>
          <p:nvPr>
            <p:ph type="ftr" sz="quarter" idx="11"/>
          </p:nvPr>
        </p:nvSpPr>
        <p:spPr/>
        <p:txBody>
          <a:bodyPr/>
          <a:lstStyle/>
          <a:p>
            <a:endParaRPr lang="en-FR"/>
          </a:p>
        </p:txBody>
      </p:sp>
      <p:sp>
        <p:nvSpPr>
          <p:cNvPr id="7" name="Slide Number Placeholder 6"/>
          <p:cNvSpPr>
            <a:spLocks noGrp="1"/>
          </p:cNvSpPr>
          <p:nvPr>
            <p:ph type="sldNum" sz="quarter" idx="12"/>
          </p:nvPr>
        </p:nvSpPr>
        <p:spPr/>
        <p:txBody>
          <a:bodyPr/>
          <a:lstStyle/>
          <a:p>
            <a:fld id="{249C1028-2FB7-EC49-8F43-D2B84E188359}" type="slidenum">
              <a:rPr lang="en-FR" smtClean="0"/>
              <a:t>‹#›</a:t>
            </a:fld>
            <a:endParaRPr lang="en-FR"/>
          </a:p>
        </p:txBody>
      </p:sp>
    </p:spTree>
    <p:extLst>
      <p:ext uri="{BB962C8B-B14F-4D97-AF65-F5344CB8AC3E}">
        <p14:creationId xmlns:p14="http://schemas.microsoft.com/office/powerpoint/2010/main" val="3335391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E7F994B-7E6A-BE48-BFB6-FD9DE7448905}" type="datetimeFigureOut">
              <a:rPr lang="en-FR" smtClean="0"/>
              <a:t>07/01/2024</a:t>
            </a:fld>
            <a:endParaRPr lang="en-FR"/>
          </a:p>
        </p:txBody>
      </p:sp>
      <p:sp>
        <p:nvSpPr>
          <p:cNvPr id="8" name="Footer Placeholder 7"/>
          <p:cNvSpPr>
            <a:spLocks noGrp="1"/>
          </p:cNvSpPr>
          <p:nvPr>
            <p:ph type="ftr" sz="quarter" idx="11"/>
          </p:nvPr>
        </p:nvSpPr>
        <p:spPr/>
        <p:txBody>
          <a:bodyPr/>
          <a:lstStyle/>
          <a:p>
            <a:endParaRPr lang="en-FR"/>
          </a:p>
        </p:txBody>
      </p:sp>
      <p:sp>
        <p:nvSpPr>
          <p:cNvPr id="9" name="Slide Number Placeholder 8"/>
          <p:cNvSpPr>
            <a:spLocks noGrp="1"/>
          </p:cNvSpPr>
          <p:nvPr>
            <p:ph type="sldNum" sz="quarter" idx="12"/>
          </p:nvPr>
        </p:nvSpPr>
        <p:spPr/>
        <p:txBody>
          <a:bodyPr/>
          <a:lstStyle/>
          <a:p>
            <a:fld id="{249C1028-2FB7-EC49-8F43-D2B84E188359}" type="slidenum">
              <a:rPr lang="en-FR" smtClean="0"/>
              <a:t>‹#›</a:t>
            </a:fld>
            <a:endParaRPr lang="en-FR"/>
          </a:p>
        </p:txBody>
      </p:sp>
    </p:spTree>
    <p:extLst>
      <p:ext uri="{BB962C8B-B14F-4D97-AF65-F5344CB8AC3E}">
        <p14:creationId xmlns:p14="http://schemas.microsoft.com/office/powerpoint/2010/main" val="2436918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9E7F994B-7E6A-BE48-BFB6-FD9DE7448905}" type="datetimeFigureOut">
              <a:rPr lang="en-FR" smtClean="0"/>
              <a:t>07/01/2024</a:t>
            </a:fld>
            <a:endParaRPr lang="en-FR"/>
          </a:p>
        </p:txBody>
      </p:sp>
      <p:sp>
        <p:nvSpPr>
          <p:cNvPr id="4" name="Footer Placeholder 3"/>
          <p:cNvSpPr>
            <a:spLocks noGrp="1"/>
          </p:cNvSpPr>
          <p:nvPr>
            <p:ph type="ftr" sz="quarter" idx="11"/>
          </p:nvPr>
        </p:nvSpPr>
        <p:spPr/>
        <p:txBody>
          <a:bodyPr/>
          <a:lstStyle/>
          <a:p>
            <a:endParaRPr lang="en-FR"/>
          </a:p>
        </p:txBody>
      </p:sp>
      <p:sp>
        <p:nvSpPr>
          <p:cNvPr id="5" name="Slide Number Placeholder 4"/>
          <p:cNvSpPr>
            <a:spLocks noGrp="1"/>
          </p:cNvSpPr>
          <p:nvPr>
            <p:ph type="sldNum" sz="quarter" idx="12"/>
          </p:nvPr>
        </p:nvSpPr>
        <p:spPr/>
        <p:txBody>
          <a:bodyPr/>
          <a:lstStyle/>
          <a:p>
            <a:fld id="{249C1028-2FB7-EC49-8F43-D2B84E188359}" type="slidenum">
              <a:rPr lang="en-FR" smtClean="0"/>
              <a:t>‹#›</a:t>
            </a:fld>
            <a:endParaRPr lang="en-FR"/>
          </a:p>
        </p:txBody>
      </p:sp>
    </p:spTree>
    <p:extLst>
      <p:ext uri="{BB962C8B-B14F-4D97-AF65-F5344CB8AC3E}">
        <p14:creationId xmlns:p14="http://schemas.microsoft.com/office/powerpoint/2010/main" val="2183103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7F994B-7E6A-BE48-BFB6-FD9DE7448905}" type="datetimeFigureOut">
              <a:rPr lang="en-FR" smtClean="0"/>
              <a:t>07/01/2024</a:t>
            </a:fld>
            <a:endParaRPr lang="en-FR"/>
          </a:p>
        </p:txBody>
      </p:sp>
      <p:sp>
        <p:nvSpPr>
          <p:cNvPr id="3" name="Footer Placeholder 2"/>
          <p:cNvSpPr>
            <a:spLocks noGrp="1"/>
          </p:cNvSpPr>
          <p:nvPr>
            <p:ph type="ftr" sz="quarter" idx="11"/>
          </p:nvPr>
        </p:nvSpPr>
        <p:spPr/>
        <p:txBody>
          <a:bodyPr/>
          <a:lstStyle/>
          <a:p>
            <a:endParaRPr lang="en-FR"/>
          </a:p>
        </p:txBody>
      </p:sp>
      <p:sp>
        <p:nvSpPr>
          <p:cNvPr id="4" name="Slide Number Placeholder 3"/>
          <p:cNvSpPr>
            <a:spLocks noGrp="1"/>
          </p:cNvSpPr>
          <p:nvPr>
            <p:ph type="sldNum" sz="quarter" idx="12"/>
          </p:nvPr>
        </p:nvSpPr>
        <p:spPr/>
        <p:txBody>
          <a:bodyPr/>
          <a:lstStyle/>
          <a:p>
            <a:fld id="{249C1028-2FB7-EC49-8F43-D2B84E188359}" type="slidenum">
              <a:rPr lang="en-FR" smtClean="0"/>
              <a:t>‹#›</a:t>
            </a:fld>
            <a:endParaRPr lang="en-FR"/>
          </a:p>
        </p:txBody>
      </p:sp>
    </p:spTree>
    <p:extLst>
      <p:ext uri="{BB962C8B-B14F-4D97-AF65-F5344CB8AC3E}">
        <p14:creationId xmlns:p14="http://schemas.microsoft.com/office/powerpoint/2010/main" val="2289200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E7F994B-7E6A-BE48-BFB6-FD9DE7448905}" type="datetimeFigureOut">
              <a:rPr lang="en-FR" smtClean="0"/>
              <a:t>07/01/2024</a:t>
            </a:fld>
            <a:endParaRPr lang="en-FR"/>
          </a:p>
        </p:txBody>
      </p:sp>
      <p:sp>
        <p:nvSpPr>
          <p:cNvPr id="6" name="Footer Placeholder 5"/>
          <p:cNvSpPr>
            <a:spLocks noGrp="1"/>
          </p:cNvSpPr>
          <p:nvPr>
            <p:ph type="ftr" sz="quarter" idx="11"/>
          </p:nvPr>
        </p:nvSpPr>
        <p:spPr/>
        <p:txBody>
          <a:bodyPr/>
          <a:lstStyle/>
          <a:p>
            <a:endParaRPr lang="en-FR"/>
          </a:p>
        </p:txBody>
      </p:sp>
      <p:sp>
        <p:nvSpPr>
          <p:cNvPr id="7" name="Slide Number Placeholder 6"/>
          <p:cNvSpPr>
            <a:spLocks noGrp="1"/>
          </p:cNvSpPr>
          <p:nvPr>
            <p:ph type="sldNum" sz="quarter" idx="12"/>
          </p:nvPr>
        </p:nvSpPr>
        <p:spPr/>
        <p:txBody>
          <a:bodyPr/>
          <a:lstStyle/>
          <a:p>
            <a:fld id="{249C1028-2FB7-EC49-8F43-D2B84E188359}" type="slidenum">
              <a:rPr lang="en-FR" smtClean="0"/>
              <a:t>‹#›</a:t>
            </a:fld>
            <a:endParaRPr lang="en-FR"/>
          </a:p>
        </p:txBody>
      </p:sp>
    </p:spTree>
    <p:extLst>
      <p:ext uri="{BB962C8B-B14F-4D97-AF65-F5344CB8AC3E}">
        <p14:creationId xmlns:p14="http://schemas.microsoft.com/office/powerpoint/2010/main" val="3749805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E7F994B-7E6A-BE48-BFB6-FD9DE7448905}" type="datetimeFigureOut">
              <a:rPr lang="en-FR" smtClean="0"/>
              <a:t>07/01/2024</a:t>
            </a:fld>
            <a:endParaRPr lang="en-FR"/>
          </a:p>
        </p:txBody>
      </p:sp>
      <p:sp>
        <p:nvSpPr>
          <p:cNvPr id="6" name="Footer Placeholder 5"/>
          <p:cNvSpPr>
            <a:spLocks noGrp="1"/>
          </p:cNvSpPr>
          <p:nvPr>
            <p:ph type="ftr" sz="quarter" idx="11"/>
          </p:nvPr>
        </p:nvSpPr>
        <p:spPr/>
        <p:txBody>
          <a:bodyPr/>
          <a:lstStyle/>
          <a:p>
            <a:endParaRPr lang="en-FR"/>
          </a:p>
        </p:txBody>
      </p:sp>
      <p:sp>
        <p:nvSpPr>
          <p:cNvPr id="7" name="Slide Number Placeholder 6"/>
          <p:cNvSpPr>
            <a:spLocks noGrp="1"/>
          </p:cNvSpPr>
          <p:nvPr>
            <p:ph type="sldNum" sz="quarter" idx="12"/>
          </p:nvPr>
        </p:nvSpPr>
        <p:spPr/>
        <p:txBody>
          <a:bodyPr/>
          <a:lstStyle/>
          <a:p>
            <a:fld id="{249C1028-2FB7-EC49-8F43-D2B84E188359}" type="slidenum">
              <a:rPr lang="en-FR" smtClean="0"/>
              <a:t>‹#›</a:t>
            </a:fld>
            <a:endParaRPr lang="en-FR"/>
          </a:p>
        </p:txBody>
      </p:sp>
    </p:spTree>
    <p:extLst>
      <p:ext uri="{BB962C8B-B14F-4D97-AF65-F5344CB8AC3E}">
        <p14:creationId xmlns:p14="http://schemas.microsoft.com/office/powerpoint/2010/main" val="1389711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7F994B-7E6A-BE48-BFB6-FD9DE7448905}" type="datetimeFigureOut">
              <a:rPr lang="en-FR" smtClean="0"/>
              <a:t>07/01/2024</a:t>
            </a:fld>
            <a:endParaRPr lang="en-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9C1028-2FB7-EC49-8F43-D2B84E188359}" type="slidenum">
              <a:rPr lang="en-FR" smtClean="0"/>
              <a:t>‹#›</a:t>
            </a:fld>
            <a:endParaRPr lang="en-FR"/>
          </a:p>
        </p:txBody>
      </p:sp>
    </p:spTree>
    <p:extLst>
      <p:ext uri="{BB962C8B-B14F-4D97-AF65-F5344CB8AC3E}">
        <p14:creationId xmlns:p14="http://schemas.microsoft.com/office/powerpoint/2010/main" val="1030349488"/>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7F994B-7E6A-BE48-BFB6-FD9DE7448905}" type="datetimeFigureOut">
              <a:rPr lang="en-FR" smtClean="0"/>
              <a:t>07/01/2024</a:t>
            </a:fld>
            <a:endParaRPr lang="en-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9C1028-2FB7-EC49-8F43-D2B84E188359}" type="slidenum">
              <a:rPr lang="en-FR" smtClean="0"/>
              <a:t>‹#›</a:t>
            </a:fld>
            <a:endParaRPr lang="en-FR"/>
          </a:p>
        </p:txBody>
      </p:sp>
    </p:spTree>
    <p:extLst>
      <p:ext uri="{BB962C8B-B14F-4D97-AF65-F5344CB8AC3E}">
        <p14:creationId xmlns:p14="http://schemas.microsoft.com/office/powerpoint/2010/main" val="3822702004"/>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5.mp4"/><Relationship Id="rId7" Type="http://schemas.openxmlformats.org/officeDocument/2006/relationships/image" Target="../media/image20.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11.xml"/><Relationship Id="rId5" Type="http://schemas.openxmlformats.org/officeDocument/2006/relationships/slideLayout" Target="../slideLayouts/slideLayout13.xml"/><Relationship Id="rId4" Type="http://schemas.openxmlformats.org/officeDocument/2006/relationships/video" Target="../media/media5.mp4"/></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hyperlink" Target="http://staff.ustc.edu.cn/~rliu/qfactor.html"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6.png"/><Relationship Id="rId5" Type="http://schemas.openxmlformats.org/officeDocument/2006/relationships/hyperlink" Target="https://github.com/pricedj/mafiat/tree/master" TargetMode="External"/><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7.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4C2CA4-AB2F-7A0C-FA7F-62C92005E26A}"/>
              </a:ext>
            </a:extLst>
          </p:cNvPr>
          <p:cNvPicPr>
            <a:picLocks noChangeAspect="1"/>
          </p:cNvPicPr>
          <p:nvPr/>
        </p:nvPicPr>
        <p:blipFill>
          <a:blip r:embed="rId3">
            <a:alphaModFix/>
          </a:blip>
          <a:stretch>
            <a:fillRect/>
          </a:stretch>
        </p:blipFill>
        <p:spPr>
          <a:xfrm>
            <a:off x="-1244678" y="-420200"/>
            <a:ext cx="13436678" cy="7278200"/>
          </a:xfrm>
          <a:prstGeom prst="rect">
            <a:avLst/>
          </a:prstGeom>
          <a:noFill/>
        </p:spPr>
      </p:pic>
      <p:sp>
        <p:nvSpPr>
          <p:cNvPr id="2" name="Title 1">
            <a:extLst>
              <a:ext uri="{FF2B5EF4-FFF2-40B4-BE49-F238E27FC236}">
                <a16:creationId xmlns:a16="http://schemas.microsoft.com/office/drawing/2014/main" id="{B44327DF-45AF-F6A1-B616-E40399EAEA1B}"/>
              </a:ext>
            </a:extLst>
          </p:cNvPr>
          <p:cNvSpPr>
            <a:spLocks noGrp="1"/>
          </p:cNvSpPr>
          <p:nvPr>
            <p:ph type="ctrTitle"/>
          </p:nvPr>
        </p:nvSpPr>
        <p:spPr>
          <a:xfrm>
            <a:off x="3466152" y="174150"/>
            <a:ext cx="9144000" cy="3610394"/>
          </a:xfrm>
        </p:spPr>
        <p:txBody>
          <a:bodyPr>
            <a:normAutofit fontScale="90000"/>
          </a:bodyPr>
          <a:lstStyle/>
          <a:p>
            <a:br>
              <a:rPr lang="en-GB" dirty="0">
                <a:solidFill>
                  <a:schemeClr val="bg1"/>
                </a:solidFill>
              </a:rPr>
            </a:br>
            <a:br>
              <a:rPr lang="en-GB" dirty="0">
                <a:solidFill>
                  <a:schemeClr val="bg1"/>
                </a:solidFill>
              </a:rPr>
            </a:br>
            <a:br>
              <a:rPr lang="en-GB" dirty="0">
                <a:solidFill>
                  <a:schemeClr val="bg1"/>
                </a:solidFill>
              </a:rPr>
            </a:br>
            <a:r>
              <a:rPr lang="en-FR" sz="4400" kern="100" dirty="0">
                <a:solidFill>
                  <a:schemeClr val="bg1"/>
                </a:solidFill>
                <a:effectLst/>
                <a:latin typeface="Arial Rounded MT Bold" panose="020F0704030504030204" pitchFamily="34" charset="77"/>
                <a:ea typeface="Calibri" panose="020F0502020204030204" pitchFamily="34" charset="0"/>
                <a:cs typeface="Times New Roman" panose="02020603050405020304" pitchFamily="18" charset="0"/>
              </a:rPr>
              <a:t>Characterising a flaring active region through </a:t>
            </a:r>
            <a:r>
              <a:rPr lang="en-US" sz="4400" kern="100" dirty="0">
                <a:solidFill>
                  <a:schemeClr val="bg1"/>
                </a:solidFill>
                <a:effectLst/>
                <a:latin typeface="Arial Rounded MT Bold" panose="020F0704030504030204" pitchFamily="34" charset="77"/>
                <a:ea typeface="Calibri" panose="020F0502020204030204" pitchFamily="34" charset="0"/>
                <a:cs typeface="Times New Roman" panose="02020603050405020304" pitchFamily="18" charset="0"/>
              </a:rPr>
              <a:t>data-driven </a:t>
            </a:r>
            <a:r>
              <a:rPr lang="en-FR" sz="4400" kern="100" dirty="0">
                <a:solidFill>
                  <a:schemeClr val="bg1"/>
                </a:solidFill>
                <a:effectLst/>
                <a:latin typeface="Arial Rounded MT Bold" panose="020F0704030504030204" pitchFamily="34" charset="77"/>
                <a:ea typeface="Calibri" panose="020F0502020204030204" pitchFamily="34" charset="0"/>
                <a:cs typeface="Times New Roman" panose="02020603050405020304" pitchFamily="18" charset="0"/>
              </a:rPr>
              <a:t>MHD</a:t>
            </a:r>
            <a:r>
              <a:rPr lang="en-US" sz="4400" kern="100" dirty="0">
                <a:solidFill>
                  <a:schemeClr val="bg1"/>
                </a:solidFill>
                <a:effectLst/>
                <a:latin typeface="Arial Rounded MT Bold" panose="020F0704030504030204" pitchFamily="34" charset="77"/>
                <a:ea typeface="Calibri" panose="020F0502020204030204" pitchFamily="34" charset="0"/>
                <a:cs typeface="Times New Roman" panose="02020603050405020304" pitchFamily="18" charset="0"/>
              </a:rPr>
              <a:t> simulations</a:t>
            </a:r>
            <a:br>
              <a:rPr lang="en-FR" sz="1800" kern="100" dirty="0">
                <a:solidFill>
                  <a:schemeClr val="bg1"/>
                </a:solidFill>
                <a:effectLst/>
                <a:latin typeface="Arial Rounded MT Bold" panose="020F0704030504030204" pitchFamily="34" charset="77"/>
                <a:ea typeface="Calibri" panose="020F0502020204030204" pitchFamily="34" charset="0"/>
                <a:cs typeface="Times New Roman" panose="02020603050405020304" pitchFamily="18" charset="0"/>
              </a:rPr>
            </a:br>
            <a:br>
              <a:rPr lang="en-GB" dirty="0">
                <a:solidFill>
                  <a:schemeClr val="bg1"/>
                </a:solidFill>
                <a:latin typeface="Arial Rounded MT Bold" panose="020F0704030504030204" pitchFamily="34" charset="77"/>
              </a:rPr>
            </a:br>
            <a:endParaRPr lang="en-FR" dirty="0">
              <a:solidFill>
                <a:schemeClr val="bg1"/>
              </a:solidFill>
              <a:latin typeface="Arial Rounded MT Bold" panose="020F0704030504030204" pitchFamily="34" charset="77"/>
            </a:endParaRPr>
          </a:p>
        </p:txBody>
      </p:sp>
      <p:sp>
        <p:nvSpPr>
          <p:cNvPr id="3" name="Subtitle 2">
            <a:extLst>
              <a:ext uri="{FF2B5EF4-FFF2-40B4-BE49-F238E27FC236}">
                <a16:creationId xmlns:a16="http://schemas.microsoft.com/office/drawing/2014/main" id="{8C49697F-F1D0-5C47-2F10-BB58227F3B33}"/>
              </a:ext>
            </a:extLst>
          </p:cNvPr>
          <p:cNvSpPr>
            <a:spLocks noGrp="1"/>
          </p:cNvSpPr>
          <p:nvPr>
            <p:ph type="subTitle" idx="1"/>
          </p:nvPr>
        </p:nvSpPr>
        <p:spPr>
          <a:xfrm>
            <a:off x="5113254" y="2561415"/>
            <a:ext cx="6426216" cy="1655762"/>
          </a:xfrm>
        </p:spPr>
        <p:txBody>
          <a:bodyPr>
            <a:normAutofit/>
          </a:bodyPr>
          <a:lstStyle/>
          <a:p>
            <a:r>
              <a:rPr lang="en-GB" dirty="0">
                <a:solidFill>
                  <a:schemeClr val="bg1"/>
                </a:solidFill>
              </a:rPr>
              <a:t>M. Valeria </a:t>
            </a:r>
            <a:r>
              <a:rPr lang="en-GB" dirty="0" err="1">
                <a:solidFill>
                  <a:schemeClr val="bg1"/>
                </a:solidFill>
              </a:rPr>
              <a:t>Sieyra</a:t>
            </a:r>
            <a:r>
              <a:rPr lang="en-GB" dirty="0">
                <a:solidFill>
                  <a:schemeClr val="bg2"/>
                </a:solidFill>
              </a:rPr>
              <a:t>, </a:t>
            </a:r>
            <a:r>
              <a:rPr lang="en-GB" dirty="0">
                <a:solidFill>
                  <a:schemeClr val="bg2">
                    <a:lumMod val="75000"/>
                  </a:schemeClr>
                </a:solidFill>
              </a:rPr>
              <a:t>Antoine </a:t>
            </a:r>
            <a:r>
              <a:rPr lang="en-GB" dirty="0" err="1">
                <a:solidFill>
                  <a:schemeClr val="bg2">
                    <a:lumMod val="75000"/>
                  </a:schemeClr>
                </a:solidFill>
              </a:rPr>
              <a:t>Strugarek</a:t>
            </a:r>
            <a:r>
              <a:rPr lang="en-GB" dirty="0">
                <a:solidFill>
                  <a:schemeClr val="bg2">
                    <a:lumMod val="75000"/>
                  </a:schemeClr>
                </a:solidFill>
              </a:rPr>
              <a:t>, Alexis Blaise, STORMGENESIS and WHOLESUN collaborators</a:t>
            </a:r>
            <a:endParaRPr lang="en-FR" dirty="0">
              <a:solidFill>
                <a:schemeClr val="bg2">
                  <a:lumMod val="75000"/>
                </a:schemeClr>
              </a:solidFill>
            </a:endParaRPr>
          </a:p>
        </p:txBody>
      </p:sp>
      <p:sp>
        <p:nvSpPr>
          <p:cNvPr id="5" name="TextBox 4">
            <a:extLst>
              <a:ext uri="{FF2B5EF4-FFF2-40B4-BE49-F238E27FC236}">
                <a16:creationId xmlns:a16="http://schemas.microsoft.com/office/drawing/2014/main" id="{04B7D525-4AA7-D80F-EADD-0D51B095EBD7}"/>
              </a:ext>
            </a:extLst>
          </p:cNvPr>
          <p:cNvSpPr txBox="1"/>
          <p:nvPr/>
        </p:nvSpPr>
        <p:spPr>
          <a:xfrm>
            <a:off x="9448800" y="6488668"/>
            <a:ext cx="2743200" cy="369332"/>
          </a:xfrm>
          <a:prstGeom prst="rect">
            <a:avLst/>
          </a:prstGeom>
          <a:noFill/>
        </p:spPr>
        <p:txBody>
          <a:bodyPr wrap="square" rtlCol="0">
            <a:spAutoFit/>
          </a:bodyPr>
          <a:lstStyle/>
          <a:p>
            <a:r>
              <a:rPr lang="en-GB" dirty="0">
                <a:solidFill>
                  <a:schemeClr val="bg2">
                    <a:lumMod val="50000"/>
                  </a:schemeClr>
                </a:solidFill>
              </a:rPr>
              <a:t>m</a:t>
            </a:r>
            <a:r>
              <a:rPr lang="en-FR" dirty="0">
                <a:solidFill>
                  <a:schemeClr val="bg2">
                    <a:lumMod val="50000"/>
                  </a:schemeClr>
                </a:solidFill>
              </a:rPr>
              <a:t>aria-valeria.sieyra@cea.fr</a:t>
            </a:r>
          </a:p>
        </p:txBody>
      </p:sp>
      <p:pic>
        <p:nvPicPr>
          <p:cNvPr id="9" name="Picture 8">
            <a:extLst>
              <a:ext uri="{FF2B5EF4-FFF2-40B4-BE49-F238E27FC236}">
                <a16:creationId xmlns:a16="http://schemas.microsoft.com/office/drawing/2014/main" id="{3BB8A417-6423-EA1E-6FD1-DCBE8448B555}"/>
              </a:ext>
            </a:extLst>
          </p:cNvPr>
          <p:cNvPicPr>
            <a:picLocks noChangeAspect="1"/>
          </p:cNvPicPr>
          <p:nvPr/>
        </p:nvPicPr>
        <p:blipFill>
          <a:blip r:embed="rId4"/>
          <a:stretch>
            <a:fillRect/>
          </a:stretch>
        </p:blipFill>
        <p:spPr>
          <a:xfrm>
            <a:off x="-262560" y="5903112"/>
            <a:ext cx="1700536" cy="1284849"/>
          </a:xfrm>
          <a:prstGeom prst="rect">
            <a:avLst/>
          </a:prstGeom>
        </p:spPr>
      </p:pic>
      <p:pic>
        <p:nvPicPr>
          <p:cNvPr id="10" name="Picture 9">
            <a:extLst>
              <a:ext uri="{FF2B5EF4-FFF2-40B4-BE49-F238E27FC236}">
                <a16:creationId xmlns:a16="http://schemas.microsoft.com/office/drawing/2014/main" id="{1B0A61B4-82FE-9028-1458-B462999C039F}"/>
              </a:ext>
            </a:extLst>
          </p:cNvPr>
          <p:cNvPicPr>
            <a:picLocks noChangeAspect="1"/>
          </p:cNvPicPr>
          <p:nvPr/>
        </p:nvPicPr>
        <p:blipFill>
          <a:blip r:embed="rId5"/>
          <a:stretch>
            <a:fillRect/>
          </a:stretch>
        </p:blipFill>
        <p:spPr>
          <a:xfrm>
            <a:off x="1497496" y="5915952"/>
            <a:ext cx="3272420" cy="889039"/>
          </a:xfrm>
          <a:prstGeom prst="rect">
            <a:avLst/>
          </a:prstGeom>
        </p:spPr>
      </p:pic>
      <p:pic>
        <p:nvPicPr>
          <p:cNvPr id="11" name="Picture 10">
            <a:extLst>
              <a:ext uri="{FF2B5EF4-FFF2-40B4-BE49-F238E27FC236}">
                <a16:creationId xmlns:a16="http://schemas.microsoft.com/office/drawing/2014/main" id="{D05F1E32-5ECC-BE7E-98A7-BB8DB2B15947}"/>
              </a:ext>
            </a:extLst>
          </p:cNvPr>
          <p:cNvPicPr>
            <a:picLocks noChangeAspect="1"/>
          </p:cNvPicPr>
          <p:nvPr/>
        </p:nvPicPr>
        <p:blipFill>
          <a:blip r:embed="rId6"/>
          <a:stretch>
            <a:fillRect/>
          </a:stretch>
        </p:blipFill>
        <p:spPr>
          <a:xfrm>
            <a:off x="4935454" y="5915953"/>
            <a:ext cx="757869" cy="889039"/>
          </a:xfrm>
          <a:prstGeom prst="rect">
            <a:avLst/>
          </a:prstGeom>
        </p:spPr>
      </p:pic>
      <p:sp>
        <p:nvSpPr>
          <p:cNvPr id="12" name="TextBox 11">
            <a:extLst>
              <a:ext uri="{FF2B5EF4-FFF2-40B4-BE49-F238E27FC236}">
                <a16:creationId xmlns:a16="http://schemas.microsoft.com/office/drawing/2014/main" id="{89D7A892-5C13-75C0-9DBD-3BFB3C59BF37}"/>
              </a:ext>
            </a:extLst>
          </p:cNvPr>
          <p:cNvSpPr txBox="1"/>
          <p:nvPr/>
        </p:nvSpPr>
        <p:spPr>
          <a:xfrm>
            <a:off x="9075717" y="5731286"/>
            <a:ext cx="2743200" cy="369332"/>
          </a:xfrm>
          <a:prstGeom prst="rect">
            <a:avLst/>
          </a:prstGeom>
          <a:noFill/>
        </p:spPr>
        <p:txBody>
          <a:bodyPr wrap="square" rtlCol="0">
            <a:spAutoFit/>
          </a:bodyPr>
          <a:lstStyle/>
          <a:p>
            <a:r>
              <a:rPr lang="en-US" dirty="0">
                <a:solidFill>
                  <a:schemeClr val="bg2">
                    <a:lumMod val="25000"/>
                  </a:schemeClr>
                </a:solidFill>
              </a:rPr>
              <a:t>Image credit: Adam Finley</a:t>
            </a:r>
            <a:endParaRPr lang="en-FR" dirty="0">
              <a:solidFill>
                <a:schemeClr val="bg2">
                  <a:lumMod val="25000"/>
                </a:schemeClr>
              </a:solidFill>
            </a:endParaRPr>
          </a:p>
        </p:txBody>
      </p:sp>
      <p:pic>
        <p:nvPicPr>
          <p:cNvPr id="14" name="Picture 13">
            <a:extLst>
              <a:ext uri="{FF2B5EF4-FFF2-40B4-BE49-F238E27FC236}">
                <a16:creationId xmlns:a16="http://schemas.microsoft.com/office/drawing/2014/main" id="{0BF89973-DB8F-1945-AD4F-31FC4FB5DBA5}"/>
              </a:ext>
            </a:extLst>
          </p:cNvPr>
          <p:cNvPicPr>
            <a:picLocks noChangeAspect="1"/>
          </p:cNvPicPr>
          <p:nvPr/>
        </p:nvPicPr>
        <p:blipFill>
          <a:blip r:embed="rId7"/>
          <a:stretch>
            <a:fillRect/>
          </a:stretch>
        </p:blipFill>
        <p:spPr>
          <a:xfrm>
            <a:off x="346828" y="3724686"/>
            <a:ext cx="2590800" cy="2006600"/>
          </a:xfrm>
          <a:prstGeom prst="rect">
            <a:avLst/>
          </a:prstGeom>
        </p:spPr>
      </p:pic>
      <p:sp>
        <p:nvSpPr>
          <p:cNvPr id="17" name="Rectangle 16">
            <a:extLst>
              <a:ext uri="{FF2B5EF4-FFF2-40B4-BE49-F238E27FC236}">
                <a16:creationId xmlns:a16="http://schemas.microsoft.com/office/drawing/2014/main" id="{A9995293-7C6A-6B9D-9BC0-01C1A1E2615A}"/>
              </a:ext>
            </a:extLst>
          </p:cNvPr>
          <p:cNvSpPr/>
          <p:nvPr/>
        </p:nvSpPr>
        <p:spPr>
          <a:xfrm>
            <a:off x="2505694" y="2588821"/>
            <a:ext cx="296883" cy="249382"/>
          </a:xfrm>
          <a:prstGeom prst="rect">
            <a:avLst/>
          </a:prstGeom>
          <a:noFill/>
          <a:ln w="12700">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FR"/>
          </a:p>
        </p:txBody>
      </p:sp>
      <p:cxnSp>
        <p:nvCxnSpPr>
          <p:cNvPr id="21" name="Straight Connector 20">
            <a:extLst>
              <a:ext uri="{FF2B5EF4-FFF2-40B4-BE49-F238E27FC236}">
                <a16:creationId xmlns:a16="http://schemas.microsoft.com/office/drawing/2014/main" id="{5BF3ADBF-27AB-9F5D-0F42-ECBD454D8C4D}"/>
              </a:ext>
            </a:extLst>
          </p:cNvPr>
          <p:cNvCxnSpPr/>
          <p:nvPr/>
        </p:nvCxnSpPr>
        <p:spPr>
          <a:xfrm flipH="1">
            <a:off x="346828" y="2588821"/>
            <a:ext cx="2158866" cy="1135865"/>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06140E96-964F-98CB-9566-B9EB0FFA8D14}"/>
              </a:ext>
            </a:extLst>
          </p:cNvPr>
          <p:cNvCxnSpPr/>
          <p:nvPr/>
        </p:nvCxnSpPr>
        <p:spPr>
          <a:xfrm>
            <a:off x="2802577" y="2588821"/>
            <a:ext cx="135051" cy="11358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28" name="Picture 4">
            <a:extLst>
              <a:ext uri="{FF2B5EF4-FFF2-40B4-BE49-F238E27FC236}">
                <a16:creationId xmlns:a16="http://schemas.microsoft.com/office/drawing/2014/main" id="{FEC93359-3C70-41AD-114D-D39FD1B0AF5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683" t="5263" r="5242"/>
          <a:stretch/>
        </p:blipFill>
        <p:spPr bwMode="auto">
          <a:xfrm>
            <a:off x="5999355" y="5783766"/>
            <a:ext cx="1003611" cy="1067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344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Fzmag_FRcuts.mp4">
            <a:hlinkClick r:id="" action="ppaction://media"/>
            <a:extLst>
              <a:ext uri="{FF2B5EF4-FFF2-40B4-BE49-F238E27FC236}">
                <a16:creationId xmlns:a16="http://schemas.microsoft.com/office/drawing/2014/main" id="{09068F19-8398-4003-3995-568B8E8AC4B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339246"/>
            <a:ext cx="14469035" cy="4361435"/>
          </a:xfrm>
          <a:prstGeom prst="rect">
            <a:avLst/>
          </a:prstGeom>
        </p:spPr>
      </p:pic>
      <p:sp>
        <p:nvSpPr>
          <p:cNvPr id="2" name="Title 1">
            <a:extLst>
              <a:ext uri="{FF2B5EF4-FFF2-40B4-BE49-F238E27FC236}">
                <a16:creationId xmlns:a16="http://schemas.microsoft.com/office/drawing/2014/main" id="{DA61A585-83EE-FCD0-D91C-AB5C69E38072}"/>
              </a:ext>
            </a:extLst>
          </p:cNvPr>
          <p:cNvSpPr>
            <a:spLocks noGrp="1"/>
          </p:cNvSpPr>
          <p:nvPr>
            <p:ph type="title"/>
          </p:nvPr>
        </p:nvSpPr>
        <p:spPr>
          <a:xfrm>
            <a:off x="838200" y="-193185"/>
            <a:ext cx="10515600" cy="1325563"/>
          </a:xfrm>
        </p:spPr>
        <p:txBody>
          <a:bodyPr/>
          <a:lstStyle/>
          <a:p>
            <a:r>
              <a:rPr lang="en-FR" dirty="0">
                <a:latin typeface="Arial Rounded MT Bold" panose="020F0704030504030204" pitchFamily="34" charset="77"/>
              </a:rPr>
              <a:t>Force analysis</a:t>
            </a:r>
          </a:p>
        </p:txBody>
      </p:sp>
      <p:sp>
        <p:nvSpPr>
          <p:cNvPr id="3" name="Content Placeholder 2">
            <a:extLst>
              <a:ext uri="{FF2B5EF4-FFF2-40B4-BE49-F238E27FC236}">
                <a16:creationId xmlns:a16="http://schemas.microsoft.com/office/drawing/2014/main" id="{27BA6514-F71F-EC86-DE45-3FAA1CFD31CB}"/>
              </a:ext>
            </a:extLst>
          </p:cNvPr>
          <p:cNvSpPr>
            <a:spLocks noGrp="1"/>
          </p:cNvSpPr>
          <p:nvPr>
            <p:ph idx="1"/>
          </p:nvPr>
        </p:nvSpPr>
        <p:spPr>
          <a:xfrm>
            <a:off x="838200" y="852519"/>
            <a:ext cx="10515600" cy="588002"/>
          </a:xfrm>
        </p:spPr>
        <p:txBody>
          <a:bodyPr/>
          <a:lstStyle/>
          <a:p>
            <a:r>
              <a:rPr lang="en-FR" dirty="0"/>
              <a:t>Calculating the forces involved in the plane of the FR</a:t>
            </a:r>
          </a:p>
          <a:p>
            <a:endParaRPr lang="en-FR" dirty="0"/>
          </a:p>
          <a:p>
            <a:endParaRPr lang="en-FR" dirty="0"/>
          </a:p>
          <a:p>
            <a:endParaRPr lang="en-FR" dirty="0"/>
          </a:p>
          <a:p>
            <a:pPr marL="0" indent="0">
              <a:buNone/>
            </a:pPr>
            <a:endParaRPr lang="en-FR" dirty="0"/>
          </a:p>
          <a:p>
            <a:pPr marL="0" indent="0">
              <a:buNone/>
            </a:pPr>
            <a:endParaRPr lang="en-FR" dirty="0"/>
          </a:p>
          <a:p>
            <a:endParaRPr lang="en-FR" dirty="0"/>
          </a:p>
        </p:txBody>
      </p:sp>
      <p:sp>
        <p:nvSpPr>
          <p:cNvPr id="5" name="TextBox 4">
            <a:extLst>
              <a:ext uri="{FF2B5EF4-FFF2-40B4-BE49-F238E27FC236}">
                <a16:creationId xmlns:a16="http://schemas.microsoft.com/office/drawing/2014/main" id="{3C1EE212-8CD8-7680-6140-70D95F8AD427}"/>
              </a:ext>
            </a:extLst>
          </p:cNvPr>
          <p:cNvSpPr txBox="1"/>
          <p:nvPr/>
        </p:nvSpPr>
        <p:spPr>
          <a:xfrm>
            <a:off x="0" y="6488668"/>
            <a:ext cx="2743200" cy="369332"/>
          </a:xfrm>
          <a:prstGeom prst="rect">
            <a:avLst/>
          </a:prstGeom>
          <a:noFill/>
        </p:spPr>
        <p:txBody>
          <a:bodyPr wrap="square" rtlCol="0">
            <a:spAutoFit/>
          </a:bodyPr>
          <a:lstStyle/>
          <a:p>
            <a:r>
              <a:rPr lang="en-GB" dirty="0">
                <a:solidFill>
                  <a:schemeClr val="bg2">
                    <a:lumMod val="50000"/>
                  </a:schemeClr>
                </a:solidFill>
              </a:rPr>
              <a:t>m</a:t>
            </a:r>
            <a:r>
              <a:rPr lang="en-FR" dirty="0">
                <a:solidFill>
                  <a:schemeClr val="bg2">
                    <a:lumMod val="50000"/>
                  </a:schemeClr>
                </a:solidFill>
              </a:rPr>
              <a:t>aria-valeria.sieyra@cea.fr</a:t>
            </a:r>
          </a:p>
        </p:txBody>
      </p:sp>
      <p:sp>
        <p:nvSpPr>
          <p:cNvPr id="6" name="TextBox 5">
            <a:extLst>
              <a:ext uri="{FF2B5EF4-FFF2-40B4-BE49-F238E27FC236}">
                <a16:creationId xmlns:a16="http://schemas.microsoft.com/office/drawing/2014/main" id="{D3617E6D-8D0B-E3DD-93D6-2DAC9B91BABA}"/>
              </a:ext>
            </a:extLst>
          </p:cNvPr>
          <p:cNvSpPr txBox="1"/>
          <p:nvPr/>
        </p:nvSpPr>
        <p:spPr>
          <a:xfrm>
            <a:off x="11070007" y="6495064"/>
            <a:ext cx="1139167" cy="369332"/>
          </a:xfrm>
          <a:prstGeom prst="rect">
            <a:avLst/>
          </a:prstGeom>
          <a:noFill/>
        </p:spPr>
        <p:txBody>
          <a:bodyPr wrap="square" rtlCol="0">
            <a:spAutoFit/>
          </a:bodyPr>
          <a:lstStyle/>
          <a:p>
            <a:r>
              <a:rPr lang="en-US" dirty="0">
                <a:solidFill>
                  <a:schemeClr val="bg2">
                    <a:lumMod val="50000"/>
                  </a:schemeClr>
                </a:solidFill>
              </a:rPr>
              <a:t>PNST2024</a:t>
            </a:r>
            <a:endParaRPr lang="en-FR" dirty="0">
              <a:solidFill>
                <a:schemeClr val="bg2">
                  <a:lumMod val="50000"/>
                </a:schemeClr>
              </a:solidFill>
            </a:endParaRPr>
          </a:p>
        </p:txBody>
      </p:sp>
      <p:sp>
        <p:nvSpPr>
          <p:cNvPr id="19" name="Content Placeholder 2">
            <a:extLst>
              <a:ext uri="{FF2B5EF4-FFF2-40B4-BE49-F238E27FC236}">
                <a16:creationId xmlns:a16="http://schemas.microsoft.com/office/drawing/2014/main" id="{4708ED40-02B1-E49D-7CCF-F5C808EB97B6}"/>
              </a:ext>
            </a:extLst>
          </p:cNvPr>
          <p:cNvSpPr txBox="1">
            <a:spLocks/>
          </p:cNvSpPr>
          <p:nvPr/>
        </p:nvSpPr>
        <p:spPr>
          <a:xfrm>
            <a:off x="838200" y="5765113"/>
            <a:ext cx="6856927" cy="5880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FR" dirty="0"/>
              <a:t>Lorentz force dominates</a:t>
            </a:r>
          </a:p>
          <a:p>
            <a:endParaRPr lang="en-FR" dirty="0"/>
          </a:p>
          <a:p>
            <a:endParaRPr lang="en-FR" dirty="0"/>
          </a:p>
          <a:p>
            <a:endParaRPr lang="en-FR" dirty="0"/>
          </a:p>
          <a:p>
            <a:pPr marL="0" indent="0">
              <a:buFont typeface="Arial" panose="020B0604020202020204" pitchFamily="34" charset="0"/>
              <a:buNone/>
            </a:pPr>
            <a:endParaRPr lang="en-FR" dirty="0"/>
          </a:p>
          <a:p>
            <a:endParaRPr lang="en-FR" dirty="0"/>
          </a:p>
        </p:txBody>
      </p:sp>
      <p:sp>
        <p:nvSpPr>
          <p:cNvPr id="14" name="TextBox 13">
            <a:extLst>
              <a:ext uri="{FF2B5EF4-FFF2-40B4-BE49-F238E27FC236}">
                <a16:creationId xmlns:a16="http://schemas.microsoft.com/office/drawing/2014/main" id="{E905A8DB-F338-AD71-E9DF-B5125CC90A2C}"/>
              </a:ext>
            </a:extLst>
          </p:cNvPr>
          <p:cNvSpPr txBox="1"/>
          <p:nvPr/>
        </p:nvSpPr>
        <p:spPr>
          <a:xfrm>
            <a:off x="7228703" y="4164222"/>
            <a:ext cx="1062681" cy="646331"/>
          </a:xfrm>
          <a:prstGeom prst="rect">
            <a:avLst/>
          </a:prstGeom>
          <a:noFill/>
        </p:spPr>
        <p:txBody>
          <a:bodyPr wrap="square" rtlCol="0">
            <a:spAutoFit/>
          </a:bodyPr>
          <a:lstStyle/>
          <a:p>
            <a:r>
              <a:rPr lang="en-FR" dirty="0">
                <a:solidFill>
                  <a:srgbClr val="57A152"/>
                </a:solidFill>
              </a:rPr>
              <a:t>Magnetic Tension</a:t>
            </a:r>
          </a:p>
        </p:txBody>
      </p:sp>
      <p:sp>
        <p:nvSpPr>
          <p:cNvPr id="24" name="TextBox 23">
            <a:extLst>
              <a:ext uri="{FF2B5EF4-FFF2-40B4-BE49-F238E27FC236}">
                <a16:creationId xmlns:a16="http://schemas.microsoft.com/office/drawing/2014/main" id="{B66CB1CA-3CB9-8B48-D6AC-F1ADBAF577B4}"/>
              </a:ext>
            </a:extLst>
          </p:cNvPr>
          <p:cNvSpPr txBox="1"/>
          <p:nvPr/>
        </p:nvSpPr>
        <p:spPr>
          <a:xfrm>
            <a:off x="7228702" y="1778109"/>
            <a:ext cx="1062681" cy="646331"/>
          </a:xfrm>
          <a:prstGeom prst="rect">
            <a:avLst/>
          </a:prstGeom>
          <a:noFill/>
        </p:spPr>
        <p:txBody>
          <a:bodyPr wrap="square" rtlCol="0">
            <a:spAutoFit/>
          </a:bodyPr>
          <a:lstStyle/>
          <a:p>
            <a:r>
              <a:rPr lang="en-FR" dirty="0">
                <a:solidFill>
                  <a:srgbClr val="D4D053"/>
                </a:solidFill>
              </a:rPr>
              <a:t>Magnetic Pressure</a:t>
            </a:r>
          </a:p>
        </p:txBody>
      </p:sp>
      <p:sp>
        <p:nvSpPr>
          <p:cNvPr id="26" name="TextBox 25">
            <a:extLst>
              <a:ext uri="{FF2B5EF4-FFF2-40B4-BE49-F238E27FC236}">
                <a16:creationId xmlns:a16="http://schemas.microsoft.com/office/drawing/2014/main" id="{C0556B8E-1FF1-E397-366D-4268D9B84641}"/>
              </a:ext>
            </a:extLst>
          </p:cNvPr>
          <p:cNvSpPr txBox="1"/>
          <p:nvPr/>
        </p:nvSpPr>
        <p:spPr>
          <a:xfrm>
            <a:off x="9601201" y="2178082"/>
            <a:ext cx="1606378" cy="369332"/>
          </a:xfrm>
          <a:prstGeom prst="rect">
            <a:avLst/>
          </a:prstGeom>
          <a:noFill/>
        </p:spPr>
        <p:txBody>
          <a:bodyPr wrap="square" rtlCol="0">
            <a:spAutoFit/>
          </a:bodyPr>
          <a:lstStyle/>
          <a:p>
            <a:r>
              <a:rPr lang="en-FR" dirty="0">
                <a:solidFill>
                  <a:srgbClr val="8A63A9"/>
                </a:solidFill>
              </a:rPr>
              <a:t>Lorentz Force</a:t>
            </a:r>
          </a:p>
        </p:txBody>
      </p:sp>
      <p:sp>
        <p:nvSpPr>
          <p:cNvPr id="27" name="TextBox 26">
            <a:extLst>
              <a:ext uri="{FF2B5EF4-FFF2-40B4-BE49-F238E27FC236}">
                <a16:creationId xmlns:a16="http://schemas.microsoft.com/office/drawing/2014/main" id="{F585589E-6074-F442-CBD0-98C5EA137A69}"/>
              </a:ext>
            </a:extLst>
          </p:cNvPr>
          <p:cNvSpPr txBox="1"/>
          <p:nvPr/>
        </p:nvSpPr>
        <p:spPr>
          <a:xfrm>
            <a:off x="9601201" y="2547414"/>
            <a:ext cx="1668163" cy="369332"/>
          </a:xfrm>
          <a:prstGeom prst="rect">
            <a:avLst/>
          </a:prstGeom>
          <a:noFill/>
        </p:spPr>
        <p:txBody>
          <a:bodyPr wrap="square" rtlCol="0">
            <a:spAutoFit/>
          </a:bodyPr>
          <a:lstStyle/>
          <a:p>
            <a:r>
              <a:rPr lang="en-FR" dirty="0"/>
              <a:t>Total Force</a:t>
            </a:r>
          </a:p>
        </p:txBody>
      </p:sp>
      <p:sp>
        <p:nvSpPr>
          <p:cNvPr id="28" name="TextBox 27">
            <a:extLst>
              <a:ext uri="{FF2B5EF4-FFF2-40B4-BE49-F238E27FC236}">
                <a16:creationId xmlns:a16="http://schemas.microsoft.com/office/drawing/2014/main" id="{51A9B17F-5503-C228-B4CB-951A1BE62A0F}"/>
              </a:ext>
            </a:extLst>
          </p:cNvPr>
          <p:cNvSpPr txBox="1"/>
          <p:nvPr/>
        </p:nvSpPr>
        <p:spPr>
          <a:xfrm>
            <a:off x="9710351" y="4352149"/>
            <a:ext cx="1668163" cy="646331"/>
          </a:xfrm>
          <a:prstGeom prst="rect">
            <a:avLst/>
          </a:prstGeom>
          <a:noFill/>
        </p:spPr>
        <p:txBody>
          <a:bodyPr wrap="square" rtlCol="0">
            <a:spAutoFit/>
          </a:bodyPr>
          <a:lstStyle/>
          <a:p>
            <a:r>
              <a:rPr lang="en-FR" dirty="0">
                <a:solidFill>
                  <a:srgbClr val="D323D2"/>
                </a:solidFill>
              </a:rPr>
              <a:t>Non-magnetic forces</a:t>
            </a:r>
          </a:p>
        </p:txBody>
      </p:sp>
    </p:spTree>
    <p:extLst>
      <p:ext uri="{BB962C8B-B14F-4D97-AF65-F5344CB8AC3E}">
        <p14:creationId xmlns:p14="http://schemas.microsoft.com/office/powerpoint/2010/main" val="369326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4" fill="hold"/>
                                        <p:tgtEl>
                                          <p:spTgt spid="34"/>
                                        </p:tgtEl>
                                      </p:cBhvr>
                                    </p:cmd>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900" decel="100000" fill="hold"/>
                                        <p:tgtEl>
                                          <p:spTgt spid="19"/>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4"/>
                </p:tgtEl>
              </p:cMediaNode>
            </p:video>
            <p:seq concurrent="1" nextAc="seek">
              <p:cTn id="16" restart="whenNotActive" fill="hold" evtFilter="cancelBubble" nodeType="interactiveSeq">
                <p:stCondLst>
                  <p:cond evt="onClick" delay="0">
                    <p:tgtEl>
                      <p:spTgt spid="3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4"/>
                                        </p:tgtEl>
                                      </p:cBhvr>
                                    </p:cmd>
                                  </p:childTnLst>
                                </p:cTn>
                              </p:par>
                            </p:childTnLst>
                          </p:cTn>
                        </p:par>
                      </p:childTnLst>
                    </p:cTn>
                  </p:par>
                </p:childTnLst>
              </p:cTn>
              <p:nextCondLst>
                <p:cond evt="onClick" delay="0">
                  <p:tgtEl>
                    <p:spTgt spid="34"/>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D32A6-432A-B10C-9C79-C57849AAAAE5}"/>
              </a:ext>
            </a:extLst>
          </p:cNvPr>
          <p:cNvSpPr>
            <a:spLocks noGrp="1"/>
          </p:cNvSpPr>
          <p:nvPr>
            <p:ph type="title"/>
          </p:nvPr>
        </p:nvSpPr>
        <p:spPr>
          <a:xfrm>
            <a:off x="838200" y="-154548"/>
            <a:ext cx="10515600" cy="1325563"/>
          </a:xfrm>
        </p:spPr>
        <p:txBody>
          <a:bodyPr/>
          <a:lstStyle/>
          <a:p>
            <a:r>
              <a:rPr lang="en-FR" dirty="0">
                <a:latin typeface="Arial Rounded MT Bold" panose="020F0704030504030204" pitchFamily="34" charset="77"/>
              </a:rPr>
              <a:t>Comparison different extrapolations</a:t>
            </a:r>
          </a:p>
        </p:txBody>
      </p:sp>
      <p:pic>
        <p:nvPicPr>
          <p:cNvPr id="6" name="3DVista_NLFFF.mp4">
            <a:hlinkClick r:id="" action="ppaction://media"/>
            <a:extLst>
              <a:ext uri="{FF2B5EF4-FFF2-40B4-BE49-F238E27FC236}">
                <a16:creationId xmlns:a16="http://schemas.microsoft.com/office/drawing/2014/main" id="{321066CD-B53C-ECA8-287C-D64349F14CE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64396" y="1395347"/>
            <a:ext cx="5932690" cy="4449518"/>
          </a:xfrm>
        </p:spPr>
      </p:pic>
      <p:sp>
        <p:nvSpPr>
          <p:cNvPr id="4" name="TextBox 3">
            <a:extLst>
              <a:ext uri="{FF2B5EF4-FFF2-40B4-BE49-F238E27FC236}">
                <a16:creationId xmlns:a16="http://schemas.microsoft.com/office/drawing/2014/main" id="{38507A1D-AB26-D9BF-4424-31BBA6F69E08}"/>
              </a:ext>
            </a:extLst>
          </p:cNvPr>
          <p:cNvSpPr txBox="1"/>
          <p:nvPr/>
        </p:nvSpPr>
        <p:spPr>
          <a:xfrm>
            <a:off x="0" y="6488668"/>
            <a:ext cx="2743200" cy="369332"/>
          </a:xfrm>
          <a:prstGeom prst="rect">
            <a:avLst/>
          </a:prstGeom>
          <a:noFill/>
        </p:spPr>
        <p:txBody>
          <a:bodyPr wrap="square" rtlCol="0">
            <a:spAutoFit/>
          </a:bodyPr>
          <a:lstStyle/>
          <a:p>
            <a:r>
              <a:rPr lang="en-GB" dirty="0">
                <a:solidFill>
                  <a:schemeClr val="bg2">
                    <a:lumMod val="50000"/>
                  </a:schemeClr>
                </a:solidFill>
              </a:rPr>
              <a:t>m</a:t>
            </a:r>
            <a:r>
              <a:rPr lang="en-FR" dirty="0">
                <a:solidFill>
                  <a:schemeClr val="bg2">
                    <a:lumMod val="50000"/>
                  </a:schemeClr>
                </a:solidFill>
              </a:rPr>
              <a:t>aria-valeria.sieyra@cea.fr</a:t>
            </a:r>
          </a:p>
        </p:txBody>
      </p:sp>
      <p:sp>
        <p:nvSpPr>
          <p:cNvPr id="5" name="TextBox 4">
            <a:extLst>
              <a:ext uri="{FF2B5EF4-FFF2-40B4-BE49-F238E27FC236}">
                <a16:creationId xmlns:a16="http://schemas.microsoft.com/office/drawing/2014/main" id="{F62757F4-456E-AFBF-6DF0-37B699DB6BF9}"/>
              </a:ext>
            </a:extLst>
          </p:cNvPr>
          <p:cNvSpPr txBox="1"/>
          <p:nvPr/>
        </p:nvSpPr>
        <p:spPr>
          <a:xfrm>
            <a:off x="11037195" y="6499263"/>
            <a:ext cx="1146221" cy="369332"/>
          </a:xfrm>
          <a:prstGeom prst="rect">
            <a:avLst/>
          </a:prstGeom>
          <a:noFill/>
        </p:spPr>
        <p:txBody>
          <a:bodyPr wrap="square" rtlCol="0">
            <a:spAutoFit/>
          </a:bodyPr>
          <a:lstStyle/>
          <a:p>
            <a:r>
              <a:rPr lang="en-US" dirty="0">
                <a:solidFill>
                  <a:schemeClr val="bg2">
                    <a:lumMod val="50000"/>
                  </a:schemeClr>
                </a:solidFill>
              </a:rPr>
              <a:t>PNST2024</a:t>
            </a:r>
            <a:endParaRPr lang="en-FR" dirty="0">
              <a:solidFill>
                <a:schemeClr val="bg2">
                  <a:lumMod val="50000"/>
                </a:schemeClr>
              </a:solidFill>
            </a:endParaRPr>
          </a:p>
        </p:txBody>
      </p:sp>
      <p:pic>
        <p:nvPicPr>
          <p:cNvPr id="7" name="3DVista_POT.mp4">
            <a:hlinkClick r:id="" action="ppaction://media"/>
            <a:extLst>
              <a:ext uri="{FF2B5EF4-FFF2-40B4-BE49-F238E27FC236}">
                <a16:creationId xmlns:a16="http://schemas.microsoft.com/office/drawing/2014/main" id="{5E4FB5B2-7A22-98FC-65C9-D432A2184491}"/>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194915" y="1395348"/>
            <a:ext cx="5932689" cy="4449517"/>
          </a:xfrm>
          <a:prstGeom prst="rect">
            <a:avLst/>
          </a:prstGeom>
        </p:spPr>
      </p:pic>
      <p:sp>
        <p:nvSpPr>
          <p:cNvPr id="8" name="Content Placeholder 2">
            <a:extLst>
              <a:ext uri="{FF2B5EF4-FFF2-40B4-BE49-F238E27FC236}">
                <a16:creationId xmlns:a16="http://schemas.microsoft.com/office/drawing/2014/main" id="{F3F2CA01-CD2D-C685-4748-66A5D958F261}"/>
              </a:ext>
            </a:extLst>
          </p:cNvPr>
          <p:cNvSpPr txBox="1">
            <a:spLocks/>
          </p:cNvSpPr>
          <p:nvPr/>
        </p:nvSpPr>
        <p:spPr>
          <a:xfrm>
            <a:off x="900947" y="1008835"/>
            <a:ext cx="4437170" cy="6991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FR" dirty="0"/>
              <a:t>Non Linear Force Free Field</a:t>
            </a:r>
          </a:p>
        </p:txBody>
      </p:sp>
      <p:sp>
        <p:nvSpPr>
          <p:cNvPr id="9" name="Content Placeholder 2">
            <a:extLst>
              <a:ext uri="{FF2B5EF4-FFF2-40B4-BE49-F238E27FC236}">
                <a16:creationId xmlns:a16="http://schemas.microsoft.com/office/drawing/2014/main" id="{6A190F14-7FEB-61BA-B024-E93FAE8B48B7}"/>
              </a:ext>
            </a:extLst>
          </p:cNvPr>
          <p:cNvSpPr txBox="1">
            <a:spLocks/>
          </p:cNvSpPr>
          <p:nvPr/>
        </p:nvSpPr>
        <p:spPr>
          <a:xfrm>
            <a:off x="8425466" y="1008835"/>
            <a:ext cx="1684450" cy="5657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FR" dirty="0"/>
              <a:t>Potential</a:t>
            </a:r>
          </a:p>
        </p:txBody>
      </p:sp>
      <p:sp>
        <p:nvSpPr>
          <p:cNvPr id="10" name="Content Placeholder 2">
            <a:extLst>
              <a:ext uri="{FF2B5EF4-FFF2-40B4-BE49-F238E27FC236}">
                <a16:creationId xmlns:a16="http://schemas.microsoft.com/office/drawing/2014/main" id="{7235CD70-D739-8624-C56A-464243B5B939}"/>
              </a:ext>
            </a:extLst>
          </p:cNvPr>
          <p:cNvSpPr txBox="1">
            <a:spLocks/>
          </p:cNvSpPr>
          <p:nvPr/>
        </p:nvSpPr>
        <p:spPr>
          <a:xfrm>
            <a:off x="898161" y="5914653"/>
            <a:ext cx="4834003" cy="72254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FR" dirty="0"/>
              <a:t>Initial Lorentz Force = 0, Eruption! </a:t>
            </a:r>
          </a:p>
        </p:txBody>
      </p:sp>
      <p:sp>
        <p:nvSpPr>
          <p:cNvPr id="11" name="Content Placeholder 2">
            <a:extLst>
              <a:ext uri="{FF2B5EF4-FFF2-40B4-BE49-F238E27FC236}">
                <a16:creationId xmlns:a16="http://schemas.microsoft.com/office/drawing/2014/main" id="{A7F35DDE-9E86-F3F8-6124-4C43420850C9}"/>
              </a:ext>
            </a:extLst>
          </p:cNvPr>
          <p:cNvSpPr txBox="1">
            <a:spLocks/>
          </p:cNvSpPr>
          <p:nvPr/>
        </p:nvSpPr>
        <p:spPr>
          <a:xfrm>
            <a:off x="6519797" y="5914650"/>
            <a:ext cx="5238614" cy="72254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FR" dirty="0"/>
              <a:t>Initial Lorentz Force = 0, No Eruption! </a:t>
            </a:r>
          </a:p>
        </p:txBody>
      </p:sp>
    </p:spTree>
    <p:extLst>
      <p:ext uri="{BB962C8B-B14F-4D97-AF65-F5344CB8AC3E}">
        <p14:creationId xmlns:p14="http://schemas.microsoft.com/office/powerpoint/2010/main" val="16949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4" fill="hold"/>
                                        <p:tgtEl>
                                          <p:spTgt spid="6"/>
                                        </p:tgtEl>
                                      </p:cBhvr>
                                    </p:cmd>
                                  </p:childTnLst>
                                </p:cTn>
                              </p:par>
                            </p:childTnLst>
                          </p:cTn>
                        </p:par>
                        <p:par>
                          <p:cTn id="7" fill="hold">
                            <p:stCondLst>
                              <p:cond delay="6734"/>
                            </p:stCondLst>
                            <p:childTnLst>
                              <p:par>
                                <p:cTn id="8" presetID="55"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strVal val="#ppt_w*0.70"/>
                                          </p:val>
                                        </p:tav>
                                        <p:tav tm="100000">
                                          <p:val>
                                            <p:strVal val="#ppt_w"/>
                                          </p:val>
                                        </p:tav>
                                      </p:tavLst>
                                    </p:anim>
                                    <p:anim calcmode="lin" valueType="num">
                                      <p:cBhvr>
                                        <p:cTn id="11" dur="1000" fill="hold"/>
                                        <p:tgtEl>
                                          <p:spTgt spid="10"/>
                                        </p:tgtEl>
                                        <p:attrNameLst>
                                          <p:attrName>ppt_h</p:attrName>
                                        </p:attrNameLst>
                                      </p:cBhvr>
                                      <p:tavLst>
                                        <p:tav tm="0">
                                          <p:val>
                                            <p:strVal val="#ppt_h"/>
                                          </p:val>
                                        </p:tav>
                                        <p:tav tm="100000">
                                          <p:val>
                                            <p:strVal val="#ppt_h"/>
                                          </p:val>
                                        </p:tav>
                                      </p:tavLst>
                                    </p:anim>
                                    <p:animEffect transition="in" filter="fade">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6734" fill="hold"/>
                                        <p:tgtEl>
                                          <p:spTgt spid="7"/>
                                        </p:tgtEl>
                                      </p:cBhvr>
                                    </p:cmd>
                                  </p:childTnLst>
                                </p:cTn>
                              </p:par>
                            </p:childTnLst>
                          </p:cTn>
                        </p:par>
                        <p:par>
                          <p:cTn id="17" fill="hold">
                            <p:stCondLst>
                              <p:cond delay="6734"/>
                            </p:stCondLst>
                            <p:childTnLst>
                              <p:par>
                                <p:cTn id="18" presetID="55"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strVal val="#ppt_w*0.70"/>
                                          </p:val>
                                        </p:tav>
                                        <p:tav tm="100000">
                                          <p:val>
                                            <p:strVal val="#ppt_w"/>
                                          </p:val>
                                        </p:tav>
                                      </p:tavLst>
                                    </p:anim>
                                    <p:anim calcmode="lin" valueType="num">
                                      <p:cBhvr>
                                        <p:cTn id="21" dur="1000" fill="hold"/>
                                        <p:tgtEl>
                                          <p:spTgt spid="11"/>
                                        </p:tgtEl>
                                        <p:attrNameLst>
                                          <p:attrName>ppt_h</p:attrName>
                                        </p:attrNameLst>
                                      </p:cBhvr>
                                      <p:tavLst>
                                        <p:tav tm="0">
                                          <p:val>
                                            <p:strVal val="#ppt_h"/>
                                          </p:val>
                                        </p:tav>
                                        <p:tav tm="100000">
                                          <p:val>
                                            <p:strVal val="#ppt_h"/>
                                          </p:val>
                                        </p:tav>
                                      </p:tavLst>
                                    </p:anim>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6"/>
                </p:tgtEl>
              </p:cMediaNode>
            </p:video>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6"/>
                                        </p:tgtEl>
                                      </p:cBhvr>
                                    </p:cmd>
                                  </p:childTnLst>
                                </p:cTn>
                              </p:par>
                            </p:childTnLst>
                          </p:cTn>
                        </p:par>
                      </p:childTnLst>
                    </p:cTn>
                  </p:par>
                </p:childTnLst>
              </p:cTn>
              <p:nextCondLst>
                <p:cond evt="onClick" delay="0">
                  <p:tgtEl>
                    <p:spTgt spid="6"/>
                  </p:tgtEl>
                </p:cond>
              </p:nextCondLst>
            </p:seq>
            <p:video>
              <p:cMediaNode vol="80000">
                <p:cTn id="29" fill="hold" display="0">
                  <p:stCondLst>
                    <p:cond delay="indefinite"/>
                  </p:stCondLst>
                </p:cTn>
                <p:tgtEl>
                  <p:spTgt spid="7"/>
                </p:tgtEl>
              </p:cMediaNode>
            </p:video>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7"/>
                                        </p:tgtEl>
                                      </p:cBhvr>
                                    </p:cmd>
                                  </p:childTnLst>
                                </p:cTn>
                              </p:par>
                            </p:childTnLst>
                          </p:cTn>
                        </p:par>
                      </p:childTnLst>
                    </p:cTn>
                  </p:par>
                </p:childTnLst>
              </p:cTn>
              <p:nextCondLst>
                <p:cond evt="onClick" delay="0">
                  <p:tgtEl>
                    <p:spTgt spid="7"/>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mp_extrap.mp4">
            <a:hlinkClick r:id="" action="ppaction://media"/>
            <a:extLst>
              <a:ext uri="{FF2B5EF4-FFF2-40B4-BE49-F238E27FC236}">
                <a16:creationId xmlns:a16="http://schemas.microsoft.com/office/drawing/2014/main" id="{36541323-7982-499B-16E5-EBB9C02B9C3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9519" y="1614488"/>
            <a:ext cx="11600073" cy="4364037"/>
          </a:xfrm>
        </p:spPr>
      </p:pic>
      <p:sp>
        <p:nvSpPr>
          <p:cNvPr id="4" name="Title 1">
            <a:extLst>
              <a:ext uri="{FF2B5EF4-FFF2-40B4-BE49-F238E27FC236}">
                <a16:creationId xmlns:a16="http://schemas.microsoft.com/office/drawing/2014/main" id="{75F3D51E-BEC2-27F6-C88B-116710B990E3}"/>
              </a:ext>
            </a:extLst>
          </p:cNvPr>
          <p:cNvSpPr txBox="1">
            <a:spLocks/>
          </p:cNvSpPr>
          <p:nvPr/>
        </p:nvSpPr>
        <p:spPr>
          <a:xfrm>
            <a:off x="838200" y="-15454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FR">
                <a:latin typeface="Arial Rounded MT Bold" panose="020F0704030504030204" pitchFamily="34" charset="77"/>
              </a:rPr>
              <a:t>Comparison different extrapolations</a:t>
            </a:r>
            <a:endParaRPr lang="en-FR" dirty="0">
              <a:latin typeface="Arial Rounded MT Bold" panose="020F0704030504030204" pitchFamily="34" charset="77"/>
            </a:endParaRPr>
          </a:p>
        </p:txBody>
      </p:sp>
      <p:sp>
        <p:nvSpPr>
          <p:cNvPr id="6" name="TextBox 5">
            <a:extLst>
              <a:ext uri="{FF2B5EF4-FFF2-40B4-BE49-F238E27FC236}">
                <a16:creationId xmlns:a16="http://schemas.microsoft.com/office/drawing/2014/main" id="{04D530E5-2447-B16C-DA89-935B83275A45}"/>
              </a:ext>
            </a:extLst>
          </p:cNvPr>
          <p:cNvSpPr txBox="1"/>
          <p:nvPr/>
        </p:nvSpPr>
        <p:spPr>
          <a:xfrm>
            <a:off x="11037195" y="6499263"/>
            <a:ext cx="1146221" cy="369332"/>
          </a:xfrm>
          <a:prstGeom prst="rect">
            <a:avLst/>
          </a:prstGeom>
          <a:noFill/>
        </p:spPr>
        <p:txBody>
          <a:bodyPr wrap="square" rtlCol="0">
            <a:spAutoFit/>
          </a:bodyPr>
          <a:lstStyle/>
          <a:p>
            <a:r>
              <a:rPr lang="en-US" dirty="0">
                <a:solidFill>
                  <a:schemeClr val="bg2">
                    <a:lumMod val="50000"/>
                  </a:schemeClr>
                </a:solidFill>
              </a:rPr>
              <a:t>PNST2024</a:t>
            </a:r>
            <a:endParaRPr lang="en-FR" dirty="0">
              <a:solidFill>
                <a:schemeClr val="bg2">
                  <a:lumMod val="50000"/>
                </a:schemeClr>
              </a:solidFill>
            </a:endParaRPr>
          </a:p>
        </p:txBody>
      </p:sp>
    </p:spTree>
    <p:extLst>
      <p:ext uri="{BB962C8B-B14F-4D97-AF65-F5344CB8AC3E}">
        <p14:creationId xmlns:p14="http://schemas.microsoft.com/office/powerpoint/2010/main" val="263579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D32A6-432A-B10C-9C79-C57849AAAAE5}"/>
              </a:ext>
            </a:extLst>
          </p:cNvPr>
          <p:cNvSpPr>
            <a:spLocks noGrp="1"/>
          </p:cNvSpPr>
          <p:nvPr>
            <p:ph type="title"/>
          </p:nvPr>
        </p:nvSpPr>
        <p:spPr>
          <a:xfrm>
            <a:off x="838200" y="-154548"/>
            <a:ext cx="10515600" cy="1325563"/>
          </a:xfrm>
        </p:spPr>
        <p:txBody>
          <a:bodyPr/>
          <a:lstStyle/>
          <a:p>
            <a:r>
              <a:rPr lang="en-FR" dirty="0">
                <a:latin typeface="Arial Rounded MT Bold" panose="020F0704030504030204" pitchFamily="34" charset="77"/>
              </a:rPr>
              <a:t>Comparison different extrapolations</a:t>
            </a:r>
          </a:p>
        </p:txBody>
      </p:sp>
      <p:sp>
        <p:nvSpPr>
          <p:cNvPr id="4" name="TextBox 3">
            <a:extLst>
              <a:ext uri="{FF2B5EF4-FFF2-40B4-BE49-F238E27FC236}">
                <a16:creationId xmlns:a16="http://schemas.microsoft.com/office/drawing/2014/main" id="{38507A1D-AB26-D9BF-4424-31BBA6F69E08}"/>
              </a:ext>
            </a:extLst>
          </p:cNvPr>
          <p:cNvSpPr txBox="1"/>
          <p:nvPr/>
        </p:nvSpPr>
        <p:spPr>
          <a:xfrm>
            <a:off x="0" y="6488668"/>
            <a:ext cx="2743200" cy="369332"/>
          </a:xfrm>
          <a:prstGeom prst="rect">
            <a:avLst/>
          </a:prstGeom>
          <a:noFill/>
        </p:spPr>
        <p:txBody>
          <a:bodyPr wrap="square" rtlCol="0">
            <a:spAutoFit/>
          </a:bodyPr>
          <a:lstStyle/>
          <a:p>
            <a:r>
              <a:rPr lang="en-GB" dirty="0">
                <a:solidFill>
                  <a:schemeClr val="bg2">
                    <a:lumMod val="50000"/>
                  </a:schemeClr>
                </a:solidFill>
              </a:rPr>
              <a:t>m</a:t>
            </a:r>
            <a:r>
              <a:rPr lang="en-FR" dirty="0">
                <a:solidFill>
                  <a:schemeClr val="bg2">
                    <a:lumMod val="50000"/>
                  </a:schemeClr>
                </a:solidFill>
              </a:rPr>
              <a:t>aria-valeria.sieyra@cea.fr</a:t>
            </a:r>
          </a:p>
        </p:txBody>
      </p:sp>
      <p:sp>
        <p:nvSpPr>
          <p:cNvPr id="5" name="TextBox 4">
            <a:extLst>
              <a:ext uri="{FF2B5EF4-FFF2-40B4-BE49-F238E27FC236}">
                <a16:creationId xmlns:a16="http://schemas.microsoft.com/office/drawing/2014/main" id="{F62757F4-456E-AFBF-6DF0-37B699DB6BF9}"/>
              </a:ext>
            </a:extLst>
          </p:cNvPr>
          <p:cNvSpPr txBox="1"/>
          <p:nvPr/>
        </p:nvSpPr>
        <p:spPr>
          <a:xfrm>
            <a:off x="11057129" y="6488668"/>
            <a:ext cx="1126288" cy="369332"/>
          </a:xfrm>
          <a:prstGeom prst="rect">
            <a:avLst/>
          </a:prstGeom>
          <a:noFill/>
        </p:spPr>
        <p:txBody>
          <a:bodyPr wrap="square" rtlCol="0">
            <a:spAutoFit/>
          </a:bodyPr>
          <a:lstStyle/>
          <a:p>
            <a:r>
              <a:rPr lang="en-US" dirty="0">
                <a:solidFill>
                  <a:schemeClr val="bg2">
                    <a:lumMod val="50000"/>
                  </a:schemeClr>
                </a:solidFill>
              </a:rPr>
              <a:t>PNST2024</a:t>
            </a:r>
            <a:endParaRPr lang="en-FR" dirty="0">
              <a:solidFill>
                <a:schemeClr val="bg2">
                  <a:lumMod val="50000"/>
                </a:schemeClr>
              </a:solidFill>
            </a:endParaRPr>
          </a:p>
        </p:txBody>
      </p:sp>
      <p:sp>
        <p:nvSpPr>
          <p:cNvPr id="13" name="Content Placeholder 2">
            <a:extLst>
              <a:ext uri="{FF2B5EF4-FFF2-40B4-BE49-F238E27FC236}">
                <a16:creationId xmlns:a16="http://schemas.microsoft.com/office/drawing/2014/main" id="{59C11420-3EEF-B3EE-FA37-E0968D993CCB}"/>
              </a:ext>
            </a:extLst>
          </p:cNvPr>
          <p:cNvSpPr txBox="1">
            <a:spLocks/>
          </p:cNvSpPr>
          <p:nvPr/>
        </p:nvSpPr>
        <p:spPr>
          <a:xfrm>
            <a:off x="838200" y="1047409"/>
            <a:ext cx="10515600" cy="64864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FR" dirty="0"/>
              <a:t>FRs from different extrapolations exhibit different dynamical behaviour </a:t>
            </a:r>
          </a:p>
        </p:txBody>
      </p:sp>
      <p:pic>
        <p:nvPicPr>
          <p:cNvPr id="9" name="Picture 8">
            <a:extLst>
              <a:ext uri="{FF2B5EF4-FFF2-40B4-BE49-F238E27FC236}">
                <a16:creationId xmlns:a16="http://schemas.microsoft.com/office/drawing/2014/main" id="{A5542289-1A3F-8DA6-4FD9-8CEE7770BE08}"/>
              </a:ext>
            </a:extLst>
          </p:cNvPr>
          <p:cNvPicPr>
            <a:picLocks noChangeAspect="1"/>
          </p:cNvPicPr>
          <p:nvPr/>
        </p:nvPicPr>
        <p:blipFill>
          <a:blip r:embed="rId3"/>
          <a:stretch>
            <a:fillRect/>
          </a:stretch>
        </p:blipFill>
        <p:spPr>
          <a:xfrm>
            <a:off x="88560" y="1974197"/>
            <a:ext cx="11396049" cy="3609423"/>
          </a:xfrm>
          <a:prstGeom prst="rect">
            <a:avLst/>
          </a:prstGeom>
        </p:spPr>
      </p:pic>
      <p:sp>
        <p:nvSpPr>
          <p:cNvPr id="10" name="TextBox 9">
            <a:extLst>
              <a:ext uri="{FF2B5EF4-FFF2-40B4-BE49-F238E27FC236}">
                <a16:creationId xmlns:a16="http://schemas.microsoft.com/office/drawing/2014/main" id="{1EB25E3B-0EDE-446A-95EB-BFD8FCFD6A27}"/>
              </a:ext>
            </a:extLst>
          </p:cNvPr>
          <p:cNvSpPr txBox="1"/>
          <p:nvPr/>
        </p:nvSpPr>
        <p:spPr>
          <a:xfrm>
            <a:off x="1461248" y="1589588"/>
            <a:ext cx="1559859" cy="430887"/>
          </a:xfrm>
          <a:prstGeom prst="rect">
            <a:avLst/>
          </a:prstGeom>
          <a:noFill/>
        </p:spPr>
        <p:txBody>
          <a:bodyPr wrap="square" rtlCol="0">
            <a:spAutoFit/>
          </a:bodyPr>
          <a:lstStyle/>
          <a:p>
            <a:r>
              <a:rPr lang="en-FR" sz="2200" dirty="0"/>
              <a:t>Height</a:t>
            </a:r>
          </a:p>
        </p:txBody>
      </p:sp>
      <p:sp>
        <p:nvSpPr>
          <p:cNvPr id="11" name="TextBox 10">
            <a:extLst>
              <a:ext uri="{FF2B5EF4-FFF2-40B4-BE49-F238E27FC236}">
                <a16:creationId xmlns:a16="http://schemas.microsoft.com/office/drawing/2014/main" id="{B577ECA7-5341-965F-E439-BACC1BFA99D8}"/>
              </a:ext>
            </a:extLst>
          </p:cNvPr>
          <p:cNvSpPr txBox="1"/>
          <p:nvPr/>
        </p:nvSpPr>
        <p:spPr>
          <a:xfrm>
            <a:off x="5531224" y="1583714"/>
            <a:ext cx="1559859" cy="430887"/>
          </a:xfrm>
          <a:prstGeom prst="rect">
            <a:avLst/>
          </a:prstGeom>
          <a:noFill/>
        </p:spPr>
        <p:txBody>
          <a:bodyPr wrap="square" rtlCol="0">
            <a:spAutoFit/>
          </a:bodyPr>
          <a:lstStyle/>
          <a:p>
            <a:r>
              <a:rPr lang="en-FR" sz="2200" dirty="0"/>
              <a:t>Speed</a:t>
            </a:r>
          </a:p>
        </p:txBody>
      </p:sp>
      <p:sp>
        <p:nvSpPr>
          <p:cNvPr id="15" name="TextBox 14">
            <a:extLst>
              <a:ext uri="{FF2B5EF4-FFF2-40B4-BE49-F238E27FC236}">
                <a16:creationId xmlns:a16="http://schemas.microsoft.com/office/drawing/2014/main" id="{3E03C3E4-AE63-A11A-E469-D438257B1A3E}"/>
              </a:ext>
            </a:extLst>
          </p:cNvPr>
          <p:cNvSpPr txBox="1"/>
          <p:nvPr/>
        </p:nvSpPr>
        <p:spPr>
          <a:xfrm>
            <a:off x="9178575" y="1583714"/>
            <a:ext cx="1846730" cy="430887"/>
          </a:xfrm>
          <a:prstGeom prst="rect">
            <a:avLst/>
          </a:prstGeom>
          <a:noFill/>
        </p:spPr>
        <p:txBody>
          <a:bodyPr wrap="square" rtlCol="0">
            <a:spAutoFit/>
          </a:bodyPr>
          <a:lstStyle/>
          <a:p>
            <a:r>
              <a:rPr lang="en-FR" sz="2200" dirty="0"/>
              <a:t>Acceleration</a:t>
            </a:r>
          </a:p>
        </p:txBody>
      </p:sp>
      <p:pic>
        <p:nvPicPr>
          <p:cNvPr id="6" name="Picture 5">
            <a:extLst>
              <a:ext uri="{FF2B5EF4-FFF2-40B4-BE49-F238E27FC236}">
                <a16:creationId xmlns:a16="http://schemas.microsoft.com/office/drawing/2014/main" id="{7147ADF9-03F8-0549-2624-3922FB95895A}"/>
              </a:ext>
            </a:extLst>
          </p:cNvPr>
          <p:cNvPicPr>
            <a:picLocks noChangeAspect="1"/>
          </p:cNvPicPr>
          <p:nvPr/>
        </p:nvPicPr>
        <p:blipFill>
          <a:blip r:embed="rId4"/>
          <a:stretch>
            <a:fillRect/>
          </a:stretch>
        </p:blipFill>
        <p:spPr>
          <a:xfrm>
            <a:off x="2982470" y="1657418"/>
            <a:ext cx="5860235" cy="4328582"/>
          </a:xfrm>
          <a:prstGeom prst="rect">
            <a:avLst/>
          </a:prstGeom>
        </p:spPr>
      </p:pic>
    </p:spTree>
    <p:extLst>
      <p:ext uri="{BB962C8B-B14F-4D97-AF65-F5344CB8AC3E}">
        <p14:creationId xmlns:p14="http://schemas.microsoft.com/office/powerpoint/2010/main" val="354327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9" presetClass="exit" presetSubtype="0" fill="hold" nodeType="withEffect">
                                  <p:stCondLst>
                                    <p:cond delay="0"/>
                                  </p:stCondLst>
                                  <p:childTnLst>
                                    <p:animEffect transition="out" filter="dissolv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D32A6-432A-B10C-9C79-C57849AAAAE5}"/>
              </a:ext>
            </a:extLst>
          </p:cNvPr>
          <p:cNvSpPr>
            <a:spLocks noGrp="1"/>
          </p:cNvSpPr>
          <p:nvPr>
            <p:ph type="title"/>
          </p:nvPr>
        </p:nvSpPr>
        <p:spPr>
          <a:xfrm>
            <a:off x="838200" y="-154548"/>
            <a:ext cx="10515600" cy="1325563"/>
          </a:xfrm>
        </p:spPr>
        <p:txBody>
          <a:bodyPr/>
          <a:lstStyle/>
          <a:p>
            <a:r>
              <a:rPr lang="en-FR" dirty="0">
                <a:latin typeface="Arial Rounded MT Bold" panose="020F0704030504030204" pitchFamily="34" charset="77"/>
              </a:rPr>
              <a:t>Comparison different extrapolations</a:t>
            </a:r>
          </a:p>
        </p:txBody>
      </p:sp>
      <p:sp>
        <p:nvSpPr>
          <p:cNvPr id="4" name="TextBox 3">
            <a:extLst>
              <a:ext uri="{FF2B5EF4-FFF2-40B4-BE49-F238E27FC236}">
                <a16:creationId xmlns:a16="http://schemas.microsoft.com/office/drawing/2014/main" id="{38507A1D-AB26-D9BF-4424-31BBA6F69E08}"/>
              </a:ext>
            </a:extLst>
          </p:cNvPr>
          <p:cNvSpPr txBox="1"/>
          <p:nvPr/>
        </p:nvSpPr>
        <p:spPr>
          <a:xfrm>
            <a:off x="0" y="6488668"/>
            <a:ext cx="2743200" cy="369332"/>
          </a:xfrm>
          <a:prstGeom prst="rect">
            <a:avLst/>
          </a:prstGeom>
          <a:noFill/>
        </p:spPr>
        <p:txBody>
          <a:bodyPr wrap="square" rtlCol="0">
            <a:spAutoFit/>
          </a:bodyPr>
          <a:lstStyle/>
          <a:p>
            <a:r>
              <a:rPr lang="en-GB" dirty="0">
                <a:solidFill>
                  <a:schemeClr val="bg2">
                    <a:lumMod val="50000"/>
                  </a:schemeClr>
                </a:solidFill>
              </a:rPr>
              <a:t>m</a:t>
            </a:r>
            <a:r>
              <a:rPr lang="en-FR" dirty="0">
                <a:solidFill>
                  <a:schemeClr val="bg2">
                    <a:lumMod val="50000"/>
                  </a:schemeClr>
                </a:solidFill>
              </a:rPr>
              <a:t>aria-valeria.sieyra@cea.fr</a:t>
            </a:r>
          </a:p>
        </p:txBody>
      </p:sp>
      <p:sp>
        <p:nvSpPr>
          <p:cNvPr id="14" name="Content Placeholder 2">
            <a:extLst>
              <a:ext uri="{FF2B5EF4-FFF2-40B4-BE49-F238E27FC236}">
                <a16:creationId xmlns:a16="http://schemas.microsoft.com/office/drawing/2014/main" id="{AE5FB0CF-F0EE-804E-F2E2-F8A4DF82B2A9}"/>
              </a:ext>
            </a:extLst>
          </p:cNvPr>
          <p:cNvSpPr txBox="1">
            <a:spLocks/>
          </p:cNvSpPr>
          <p:nvPr/>
        </p:nvSpPr>
        <p:spPr>
          <a:xfrm>
            <a:off x="878216" y="1026846"/>
            <a:ext cx="10649755" cy="10143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FR" dirty="0"/>
              <a:t>Squashing factor </a:t>
            </a:r>
            <a:r>
              <a:rPr lang="en-GB" dirty="0"/>
              <a:t>Liu+ 2016, </a:t>
            </a:r>
            <a:r>
              <a:rPr lang="en-GB" b="0" i="0" dirty="0">
                <a:effectLst/>
                <a:hlinkClick r:id="rId3"/>
              </a:rPr>
              <a:t>http://staff.ustc.edu.cn/~rliu/qfactor.html</a:t>
            </a:r>
            <a:r>
              <a:rPr lang="en-GB" b="0" i="0" dirty="0">
                <a:effectLst/>
              </a:rPr>
              <a:t>, </a:t>
            </a:r>
          </a:p>
          <a:p>
            <a:pPr marL="0" indent="0">
              <a:buNone/>
            </a:pPr>
            <a:r>
              <a:rPr lang="en-FR" dirty="0"/>
              <a:t>(needs more study…)</a:t>
            </a:r>
          </a:p>
        </p:txBody>
      </p:sp>
      <p:pic>
        <p:nvPicPr>
          <p:cNvPr id="18" name="Picture 17">
            <a:extLst>
              <a:ext uri="{FF2B5EF4-FFF2-40B4-BE49-F238E27FC236}">
                <a16:creationId xmlns:a16="http://schemas.microsoft.com/office/drawing/2014/main" id="{C269D54E-77A6-39DD-2F50-F9DFCD2D0574}"/>
              </a:ext>
            </a:extLst>
          </p:cNvPr>
          <p:cNvPicPr>
            <a:picLocks noChangeAspect="1"/>
          </p:cNvPicPr>
          <p:nvPr/>
        </p:nvPicPr>
        <p:blipFill>
          <a:blip r:embed="rId4"/>
          <a:stretch>
            <a:fillRect/>
          </a:stretch>
        </p:blipFill>
        <p:spPr>
          <a:xfrm>
            <a:off x="432487" y="2007644"/>
            <a:ext cx="11195221" cy="4313310"/>
          </a:xfrm>
          <a:prstGeom prst="rect">
            <a:avLst/>
          </a:prstGeom>
        </p:spPr>
      </p:pic>
      <p:sp>
        <p:nvSpPr>
          <p:cNvPr id="3" name="TextBox 2">
            <a:extLst>
              <a:ext uri="{FF2B5EF4-FFF2-40B4-BE49-F238E27FC236}">
                <a16:creationId xmlns:a16="http://schemas.microsoft.com/office/drawing/2014/main" id="{4117211E-5B01-1E07-4CD3-8F6B1006DFC0}"/>
              </a:ext>
            </a:extLst>
          </p:cNvPr>
          <p:cNvSpPr txBox="1"/>
          <p:nvPr/>
        </p:nvSpPr>
        <p:spPr>
          <a:xfrm>
            <a:off x="11037195" y="6499263"/>
            <a:ext cx="1146221" cy="369332"/>
          </a:xfrm>
          <a:prstGeom prst="rect">
            <a:avLst/>
          </a:prstGeom>
          <a:noFill/>
        </p:spPr>
        <p:txBody>
          <a:bodyPr wrap="square" rtlCol="0">
            <a:spAutoFit/>
          </a:bodyPr>
          <a:lstStyle/>
          <a:p>
            <a:r>
              <a:rPr lang="en-US" dirty="0">
                <a:solidFill>
                  <a:schemeClr val="bg2">
                    <a:lumMod val="50000"/>
                  </a:schemeClr>
                </a:solidFill>
              </a:rPr>
              <a:t>PNST2024</a:t>
            </a:r>
            <a:endParaRPr lang="en-FR" dirty="0">
              <a:solidFill>
                <a:schemeClr val="bg2">
                  <a:lumMod val="50000"/>
                </a:schemeClr>
              </a:solidFill>
            </a:endParaRPr>
          </a:p>
        </p:txBody>
      </p:sp>
    </p:spTree>
    <p:extLst>
      <p:ext uri="{BB962C8B-B14F-4D97-AF65-F5344CB8AC3E}">
        <p14:creationId xmlns:p14="http://schemas.microsoft.com/office/powerpoint/2010/main" val="1681366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D32A6-432A-B10C-9C79-C57849AAAAE5}"/>
              </a:ext>
            </a:extLst>
          </p:cNvPr>
          <p:cNvSpPr>
            <a:spLocks noGrp="1"/>
          </p:cNvSpPr>
          <p:nvPr>
            <p:ph type="title"/>
          </p:nvPr>
        </p:nvSpPr>
        <p:spPr>
          <a:xfrm>
            <a:off x="432207" y="-141669"/>
            <a:ext cx="11776963" cy="1325563"/>
          </a:xfrm>
        </p:spPr>
        <p:txBody>
          <a:bodyPr/>
          <a:lstStyle/>
          <a:p>
            <a:r>
              <a:rPr lang="en-FR" dirty="0">
                <a:latin typeface="Arial Rounded MT Bold" panose="020F0704030504030204" pitchFamily="34" charset="77"/>
              </a:rPr>
              <a:t>Identification and Tracking of the flux rope</a:t>
            </a:r>
          </a:p>
        </p:txBody>
      </p:sp>
      <p:sp>
        <p:nvSpPr>
          <p:cNvPr id="4" name="TextBox 3">
            <a:extLst>
              <a:ext uri="{FF2B5EF4-FFF2-40B4-BE49-F238E27FC236}">
                <a16:creationId xmlns:a16="http://schemas.microsoft.com/office/drawing/2014/main" id="{38507A1D-AB26-D9BF-4424-31BBA6F69E08}"/>
              </a:ext>
            </a:extLst>
          </p:cNvPr>
          <p:cNvSpPr txBox="1"/>
          <p:nvPr/>
        </p:nvSpPr>
        <p:spPr>
          <a:xfrm>
            <a:off x="0" y="6488668"/>
            <a:ext cx="2743200" cy="369332"/>
          </a:xfrm>
          <a:prstGeom prst="rect">
            <a:avLst/>
          </a:prstGeom>
          <a:noFill/>
        </p:spPr>
        <p:txBody>
          <a:bodyPr wrap="square" rtlCol="0">
            <a:spAutoFit/>
          </a:bodyPr>
          <a:lstStyle/>
          <a:p>
            <a:r>
              <a:rPr lang="en-GB" dirty="0">
                <a:solidFill>
                  <a:schemeClr val="bg2">
                    <a:lumMod val="50000"/>
                  </a:schemeClr>
                </a:solidFill>
              </a:rPr>
              <a:t>m</a:t>
            </a:r>
            <a:r>
              <a:rPr lang="en-FR" dirty="0">
                <a:solidFill>
                  <a:schemeClr val="bg2">
                    <a:lumMod val="50000"/>
                  </a:schemeClr>
                </a:solidFill>
              </a:rPr>
              <a:t>aria-valeria.sieyra@cea.fr</a:t>
            </a:r>
          </a:p>
        </p:txBody>
      </p:sp>
      <p:sp>
        <p:nvSpPr>
          <p:cNvPr id="14" name="Content Placeholder 2">
            <a:extLst>
              <a:ext uri="{FF2B5EF4-FFF2-40B4-BE49-F238E27FC236}">
                <a16:creationId xmlns:a16="http://schemas.microsoft.com/office/drawing/2014/main" id="{AE5FB0CF-F0EE-804E-F2E2-F8A4DF82B2A9}"/>
              </a:ext>
            </a:extLst>
          </p:cNvPr>
          <p:cNvSpPr txBox="1">
            <a:spLocks/>
          </p:cNvSpPr>
          <p:nvPr/>
        </p:nvSpPr>
        <p:spPr>
          <a:xfrm>
            <a:off x="878216" y="1026846"/>
            <a:ext cx="10649755" cy="10143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FR" dirty="0"/>
          </a:p>
        </p:txBody>
      </p:sp>
      <p:sp>
        <p:nvSpPr>
          <p:cNvPr id="3" name="TextBox 2">
            <a:extLst>
              <a:ext uri="{FF2B5EF4-FFF2-40B4-BE49-F238E27FC236}">
                <a16:creationId xmlns:a16="http://schemas.microsoft.com/office/drawing/2014/main" id="{4117211E-5B01-1E07-4CD3-8F6B1006DFC0}"/>
              </a:ext>
            </a:extLst>
          </p:cNvPr>
          <p:cNvSpPr txBox="1"/>
          <p:nvPr/>
        </p:nvSpPr>
        <p:spPr>
          <a:xfrm>
            <a:off x="11037195" y="6499263"/>
            <a:ext cx="1146221" cy="369332"/>
          </a:xfrm>
          <a:prstGeom prst="rect">
            <a:avLst/>
          </a:prstGeom>
          <a:noFill/>
        </p:spPr>
        <p:txBody>
          <a:bodyPr wrap="square" rtlCol="0">
            <a:spAutoFit/>
          </a:bodyPr>
          <a:lstStyle/>
          <a:p>
            <a:r>
              <a:rPr lang="en-US" dirty="0">
                <a:solidFill>
                  <a:schemeClr val="bg2">
                    <a:lumMod val="50000"/>
                  </a:schemeClr>
                </a:solidFill>
              </a:rPr>
              <a:t>PNST2024</a:t>
            </a:r>
            <a:endParaRPr lang="en-FR" dirty="0">
              <a:solidFill>
                <a:schemeClr val="bg2">
                  <a:lumMod val="50000"/>
                </a:schemeClr>
              </a:solidFill>
            </a:endParaRPr>
          </a:p>
        </p:txBody>
      </p:sp>
      <p:sp>
        <p:nvSpPr>
          <p:cNvPr id="5" name="Content Placeholder 2">
            <a:extLst>
              <a:ext uri="{FF2B5EF4-FFF2-40B4-BE49-F238E27FC236}">
                <a16:creationId xmlns:a16="http://schemas.microsoft.com/office/drawing/2014/main" id="{C3E0C4EF-EFDE-18C3-45AA-62BE80EA128A}"/>
              </a:ext>
            </a:extLst>
          </p:cNvPr>
          <p:cNvSpPr txBox="1">
            <a:spLocks/>
          </p:cNvSpPr>
          <p:nvPr/>
        </p:nvSpPr>
        <p:spPr>
          <a:xfrm>
            <a:off x="438186" y="921666"/>
            <a:ext cx="10802155"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Compute the twist: </a:t>
            </a:r>
            <a:r>
              <a:rPr lang="en-US" b="1" dirty="0"/>
              <a:t>J . B</a:t>
            </a:r>
            <a:r>
              <a:rPr lang="en-US" dirty="0"/>
              <a:t>/B</a:t>
            </a:r>
            <a:r>
              <a:rPr lang="en-US" baseline="30000" dirty="0"/>
              <a:t>2 </a:t>
            </a:r>
            <a:r>
              <a:rPr lang="en-US" dirty="0"/>
              <a:t>integrated along the field line (Berger &amp; Prior, 2006). Numerical method inspired by MAFIAT (Magnetic Field Analysis Tools package) </a:t>
            </a:r>
            <a:r>
              <a:rPr lang="en-US" dirty="0">
                <a:hlinkClick r:id="rId5"/>
              </a:rPr>
              <a:t>https://</a:t>
            </a:r>
            <a:r>
              <a:rPr lang="en-US" dirty="0" err="1">
                <a:hlinkClick r:id="rId5"/>
              </a:rPr>
              <a:t>github.com</a:t>
            </a:r>
            <a:r>
              <a:rPr lang="en-US" dirty="0">
                <a:hlinkClick r:id="rId5"/>
              </a:rPr>
              <a:t>/</a:t>
            </a:r>
            <a:r>
              <a:rPr lang="en-US" dirty="0" err="1">
                <a:hlinkClick r:id="rId5"/>
              </a:rPr>
              <a:t>pricedj</a:t>
            </a:r>
            <a:r>
              <a:rPr lang="en-US" dirty="0">
                <a:hlinkClick r:id="rId5"/>
              </a:rPr>
              <a:t>/</a:t>
            </a:r>
            <a:r>
              <a:rPr lang="en-US" dirty="0" err="1">
                <a:hlinkClick r:id="rId5"/>
              </a:rPr>
              <a:t>mafiat</a:t>
            </a:r>
            <a:r>
              <a:rPr lang="en-US" dirty="0">
                <a:hlinkClick r:id="rId5"/>
              </a:rPr>
              <a:t>/tree/master</a:t>
            </a:r>
            <a:endParaRPr lang="en-FR" baseline="30000" dirty="0"/>
          </a:p>
        </p:txBody>
      </p:sp>
      <p:pic>
        <p:nvPicPr>
          <p:cNvPr id="6" name="twist.mp4">
            <a:hlinkClick r:id="" action="ppaction://media"/>
            <a:extLst>
              <a:ext uri="{FF2B5EF4-FFF2-40B4-BE49-F238E27FC236}">
                <a16:creationId xmlns:a16="http://schemas.microsoft.com/office/drawing/2014/main" id="{55ED8C24-BE59-9235-EC8C-3A98F429DEC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37136" y="2123153"/>
            <a:ext cx="7122018" cy="3566573"/>
          </a:xfrm>
          <a:prstGeom prst="rect">
            <a:avLst/>
          </a:prstGeom>
        </p:spPr>
      </p:pic>
      <p:sp>
        <p:nvSpPr>
          <p:cNvPr id="7" name="Content Placeholder 2">
            <a:extLst>
              <a:ext uri="{FF2B5EF4-FFF2-40B4-BE49-F238E27FC236}">
                <a16:creationId xmlns:a16="http://schemas.microsoft.com/office/drawing/2014/main" id="{EB02442D-2F2F-78E1-A1E1-E035CB349295}"/>
              </a:ext>
            </a:extLst>
          </p:cNvPr>
          <p:cNvSpPr txBox="1">
            <a:spLocks/>
          </p:cNvSpPr>
          <p:nvPr/>
        </p:nvSpPr>
        <p:spPr>
          <a:xfrm>
            <a:off x="590586" y="5697590"/>
            <a:ext cx="10649755" cy="10143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FR" baseline="30000" dirty="0"/>
          </a:p>
        </p:txBody>
      </p:sp>
      <p:sp>
        <p:nvSpPr>
          <p:cNvPr id="10" name="Content Placeholder 2">
            <a:extLst>
              <a:ext uri="{FF2B5EF4-FFF2-40B4-BE49-F238E27FC236}">
                <a16:creationId xmlns:a16="http://schemas.microsoft.com/office/drawing/2014/main" id="{EE89E6B1-6F09-42C8-D6DC-1A71438BF432}"/>
              </a:ext>
            </a:extLst>
          </p:cNvPr>
          <p:cNvSpPr txBox="1">
            <a:spLocks/>
          </p:cNvSpPr>
          <p:nvPr/>
        </p:nvSpPr>
        <p:spPr>
          <a:xfrm>
            <a:off x="432207" y="5658838"/>
            <a:ext cx="10649755" cy="10143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Automatic identification and tracking of coronal flux ropes by Andreas Wagner (Wagner+ 2023, Part I and II) </a:t>
            </a:r>
          </a:p>
        </p:txBody>
      </p:sp>
    </p:spTree>
    <p:extLst>
      <p:ext uri="{BB962C8B-B14F-4D97-AF65-F5344CB8AC3E}">
        <p14:creationId xmlns:p14="http://schemas.microsoft.com/office/powerpoint/2010/main" val="301266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34" fill="hold"/>
                                        <p:tgtEl>
                                          <p:spTgt spid="6"/>
                                        </p:tgtEl>
                                      </p:cBhvr>
                                    </p:cmd>
                                  </p:childTnLst>
                                </p:cTn>
                              </p:par>
                            </p:childTnLst>
                          </p:cTn>
                        </p:par>
                        <p:par>
                          <p:cTn id="7" fill="hold">
                            <p:stCondLst>
                              <p:cond delay="9934"/>
                            </p:stCondLst>
                            <p:childTnLst>
                              <p:par>
                                <p:cTn id="8" presetID="1"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mision193.mp4">
            <a:hlinkClick r:id="" action="ppaction://media"/>
            <a:extLst>
              <a:ext uri="{FF2B5EF4-FFF2-40B4-BE49-F238E27FC236}">
                <a16:creationId xmlns:a16="http://schemas.microsoft.com/office/drawing/2014/main" id="{0BCB5482-A957-3247-56A0-EC43D9BEBAB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78018" y="1951296"/>
            <a:ext cx="6537108" cy="4902831"/>
          </a:xfrm>
          <a:prstGeom prst="rect">
            <a:avLst/>
          </a:prstGeom>
        </p:spPr>
      </p:pic>
      <p:sp>
        <p:nvSpPr>
          <p:cNvPr id="2" name="Title 1">
            <a:extLst>
              <a:ext uri="{FF2B5EF4-FFF2-40B4-BE49-F238E27FC236}">
                <a16:creationId xmlns:a16="http://schemas.microsoft.com/office/drawing/2014/main" id="{320CCBCA-83EC-915A-A69B-43154108759C}"/>
              </a:ext>
            </a:extLst>
          </p:cNvPr>
          <p:cNvSpPr>
            <a:spLocks noGrp="1"/>
          </p:cNvSpPr>
          <p:nvPr>
            <p:ph type="title"/>
          </p:nvPr>
        </p:nvSpPr>
        <p:spPr>
          <a:xfrm>
            <a:off x="838200" y="-188666"/>
            <a:ext cx="10515600" cy="1325563"/>
          </a:xfrm>
        </p:spPr>
        <p:txBody>
          <a:bodyPr/>
          <a:lstStyle/>
          <a:p>
            <a:r>
              <a:rPr lang="en-FR" b="1" dirty="0">
                <a:solidFill>
                  <a:schemeClr val="accent6"/>
                </a:solidFill>
                <a:latin typeface="Arial Rounded MT Bold" panose="020F0704030504030204" pitchFamily="34" charset="77"/>
              </a:rPr>
              <a:t>Conclusions</a:t>
            </a:r>
            <a:r>
              <a:rPr lang="en-FR" b="1" dirty="0">
                <a:latin typeface="Arial Rounded MT Bold" panose="020F0704030504030204" pitchFamily="34" charset="77"/>
              </a:rPr>
              <a:t> &amp; </a:t>
            </a:r>
            <a:r>
              <a:rPr lang="en-FR" b="1" dirty="0">
                <a:solidFill>
                  <a:schemeClr val="accent2"/>
                </a:solidFill>
                <a:latin typeface="Arial Rounded MT Bold" panose="020F0704030504030204" pitchFamily="34" charset="77"/>
              </a:rPr>
              <a:t>Perspectives</a:t>
            </a:r>
          </a:p>
        </p:txBody>
      </p:sp>
      <p:sp>
        <p:nvSpPr>
          <p:cNvPr id="3" name="Content Placeholder 2">
            <a:extLst>
              <a:ext uri="{FF2B5EF4-FFF2-40B4-BE49-F238E27FC236}">
                <a16:creationId xmlns:a16="http://schemas.microsoft.com/office/drawing/2014/main" id="{AF6F0A4A-A7AD-4966-8C25-49F1638B1040}"/>
              </a:ext>
            </a:extLst>
          </p:cNvPr>
          <p:cNvSpPr>
            <a:spLocks noGrp="1"/>
          </p:cNvSpPr>
          <p:nvPr>
            <p:ph idx="1"/>
          </p:nvPr>
        </p:nvSpPr>
        <p:spPr>
          <a:xfrm>
            <a:off x="838200" y="801551"/>
            <a:ext cx="10958848" cy="2948555"/>
          </a:xfrm>
        </p:spPr>
        <p:txBody>
          <a:bodyPr>
            <a:normAutofit/>
          </a:bodyPr>
          <a:lstStyle/>
          <a:p>
            <a:pPr>
              <a:buClr>
                <a:schemeClr val="accent6"/>
              </a:buClr>
              <a:buSzPct val="150000"/>
            </a:pPr>
            <a:r>
              <a:rPr lang="en-FR" sz="2400" dirty="0"/>
              <a:t>NFFF simulation in agreement with Prasad et al. 2023. Eruption seems to be trigger by the imbalance of the initial Lorentz force.</a:t>
            </a:r>
          </a:p>
          <a:p>
            <a:pPr>
              <a:buClr>
                <a:schemeClr val="accent6"/>
              </a:buClr>
              <a:buSzPct val="150000"/>
            </a:pPr>
            <a:r>
              <a:rPr lang="en-FR" sz="2400" dirty="0"/>
              <a:t>For the NLFFF extrapolation (null initial Lorentz force) the trigger could be related to the thermal imbalance that leads to magnetic reconfiguration </a:t>
            </a:r>
          </a:p>
          <a:p>
            <a:pPr>
              <a:buClr>
                <a:schemeClr val="accent6"/>
              </a:buClr>
              <a:buSzPct val="150000"/>
            </a:pPr>
            <a:r>
              <a:rPr lang="en-FR" sz="2400" dirty="0"/>
              <a:t>Adding the thermodynamic evolution may generates different conditions that induce the eruption and provides observables comparables with real data. </a:t>
            </a:r>
          </a:p>
        </p:txBody>
      </p:sp>
      <p:sp>
        <p:nvSpPr>
          <p:cNvPr id="4" name="TextBox 3">
            <a:extLst>
              <a:ext uri="{FF2B5EF4-FFF2-40B4-BE49-F238E27FC236}">
                <a16:creationId xmlns:a16="http://schemas.microsoft.com/office/drawing/2014/main" id="{8E86BDC5-2815-2E6B-5D41-A14806A3DC30}"/>
              </a:ext>
            </a:extLst>
          </p:cNvPr>
          <p:cNvSpPr txBox="1"/>
          <p:nvPr/>
        </p:nvSpPr>
        <p:spPr>
          <a:xfrm>
            <a:off x="0" y="6488668"/>
            <a:ext cx="2743200" cy="369332"/>
          </a:xfrm>
          <a:prstGeom prst="rect">
            <a:avLst/>
          </a:prstGeom>
          <a:noFill/>
        </p:spPr>
        <p:txBody>
          <a:bodyPr wrap="square" rtlCol="0">
            <a:spAutoFit/>
          </a:bodyPr>
          <a:lstStyle/>
          <a:p>
            <a:r>
              <a:rPr lang="en-GB" dirty="0">
                <a:solidFill>
                  <a:schemeClr val="bg2">
                    <a:lumMod val="50000"/>
                  </a:schemeClr>
                </a:solidFill>
              </a:rPr>
              <a:t>m</a:t>
            </a:r>
            <a:r>
              <a:rPr lang="en-FR" dirty="0">
                <a:solidFill>
                  <a:schemeClr val="bg2">
                    <a:lumMod val="50000"/>
                  </a:schemeClr>
                </a:solidFill>
              </a:rPr>
              <a:t>aria-valeria.sieyra@cea.fr</a:t>
            </a:r>
          </a:p>
        </p:txBody>
      </p:sp>
      <p:sp>
        <p:nvSpPr>
          <p:cNvPr id="6" name="TextBox 5">
            <a:extLst>
              <a:ext uri="{FF2B5EF4-FFF2-40B4-BE49-F238E27FC236}">
                <a16:creationId xmlns:a16="http://schemas.microsoft.com/office/drawing/2014/main" id="{30E79454-296B-FAB6-4B6D-033E5BA2A50C}"/>
              </a:ext>
            </a:extLst>
          </p:cNvPr>
          <p:cNvSpPr txBox="1"/>
          <p:nvPr/>
        </p:nvSpPr>
        <p:spPr>
          <a:xfrm>
            <a:off x="838200" y="5707928"/>
            <a:ext cx="10752786" cy="1107996"/>
          </a:xfrm>
          <a:prstGeom prst="rect">
            <a:avLst/>
          </a:prstGeom>
          <a:noFill/>
        </p:spPr>
        <p:txBody>
          <a:bodyPr wrap="square" rtlCol="0">
            <a:spAutoFit/>
          </a:bodyPr>
          <a:lstStyle/>
          <a:p>
            <a:pPr marL="285750" indent="-285750">
              <a:buClr>
                <a:schemeClr val="accent2"/>
              </a:buClr>
              <a:buSzPct val="150000"/>
              <a:buFont typeface="Arial" panose="020B0604020202020204" pitchFamily="34" charset="0"/>
              <a:buChar char="•"/>
            </a:pPr>
            <a:r>
              <a:rPr lang="en-FR" sz="2400" dirty="0"/>
              <a:t>More EUV wavelengths and Soft-X ray emission</a:t>
            </a:r>
          </a:p>
          <a:p>
            <a:pPr marL="285750" indent="-285750">
              <a:buClr>
                <a:schemeClr val="accent2"/>
              </a:buClr>
              <a:buSzPct val="150000"/>
              <a:buFont typeface="Arial" panose="020B0604020202020204" pitchFamily="34" charset="0"/>
              <a:buChar char="•"/>
            </a:pPr>
            <a:r>
              <a:rPr lang="en-FR" sz="2400" dirty="0"/>
              <a:t>Include particles -&gt; Hard-X ray emission</a:t>
            </a:r>
          </a:p>
          <a:p>
            <a:endParaRPr lang="en-FR" dirty="0"/>
          </a:p>
        </p:txBody>
      </p:sp>
      <p:sp>
        <p:nvSpPr>
          <p:cNvPr id="10" name="TextBox 9">
            <a:extLst>
              <a:ext uri="{FF2B5EF4-FFF2-40B4-BE49-F238E27FC236}">
                <a16:creationId xmlns:a16="http://schemas.microsoft.com/office/drawing/2014/main" id="{E633EE3F-AF72-FB6A-4A8A-AF2ACEE47AFE}"/>
              </a:ext>
            </a:extLst>
          </p:cNvPr>
          <p:cNvSpPr txBox="1"/>
          <p:nvPr/>
        </p:nvSpPr>
        <p:spPr>
          <a:xfrm>
            <a:off x="9267567" y="4695568"/>
            <a:ext cx="2804983" cy="646331"/>
          </a:xfrm>
          <a:prstGeom prst="rect">
            <a:avLst/>
          </a:prstGeom>
          <a:noFill/>
        </p:spPr>
        <p:txBody>
          <a:bodyPr wrap="square" rtlCol="0">
            <a:spAutoFit/>
          </a:bodyPr>
          <a:lstStyle/>
          <a:p>
            <a:r>
              <a:rPr lang="en-FR" dirty="0"/>
              <a:t>FoMo</a:t>
            </a:r>
          </a:p>
          <a:p>
            <a:r>
              <a:rPr lang="en-FR" dirty="0"/>
              <a:t>Van Doorsselaere+ 2016</a:t>
            </a:r>
          </a:p>
        </p:txBody>
      </p:sp>
      <p:sp>
        <p:nvSpPr>
          <p:cNvPr id="7" name="TextBox 6">
            <a:extLst>
              <a:ext uri="{FF2B5EF4-FFF2-40B4-BE49-F238E27FC236}">
                <a16:creationId xmlns:a16="http://schemas.microsoft.com/office/drawing/2014/main" id="{D8CB2EF7-5506-24E4-5243-A26CF5B2E6C1}"/>
              </a:ext>
            </a:extLst>
          </p:cNvPr>
          <p:cNvSpPr txBox="1"/>
          <p:nvPr/>
        </p:nvSpPr>
        <p:spPr>
          <a:xfrm>
            <a:off x="11037195" y="6499263"/>
            <a:ext cx="1146221" cy="369332"/>
          </a:xfrm>
          <a:prstGeom prst="rect">
            <a:avLst/>
          </a:prstGeom>
          <a:noFill/>
        </p:spPr>
        <p:txBody>
          <a:bodyPr wrap="square" rtlCol="0">
            <a:spAutoFit/>
          </a:bodyPr>
          <a:lstStyle/>
          <a:p>
            <a:r>
              <a:rPr lang="en-US" dirty="0">
                <a:solidFill>
                  <a:schemeClr val="bg2">
                    <a:lumMod val="50000"/>
                  </a:schemeClr>
                </a:solidFill>
              </a:rPr>
              <a:t>PNST2024</a:t>
            </a:r>
            <a:endParaRPr lang="en-FR" dirty="0">
              <a:solidFill>
                <a:schemeClr val="bg2">
                  <a:lumMod val="50000"/>
                </a:schemeClr>
              </a:solidFill>
            </a:endParaRPr>
          </a:p>
        </p:txBody>
      </p:sp>
    </p:spTree>
    <p:extLst>
      <p:ext uri="{BB962C8B-B14F-4D97-AF65-F5344CB8AC3E}">
        <p14:creationId xmlns:p14="http://schemas.microsoft.com/office/powerpoint/2010/main" val="346984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 calcmode="lin" valueType="num">
                                      <p:cBhvr additive="base">
                                        <p:cTn id="3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 calcmode="lin" valueType="num">
                                      <p:cBhvr additive="base">
                                        <p:cTn id="3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9"/>
                </p:tgtEl>
              </p:cMediaNode>
            </p:video>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9"/>
                                        </p:tgtEl>
                                      </p:cBhvr>
                                    </p:cmd>
                                  </p:childTnLst>
                                </p:cTn>
                              </p:par>
                            </p:childTnLst>
                          </p:cTn>
                        </p:par>
                      </p:childTnLst>
                    </p:cTn>
                  </p:par>
                </p:childTnLst>
              </p:cTn>
              <p:nextCondLst>
                <p:cond evt="onClick" delay="0">
                  <p:tgtEl>
                    <p:spTgt spid="9"/>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64F5A45-24BF-F5F8-4B5D-6CC27A78DEEC}"/>
              </a:ext>
            </a:extLst>
          </p:cNvPr>
          <p:cNvPicPr>
            <a:picLocks noGrp="1" noChangeAspect="1"/>
          </p:cNvPicPr>
          <p:nvPr>
            <p:ph idx="1"/>
          </p:nvPr>
        </p:nvPicPr>
        <p:blipFill>
          <a:blip r:embed="rId3"/>
          <a:stretch>
            <a:fillRect/>
          </a:stretch>
        </p:blipFill>
        <p:spPr>
          <a:xfrm>
            <a:off x="845820" y="623212"/>
            <a:ext cx="10595066" cy="5856258"/>
          </a:xfrm>
          <a:prstGeom prst="rect">
            <a:avLst/>
          </a:prstGeom>
        </p:spPr>
      </p:pic>
      <p:sp>
        <p:nvSpPr>
          <p:cNvPr id="2" name="Title 1">
            <a:extLst>
              <a:ext uri="{FF2B5EF4-FFF2-40B4-BE49-F238E27FC236}">
                <a16:creationId xmlns:a16="http://schemas.microsoft.com/office/drawing/2014/main" id="{5C119760-1DB1-5053-857B-4794AB0CA774}"/>
              </a:ext>
            </a:extLst>
          </p:cNvPr>
          <p:cNvSpPr>
            <a:spLocks noGrp="1"/>
          </p:cNvSpPr>
          <p:nvPr>
            <p:ph type="title"/>
          </p:nvPr>
        </p:nvSpPr>
        <p:spPr>
          <a:xfrm>
            <a:off x="3118101" y="-100926"/>
            <a:ext cx="6296517" cy="1325563"/>
          </a:xfrm>
        </p:spPr>
        <p:txBody>
          <a:bodyPr/>
          <a:lstStyle/>
          <a:p>
            <a:r>
              <a:rPr lang="en-FR" dirty="0">
                <a:latin typeface="Arial Rounded MT Bold" panose="020F0704030504030204" pitchFamily="34" charset="77"/>
              </a:rPr>
              <a:t>Stormgenesis Project</a:t>
            </a:r>
          </a:p>
        </p:txBody>
      </p:sp>
      <p:sp>
        <p:nvSpPr>
          <p:cNvPr id="5" name="TextBox 4">
            <a:extLst>
              <a:ext uri="{FF2B5EF4-FFF2-40B4-BE49-F238E27FC236}">
                <a16:creationId xmlns:a16="http://schemas.microsoft.com/office/drawing/2014/main" id="{61C1835A-06C8-E991-CA9F-B9AD216307E6}"/>
              </a:ext>
            </a:extLst>
          </p:cNvPr>
          <p:cNvSpPr txBox="1"/>
          <p:nvPr/>
        </p:nvSpPr>
        <p:spPr>
          <a:xfrm>
            <a:off x="11045369" y="6488668"/>
            <a:ext cx="1138047" cy="369332"/>
          </a:xfrm>
          <a:prstGeom prst="rect">
            <a:avLst/>
          </a:prstGeom>
          <a:noFill/>
        </p:spPr>
        <p:txBody>
          <a:bodyPr wrap="square" rtlCol="0">
            <a:spAutoFit/>
          </a:bodyPr>
          <a:lstStyle/>
          <a:p>
            <a:r>
              <a:rPr lang="en-US" dirty="0">
                <a:solidFill>
                  <a:schemeClr val="tx2">
                    <a:lumMod val="50000"/>
                  </a:schemeClr>
                </a:solidFill>
              </a:rPr>
              <a:t>PNST2024</a:t>
            </a:r>
            <a:endParaRPr lang="en-FR" dirty="0">
              <a:solidFill>
                <a:schemeClr val="tx2">
                  <a:lumMod val="50000"/>
                </a:schemeClr>
              </a:solidFill>
            </a:endParaRPr>
          </a:p>
        </p:txBody>
      </p:sp>
      <p:sp>
        <p:nvSpPr>
          <p:cNvPr id="8" name="TextBox 7">
            <a:extLst>
              <a:ext uri="{FF2B5EF4-FFF2-40B4-BE49-F238E27FC236}">
                <a16:creationId xmlns:a16="http://schemas.microsoft.com/office/drawing/2014/main" id="{F287FA88-B8BB-1235-6C74-189031C46B8C}"/>
              </a:ext>
            </a:extLst>
          </p:cNvPr>
          <p:cNvSpPr txBox="1"/>
          <p:nvPr/>
        </p:nvSpPr>
        <p:spPr>
          <a:xfrm>
            <a:off x="0" y="6488668"/>
            <a:ext cx="2743200" cy="369332"/>
          </a:xfrm>
          <a:prstGeom prst="rect">
            <a:avLst/>
          </a:prstGeom>
          <a:noFill/>
        </p:spPr>
        <p:txBody>
          <a:bodyPr wrap="square" rtlCol="0">
            <a:spAutoFit/>
          </a:bodyPr>
          <a:lstStyle/>
          <a:p>
            <a:r>
              <a:rPr lang="en-GB" dirty="0">
                <a:solidFill>
                  <a:schemeClr val="tx2">
                    <a:lumMod val="50000"/>
                  </a:schemeClr>
                </a:solidFill>
              </a:rPr>
              <a:t>m</a:t>
            </a:r>
            <a:r>
              <a:rPr lang="en-FR" dirty="0">
                <a:solidFill>
                  <a:schemeClr val="tx2">
                    <a:lumMod val="50000"/>
                  </a:schemeClr>
                </a:solidFill>
              </a:rPr>
              <a:t>aria-valeria.sieyra@cea.fr</a:t>
            </a:r>
          </a:p>
        </p:txBody>
      </p:sp>
      <p:sp>
        <p:nvSpPr>
          <p:cNvPr id="3" name="TextBox 2">
            <a:extLst>
              <a:ext uri="{FF2B5EF4-FFF2-40B4-BE49-F238E27FC236}">
                <a16:creationId xmlns:a16="http://schemas.microsoft.com/office/drawing/2014/main" id="{FDA824F2-AA68-71C6-6E4C-62B5A71622E0}"/>
              </a:ext>
            </a:extLst>
          </p:cNvPr>
          <p:cNvSpPr txBox="1"/>
          <p:nvPr/>
        </p:nvSpPr>
        <p:spPr>
          <a:xfrm>
            <a:off x="5114652" y="855305"/>
            <a:ext cx="2303417" cy="738664"/>
          </a:xfrm>
          <a:prstGeom prst="rect">
            <a:avLst/>
          </a:prstGeom>
          <a:noFill/>
        </p:spPr>
        <p:txBody>
          <a:bodyPr wrap="square" rtlCol="0">
            <a:spAutoFit/>
          </a:bodyPr>
          <a:lstStyle/>
          <a:p>
            <a:r>
              <a:rPr lang="en-FR" sz="2400" dirty="0"/>
              <a:t>PI: </a:t>
            </a:r>
            <a:r>
              <a:rPr lang="en-GB" sz="2400" dirty="0">
                <a:solidFill>
                  <a:srgbClr val="FFFFFF"/>
                </a:solidFill>
                <a:effectLst/>
              </a:rPr>
              <a:t>A. </a:t>
            </a:r>
            <a:r>
              <a:rPr lang="en-GB" sz="2400" dirty="0" err="1">
                <a:solidFill>
                  <a:srgbClr val="FFFFFF"/>
                </a:solidFill>
                <a:effectLst/>
              </a:rPr>
              <a:t>Strugarek</a:t>
            </a:r>
            <a:r>
              <a:rPr lang="en-GB" sz="2400" dirty="0">
                <a:solidFill>
                  <a:srgbClr val="FFFFFF"/>
                </a:solidFill>
                <a:effectLst/>
              </a:rPr>
              <a:t> </a:t>
            </a:r>
          </a:p>
          <a:p>
            <a:endParaRPr lang="en-FR" dirty="0"/>
          </a:p>
        </p:txBody>
      </p:sp>
    </p:spTree>
    <p:extLst>
      <p:ext uri="{BB962C8B-B14F-4D97-AF65-F5344CB8AC3E}">
        <p14:creationId xmlns:p14="http://schemas.microsoft.com/office/powerpoint/2010/main" val="1077676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19760-1DB1-5053-857B-4794AB0CA774}"/>
              </a:ext>
            </a:extLst>
          </p:cNvPr>
          <p:cNvSpPr>
            <a:spLocks noGrp="1"/>
          </p:cNvSpPr>
          <p:nvPr>
            <p:ph type="title"/>
          </p:nvPr>
        </p:nvSpPr>
        <p:spPr>
          <a:xfrm>
            <a:off x="838200" y="17653"/>
            <a:ext cx="10515600" cy="1325563"/>
          </a:xfrm>
        </p:spPr>
        <p:txBody>
          <a:bodyPr/>
          <a:lstStyle/>
          <a:p>
            <a:r>
              <a:rPr lang="en-FR" dirty="0">
                <a:latin typeface="Arial Rounded MT Bold" panose="020F0704030504030204" pitchFamily="34" charset="77"/>
              </a:rPr>
              <a:t>Stormgenesis project</a:t>
            </a:r>
          </a:p>
        </p:txBody>
      </p:sp>
      <p:pic>
        <p:nvPicPr>
          <p:cNvPr id="6" name="Content Placeholder 5">
            <a:extLst>
              <a:ext uri="{FF2B5EF4-FFF2-40B4-BE49-F238E27FC236}">
                <a16:creationId xmlns:a16="http://schemas.microsoft.com/office/drawing/2014/main" id="{764F5A45-24BF-F5F8-4B5D-6CC27A78DEEC}"/>
              </a:ext>
            </a:extLst>
          </p:cNvPr>
          <p:cNvPicPr>
            <a:picLocks noGrp="1" noChangeAspect="1"/>
          </p:cNvPicPr>
          <p:nvPr>
            <p:ph idx="1"/>
          </p:nvPr>
        </p:nvPicPr>
        <p:blipFill>
          <a:blip r:embed="rId3"/>
          <a:stretch>
            <a:fillRect/>
          </a:stretch>
        </p:blipFill>
        <p:spPr>
          <a:xfrm>
            <a:off x="7061201" y="75735"/>
            <a:ext cx="12090400" cy="6682780"/>
          </a:xfrm>
          <a:prstGeom prst="rect">
            <a:avLst/>
          </a:prstGeom>
        </p:spPr>
      </p:pic>
      <p:sp>
        <p:nvSpPr>
          <p:cNvPr id="5" name="TextBox 4">
            <a:extLst>
              <a:ext uri="{FF2B5EF4-FFF2-40B4-BE49-F238E27FC236}">
                <a16:creationId xmlns:a16="http://schemas.microsoft.com/office/drawing/2014/main" id="{61C1835A-06C8-E991-CA9F-B9AD216307E6}"/>
              </a:ext>
            </a:extLst>
          </p:cNvPr>
          <p:cNvSpPr txBox="1"/>
          <p:nvPr/>
        </p:nvSpPr>
        <p:spPr>
          <a:xfrm>
            <a:off x="11040821" y="6488668"/>
            <a:ext cx="1151179" cy="369332"/>
          </a:xfrm>
          <a:prstGeom prst="rect">
            <a:avLst/>
          </a:prstGeom>
          <a:noFill/>
        </p:spPr>
        <p:txBody>
          <a:bodyPr wrap="square" rtlCol="0">
            <a:spAutoFit/>
          </a:bodyPr>
          <a:lstStyle/>
          <a:p>
            <a:r>
              <a:rPr lang="en-US" dirty="0">
                <a:solidFill>
                  <a:schemeClr val="tx2">
                    <a:lumMod val="50000"/>
                  </a:schemeClr>
                </a:solidFill>
              </a:rPr>
              <a:t>PNST2024</a:t>
            </a:r>
            <a:endParaRPr lang="en-FR" dirty="0">
              <a:solidFill>
                <a:schemeClr val="tx2">
                  <a:lumMod val="50000"/>
                </a:schemeClr>
              </a:solidFill>
            </a:endParaRPr>
          </a:p>
        </p:txBody>
      </p:sp>
      <p:sp>
        <p:nvSpPr>
          <p:cNvPr id="3" name="TextBox 2">
            <a:extLst>
              <a:ext uri="{FF2B5EF4-FFF2-40B4-BE49-F238E27FC236}">
                <a16:creationId xmlns:a16="http://schemas.microsoft.com/office/drawing/2014/main" id="{73C9F094-F423-AA09-07D5-70FC7FF0418C}"/>
              </a:ext>
            </a:extLst>
          </p:cNvPr>
          <p:cNvSpPr txBox="1"/>
          <p:nvPr/>
        </p:nvSpPr>
        <p:spPr>
          <a:xfrm>
            <a:off x="0" y="6488668"/>
            <a:ext cx="2743200" cy="369332"/>
          </a:xfrm>
          <a:prstGeom prst="rect">
            <a:avLst/>
          </a:prstGeom>
          <a:noFill/>
        </p:spPr>
        <p:txBody>
          <a:bodyPr wrap="square" rtlCol="0">
            <a:spAutoFit/>
          </a:bodyPr>
          <a:lstStyle/>
          <a:p>
            <a:r>
              <a:rPr lang="en-GB" dirty="0">
                <a:solidFill>
                  <a:schemeClr val="tx2">
                    <a:lumMod val="50000"/>
                  </a:schemeClr>
                </a:solidFill>
              </a:rPr>
              <a:t>m</a:t>
            </a:r>
            <a:r>
              <a:rPr lang="en-FR" dirty="0">
                <a:solidFill>
                  <a:schemeClr val="tx2">
                    <a:lumMod val="50000"/>
                  </a:schemeClr>
                </a:solidFill>
              </a:rPr>
              <a:t>aria-valeria.sieyra@cea.fr</a:t>
            </a:r>
          </a:p>
        </p:txBody>
      </p:sp>
      <p:sp>
        <p:nvSpPr>
          <p:cNvPr id="8" name="Content Placeholder 2">
            <a:extLst>
              <a:ext uri="{FF2B5EF4-FFF2-40B4-BE49-F238E27FC236}">
                <a16:creationId xmlns:a16="http://schemas.microsoft.com/office/drawing/2014/main" id="{AE0D9CB3-DB13-B809-DAF7-B43D1A44CCE3}"/>
              </a:ext>
            </a:extLst>
          </p:cNvPr>
          <p:cNvSpPr txBox="1">
            <a:spLocks/>
          </p:cNvSpPr>
          <p:nvPr/>
        </p:nvSpPr>
        <p:spPr>
          <a:xfrm>
            <a:off x="838200" y="692280"/>
            <a:ext cx="5990112" cy="584729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FR" dirty="0"/>
              <a:t> </a:t>
            </a:r>
          </a:p>
          <a:p>
            <a:pPr marL="0" indent="0">
              <a:buNone/>
            </a:pPr>
            <a:r>
              <a:rPr lang="en-FR" dirty="0"/>
              <a:t>Numerical simulations PLUTO code (Mignone+ 2007, 2023):</a:t>
            </a:r>
          </a:p>
          <a:p>
            <a:pPr marL="0" indent="0">
              <a:buNone/>
            </a:pPr>
            <a:r>
              <a:rPr lang="en-GB" dirty="0"/>
              <a:t>-&gt; O</a:t>
            </a:r>
            <a:r>
              <a:rPr lang="en-FR" dirty="0"/>
              <a:t>pen-source, well established, modular, easily adaptable  </a:t>
            </a:r>
          </a:p>
          <a:p>
            <a:r>
              <a:rPr lang="en-FR" dirty="0"/>
              <a:t>MHD:</a:t>
            </a:r>
          </a:p>
          <a:p>
            <a:pPr lvl="1">
              <a:buFont typeface="Wingdings" pitchFamily="2" charset="2"/>
              <a:buChar char="ü"/>
            </a:pPr>
            <a:r>
              <a:rPr lang="en-FR" dirty="0"/>
              <a:t> Magnetic field data  </a:t>
            </a:r>
          </a:p>
          <a:p>
            <a:pPr lvl="1">
              <a:buFont typeface="Wingdings" pitchFamily="2" charset="2"/>
              <a:buChar char="ü"/>
            </a:pPr>
            <a:r>
              <a:rPr lang="en-GB" dirty="0"/>
              <a:t> Line-tying at bottom boundary        (</a:t>
            </a:r>
            <a:r>
              <a:rPr lang="en-GB" dirty="0" err="1"/>
              <a:t>Aulanier</a:t>
            </a:r>
            <a:r>
              <a:rPr lang="en-GB" dirty="0"/>
              <a:t>+ 2005)</a:t>
            </a:r>
          </a:p>
          <a:p>
            <a:pPr lvl="1">
              <a:buFont typeface="Wingdings" pitchFamily="2" charset="2"/>
              <a:buChar char="ü"/>
            </a:pPr>
            <a:r>
              <a:rPr lang="en-GB" dirty="0"/>
              <a:t> Thermal conduction and radiative cooling </a:t>
            </a:r>
          </a:p>
          <a:p>
            <a:pPr lvl="1">
              <a:buFont typeface="Wingdings" pitchFamily="2" charset="2"/>
              <a:buChar char="ü"/>
            </a:pPr>
            <a:r>
              <a:rPr lang="en-GB" dirty="0"/>
              <a:t> Resistivity</a:t>
            </a:r>
          </a:p>
          <a:p>
            <a:r>
              <a:rPr lang="en-GB" dirty="0"/>
              <a:t>Particle acceleration:</a:t>
            </a:r>
          </a:p>
          <a:p>
            <a:pPr lvl="1">
              <a:buFont typeface="Wingdings" pitchFamily="2" charset="2"/>
              <a:buChar char="ü"/>
            </a:pPr>
            <a:r>
              <a:rPr lang="en-GB" dirty="0"/>
              <a:t> Guiding-</a:t>
            </a:r>
            <a:r>
              <a:rPr lang="en-GB" dirty="0" err="1"/>
              <a:t>center</a:t>
            </a:r>
            <a:r>
              <a:rPr lang="en-GB" dirty="0"/>
              <a:t> approximation</a:t>
            </a:r>
          </a:p>
          <a:p>
            <a:pPr lvl="1">
              <a:buFont typeface="Wingdings" pitchFamily="2" charset="2"/>
              <a:buChar char="ü"/>
            </a:pPr>
            <a:r>
              <a:rPr lang="en-GB" dirty="0"/>
              <a:t> No feedback on MHD</a:t>
            </a:r>
          </a:p>
          <a:p>
            <a:pPr lvl="1">
              <a:buFont typeface="Wingdings" pitchFamily="2" charset="2"/>
              <a:buChar char="ü"/>
            </a:pPr>
            <a:endParaRPr lang="en-GB" dirty="0"/>
          </a:p>
        </p:txBody>
      </p:sp>
    </p:spTree>
    <p:extLst>
      <p:ext uri="{BB962C8B-B14F-4D97-AF65-F5344CB8AC3E}">
        <p14:creationId xmlns:p14="http://schemas.microsoft.com/office/powerpoint/2010/main" val="2574259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B36A5-A982-0C36-860D-A0A6BD3F9CAF}"/>
              </a:ext>
            </a:extLst>
          </p:cNvPr>
          <p:cNvSpPr>
            <a:spLocks noGrp="1"/>
          </p:cNvSpPr>
          <p:nvPr>
            <p:ph type="title"/>
          </p:nvPr>
        </p:nvSpPr>
        <p:spPr>
          <a:xfrm>
            <a:off x="838200" y="-105963"/>
            <a:ext cx="10515600" cy="1325563"/>
          </a:xfrm>
        </p:spPr>
        <p:txBody>
          <a:bodyPr/>
          <a:lstStyle/>
          <a:p>
            <a:r>
              <a:rPr lang="en-FR" dirty="0">
                <a:latin typeface="Arial Rounded MT Bold" panose="020F0704030504030204" pitchFamily="34" charset="77"/>
              </a:rPr>
              <a:t>Observations: AR12241</a:t>
            </a:r>
          </a:p>
        </p:txBody>
      </p:sp>
      <p:sp>
        <p:nvSpPr>
          <p:cNvPr id="3" name="Content Placeholder 2">
            <a:extLst>
              <a:ext uri="{FF2B5EF4-FFF2-40B4-BE49-F238E27FC236}">
                <a16:creationId xmlns:a16="http://schemas.microsoft.com/office/drawing/2014/main" id="{61828506-2AA5-4171-B8DE-96CD5800A2F4}"/>
              </a:ext>
            </a:extLst>
          </p:cNvPr>
          <p:cNvSpPr>
            <a:spLocks noGrp="1"/>
          </p:cNvSpPr>
          <p:nvPr>
            <p:ph idx="1"/>
          </p:nvPr>
        </p:nvSpPr>
        <p:spPr>
          <a:xfrm>
            <a:off x="2897177" y="5813610"/>
            <a:ext cx="9954079" cy="369888"/>
          </a:xfrm>
        </p:spPr>
        <p:txBody>
          <a:bodyPr>
            <a:normAutofit fontScale="77500" lnSpcReduction="20000"/>
          </a:bodyPr>
          <a:lstStyle/>
          <a:p>
            <a:pPr marL="0" indent="0">
              <a:buNone/>
            </a:pPr>
            <a:r>
              <a:rPr lang="en-GB" dirty="0"/>
              <a:t>https://</a:t>
            </a:r>
            <a:r>
              <a:rPr lang="en-GB" dirty="0" err="1"/>
              <a:t>hinode.isee.nagoya-u.ac.jp</a:t>
            </a:r>
            <a:r>
              <a:rPr lang="en-GB" dirty="0"/>
              <a:t>/</a:t>
            </a:r>
            <a:r>
              <a:rPr lang="en-GB" dirty="0" err="1"/>
              <a:t>nlfff_database</a:t>
            </a:r>
            <a:r>
              <a:rPr lang="en-GB" dirty="0"/>
              <a:t>/download/noaa_12241.html</a:t>
            </a:r>
            <a:endParaRPr lang="en-FR" dirty="0"/>
          </a:p>
        </p:txBody>
      </p:sp>
      <p:pic>
        <p:nvPicPr>
          <p:cNvPr id="6" name="Picture 5">
            <a:extLst>
              <a:ext uri="{FF2B5EF4-FFF2-40B4-BE49-F238E27FC236}">
                <a16:creationId xmlns:a16="http://schemas.microsoft.com/office/drawing/2014/main" id="{10961A3A-778C-2590-D6FE-8888A7769E3E}"/>
              </a:ext>
            </a:extLst>
          </p:cNvPr>
          <p:cNvPicPr>
            <a:picLocks noChangeAspect="1"/>
          </p:cNvPicPr>
          <p:nvPr/>
        </p:nvPicPr>
        <p:blipFill>
          <a:blip r:embed="rId3"/>
          <a:stretch>
            <a:fillRect/>
          </a:stretch>
        </p:blipFill>
        <p:spPr>
          <a:xfrm>
            <a:off x="3556435" y="1775618"/>
            <a:ext cx="8635565" cy="3981450"/>
          </a:xfrm>
          <a:prstGeom prst="rect">
            <a:avLst/>
          </a:prstGeom>
        </p:spPr>
      </p:pic>
      <p:sp>
        <p:nvSpPr>
          <p:cNvPr id="7" name="TextBox 6">
            <a:extLst>
              <a:ext uri="{FF2B5EF4-FFF2-40B4-BE49-F238E27FC236}">
                <a16:creationId xmlns:a16="http://schemas.microsoft.com/office/drawing/2014/main" id="{04DE4C90-F4C6-152F-48D1-4697D6DB763C}"/>
              </a:ext>
            </a:extLst>
          </p:cNvPr>
          <p:cNvSpPr txBox="1"/>
          <p:nvPr/>
        </p:nvSpPr>
        <p:spPr>
          <a:xfrm>
            <a:off x="0" y="6488668"/>
            <a:ext cx="2743200" cy="369332"/>
          </a:xfrm>
          <a:prstGeom prst="rect">
            <a:avLst/>
          </a:prstGeom>
          <a:noFill/>
        </p:spPr>
        <p:txBody>
          <a:bodyPr wrap="square" rtlCol="0">
            <a:spAutoFit/>
          </a:bodyPr>
          <a:lstStyle/>
          <a:p>
            <a:r>
              <a:rPr lang="en-GB" dirty="0">
                <a:solidFill>
                  <a:schemeClr val="bg2">
                    <a:lumMod val="50000"/>
                  </a:schemeClr>
                </a:solidFill>
              </a:rPr>
              <a:t>m</a:t>
            </a:r>
            <a:r>
              <a:rPr lang="en-FR" dirty="0">
                <a:solidFill>
                  <a:schemeClr val="bg2">
                    <a:lumMod val="50000"/>
                  </a:schemeClr>
                </a:solidFill>
              </a:rPr>
              <a:t>aria-valeria.sieyra@cea.fr</a:t>
            </a:r>
          </a:p>
        </p:txBody>
      </p:sp>
      <p:sp>
        <p:nvSpPr>
          <p:cNvPr id="8" name="TextBox 7">
            <a:extLst>
              <a:ext uri="{FF2B5EF4-FFF2-40B4-BE49-F238E27FC236}">
                <a16:creationId xmlns:a16="http://schemas.microsoft.com/office/drawing/2014/main" id="{F4FE9DA1-4539-FC46-C92F-098D9A900C6C}"/>
              </a:ext>
            </a:extLst>
          </p:cNvPr>
          <p:cNvSpPr txBox="1"/>
          <p:nvPr/>
        </p:nvSpPr>
        <p:spPr>
          <a:xfrm>
            <a:off x="11018520" y="6488668"/>
            <a:ext cx="1173480" cy="369332"/>
          </a:xfrm>
          <a:prstGeom prst="rect">
            <a:avLst/>
          </a:prstGeom>
          <a:noFill/>
        </p:spPr>
        <p:txBody>
          <a:bodyPr wrap="square" rtlCol="0">
            <a:spAutoFit/>
          </a:bodyPr>
          <a:lstStyle/>
          <a:p>
            <a:r>
              <a:rPr lang="en-US" dirty="0">
                <a:solidFill>
                  <a:schemeClr val="bg2">
                    <a:lumMod val="50000"/>
                  </a:schemeClr>
                </a:solidFill>
              </a:rPr>
              <a:t>PNST2024</a:t>
            </a:r>
            <a:endParaRPr lang="en-FR" dirty="0">
              <a:solidFill>
                <a:schemeClr val="bg2">
                  <a:lumMod val="50000"/>
                </a:schemeClr>
              </a:solidFill>
            </a:endParaRPr>
          </a:p>
        </p:txBody>
      </p:sp>
      <p:pic>
        <p:nvPicPr>
          <p:cNvPr id="18" name="Picture 17">
            <a:extLst>
              <a:ext uri="{FF2B5EF4-FFF2-40B4-BE49-F238E27FC236}">
                <a16:creationId xmlns:a16="http://schemas.microsoft.com/office/drawing/2014/main" id="{28CABF57-153C-D9A7-AC50-8B69F9AD53BB}"/>
              </a:ext>
            </a:extLst>
          </p:cNvPr>
          <p:cNvPicPr>
            <a:picLocks noChangeAspect="1"/>
          </p:cNvPicPr>
          <p:nvPr/>
        </p:nvPicPr>
        <p:blipFill>
          <a:blip r:embed="rId4"/>
          <a:stretch>
            <a:fillRect/>
          </a:stretch>
        </p:blipFill>
        <p:spPr>
          <a:xfrm>
            <a:off x="35487" y="1825625"/>
            <a:ext cx="3520948" cy="3441329"/>
          </a:xfrm>
          <a:prstGeom prst="rect">
            <a:avLst/>
          </a:prstGeom>
        </p:spPr>
      </p:pic>
    </p:spTree>
    <p:extLst>
      <p:ext uri="{BB962C8B-B14F-4D97-AF65-F5344CB8AC3E}">
        <p14:creationId xmlns:p14="http://schemas.microsoft.com/office/powerpoint/2010/main" val="620428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B36A5-A982-0C36-860D-A0A6BD3F9CAF}"/>
              </a:ext>
            </a:extLst>
          </p:cNvPr>
          <p:cNvSpPr>
            <a:spLocks noGrp="1"/>
          </p:cNvSpPr>
          <p:nvPr>
            <p:ph type="title"/>
          </p:nvPr>
        </p:nvSpPr>
        <p:spPr>
          <a:xfrm>
            <a:off x="838200" y="-115911"/>
            <a:ext cx="10515600" cy="1325563"/>
          </a:xfrm>
        </p:spPr>
        <p:txBody>
          <a:bodyPr/>
          <a:lstStyle/>
          <a:p>
            <a:r>
              <a:rPr lang="en-FR" dirty="0">
                <a:latin typeface="Arial Rounded MT Bold" panose="020F0704030504030204" pitchFamily="34" charset="77"/>
              </a:rPr>
              <a:t>Observations: AR12241 </a:t>
            </a:r>
          </a:p>
        </p:txBody>
      </p:sp>
      <p:pic>
        <p:nvPicPr>
          <p:cNvPr id="6" name="Picture 5">
            <a:extLst>
              <a:ext uri="{FF2B5EF4-FFF2-40B4-BE49-F238E27FC236}">
                <a16:creationId xmlns:a16="http://schemas.microsoft.com/office/drawing/2014/main" id="{10961A3A-778C-2590-D6FE-8888A7769E3E}"/>
              </a:ext>
            </a:extLst>
          </p:cNvPr>
          <p:cNvPicPr>
            <a:picLocks noChangeAspect="1"/>
          </p:cNvPicPr>
          <p:nvPr/>
        </p:nvPicPr>
        <p:blipFill>
          <a:blip r:embed="rId3"/>
          <a:stretch>
            <a:fillRect/>
          </a:stretch>
        </p:blipFill>
        <p:spPr>
          <a:xfrm>
            <a:off x="16087" y="1545481"/>
            <a:ext cx="4712524" cy="2172721"/>
          </a:xfrm>
          <a:prstGeom prst="rect">
            <a:avLst/>
          </a:prstGeom>
        </p:spPr>
      </p:pic>
      <p:sp>
        <p:nvSpPr>
          <p:cNvPr id="7" name="TextBox 6">
            <a:extLst>
              <a:ext uri="{FF2B5EF4-FFF2-40B4-BE49-F238E27FC236}">
                <a16:creationId xmlns:a16="http://schemas.microsoft.com/office/drawing/2014/main" id="{04DE4C90-F4C6-152F-48D1-4697D6DB763C}"/>
              </a:ext>
            </a:extLst>
          </p:cNvPr>
          <p:cNvSpPr txBox="1"/>
          <p:nvPr/>
        </p:nvSpPr>
        <p:spPr>
          <a:xfrm>
            <a:off x="0" y="6488668"/>
            <a:ext cx="2743200" cy="369332"/>
          </a:xfrm>
          <a:prstGeom prst="rect">
            <a:avLst/>
          </a:prstGeom>
          <a:noFill/>
        </p:spPr>
        <p:txBody>
          <a:bodyPr wrap="square" rtlCol="0">
            <a:spAutoFit/>
          </a:bodyPr>
          <a:lstStyle/>
          <a:p>
            <a:r>
              <a:rPr lang="en-GB" dirty="0">
                <a:solidFill>
                  <a:schemeClr val="bg2">
                    <a:lumMod val="50000"/>
                  </a:schemeClr>
                </a:solidFill>
              </a:rPr>
              <a:t>m</a:t>
            </a:r>
            <a:r>
              <a:rPr lang="en-FR" dirty="0">
                <a:solidFill>
                  <a:schemeClr val="bg2">
                    <a:lumMod val="50000"/>
                  </a:schemeClr>
                </a:solidFill>
              </a:rPr>
              <a:t>aria-valeria.sieyra@cea.fr</a:t>
            </a:r>
          </a:p>
        </p:txBody>
      </p:sp>
      <p:sp>
        <p:nvSpPr>
          <p:cNvPr id="8" name="TextBox 7">
            <a:extLst>
              <a:ext uri="{FF2B5EF4-FFF2-40B4-BE49-F238E27FC236}">
                <a16:creationId xmlns:a16="http://schemas.microsoft.com/office/drawing/2014/main" id="{F4FE9DA1-4539-FC46-C92F-098D9A900C6C}"/>
              </a:ext>
            </a:extLst>
          </p:cNvPr>
          <p:cNvSpPr txBox="1"/>
          <p:nvPr/>
        </p:nvSpPr>
        <p:spPr>
          <a:xfrm>
            <a:off x="11056112" y="6488668"/>
            <a:ext cx="1135888" cy="369332"/>
          </a:xfrm>
          <a:prstGeom prst="rect">
            <a:avLst/>
          </a:prstGeom>
          <a:noFill/>
        </p:spPr>
        <p:txBody>
          <a:bodyPr wrap="square" rtlCol="0">
            <a:spAutoFit/>
          </a:bodyPr>
          <a:lstStyle/>
          <a:p>
            <a:r>
              <a:rPr lang="en-US" dirty="0">
                <a:solidFill>
                  <a:schemeClr val="bg2">
                    <a:lumMod val="50000"/>
                  </a:schemeClr>
                </a:solidFill>
              </a:rPr>
              <a:t>PNST2024</a:t>
            </a:r>
            <a:endParaRPr lang="en-FR" dirty="0">
              <a:solidFill>
                <a:schemeClr val="bg2">
                  <a:lumMod val="50000"/>
                </a:schemeClr>
              </a:solidFill>
            </a:endParaRPr>
          </a:p>
        </p:txBody>
      </p:sp>
      <p:sp>
        <p:nvSpPr>
          <p:cNvPr id="11" name="TextBox 10">
            <a:extLst>
              <a:ext uri="{FF2B5EF4-FFF2-40B4-BE49-F238E27FC236}">
                <a16:creationId xmlns:a16="http://schemas.microsoft.com/office/drawing/2014/main" id="{FDA94E79-7DB7-3830-5D84-45BFAE26600E}"/>
              </a:ext>
            </a:extLst>
          </p:cNvPr>
          <p:cNvSpPr txBox="1"/>
          <p:nvPr/>
        </p:nvSpPr>
        <p:spPr>
          <a:xfrm>
            <a:off x="7818120" y="100584"/>
            <a:ext cx="713232" cy="369332"/>
          </a:xfrm>
          <a:prstGeom prst="rect">
            <a:avLst/>
          </a:prstGeom>
          <a:noFill/>
        </p:spPr>
        <p:txBody>
          <a:bodyPr wrap="square" rtlCol="0">
            <a:spAutoFit/>
          </a:bodyPr>
          <a:lstStyle/>
          <a:p>
            <a:r>
              <a:rPr lang="en-FR" dirty="0">
                <a:solidFill>
                  <a:schemeClr val="bg1"/>
                </a:solidFill>
              </a:rPr>
              <a:t>21:45</a:t>
            </a:r>
          </a:p>
        </p:txBody>
      </p:sp>
      <p:sp>
        <p:nvSpPr>
          <p:cNvPr id="15" name="TextBox 14">
            <a:extLst>
              <a:ext uri="{FF2B5EF4-FFF2-40B4-BE49-F238E27FC236}">
                <a16:creationId xmlns:a16="http://schemas.microsoft.com/office/drawing/2014/main" id="{F2182344-4607-7764-B6A6-F717097835FA}"/>
              </a:ext>
            </a:extLst>
          </p:cNvPr>
          <p:cNvSpPr txBox="1"/>
          <p:nvPr/>
        </p:nvSpPr>
        <p:spPr>
          <a:xfrm>
            <a:off x="7818120" y="4636699"/>
            <a:ext cx="713232" cy="369332"/>
          </a:xfrm>
          <a:prstGeom prst="rect">
            <a:avLst/>
          </a:prstGeom>
          <a:noFill/>
        </p:spPr>
        <p:txBody>
          <a:bodyPr wrap="square" rtlCol="0">
            <a:spAutoFit/>
          </a:bodyPr>
          <a:lstStyle/>
          <a:p>
            <a:r>
              <a:rPr lang="en-FR" dirty="0">
                <a:solidFill>
                  <a:schemeClr val="bg1"/>
                </a:solidFill>
              </a:rPr>
              <a:t>22:26</a:t>
            </a:r>
          </a:p>
        </p:txBody>
      </p:sp>
      <p:sp>
        <p:nvSpPr>
          <p:cNvPr id="17" name="TextBox 16">
            <a:extLst>
              <a:ext uri="{FF2B5EF4-FFF2-40B4-BE49-F238E27FC236}">
                <a16:creationId xmlns:a16="http://schemas.microsoft.com/office/drawing/2014/main" id="{5B37C868-8601-2771-8AE3-5D234218A13A}"/>
              </a:ext>
            </a:extLst>
          </p:cNvPr>
          <p:cNvSpPr txBox="1"/>
          <p:nvPr/>
        </p:nvSpPr>
        <p:spPr>
          <a:xfrm>
            <a:off x="9783616" y="5965945"/>
            <a:ext cx="1328058" cy="369332"/>
          </a:xfrm>
          <a:prstGeom prst="rect">
            <a:avLst/>
          </a:prstGeom>
          <a:noFill/>
        </p:spPr>
        <p:txBody>
          <a:bodyPr wrap="square" rtlCol="0">
            <a:spAutoFit/>
          </a:bodyPr>
          <a:lstStyle/>
          <a:p>
            <a:r>
              <a:rPr lang="en-GB" dirty="0"/>
              <a:t>Joshi+ 2017</a:t>
            </a:r>
            <a:endParaRPr lang="en-FR" dirty="0"/>
          </a:p>
        </p:txBody>
      </p:sp>
      <p:pic>
        <p:nvPicPr>
          <p:cNvPr id="4" name="Picture 3">
            <a:extLst>
              <a:ext uri="{FF2B5EF4-FFF2-40B4-BE49-F238E27FC236}">
                <a16:creationId xmlns:a16="http://schemas.microsoft.com/office/drawing/2014/main" id="{99A2BA7D-0D48-C503-9113-0EA4369A05A8}"/>
              </a:ext>
            </a:extLst>
          </p:cNvPr>
          <p:cNvPicPr>
            <a:picLocks noChangeAspect="1"/>
          </p:cNvPicPr>
          <p:nvPr/>
        </p:nvPicPr>
        <p:blipFill>
          <a:blip r:embed="rId4"/>
          <a:stretch>
            <a:fillRect/>
          </a:stretch>
        </p:blipFill>
        <p:spPr>
          <a:xfrm>
            <a:off x="2141316" y="3835277"/>
            <a:ext cx="7665450" cy="2723144"/>
          </a:xfrm>
          <a:prstGeom prst="rect">
            <a:avLst/>
          </a:prstGeom>
        </p:spPr>
      </p:pic>
      <p:pic>
        <p:nvPicPr>
          <p:cNvPr id="22" name="Picture 21">
            <a:extLst>
              <a:ext uri="{FF2B5EF4-FFF2-40B4-BE49-F238E27FC236}">
                <a16:creationId xmlns:a16="http://schemas.microsoft.com/office/drawing/2014/main" id="{C1B50F74-550B-55DD-73D2-4CC1A0D52AA1}"/>
              </a:ext>
            </a:extLst>
          </p:cNvPr>
          <p:cNvPicPr>
            <a:picLocks noChangeAspect="1"/>
          </p:cNvPicPr>
          <p:nvPr/>
        </p:nvPicPr>
        <p:blipFill rotWithShape="1">
          <a:blip r:embed="rId5"/>
          <a:srcRect l="50797"/>
          <a:stretch/>
        </p:blipFill>
        <p:spPr>
          <a:xfrm>
            <a:off x="7988288" y="1579149"/>
            <a:ext cx="4159106" cy="2089066"/>
          </a:xfrm>
          <a:prstGeom prst="rect">
            <a:avLst/>
          </a:prstGeom>
        </p:spPr>
      </p:pic>
      <p:pic>
        <p:nvPicPr>
          <p:cNvPr id="24" name="Picture 23">
            <a:extLst>
              <a:ext uri="{FF2B5EF4-FFF2-40B4-BE49-F238E27FC236}">
                <a16:creationId xmlns:a16="http://schemas.microsoft.com/office/drawing/2014/main" id="{B7FB0FB9-428A-8446-C65C-D22DD8542529}"/>
              </a:ext>
            </a:extLst>
          </p:cNvPr>
          <p:cNvPicPr>
            <a:picLocks noChangeAspect="1"/>
          </p:cNvPicPr>
          <p:nvPr/>
        </p:nvPicPr>
        <p:blipFill>
          <a:blip r:embed="rId6"/>
          <a:stretch>
            <a:fillRect/>
          </a:stretch>
        </p:blipFill>
        <p:spPr>
          <a:xfrm>
            <a:off x="3999244" y="1545481"/>
            <a:ext cx="4055154" cy="2122734"/>
          </a:xfrm>
          <a:prstGeom prst="rect">
            <a:avLst/>
          </a:prstGeom>
        </p:spPr>
      </p:pic>
      <p:sp>
        <p:nvSpPr>
          <p:cNvPr id="25" name="TextBox 24">
            <a:extLst>
              <a:ext uri="{FF2B5EF4-FFF2-40B4-BE49-F238E27FC236}">
                <a16:creationId xmlns:a16="http://schemas.microsoft.com/office/drawing/2014/main" id="{5FC35AE5-5645-7420-98E6-AE333D70C3C1}"/>
              </a:ext>
            </a:extLst>
          </p:cNvPr>
          <p:cNvSpPr txBox="1"/>
          <p:nvPr/>
        </p:nvSpPr>
        <p:spPr>
          <a:xfrm>
            <a:off x="10613987" y="3537193"/>
            <a:ext cx="1518190" cy="369332"/>
          </a:xfrm>
          <a:prstGeom prst="rect">
            <a:avLst/>
          </a:prstGeom>
          <a:noFill/>
        </p:spPr>
        <p:txBody>
          <a:bodyPr wrap="square" rtlCol="0">
            <a:spAutoFit/>
          </a:bodyPr>
          <a:lstStyle/>
          <a:p>
            <a:r>
              <a:rPr lang="en-GB" dirty="0"/>
              <a:t>Prasad+ 2023</a:t>
            </a:r>
            <a:endParaRPr lang="en-FR" dirty="0"/>
          </a:p>
        </p:txBody>
      </p:sp>
      <p:sp>
        <p:nvSpPr>
          <p:cNvPr id="26" name="TextBox 25">
            <a:extLst>
              <a:ext uri="{FF2B5EF4-FFF2-40B4-BE49-F238E27FC236}">
                <a16:creationId xmlns:a16="http://schemas.microsoft.com/office/drawing/2014/main" id="{C41CB577-19AA-C5E5-C6B2-B06A2EEFFD8B}"/>
              </a:ext>
            </a:extLst>
          </p:cNvPr>
          <p:cNvSpPr txBox="1"/>
          <p:nvPr/>
        </p:nvSpPr>
        <p:spPr>
          <a:xfrm>
            <a:off x="911199" y="937268"/>
            <a:ext cx="4712524" cy="430887"/>
          </a:xfrm>
          <a:prstGeom prst="rect">
            <a:avLst/>
          </a:prstGeom>
          <a:noFill/>
        </p:spPr>
        <p:txBody>
          <a:bodyPr wrap="square" rtlCol="0">
            <a:spAutoFit/>
          </a:bodyPr>
          <a:lstStyle/>
          <a:p>
            <a:r>
              <a:rPr lang="en-GB" sz="2200" dirty="0"/>
              <a:t>Two-ribbon component (Joshi+ 2017)</a:t>
            </a:r>
            <a:endParaRPr lang="en-FR" sz="2200" dirty="0"/>
          </a:p>
        </p:txBody>
      </p:sp>
    </p:spTree>
    <p:extLst>
      <p:ext uri="{BB962C8B-B14F-4D97-AF65-F5344CB8AC3E}">
        <p14:creationId xmlns:p14="http://schemas.microsoft.com/office/powerpoint/2010/main" val="225941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D52395E3-C741-8EB2-B388-48015BE102B5}"/>
              </a:ext>
            </a:extLst>
          </p:cNvPr>
          <p:cNvPicPr>
            <a:picLocks noChangeAspect="1"/>
          </p:cNvPicPr>
          <p:nvPr/>
        </p:nvPicPr>
        <p:blipFill rotWithShape="1">
          <a:blip r:embed="rId3"/>
          <a:srcRect l="49946"/>
          <a:stretch/>
        </p:blipFill>
        <p:spPr>
          <a:xfrm>
            <a:off x="3114331" y="4417160"/>
            <a:ext cx="3271446" cy="2539362"/>
          </a:xfrm>
          <a:prstGeom prst="rect">
            <a:avLst/>
          </a:prstGeom>
        </p:spPr>
      </p:pic>
      <p:pic>
        <p:nvPicPr>
          <p:cNvPr id="39" name="Picture 38">
            <a:extLst>
              <a:ext uri="{FF2B5EF4-FFF2-40B4-BE49-F238E27FC236}">
                <a16:creationId xmlns:a16="http://schemas.microsoft.com/office/drawing/2014/main" id="{12A8CBDA-3AB4-155B-00ED-BA1BA3966AA6}"/>
              </a:ext>
            </a:extLst>
          </p:cNvPr>
          <p:cNvPicPr>
            <a:picLocks noChangeAspect="1"/>
          </p:cNvPicPr>
          <p:nvPr/>
        </p:nvPicPr>
        <p:blipFill rotWithShape="1">
          <a:blip r:embed="rId3"/>
          <a:srcRect r="50385"/>
          <a:stretch/>
        </p:blipFill>
        <p:spPr>
          <a:xfrm>
            <a:off x="23134" y="4412190"/>
            <a:ext cx="3271446" cy="2561745"/>
          </a:xfrm>
          <a:prstGeom prst="rect">
            <a:avLst/>
          </a:prstGeom>
        </p:spPr>
      </p:pic>
      <p:pic>
        <p:nvPicPr>
          <p:cNvPr id="35" name="Picture 34">
            <a:extLst>
              <a:ext uri="{FF2B5EF4-FFF2-40B4-BE49-F238E27FC236}">
                <a16:creationId xmlns:a16="http://schemas.microsoft.com/office/drawing/2014/main" id="{8107FC3F-44CA-6720-B103-3504E11A94E6}"/>
              </a:ext>
            </a:extLst>
          </p:cNvPr>
          <p:cNvPicPr>
            <a:picLocks noChangeAspect="1"/>
          </p:cNvPicPr>
          <p:nvPr/>
        </p:nvPicPr>
        <p:blipFill rotWithShape="1">
          <a:blip r:embed="rId4"/>
          <a:srcRect l="2078" r="49578" b="6493"/>
          <a:stretch/>
        </p:blipFill>
        <p:spPr>
          <a:xfrm>
            <a:off x="71250" y="1967499"/>
            <a:ext cx="3271446" cy="2511446"/>
          </a:xfrm>
          <a:prstGeom prst="rect">
            <a:avLst/>
          </a:prstGeom>
        </p:spPr>
      </p:pic>
      <p:pic>
        <p:nvPicPr>
          <p:cNvPr id="30" name="Picture 29">
            <a:extLst>
              <a:ext uri="{FF2B5EF4-FFF2-40B4-BE49-F238E27FC236}">
                <a16:creationId xmlns:a16="http://schemas.microsoft.com/office/drawing/2014/main" id="{BF2AC5FB-04BA-15AE-4FCC-3F441038EED5}"/>
              </a:ext>
            </a:extLst>
          </p:cNvPr>
          <p:cNvPicPr>
            <a:picLocks noChangeAspect="1"/>
          </p:cNvPicPr>
          <p:nvPr/>
        </p:nvPicPr>
        <p:blipFill rotWithShape="1">
          <a:blip r:embed="rId4"/>
          <a:srcRect l="50374" r="2863" b="6493"/>
          <a:stretch/>
        </p:blipFill>
        <p:spPr>
          <a:xfrm>
            <a:off x="3216397" y="1967499"/>
            <a:ext cx="3164447" cy="2511446"/>
          </a:xfrm>
          <a:prstGeom prst="rect">
            <a:avLst/>
          </a:prstGeom>
        </p:spPr>
      </p:pic>
      <p:sp>
        <p:nvSpPr>
          <p:cNvPr id="2" name="Title 1">
            <a:extLst>
              <a:ext uri="{FF2B5EF4-FFF2-40B4-BE49-F238E27FC236}">
                <a16:creationId xmlns:a16="http://schemas.microsoft.com/office/drawing/2014/main" id="{CFA8CCCB-4382-1822-805C-9D9F73261926}"/>
              </a:ext>
            </a:extLst>
          </p:cNvPr>
          <p:cNvSpPr>
            <a:spLocks noGrp="1"/>
          </p:cNvSpPr>
          <p:nvPr>
            <p:ph type="title"/>
          </p:nvPr>
        </p:nvSpPr>
        <p:spPr>
          <a:xfrm>
            <a:off x="838200" y="-185201"/>
            <a:ext cx="10515600" cy="1325563"/>
          </a:xfrm>
        </p:spPr>
        <p:txBody>
          <a:bodyPr>
            <a:normAutofit/>
          </a:bodyPr>
          <a:lstStyle/>
          <a:p>
            <a:r>
              <a:rPr lang="en-FR" dirty="0">
                <a:latin typeface="Arial Rounded MT Bold" panose="020F0704030504030204" pitchFamily="34" charset="77"/>
              </a:rPr>
              <a:t>Modelling the eruption</a:t>
            </a:r>
          </a:p>
        </p:txBody>
      </p:sp>
      <p:grpSp>
        <p:nvGrpSpPr>
          <p:cNvPr id="37" name="Group 36">
            <a:extLst>
              <a:ext uri="{FF2B5EF4-FFF2-40B4-BE49-F238E27FC236}">
                <a16:creationId xmlns:a16="http://schemas.microsoft.com/office/drawing/2014/main" id="{5A6D3221-239B-43B3-48CE-277013D85A55}"/>
              </a:ext>
            </a:extLst>
          </p:cNvPr>
          <p:cNvGrpSpPr/>
          <p:nvPr/>
        </p:nvGrpSpPr>
        <p:grpSpPr>
          <a:xfrm>
            <a:off x="7056197" y="2424782"/>
            <a:ext cx="2287252" cy="1540908"/>
            <a:chOff x="7033532" y="1188898"/>
            <a:chExt cx="2164219" cy="1446550"/>
          </a:xfrm>
        </p:grpSpPr>
        <p:sp>
          <p:nvSpPr>
            <p:cNvPr id="8" name="Rounded Rectangle 7">
              <a:extLst>
                <a:ext uri="{FF2B5EF4-FFF2-40B4-BE49-F238E27FC236}">
                  <a16:creationId xmlns:a16="http://schemas.microsoft.com/office/drawing/2014/main" id="{4F90E946-6AF2-C211-7ECE-A606D536D3CC}"/>
                </a:ext>
              </a:extLst>
            </p:cNvPr>
            <p:cNvSpPr/>
            <p:nvPr/>
          </p:nvSpPr>
          <p:spPr>
            <a:xfrm>
              <a:off x="7033532" y="1190631"/>
              <a:ext cx="2061105" cy="138639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7" name="TextBox 6">
              <a:extLst>
                <a:ext uri="{FF2B5EF4-FFF2-40B4-BE49-F238E27FC236}">
                  <a16:creationId xmlns:a16="http://schemas.microsoft.com/office/drawing/2014/main" id="{DD6F4E17-1224-9528-2F9A-44EFE2D57C39}"/>
                </a:ext>
              </a:extLst>
            </p:cNvPr>
            <p:cNvSpPr txBox="1"/>
            <p:nvPr/>
          </p:nvSpPr>
          <p:spPr>
            <a:xfrm>
              <a:off x="7059502" y="1188898"/>
              <a:ext cx="2138249" cy="1446550"/>
            </a:xfrm>
            <a:prstGeom prst="rect">
              <a:avLst/>
            </a:prstGeom>
            <a:noFill/>
          </p:spPr>
          <p:txBody>
            <a:bodyPr wrap="square">
              <a:spAutoFit/>
            </a:bodyPr>
            <a:lstStyle/>
            <a:p>
              <a:r>
                <a:rPr lang="en-FR" sz="2200" dirty="0"/>
                <a:t>‘Photosphere’</a:t>
              </a:r>
            </a:p>
            <a:p>
              <a:r>
                <a:rPr lang="en-FR" sz="2200" dirty="0"/>
                <a:t>‘Chromosphere’ </a:t>
              </a:r>
            </a:p>
            <a:p>
              <a:r>
                <a:rPr lang="en-FR" sz="2200" dirty="0"/>
                <a:t>Transition region </a:t>
              </a:r>
            </a:p>
            <a:p>
              <a:r>
                <a:rPr lang="en-FR" sz="2200" dirty="0"/>
                <a:t>Corona</a:t>
              </a:r>
            </a:p>
          </p:txBody>
        </p:sp>
      </p:grpSp>
      <p:grpSp>
        <p:nvGrpSpPr>
          <p:cNvPr id="25" name="Group 24">
            <a:extLst>
              <a:ext uri="{FF2B5EF4-FFF2-40B4-BE49-F238E27FC236}">
                <a16:creationId xmlns:a16="http://schemas.microsoft.com/office/drawing/2014/main" id="{DF9EE3C7-A883-7794-6996-A5715EF9BAD8}"/>
              </a:ext>
            </a:extLst>
          </p:cNvPr>
          <p:cNvGrpSpPr/>
          <p:nvPr/>
        </p:nvGrpSpPr>
        <p:grpSpPr>
          <a:xfrm>
            <a:off x="6449866" y="3999938"/>
            <a:ext cx="5905931" cy="3145231"/>
            <a:chOff x="-50065" y="2643917"/>
            <a:chExt cx="6168259" cy="2027306"/>
          </a:xfrm>
        </p:grpSpPr>
        <p:grpSp>
          <p:nvGrpSpPr>
            <p:cNvPr id="22" name="Group 21">
              <a:extLst>
                <a:ext uri="{FF2B5EF4-FFF2-40B4-BE49-F238E27FC236}">
                  <a16:creationId xmlns:a16="http://schemas.microsoft.com/office/drawing/2014/main" id="{484515DE-BC5E-D716-6EC8-3EB65F1823CD}"/>
                </a:ext>
              </a:extLst>
            </p:cNvPr>
            <p:cNvGrpSpPr/>
            <p:nvPr/>
          </p:nvGrpSpPr>
          <p:grpSpPr>
            <a:xfrm>
              <a:off x="-50065" y="2643917"/>
              <a:ext cx="6168259" cy="2027306"/>
              <a:chOff x="-176441" y="3208934"/>
              <a:chExt cx="4035508" cy="2027306"/>
            </a:xfrm>
          </p:grpSpPr>
          <p:sp>
            <p:nvSpPr>
              <p:cNvPr id="9" name="Rounded Rectangle 8">
                <a:extLst>
                  <a:ext uri="{FF2B5EF4-FFF2-40B4-BE49-F238E27FC236}">
                    <a16:creationId xmlns:a16="http://schemas.microsoft.com/office/drawing/2014/main" id="{09F53A97-16A5-5D8F-929E-98297A52CD86}"/>
                  </a:ext>
                </a:extLst>
              </p:cNvPr>
              <p:cNvSpPr/>
              <p:nvPr/>
            </p:nvSpPr>
            <p:spPr>
              <a:xfrm>
                <a:off x="-176441" y="3208934"/>
                <a:ext cx="3893235" cy="16240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1" name="TextBox 10">
                <a:extLst>
                  <a:ext uri="{FF2B5EF4-FFF2-40B4-BE49-F238E27FC236}">
                    <a16:creationId xmlns:a16="http://schemas.microsoft.com/office/drawing/2014/main" id="{64A161D6-65DA-493D-D773-54B907B99E8C}"/>
                  </a:ext>
                </a:extLst>
              </p:cNvPr>
              <p:cNvSpPr txBox="1"/>
              <p:nvPr/>
            </p:nvSpPr>
            <p:spPr>
              <a:xfrm>
                <a:off x="-60866" y="3212741"/>
                <a:ext cx="3919933" cy="2023499"/>
              </a:xfrm>
              <a:prstGeom prst="rect">
                <a:avLst/>
              </a:prstGeom>
              <a:noFill/>
            </p:spPr>
            <p:txBody>
              <a:bodyPr wrap="square">
                <a:spAutoFit/>
              </a:bodyPr>
              <a:lstStyle/>
              <a:p>
                <a:r>
                  <a:rPr lang="en-FR" sz="2200" dirty="0"/>
                  <a:t>Magnetogram @ the bottom</a:t>
                </a:r>
              </a:p>
              <a:p>
                <a:r>
                  <a:rPr lang="en-FR" sz="2200" dirty="0"/>
                  <a:t>				Non Force Free Field </a:t>
                </a:r>
              </a:p>
              <a:p>
                <a:r>
                  <a:rPr lang="en-FR" sz="2200" dirty="0"/>
                  <a:t>				(Hu+ 2008,2020, Prasad+ 2018)</a:t>
                </a:r>
              </a:p>
              <a:p>
                <a:r>
                  <a:rPr lang="en-FR" sz="2200" dirty="0"/>
                  <a:t>Extrapolations	Non-Linear Force Free Field* </a:t>
                </a:r>
              </a:p>
              <a:p>
                <a:r>
                  <a:rPr lang="en-FR" sz="2200" dirty="0"/>
                  <a:t>				Potential*</a:t>
                </a:r>
              </a:p>
              <a:p>
                <a:r>
                  <a:rPr lang="en-FR" sz="2200" dirty="0"/>
                  <a:t>*Kusano+ 2020, </a:t>
                </a:r>
                <a:r>
                  <a:rPr lang="en-GB" sz="2200" dirty="0">
                    <a:solidFill>
                      <a:schemeClr val="accent1">
                        <a:lumMod val="20000"/>
                        <a:lumOff val="80000"/>
                      </a:schemeClr>
                    </a:solidFill>
                  </a:rPr>
                  <a:t>https://</a:t>
                </a:r>
                <a:r>
                  <a:rPr lang="en-GB" sz="2200" dirty="0" err="1">
                    <a:solidFill>
                      <a:schemeClr val="accent1">
                        <a:lumMod val="20000"/>
                        <a:lumOff val="80000"/>
                      </a:schemeClr>
                    </a:solidFill>
                  </a:rPr>
                  <a:t>hinode.isee.nagoya-u.ac.jp</a:t>
                </a:r>
                <a:r>
                  <a:rPr lang="en-GB" sz="2200" dirty="0">
                    <a:solidFill>
                      <a:schemeClr val="accent1">
                        <a:lumMod val="20000"/>
                        <a:lumOff val="80000"/>
                      </a:schemeClr>
                    </a:solidFill>
                  </a:rPr>
                  <a:t>/</a:t>
                </a:r>
                <a:r>
                  <a:rPr lang="en-GB" sz="2200" dirty="0" err="1">
                    <a:solidFill>
                      <a:schemeClr val="accent1">
                        <a:lumMod val="20000"/>
                        <a:lumOff val="80000"/>
                      </a:schemeClr>
                    </a:solidFill>
                  </a:rPr>
                  <a:t>nlfff_database</a:t>
                </a:r>
                <a:r>
                  <a:rPr lang="en-GB" sz="2200" dirty="0">
                    <a:solidFill>
                      <a:schemeClr val="accent1">
                        <a:lumMod val="20000"/>
                        <a:lumOff val="80000"/>
                      </a:schemeClr>
                    </a:solidFill>
                  </a:rPr>
                  <a:t>/</a:t>
                </a:r>
                <a:r>
                  <a:rPr lang="en-GB" sz="2200" dirty="0" err="1">
                    <a:solidFill>
                      <a:schemeClr val="accent1">
                        <a:lumMod val="20000"/>
                        <a:lumOff val="80000"/>
                      </a:schemeClr>
                    </a:solidFill>
                  </a:rPr>
                  <a:t>index.html</a:t>
                </a:r>
                <a:endParaRPr lang="en-FR" sz="2200" dirty="0">
                  <a:solidFill>
                    <a:schemeClr val="accent1">
                      <a:lumMod val="20000"/>
                      <a:lumOff val="80000"/>
                    </a:schemeClr>
                  </a:solidFill>
                </a:endParaRPr>
              </a:p>
              <a:p>
                <a:r>
                  <a:rPr lang="en-FR" sz="2200" dirty="0"/>
                  <a:t> 	</a:t>
                </a:r>
              </a:p>
              <a:p>
                <a:r>
                  <a:rPr lang="en-FR" sz="2200" dirty="0"/>
                  <a:t>			</a:t>
                </a:r>
              </a:p>
            </p:txBody>
          </p:sp>
        </p:grpSp>
        <p:sp>
          <p:nvSpPr>
            <p:cNvPr id="13" name="Left Brace 12">
              <a:extLst>
                <a:ext uri="{FF2B5EF4-FFF2-40B4-BE49-F238E27FC236}">
                  <a16:creationId xmlns:a16="http://schemas.microsoft.com/office/drawing/2014/main" id="{E694371D-9E20-8A85-7B12-2F37EC84EB19}"/>
                </a:ext>
              </a:extLst>
            </p:cNvPr>
            <p:cNvSpPr/>
            <p:nvPr/>
          </p:nvSpPr>
          <p:spPr>
            <a:xfrm>
              <a:off x="1945316" y="2927375"/>
              <a:ext cx="217801" cy="809050"/>
            </a:xfrm>
            <a:prstGeom prst="leftBrace">
              <a:avLst>
                <a:gd name="adj1" fmla="val 8333"/>
                <a:gd name="adj2" fmla="val 64453"/>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FR" dirty="0"/>
            </a:p>
          </p:txBody>
        </p:sp>
      </p:grpSp>
      <p:grpSp>
        <p:nvGrpSpPr>
          <p:cNvPr id="18" name="Group 17">
            <a:extLst>
              <a:ext uri="{FF2B5EF4-FFF2-40B4-BE49-F238E27FC236}">
                <a16:creationId xmlns:a16="http://schemas.microsoft.com/office/drawing/2014/main" id="{EC6484EE-37EA-EC3D-43EE-14C1A2CEFB0F}"/>
              </a:ext>
            </a:extLst>
          </p:cNvPr>
          <p:cNvGrpSpPr/>
          <p:nvPr/>
        </p:nvGrpSpPr>
        <p:grpSpPr>
          <a:xfrm>
            <a:off x="9324242" y="2465194"/>
            <a:ext cx="2946491" cy="1759969"/>
            <a:chOff x="3541578" y="1534470"/>
            <a:chExt cx="2258439" cy="1407600"/>
          </a:xfrm>
        </p:grpSpPr>
        <p:sp>
          <p:nvSpPr>
            <p:cNvPr id="12" name="Rounded Rectangle 11">
              <a:extLst>
                <a:ext uri="{FF2B5EF4-FFF2-40B4-BE49-F238E27FC236}">
                  <a16:creationId xmlns:a16="http://schemas.microsoft.com/office/drawing/2014/main" id="{98D3105F-994C-531D-6E1A-D9CAFF6AA390}"/>
                </a:ext>
              </a:extLst>
            </p:cNvPr>
            <p:cNvSpPr/>
            <p:nvPr/>
          </p:nvSpPr>
          <p:spPr>
            <a:xfrm>
              <a:off x="3541849" y="1534470"/>
              <a:ext cx="2171432" cy="1166407"/>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4" name="TextBox 13">
              <a:extLst>
                <a:ext uri="{FF2B5EF4-FFF2-40B4-BE49-F238E27FC236}">
                  <a16:creationId xmlns:a16="http://schemas.microsoft.com/office/drawing/2014/main" id="{BF136EBB-C020-17EE-26D8-DBD824072E35}"/>
                </a:ext>
              </a:extLst>
            </p:cNvPr>
            <p:cNvSpPr txBox="1"/>
            <p:nvPr/>
          </p:nvSpPr>
          <p:spPr>
            <a:xfrm>
              <a:off x="3541578" y="1563598"/>
              <a:ext cx="2258439" cy="1378472"/>
            </a:xfrm>
            <a:prstGeom prst="rect">
              <a:avLst/>
            </a:prstGeom>
            <a:noFill/>
          </p:spPr>
          <p:txBody>
            <a:bodyPr wrap="square" rtlCol="0">
              <a:spAutoFit/>
            </a:bodyPr>
            <a:lstStyle/>
            <a:p>
              <a:r>
                <a:rPr lang="en-FR" sz="2200" dirty="0"/>
                <a:t>HLL solver</a:t>
              </a:r>
            </a:p>
            <a:p>
              <a:r>
                <a:rPr lang="en-FR" sz="2200" dirty="0"/>
                <a:t>Res (156x156x52)km</a:t>
              </a:r>
            </a:p>
            <a:p>
              <a:r>
                <a:rPr lang="en-FR" sz="2200" dirty="0"/>
                <a:t>Cells 896x384x1152</a:t>
              </a:r>
            </a:p>
            <a:p>
              <a:r>
                <a:rPr lang="en-GB" sz="2200" dirty="0"/>
                <a:t>Resistivity</a:t>
              </a:r>
              <a:r>
                <a:rPr lang="en-FR" sz="2200" dirty="0"/>
                <a:t> = 1.e11 cm</a:t>
              </a:r>
              <a:r>
                <a:rPr lang="en-FR" sz="2200" baseline="30000" dirty="0"/>
                <a:t>2</a:t>
              </a:r>
              <a:r>
                <a:rPr lang="en-FR" sz="2200" dirty="0"/>
                <a:t>/s</a:t>
              </a:r>
            </a:p>
            <a:p>
              <a:endParaRPr lang="en-FR" dirty="0"/>
            </a:p>
          </p:txBody>
        </p:sp>
      </p:grpSp>
      <p:sp>
        <p:nvSpPr>
          <p:cNvPr id="33" name="Content Placeholder 2">
            <a:extLst>
              <a:ext uri="{FF2B5EF4-FFF2-40B4-BE49-F238E27FC236}">
                <a16:creationId xmlns:a16="http://schemas.microsoft.com/office/drawing/2014/main" id="{2F6BBEBF-AE9A-2C71-3459-737F7462657E}"/>
              </a:ext>
            </a:extLst>
          </p:cNvPr>
          <p:cNvSpPr>
            <a:spLocks noGrp="1"/>
          </p:cNvSpPr>
          <p:nvPr>
            <p:ph idx="1"/>
          </p:nvPr>
        </p:nvSpPr>
        <p:spPr>
          <a:xfrm>
            <a:off x="195873" y="903838"/>
            <a:ext cx="6260081" cy="1438146"/>
          </a:xfrm>
        </p:spPr>
        <p:txBody>
          <a:bodyPr/>
          <a:lstStyle/>
          <a:p>
            <a:r>
              <a:rPr lang="en-FR" sz="2200" b="1" dirty="0"/>
              <a:t>Prasad+ 2023</a:t>
            </a:r>
            <a:r>
              <a:rPr lang="en-FR" sz="2200" dirty="0"/>
              <a:t>: isothermal and incompressible MHD + Non Force Free Field (NFFF) extrapolation</a:t>
            </a:r>
          </a:p>
          <a:p>
            <a:r>
              <a:rPr lang="en-FR" sz="2200" dirty="0"/>
              <a:t>Eruption triggered by non-zero initial Lorentz Force</a:t>
            </a:r>
          </a:p>
          <a:p>
            <a:pPr marL="0" indent="0">
              <a:buNone/>
            </a:pPr>
            <a:endParaRPr lang="en-FR" dirty="0"/>
          </a:p>
          <a:p>
            <a:pPr marL="0" indent="0">
              <a:buNone/>
            </a:pPr>
            <a:endParaRPr lang="en-FR" dirty="0"/>
          </a:p>
        </p:txBody>
      </p:sp>
      <p:sp>
        <p:nvSpPr>
          <p:cNvPr id="36" name="TextBox 35">
            <a:extLst>
              <a:ext uri="{FF2B5EF4-FFF2-40B4-BE49-F238E27FC236}">
                <a16:creationId xmlns:a16="http://schemas.microsoft.com/office/drawing/2014/main" id="{4DD86F80-199E-3769-D3F3-8667418B1D42}"/>
              </a:ext>
            </a:extLst>
          </p:cNvPr>
          <p:cNvSpPr txBox="1"/>
          <p:nvPr/>
        </p:nvSpPr>
        <p:spPr>
          <a:xfrm>
            <a:off x="11013797" y="6488668"/>
            <a:ext cx="1182414" cy="369332"/>
          </a:xfrm>
          <a:prstGeom prst="rect">
            <a:avLst/>
          </a:prstGeom>
          <a:noFill/>
        </p:spPr>
        <p:txBody>
          <a:bodyPr wrap="square" rtlCol="0">
            <a:spAutoFit/>
          </a:bodyPr>
          <a:lstStyle/>
          <a:p>
            <a:r>
              <a:rPr lang="en-US" dirty="0">
                <a:solidFill>
                  <a:schemeClr val="bg2">
                    <a:lumMod val="50000"/>
                  </a:schemeClr>
                </a:solidFill>
              </a:rPr>
              <a:t>PNST2024</a:t>
            </a:r>
            <a:endParaRPr lang="en-FR" dirty="0">
              <a:solidFill>
                <a:schemeClr val="bg2">
                  <a:lumMod val="50000"/>
                </a:schemeClr>
              </a:solidFill>
            </a:endParaRPr>
          </a:p>
        </p:txBody>
      </p:sp>
      <p:sp>
        <p:nvSpPr>
          <p:cNvPr id="41" name="TextBox 40">
            <a:extLst>
              <a:ext uri="{FF2B5EF4-FFF2-40B4-BE49-F238E27FC236}">
                <a16:creationId xmlns:a16="http://schemas.microsoft.com/office/drawing/2014/main" id="{9F571123-0CC2-4058-BA4F-9A1B8C1EA34F}"/>
              </a:ext>
            </a:extLst>
          </p:cNvPr>
          <p:cNvSpPr txBox="1"/>
          <p:nvPr/>
        </p:nvSpPr>
        <p:spPr>
          <a:xfrm>
            <a:off x="7398738" y="848449"/>
            <a:ext cx="4057127" cy="1107996"/>
          </a:xfrm>
          <a:prstGeom prst="rect">
            <a:avLst/>
          </a:prstGeom>
          <a:noFill/>
        </p:spPr>
        <p:txBody>
          <a:bodyPr wrap="square" rtlCol="0">
            <a:spAutoFit/>
          </a:bodyPr>
          <a:lstStyle/>
          <a:p>
            <a:pPr marL="342900" indent="-342900">
              <a:buFont typeface="Arial" panose="020B0604020202020204" pitchFamily="34" charset="0"/>
              <a:buChar char="•"/>
            </a:pPr>
            <a:r>
              <a:rPr lang="en-FR" sz="2200" dirty="0"/>
              <a:t>Is it the only way to generate the eruption?</a:t>
            </a:r>
          </a:p>
          <a:p>
            <a:pPr marL="285750" indent="-285750">
              <a:buFont typeface="Arial" panose="020B0604020202020204" pitchFamily="34" charset="0"/>
              <a:buChar char="•"/>
            </a:pPr>
            <a:r>
              <a:rPr lang="en-FR" sz="2200" dirty="0"/>
              <a:t>Are thermal effects important?</a:t>
            </a:r>
          </a:p>
        </p:txBody>
      </p:sp>
    </p:spTree>
    <p:extLst>
      <p:ext uri="{BB962C8B-B14F-4D97-AF65-F5344CB8AC3E}">
        <p14:creationId xmlns:p14="http://schemas.microsoft.com/office/powerpoint/2010/main" val="342754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uiExpand="1" build="p"/>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D32A6-432A-B10C-9C79-C57849AAAAE5}"/>
              </a:ext>
            </a:extLst>
          </p:cNvPr>
          <p:cNvSpPr>
            <a:spLocks noGrp="1"/>
          </p:cNvSpPr>
          <p:nvPr>
            <p:ph type="title"/>
          </p:nvPr>
        </p:nvSpPr>
        <p:spPr>
          <a:xfrm>
            <a:off x="838200" y="-139402"/>
            <a:ext cx="10515600" cy="1325563"/>
          </a:xfrm>
        </p:spPr>
        <p:txBody>
          <a:bodyPr/>
          <a:lstStyle/>
          <a:p>
            <a:r>
              <a:rPr lang="en-FR" dirty="0">
                <a:latin typeface="Arial Rounded MT Bold" panose="020F0704030504030204" pitchFamily="34" charset="77"/>
              </a:rPr>
              <a:t>Modelling the eruption</a:t>
            </a:r>
          </a:p>
        </p:txBody>
      </p:sp>
      <p:sp>
        <p:nvSpPr>
          <p:cNvPr id="3" name="Content Placeholder 2">
            <a:extLst>
              <a:ext uri="{FF2B5EF4-FFF2-40B4-BE49-F238E27FC236}">
                <a16:creationId xmlns:a16="http://schemas.microsoft.com/office/drawing/2014/main" id="{F6F8C74D-8D84-731C-3C9E-D12E9A6B6C76}"/>
              </a:ext>
            </a:extLst>
          </p:cNvPr>
          <p:cNvSpPr>
            <a:spLocks noGrp="1"/>
          </p:cNvSpPr>
          <p:nvPr>
            <p:ph idx="1"/>
          </p:nvPr>
        </p:nvSpPr>
        <p:spPr>
          <a:xfrm>
            <a:off x="838199" y="1005513"/>
            <a:ext cx="6588211" cy="520525"/>
          </a:xfrm>
        </p:spPr>
        <p:txBody>
          <a:bodyPr>
            <a:normAutofit/>
          </a:bodyPr>
          <a:lstStyle/>
          <a:p>
            <a:pPr marL="0" indent="0">
              <a:buNone/>
            </a:pPr>
            <a:r>
              <a:rPr lang="en-FR" dirty="0"/>
              <a:t>Non Force Free Field extrapolation</a:t>
            </a:r>
          </a:p>
        </p:txBody>
      </p:sp>
      <p:sp>
        <p:nvSpPr>
          <p:cNvPr id="4" name="TextBox 3">
            <a:extLst>
              <a:ext uri="{FF2B5EF4-FFF2-40B4-BE49-F238E27FC236}">
                <a16:creationId xmlns:a16="http://schemas.microsoft.com/office/drawing/2014/main" id="{5AFA71D6-7BF7-C275-2DB3-8E4D0A7E1757}"/>
              </a:ext>
            </a:extLst>
          </p:cNvPr>
          <p:cNvSpPr txBox="1"/>
          <p:nvPr/>
        </p:nvSpPr>
        <p:spPr>
          <a:xfrm>
            <a:off x="0" y="6488668"/>
            <a:ext cx="2743200" cy="369332"/>
          </a:xfrm>
          <a:prstGeom prst="rect">
            <a:avLst/>
          </a:prstGeom>
          <a:noFill/>
        </p:spPr>
        <p:txBody>
          <a:bodyPr wrap="square" rtlCol="0">
            <a:spAutoFit/>
          </a:bodyPr>
          <a:lstStyle/>
          <a:p>
            <a:r>
              <a:rPr lang="en-GB" dirty="0">
                <a:solidFill>
                  <a:schemeClr val="bg2">
                    <a:lumMod val="50000"/>
                  </a:schemeClr>
                </a:solidFill>
              </a:rPr>
              <a:t>m</a:t>
            </a:r>
            <a:r>
              <a:rPr lang="en-FR" dirty="0">
                <a:solidFill>
                  <a:schemeClr val="bg2">
                    <a:lumMod val="50000"/>
                  </a:schemeClr>
                </a:solidFill>
              </a:rPr>
              <a:t>aria-valeria.sieyra@cea.fr</a:t>
            </a:r>
          </a:p>
        </p:txBody>
      </p:sp>
      <p:sp>
        <p:nvSpPr>
          <p:cNvPr id="5" name="TextBox 4">
            <a:extLst>
              <a:ext uri="{FF2B5EF4-FFF2-40B4-BE49-F238E27FC236}">
                <a16:creationId xmlns:a16="http://schemas.microsoft.com/office/drawing/2014/main" id="{89B6EA06-CDD5-F329-BD94-AC9BCC5FD3C4}"/>
              </a:ext>
            </a:extLst>
          </p:cNvPr>
          <p:cNvSpPr txBox="1"/>
          <p:nvPr/>
        </p:nvSpPr>
        <p:spPr>
          <a:xfrm>
            <a:off x="11039954" y="6488668"/>
            <a:ext cx="1152046" cy="369332"/>
          </a:xfrm>
          <a:prstGeom prst="rect">
            <a:avLst/>
          </a:prstGeom>
          <a:noFill/>
        </p:spPr>
        <p:txBody>
          <a:bodyPr wrap="square" rtlCol="0">
            <a:spAutoFit/>
          </a:bodyPr>
          <a:lstStyle/>
          <a:p>
            <a:r>
              <a:rPr lang="en-US" dirty="0">
                <a:solidFill>
                  <a:schemeClr val="bg2">
                    <a:lumMod val="50000"/>
                  </a:schemeClr>
                </a:solidFill>
              </a:rPr>
              <a:t>PNST2024</a:t>
            </a:r>
            <a:endParaRPr lang="en-FR" dirty="0">
              <a:solidFill>
                <a:schemeClr val="bg2">
                  <a:lumMod val="50000"/>
                </a:schemeClr>
              </a:solidFill>
            </a:endParaRPr>
          </a:p>
        </p:txBody>
      </p:sp>
      <p:pic>
        <p:nvPicPr>
          <p:cNvPr id="6" name="3Dnew.mp4">
            <a:hlinkClick r:id="" action="ppaction://media"/>
            <a:extLst>
              <a:ext uri="{FF2B5EF4-FFF2-40B4-BE49-F238E27FC236}">
                <a16:creationId xmlns:a16="http://schemas.microsoft.com/office/drawing/2014/main" id="{1A6410B6-0382-E95D-B5E8-F541B7BFFC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14732" y="1526038"/>
            <a:ext cx="6721695" cy="5041271"/>
          </a:xfrm>
          <a:prstGeom prst="rect">
            <a:avLst/>
          </a:prstGeom>
        </p:spPr>
      </p:pic>
      <p:cxnSp>
        <p:nvCxnSpPr>
          <p:cNvPr id="10" name="Straight Arrow Connector 9">
            <a:extLst>
              <a:ext uri="{FF2B5EF4-FFF2-40B4-BE49-F238E27FC236}">
                <a16:creationId xmlns:a16="http://schemas.microsoft.com/office/drawing/2014/main" id="{41BC47C3-882B-21A7-A911-96509306F12E}"/>
              </a:ext>
            </a:extLst>
          </p:cNvPr>
          <p:cNvCxnSpPr>
            <a:cxnSpLocks/>
          </p:cNvCxnSpPr>
          <p:nvPr/>
        </p:nvCxnSpPr>
        <p:spPr>
          <a:xfrm flipV="1">
            <a:off x="8097142" y="2128981"/>
            <a:ext cx="0" cy="12384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F3662F5-EBAC-4208-04F9-FD5F6036973D}"/>
              </a:ext>
            </a:extLst>
          </p:cNvPr>
          <p:cNvCxnSpPr>
            <a:cxnSpLocks/>
          </p:cNvCxnSpPr>
          <p:nvPr/>
        </p:nvCxnSpPr>
        <p:spPr>
          <a:xfrm flipH="1">
            <a:off x="7328079" y="3367472"/>
            <a:ext cx="781356" cy="2231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652A7EB-C24E-618E-F698-BAF195E3614E}"/>
              </a:ext>
            </a:extLst>
          </p:cNvPr>
          <p:cNvCxnSpPr>
            <a:cxnSpLocks/>
          </p:cNvCxnSpPr>
          <p:nvPr/>
        </p:nvCxnSpPr>
        <p:spPr>
          <a:xfrm>
            <a:off x="8097142" y="3367472"/>
            <a:ext cx="699128" cy="2173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A9E863F-EE37-0511-0383-B3885AA7A289}"/>
              </a:ext>
            </a:extLst>
          </p:cNvPr>
          <p:cNvSpPr txBox="1"/>
          <p:nvPr/>
        </p:nvSpPr>
        <p:spPr>
          <a:xfrm>
            <a:off x="7426410" y="3489200"/>
            <a:ext cx="1500364" cy="646331"/>
          </a:xfrm>
          <a:prstGeom prst="rect">
            <a:avLst/>
          </a:prstGeom>
          <a:noFill/>
        </p:spPr>
        <p:txBody>
          <a:bodyPr wrap="square" rtlCol="0">
            <a:spAutoFit/>
          </a:bodyPr>
          <a:lstStyle/>
          <a:p>
            <a:r>
              <a:rPr lang="en-GB" i="1" dirty="0">
                <a:ln>
                  <a:solidFill>
                    <a:srgbClr val="FF0000"/>
                  </a:solidFill>
                </a:ln>
              </a:rPr>
              <a:t>x</a:t>
            </a:r>
            <a:r>
              <a:rPr lang="en-FR" i="1" dirty="0">
                <a:ln>
                  <a:solidFill>
                    <a:srgbClr val="FF0000"/>
                  </a:solidFill>
                </a:ln>
              </a:rPr>
              <a:t> </a:t>
            </a:r>
          </a:p>
          <a:p>
            <a:r>
              <a:rPr lang="en-FR" dirty="0">
                <a:ln>
                  <a:solidFill>
                    <a:srgbClr val="FF0000"/>
                  </a:solidFill>
                </a:ln>
              </a:rPr>
              <a:t>(-70,70) Mm</a:t>
            </a:r>
          </a:p>
        </p:txBody>
      </p:sp>
      <p:sp>
        <p:nvSpPr>
          <p:cNvPr id="21" name="TextBox 20">
            <a:extLst>
              <a:ext uri="{FF2B5EF4-FFF2-40B4-BE49-F238E27FC236}">
                <a16:creationId xmlns:a16="http://schemas.microsoft.com/office/drawing/2014/main" id="{E049269E-8BAB-A030-9192-2707C3EA4FC4}"/>
              </a:ext>
            </a:extLst>
          </p:cNvPr>
          <p:cNvSpPr txBox="1"/>
          <p:nvPr/>
        </p:nvSpPr>
        <p:spPr>
          <a:xfrm>
            <a:off x="8190053" y="2008013"/>
            <a:ext cx="1352306" cy="646331"/>
          </a:xfrm>
          <a:prstGeom prst="rect">
            <a:avLst/>
          </a:prstGeom>
          <a:noFill/>
        </p:spPr>
        <p:txBody>
          <a:bodyPr wrap="square" rtlCol="0">
            <a:spAutoFit/>
          </a:bodyPr>
          <a:lstStyle/>
          <a:p>
            <a:r>
              <a:rPr lang="en-GB" i="1" dirty="0">
                <a:ln>
                  <a:solidFill>
                    <a:srgbClr val="FF0000"/>
                  </a:solidFill>
                </a:ln>
              </a:rPr>
              <a:t>z</a:t>
            </a:r>
            <a:endParaRPr lang="en-FR" i="1" dirty="0">
              <a:ln>
                <a:solidFill>
                  <a:srgbClr val="FF0000"/>
                </a:solidFill>
              </a:ln>
            </a:endParaRPr>
          </a:p>
          <a:p>
            <a:r>
              <a:rPr lang="en-FR" dirty="0">
                <a:ln>
                  <a:solidFill>
                    <a:srgbClr val="FF0000"/>
                  </a:solidFill>
                </a:ln>
              </a:rPr>
              <a:t>(0,60) Mm</a:t>
            </a:r>
          </a:p>
        </p:txBody>
      </p:sp>
      <p:sp>
        <p:nvSpPr>
          <p:cNvPr id="22" name="TextBox 21">
            <a:extLst>
              <a:ext uri="{FF2B5EF4-FFF2-40B4-BE49-F238E27FC236}">
                <a16:creationId xmlns:a16="http://schemas.microsoft.com/office/drawing/2014/main" id="{16769448-34DD-6384-A5C5-416182B9C2D3}"/>
              </a:ext>
            </a:extLst>
          </p:cNvPr>
          <p:cNvSpPr txBox="1"/>
          <p:nvPr/>
        </p:nvSpPr>
        <p:spPr>
          <a:xfrm>
            <a:off x="8854200" y="3347406"/>
            <a:ext cx="1352306" cy="646331"/>
          </a:xfrm>
          <a:prstGeom prst="rect">
            <a:avLst/>
          </a:prstGeom>
          <a:noFill/>
        </p:spPr>
        <p:txBody>
          <a:bodyPr wrap="square" rtlCol="0">
            <a:spAutoFit/>
          </a:bodyPr>
          <a:lstStyle/>
          <a:p>
            <a:r>
              <a:rPr lang="en-GB" i="1" dirty="0">
                <a:ln>
                  <a:solidFill>
                    <a:srgbClr val="FF0000"/>
                  </a:solidFill>
                </a:ln>
              </a:rPr>
              <a:t>y</a:t>
            </a:r>
            <a:endParaRPr lang="en-FR" i="1" dirty="0">
              <a:ln>
                <a:solidFill>
                  <a:srgbClr val="FF0000"/>
                </a:solidFill>
              </a:ln>
            </a:endParaRPr>
          </a:p>
          <a:p>
            <a:r>
              <a:rPr lang="en-FR" dirty="0">
                <a:ln>
                  <a:solidFill>
                    <a:srgbClr val="FF0000"/>
                  </a:solidFill>
                </a:ln>
              </a:rPr>
              <a:t>(-30,30) Mm</a:t>
            </a:r>
          </a:p>
        </p:txBody>
      </p:sp>
    </p:spTree>
    <p:extLst>
      <p:ext uri="{BB962C8B-B14F-4D97-AF65-F5344CB8AC3E}">
        <p14:creationId xmlns:p14="http://schemas.microsoft.com/office/powerpoint/2010/main" val="401632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ho_temp_xcut.mp4">
            <a:hlinkClick r:id="" action="ppaction://media"/>
            <a:extLst>
              <a:ext uri="{FF2B5EF4-FFF2-40B4-BE49-F238E27FC236}">
                <a16:creationId xmlns:a16="http://schemas.microsoft.com/office/drawing/2014/main" id="{B7027931-D8ED-6423-BD04-5AC2B436545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9341" y="1690688"/>
            <a:ext cx="9494257" cy="4091926"/>
          </a:xfrm>
          <a:prstGeom prst="rect">
            <a:avLst/>
          </a:prstGeom>
        </p:spPr>
      </p:pic>
      <p:sp>
        <p:nvSpPr>
          <p:cNvPr id="7" name="TextBox 6">
            <a:extLst>
              <a:ext uri="{FF2B5EF4-FFF2-40B4-BE49-F238E27FC236}">
                <a16:creationId xmlns:a16="http://schemas.microsoft.com/office/drawing/2014/main" id="{0A52ACD0-15EF-060C-10DB-FBBF06E0B68A}"/>
              </a:ext>
            </a:extLst>
          </p:cNvPr>
          <p:cNvSpPr txBox="1"/>
          <p:nvPr/>
        </p:nvSpPr>
        <p:spPr>
          <a:xfrm>
            <a:off x="0" y="6488668"/>
            <a:ext cx="2743200" cy="369332"/>
          </a:xfrm>
          <a:prstGeom prst="rect">
            <a:avLst/>
          </a:prstGeom>
          <a:noFill/>
        </p:spPr>
        <p:txBody>
          <a:bodyPr wrap="square" rtlCol="0">
            <a:spAutoFit/>
          </a:bodyPr>
          <a:lstStyle/>
          <a:p>
            <a:r>
              <a:rPr lang="en-GB" dirty="0">
                <a:solidFill>
                  <a:schemeClr val="bg2">
                    <a:lumMod val="50000"/>
                  </a:schemeClr>
                </a:solidFill>
              </a:rPr>
              <a:t>m</a:t>
            </a:r>
            <a:r>
              <a:rPr lang="en-FR" dirty="0">
                <a:solidFill>
                  <a:schemeClr val="bg2">
                    <a:lumMod val="50000"/>
                  </a:schemeClr>
                </a:solidFill>
              </a:rPr>
              <a:t>aria-valeria.sieyra@cea.fr</a:t>
            </a:r>
          </a:p>
        </p:txBody>
      </p:sp>
      <p:sp>
        <p:nvSpPr>
          <p:cNvPr id="8" name="TextBox 7">
            <a:extLst>
              <a:ext uri="{FF2B5EF4-FFF2-40B4-BE49-F238E27FC236}">
                <a16:creationId xmlns:a16="http://schemas.microsoft.com/office/drawing/2014/main" id="{CECFCE6C-1ED8-CE1A-22A0-8BA5DF50EE14}"/>
              </a:ext>
            </a:extLst>
          </p:cNvPr>
          <p:cNvSpPr txBox="1"/>
          <p:nvPr/>
        </p:nvSpPr>
        <p:spPr>
          <a:xfrm>
            <a:off x="11065712" y="6488668"/>
            <a:ext cx="1126288" cy="369332"/>
          </a:xfrm>
          <a:prstGeom prst="rect">
            <a:avLst/>
          </a:prstGeom>
          <a:noFill/>
        </p:spPr>
        <p:txBody>
          <a:bodyPr wrap="square" rtlCol="0">
            <a:spAutoFit/>
          </a:bodyPr>
          <a:lstStyle/>
          <a:p>
            <a:r>
              <a:rPr lang="en-US" dirty="0">
                <a:solidFill>
                  <a:schemeClr val="bg2">
                    <a:lumMod val="50000"/>
                  </a:schemeClr>
                </a:solidFill>
              </a:rPr>
              <a:t>PNST2024</a:t>
            </a:r>
            <a:endParaRPr lang="en-FR" dirty="0">
              <a:solidFill>
                <a:schemeClr val="bg2">
                  <a:lumMod val="50000"/>
                </a:schemeClr>
              </a:solidFill>
            </a:endParaRPr>
          </a:p>
        </p:txBody>
      </p:sp>
      <p:sp>
        <p:nvSpPr>
          <p:cNvPr id="9" name="Title 1">
            <a:extLst>
              <a:ext uri="{FF2B5EF4-FFF2-40B4-BE49-F238E27FC236}">
                <a16:creationId xmlns:a16="http://schemas.microsoft.com/office/drawing/2014/main" id="{63FB00A4-1974-0495-8730-F4EA998781C9}"/>
              </a:ext>
            </a:extLst>
          </p:cNvPr>
          <p:cNvSpPr txBox="1">
            <a:spLocks/>
          </p:cNvSpPr>
          <p:nvPr/>
        </p:nvSpPr>
        <p:spPr>
          <a:xfrm>
            <a:off x="838200" y="-12652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FR">
                <a:latin typeface="Arial Rounded MT Bold" panose="020F0704030504030204" pitchFamily="34" charset="77"/>
              </a:rPr>
              <a:t>Modelling the eruption</a:t>
            </a:r>
            <a:endParaRPr lang="en-FR" dirty="0">
              <a:latin typeface="Arial Rounded MT Bold" panose="020F0704030504030204" pitchFamily="34" charset="77"/>
            </a:endParaRPr>
          </a:p>
        </p:txBody>
      </p:sp>
      <p:sp>
        <p:nvSpPr>
          <p:cNvPr id="10" name="Content Placeholder 2">
            <a:extLst>
              <a:ext uri="{FF2B5EF4-FFF2-40B4-BE49-F238E27FC236}">
                <a16:creationId xmlns:a16="http://schemas.microsoft.com/office/drawing/2014/main" id="{1993099D-152F-7A66-9544-78ED3BC00893}"/>
              </a:ext>
            </a:extLst>
          </p:cNvPr>
          <p:cNvSpPr>
            <a:spLocks noGrp="1"/>
          </p:cNvSpPr>
          <p:nvPr>
            <p:ph idx="1"/>
          </p:nvPr>
        </p:nvSpPr>
        <p:spPr>
          <a:xfrm>
            <a:off x="838199" y="1005513"/>
            <a:ext cx="6588211" cy="520525"/>
          </a:xfrm>
        </p:spPr>
        <p:txBody>
          <a:bodyPr>
            <a:normAutofit/>
          </a:bodyPr>
          <a:lstStyle/>
          <a:p>
            <a:pPr marL="0" indent="0">
              <a:buNone/>
            </a:pPr>
            <a:r>
              <a:rPr lang="en-FR" dirty="0"/>
              <a:t>Non Force Free Field extrapolation</a:t>
            </a:r>
          </a:p>
        </p:txBody>
      </p:sp>
    </p:spTree>
    <p:extLst>
      <p:ext uri="{BB962C8B-B14F-4D97-AF65-F5344CB8AC3E}">
        <p14:creationId xmlns:p14="http://schemas.microsoft.com/office/powerpoint/2010/main" val="318215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D241EF1-76F3-13D7-1958-E52991F8690A}"/>
              </a:ext>
            </a:extLst>
          </p:cNvPr>
          <p:cNvPicPr>
            <a:picLocks noChangeAspect="1"/>
          </p:cNvPicPr>
          <p:nvPr/>
        </p:nvPicPr>
        <p:blipFill rotWithShape="1">
          <a:blip r:embed="rId3"/>
          <a:srcRect t="3957" b="46260"/>
          <a:stretch/>
        </p:blipFill>
        <p:spPr>
          <a:xfrm>
            <a:off x="577288" y="1598199"/>
            <a:ext cx="3540731" cy="2763441"/>
          </a:xfrm>
          <a:prstGeom prst="rect">
            <a:avLst/>
          </a:prstGeom>
        </p:spPr>
      </p:pic>
      <p:sp>
        <p:nvSpPr>
          <p:cNvPr id="2" name="Title 1">
            <a:extLst>
              <a:ext uri="{FF2B5EF4-FFF2-40B4-BE49-F238E27FC236}">
                <a16:creationId xmlns:a16="http://schemas.microsoft.com/office/drawing/2014/main" id="{DA61A585-83EE-FCD0-D91C-AB5C69E38072}"/>
              </a:ext>
            </a:extLst>
          </p:cNvPr>
          <p:cNvSpPr>
            <a:spLocks noGrp="1"/>
          </p:cNvSpPr>
          <p:nvPr>
            <p:ph type="title"/>
          </p:nvPr>
        </p:nvSpPr>
        <p:spPr>
          <a:xfrm>
            <a:off x="838200" y="-193185"/>
            <a:ext cx="10515600" cy="1325563"/>
          </a:xfrm>
        </p:spPr>
        <p:txBody>
          <a:bodyPr/>
          <a:lstStyle/>
          <a:p>
            <a:r>
              <a:rPr lang="en-FR" dirty="0">
                <a:latin typeface="Arial Rounded MT Bold" panose="020F0704030504030204" pitchFamily="34" charset="77"/>
              </a:rPr>
              <a:t>Force analysis</a:t>
            </a:r>
          </a:p>
        </p:txBody>
      </p:sp>
      <p:sp>
        <p:nvSpPr>
          <p:cNvPr id="3" name="Content Placeholder 2">
            <a:extLst>
              <a:ext uri="{FF2B5EF4-FFF2-40B4-BE49-F238E27FC236}">
                <a16:creationId xmlns:a16="http://schemas.microsoft.com/office/drawing/2014/main" id="{27BA6514-F71F-EC86-DE45-3FAA1CFD31CB}"/>
              </a:ext>
            </a:extLst>
          </p:cNvPr>
          <p:cNvSpPr>
            <a:spLocks noGrp="1"/>
          </p:cNvSpPr>
          <p:nvPr>
            <p:ph idx="1"/>
          </p:nvPr>
        </p:nvSpPr>
        <p:spPr>
          <a:xfrm>
            <a:off x="838200" y="815448"/>
            <a:ext cx="10515600" cy="588002"/>
          </a:xfrm>
        </p:spPr>
        <p:txBody>
          <a:bodyPr/>
          <a:lstStyle/>
          <a:p>
            <a:r>
              <a:rPr lang="en-FR" dirty="0"/>
              <a:t>Tracking the apex of the Flux Rope (FR): Running difference</a:t>
            </a:r>
          </a:p>
          <a:p>
            <a:endParaRPr lang="en-FR" dirty="0"/>
          </a:p>
          <a:p>
            <a:pPr marL="0" indent="0">
              <a:buNone/>
            </a:pPr>
            <a:endParaRPr lang="en-FR" dirty="0"/>
          </a:p>
        </p:txBody>
      </p:sp>
      <p:sp>
        <p:nvSpPr>
          <p:cNvPr id="5" name="TextBox 4">
            <a:extLst>
              <a:ext uri="{FF2B5EF4-FFF2-40B4-BE49-F238E27FC236}">
                <a16:creationId xmlns:a16="http://schemas.microsoft.com/office/drawing/2014/main" id="{3C1EE212-8CD8-7680-6140-70D95F8AD427}"/>
              </a:ext>
            </a:extLst>
          </p:cNvPr>
          <p:cNvSpPr txBox="1"/>
          <p:nvPr/>
        </p:nvSpPr>
        <p:spPr>
          <a:xfrm>
            <a:off x="0" y="6488668"/>
            <a:ext cx="2743200" cy="369332"/>
          </a:xfrm>
          <a:prstGeom prst="rect">
            <a:avLst/>
          </a:prstGeom>
          <a:noFill/>
        </p:spPr>
        <p:txBody>
          <a:bodyPr wrap="square" rtlCol="0">
            <a:spAutoFit/>
          </a:bodyPr>
          <a:lstStyle/>
          <a:p>
            <a:r>
              <a:rPr lang="en-GB" dirty="0">
                <a:solidFill>
                  <a:schemeClr val="bg2">
                    <a:lumMod val="50000"/>
                  </a:schemeClr>
                </a:solidFill>
              </a:rPr>
              <a:t>m</a:t>
            </a:r>
            <a:r>
              <a:rPr lang="en-FR" dirty="0">
                <a:solidFill>
                  <a:schemeClr val="bg2">
                    <a:lumMod val="50000"/>
                  </a:schemeClr>
                </a:solidFill>
              </a:rPr>
              <a:t>aria-valeria.sieyra@cea.fr</a:t>
            </a:r>
          </a:p>
        </p:txBody>
      </p:sp>
      <p:sp>
        <p:nvSpPr>
          <p:cNvPr id="6" name="TextBox 5">
            <a:extLst>
              <a:ext uri="{FF2B5EF4-FFF2-40B4-BE49-F238E27FC236}">
                <a16:creationId xmlns:a16="http://schemas.microsoft.com/office/drawing/2014/main" id="{D3617E6D-8D0B-E3DD-93D6-2DAC9B91BABA}"/>
              </a:ext>
            </a:extLst>
          </p:cNvPr>
          <p:cNvSpPr txBox="1"/>
          <p:nvPr/>
        </p:nvSpPr>
        <p:spPr>
          <a:xfrm>
            <a:off x="11070007" y="6495064"/>
            <a:ext cx="1139167" cy="369332"/>
          </a:xfrm>
          <a:prstGeom prst="rect">
            <a:avLst/>
          </a:prstGeom>
          <a:noFill/>
        </p:spPr>
        <p:txBody>
          <a:bodyPr wrap="square" rtlCol="0">
            <a:spAutoFit/>
          </a:bodyPr>
          <a:lstStyle/>
          <a:p>
            <a:r>
              <a:rPr lang="en-US" dirty="0">
                <a:solidFill>
                  <a:schemeClr val="bg2">
                    <a:lumMod val="50000"/>
                  </a:schemeClr>
                </a:solidFill>
              </a:rPr>
              <a:t>PNST2024</a:t>
            </a:r>
            <a:endParaRPr lang="en-FR" dirty="0">
              <a:solidFill>
                <a:schemeClr val="bg2">
                  <a:lumMod val="50000"/>
                </a:schemeClr>
              </a:solidFill>
            </a:endParaRPr>
          </a:p>
        </p:txBody>
      </p:sp>
      <p:pic>
        <p:nvPicPr>
          <p:cNvPr id="13" name="Picture 12">
            <a:extLst>
              <a:ext uri="{FF2B5EF4-FFF2-40B4-BE49-F238E27FC236}">
                <a16:creationId xmlns:a16="http://schemas.microsoft.com/office/drawing/2014/main" id="{A1FDFE93-524B-ACB8-A1C2-58E8F89D66B3}"/>
              </a:ext>
            </a:extLst>
          </p:cNvPr>
          <p:cNvPicPr>
            <a:picLocks noChangeAspect="1"/>
          </p:cNvPicPr>
          <p:nvPr/>
        </p:nvPicPr>
        <p:blipFill>
          <a:blip r:embed="rId4"/>
          <a:stretch>
            <a:fillRect/>
          </a:stretch>
        </p:blipFill>
        <p:spPr>
          <a:xfrm>
            <a:off x="540217" y="4376888"/>
            <a:ext cx="8644832" cy="2161208"/>
          </a:xfrm>
          <a:prstGeom prst="rect">
            <a:avLst/>
          </a:prstGeom>
        </p:spPr>
      </p:pic>
      <p:pic>
        <p:nvPicPr>
          <p:cNvPr id="21" name="Picture 20">
            <a:extLst>
              <a:ext uri="{FF2B5EF4-FFF2-40B4-BE49-F238E27FC236}">
                <a16:creationId xmlns:a16="http://schemas.microsoft.com/office/drawing/2014/main" id="{5044CB05-D124-C35A-D28E-C96E16D90ADC}"/>
              </a:ext>
            </a:extLst>
          </p:cNvPr>
          <p:cNvPicPr>
            <a:picLocks noChangeAspect="1"/>
          </p:cNvPicPr>
          <p:nvPr/>
        </p:nvPicPr>
        <p:blipFill rotWithShape="1">
          <a:blip r:embed="rId3"/>
          <a:srcRect t="52136"/>
          <a:stretch/>
        </p:blipFill>
        <p:spPr>
          <a:xfrm>
            <a:off x="3954800" y="1663322"/>
            <a:ext cx="3562971" cy="2673604"/>
          </a:xfrm>
          <a:prstGeom prst="rect">
            <a:avLst/>
          </a:prstGeom>
        </p:spPr>
      </p:pic>
      <p:sp>
        <p:nvSpPr>
          <p:cNvPr id="23" name="TextBox 22">
            <a:extLst>
              <a:ext uri="{FF2B5EF4-FFF2-40B4-BE49-F238E27FC236}">
                <a16:creationId xmlns:a16="http://schemas.microsoft.com/office/drawing/2014/main" id="{EA01C240-957C-8FBA-4903-FE3D1941F73B}"/>
              </a:ext>
            </a:extLst>
          </p:cNvPr>
          <p:cNvSpPr txBox="1"/>
          <p:nvPr/>
        </p:nvSpPr>
        <p:spPr>
          <a:xfrm>
            <a:off x="939114" y="1272746"/>
            <a:ext cx="1631091" cy="369332"/>
          </a:xfrm>
          <a:prstGeom prst="rect">
            <a:avLst/>
          </a:prstGeom>
          <a:noFill/>
        </p:spPr>
        <p:txBody>
          <a:bodyPr wrap="square" rtlCol="0">
            <a:spAutoFit/>
          </a:bodyPr>
          <a:lstStyle/>
          <a:p>
            <a:r>
              <a:rPr lang="en-FR" dirty="0"/>
              <a:t>Temperature</a:t>
            </a:r>
          </a:p>
        </p:txBody>
      </p:sp>
      <p:sp>
        <p:nvSpPr>
          <p:cNvPr id="24" name="TextBox 23">
            <a:extLst>
              <a:ext uri="{FF2B5EF4-FFF2-40B4-BE49-F238E27FC236}">
                <a16:creationId xmlns:a16="http://schemas.microsoft.com/office/drawing/2014/main" id="{C36ECC0A-B27B-B0B7-EBCC-787142EBCF0A}"/>
              </a:ext>
            </a:extLst>
          </p:cNvPr>
          <p:cNvSpPr txBox="1"/>
          <p:nvPr/>
        </p:nvSpPr>
        <p:spPr>
          <a:xfrm>
            <a:off x="4308613" y="1272746"/>
            <a:ext cx="1631091" cy="369332"/>
          </a:xfrm>
          <a:prstGeom prst="rect">
            <a:avLst/>
          </a:prstGeom>
          <a:noFill/>
        </p:spPr>
        <p:txBody>
          <a:bodyPr wrap="square" rtlCol="0">
            <a:spAutoFit/>
          </a:bodyPr>
          <a:lstStyle/>
          <a:p>
            <a:r>
              <a:rPr lang="en-FR" dirty="0"/>
              <a:t>Density</a:t>
            </a:r>
          </a:p>
        </p:txBody>
      </p:sp>
      <p:sp>
        <p:nvSpPr>
          <p:cNvPr id="25" name="TextBox 24">
            <a:extLst>
              <a:ext uri="{FF2B5EF4-FFF2-40B4-BE49-F238E27FC236}">
                <a16:creationId xmlns:a16="http://schemas.microsoft.com/office/drawing/2014/main" id="{CAD7EFC6-0FF6-921C-B6C1-184D978680F5}"/>
              </a:ext>
            </a:extLst>
          </p:cNvPr>
          <p:cNvSpPr txBox="1"/>
          <p:nvPr/>
        </p:nvSpPr>
        <p:spPr>
          <a:xfrm>
            <a:off x="3052115" y="4105816"/>
            <a:ext cx="1065903" cy="267101"/>
          </a:xfrm>
          <a:prstGeom prst="rect">
            <a:avLst/>
          </a:prstGeom>
          <a:solidFill>
            <a:schemeClr val="bg1"/>
          </a:solidFill>
        </p:spPr>
        <p:txBody>
          <a:bodyPr wrap="square" rtlCol="0">
            <a:spAutoFit/>
          </a:bodyPr>
          <a:lstStyle/>
          <a:p>
            <a:endParaRPr lang="en-FR" dirty="0"/>
          </a:p>
        </p:txBody>
      </p:sp>
    </p:spTree>
    <p:extLst>
      <p:ext uri="{BB962C8B-B14F-4D97-AF65-F5344CB8AC3E}">
        <p14:creationId xmlns:p14="http://schemas.microsoft.com/office/powerpoint/2010/main" val="426544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20643</TotalTime>
  <Words>1587</Words>
  <Application>Microsoft Macintosh PowerPoint</Application>
  <PresentationFormat>Widescreen</PresentationFormat>
  <Paragraphs>168</Paragraphs>
  <Slides>16</Slides>
  <Notes>15</Notes>
  <HiddenSlides>1</HiddenSlides>
  <MMClips>8</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Arial</vt:lpstr>
      <vt:lpstr>Arial Rounded MT Bold</vt:lpstr>
      <vt:lpstr>Calibri</vt:lpstr>
      <vt:lpstr>Calibri Light</vt:lpstr>
      <vt:lpstr>Lato</vt:lpstr>
      <vt:lpstr>Liberation Serif</vt:lpstr>
      <vt:lpstr>Wingdings</vt:lpstr>
      <vt:lpstr>1_Office Theme</vt:lpstr>
      <vt:lpstr>Office Theme</vt:lpstr>
      <vt:lpstr>   Characterising a flaring active region through data-driven MHD simulations  </vt:lpstr>
      <vt:lpstr>Stormgenesis Project</vt:lpstr>
      <vt:lpstr>Stormgenesis project</vt:lpstr>
      <vt:lpstr>Observations: AR12241</vt:lpstr>
      <vt:lpstr>Observations: AR12241 </vt:lpstr>
      <vt:lpstr>Modelling the eruption</vt:lpstr>
      <vt:lpstr>Modelling the eruption</vt:lpstr>
      <vt:lpstr>PowerPoint Presentation</vt:lpstr>
      <vt:lpstr>Force analysis</vt:lpstr>
      <vt:lpstr>Force analysis</vt:lpstr>
      <vt:lpstr>Comparison different extrapolations</vt:lpstr>
      <vt:lpstr>PowerPoint Presentation</vt:lpstr>
      <vt:lpstr>Comparison different extrapolations</vt:lpstr>
      <vt:lpstr>Comparison different extrapolations</vt:lpstr>
      <vt:lpstr>Identification and Tracking of the flux rope</vt:lpstr>
      <vt:lpstr>Conclusions &amp; Perspectives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Characterising a flaring active region through realistic MHD and particle simulations </dc:title>
  <dc:creator>SIEYRA Maria-valeria</dc:creator>
  <cp:lastModifiedBy>SIEYRA Maria-valeria</cp:lastModifiedBy>
  <cp:revision>13</cp:revision>
  <dcterms:created xsi:type="dcterms:W3CDTF">2023-11-13T22:52:20Z</dcterms:created>
  <dcterms:modified xsi:type="dcterms:W3CDTF">2024-01-09T08:46:11Z</dcterms:modified>
</cp:coreProperties>
</file>