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1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3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7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9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20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1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22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3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4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773" r:id="rId5"/>
    <p:sldMasterId id="2147483786" r:id="rId6"/>
    <p:sldMasterId id="2147483928" r:id="rId7"/>
    <p:sldMasterId id="2147483942" r:id="rId8"/>
    <p:sldMasterId id="2147483949" r:id="rId9"/>
    <p:sldMasterId id="2147483959" r:id="rId10"/>
    <p:sldMasterId id="2147483961" r:id="rId11"/>
    <p:sldMasterId id="2147483982" r:id="rId12"/>
    <p:sldMasterId id="2147483999" r:id="rId13"/>
    <p:sldMasterId id="2147484012" r:id="rId14"/>
    <p:sldMasterId id="2147484043" r:id="rId15"/>
    <p:sldMasterId id="2147484064" r:id="rId16"/>
    <p:sldMasterId id="2147484072" r:id="rId17"/>
    <p:sldMasterId id="2147484103" r:id="rId18"/>
    <p:sldMasterId id="2147484121" r:id="rId19"/>
    <p:sldMasterId id="2147484126" r:id="rId20"/>
    <p:sldMasterId id="2147484152" r:id="rId21"/>
    <p:sldMasterId id="2147484165" r:id="rId22"/>
    <p:sldMasterId id="2147484194" r:id="rId23"/>
    <p:sldMasterId id="2147484211" r:id="rId24"/>
    <p:sldMasterId id="2147484221" r:id="rId25"/>
    <p:sldMasterId id="2147484234" r:id="rId26"/>
    <p:sldMasterId id="2147484238" r:id="rId27"/>
    <p:sldMasterId id="2147484278" r:id="rId28"/>
  </p:sldMasterIdLst>
  <p:notesMasterIdLst>
    <p:notesMasterId r:id="rId40"/>
  </p:notesMasterIdLst>
  <p:sldIdLst>
    <p:sldId id="373" r:id="rId29"/>
    <p:sldId id="334" r:id="rId30"/>
    <p:sldId id="576" r:id="rId31"/>
    <p:sldId id="621" r:id="rId32"/>
    <p:sldId id="490" r:id="rId33"/>
    <p:sldId id="653" r:id="rId34"/>
    <p:sldId id="651" r:id="rId35"/>
    <p:sldId id="655" r:id="rId36"/>
    <p:sldId id="381" r:id="rId37"/>
    <p:sldId id="660" r:id="rId38"/>
    <p:sldId id="663" r:id="rId39"/>
  </p:sldIdLst>
  <p:sldSz cx="10160000" cy="5715000"/>
  <p:notesSz cx="6858000" cy="9144000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373"/>
            <p14:sldId id="334"/>
            <p14:sldId id="576"/>
            <p14:sldId id="621"/>
            <p14:sldId id="490"/>
            <p14:sldId id="653"/>
            <p14:sldId id="651"/>
            <p14:sldId id="655"/>
            <p14:sldId id="381"/>
            <p14:sldId id="660"/>
            <p14:sldId id="6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82" autoAdjust="0"/>
    <p:restoredTop sz="93634" autoAdjust="0"/>
  </p:normalViewPr>
  <p:slideViewPr>
    <p:cSldViewPr snapToGrid="0" snapToObjects="1">
      <p:cViewPr varScale="1">
        <p:scale>
          <a:sx n="123" d="100"/>
          <a:sy n="123" d="100"/>
        </p:scale>
        <p:origin x="192" y="80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8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5.xml"/><Relationship Id="rId38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242-A1A9-CC43-A2EE-9EE798A2CEAF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C0918-2127-494D-BCD3-BC383FA1C45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7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89"/>
              </a:spcBef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331F6-2083-468C-B80B-3650EF24A4C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1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7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331F6-2083-468C-B80B-3650EF24A4C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86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2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institutionnel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NES - couv institutionnel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792" y="1549400"/>
            <a:ext cx="9210087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</p:spTree>
    <p:extLst>
      <p:ext uri="{BB962C8B-B14F-4D97-AF65-F5344CB8AC3E}">
        <p14:creationId xmlns:p14="http://schemas.microsoft.com/office/powerpoint/2010/main" val="19528414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2" y="543998"/>
            <a:ext cx="8749709" cy="24237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891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52" indent="0" algn="ctr">
              <a:buNone/>
              <a:defRPr sz="1782"/>
            </a:lvl2pPr>
            <a:lvl3pPr marL="822903" indent="0" algn="ctr">
              <a:buNone/>
              <a:defRPr sz="1620"/>
            </a:lvl3pPr>
            <a:lvl4pPr marL="1234355" indent="0" algn="ctr">
              <a:buNone/>
              <a:defRPr sz="1458"/>
            </a:lvl4pPr>
            <a:lvl5pPr marL="1645805" indent="0" algn="ctr">
              <a:buNone/>
              <a:defRPr sz="1458"/>
            </a:lvl5pPr>
            <a:lvl6pPr marL="2057258" indent="0" algn="ctr">
              <a:buNone/>
              <a:defRPr sz="1458"/>
            </a:lvl6pPr>
            <a:lvl7pPr marL="2468708" indent="0" algn="ctr">
              <a:buNone/>
              <a:defRPr sz="1458"/>
            </a:lvl7pPr>
            <a:lvl8pPr marL="2880159" indent="0" algn="ctr">
              <a:buNone/>
              <a:defRPr sz="1458"/>
            </a:lvl8pPr>
            <a:lvl9pPr marL="3291608" indent="0" algn="ctr">
              <a:buNone/>
              <a:defRPr sz="145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26335" y="5411445"/>
            <a:ext cx="296872" cy="167097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486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0248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16298"/>
            <a:ext cx="5302251" cy="24237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0" y="1549400"/>
            <a:ext cx="5762629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886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1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0" y="251261"/>
            <a:ext cx="4515147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</p:spTree>
    <p:extLst>
      <p:ext uri="{BB962C8B-B14F-4D97-AF65-F5344CB8AC3E}">
        <p14:creationId xmlns:p14="http://schemas.microsoft.com/office/powerpoint/2010/main" val="17500725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792" y="1549400"/>
            <a:ext cx="9210087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DD9BC-94DF-4939-A21E-588DB6089B0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</p:spTree>
    <p:extLst>
      <p:ext uri="{BB962C8B-B14F-4D97-AF65-F5344CB8AC3E}">
        <p14:creationId xmlns:p14="http://schemas.microsoft.com/office/powerpoint/2010/main" val="23487950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6801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Global </a:t>
            </a:r>
            <a:r>
              <a:rPr lang="fr-FR" dirty="0" err="1"/>
              <a:t>Space</a:t>
            </a:r>
            <a:r>
              <a:rPr lang="fr-FR" dirty="0"/>
              <a:t> Avancement – 04/07/2019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6178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4545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7843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462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507991"/>
            <a:ext cx="7620000" cy="3693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6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1"/>
            <a:ext cx="7620000" cy="261610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9448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492602"/>
            <a:ext cx="7620000" cy="40011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0"/>
            <a:ext cx="7620000" cy="263277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38573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492602"/>
            <a:ext cx="3820160" cy="40011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0"/>
            <a:ext cx="3820160" cy="263277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08423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17057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809" y="296741"/>
            <a:ext cx="9104382" cy="3693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599724" y="1357314"/>
            <a:ext cx="9059247" cy="3660511"/>
          </a:xfrm>
        </p:spPr>
        <p:txBody>
          <a:bodyPr/>
          <a:lstStyle>
            <a:lvl2pPr marL="357188" indent="-357188">
              <a:defRPr/>
            </a:lvl2pPr>
            <a:lvl3pPr marL="715963" indent="-358775">
              <a:defRPr sz="1600"/>
            </a:lvl3pPr>
            <a:lvl4pPr marL="901700" indent="-185738">
              <a:defRPr sz="14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7639539" y="5318125"/>
            <a:ext cx="880859" cy="2434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B8463-BF88-4F58-842A-F015941670FE}" type="datetime1">
              <a:rPr lang="fr-FR"/>
              <a:pPr>
                <a:defRPr/>
              </a:pPr>
              <a:t>07/01/2024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919937" y="5437188"/>
            <a:ext cx="4488961" cy="1852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359834" y="5437188"/>
            <a:ext cx="560103" cy="181240"/>
          </a:xfr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538DDB-39A6-45F5-824E-4A7F118285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278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4356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247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99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96" indent="0" algn="ctr">
              <a:buNone/>
              <a:defRPr sz="2000"/>
            </a:lvl2pPr>
            <a:lvl3pPr marL="914391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8" indent="0" algn="ctr">
              <a:buNone/>
              <a:defRPr sz="1600"/>
            </a:lvl6pPr>
            <a:lvl7pPr marL="2743173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3" indent="0" algn="ctr">
              <a:buNone/>
              <a:defRPr sz="1600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5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1441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1775355"/>
            <a:ext cx="8636000" cy="122502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0A1795-140C-4E13-B5C7-F64A57ECC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CE72B-404D-49E6-A7D4-E185ED1B2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094B5-B744-4CA6-A77F-4D484C433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08788-496E-447F-A0B9-12AF0F791C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99893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7564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BCC7-50CA-49FA-8BF1-F0D35ECD3BF8}" type="datetime1">
              <a:rPr lang="fr-FR" smtClean="0"/>
              <a:t>07/01/2024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F83-90EE-4101-AE6E-99B30FA87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88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507991"/>
            <a:ext cx="3820160" cy="36933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6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1"/>
            <a:ext cx="3820160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52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8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6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53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8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02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70" indent="0">
              <a:buNone/>
              <a:defRPr sz="2333"/>
            </a:lvl2pPr>
            <a:lvl3pPr marL="761940" indent="0">
              <a:buNone/>
              <a:defRPr sz="2000"/>
            </a:lvl3pPr>
            <a:lvl4pPr marL="1142908" indent="0">
              <a:buNone/>
              <a:defRPr sz="1667"/>
            </a:lvl4pPr>
            <a:lvl5pPr marL="1523878" indent="0">
              <a:buNone/>
              <a:defRPr sz="1667"/>
            </a:lvl5pPr>
            <a:lvl6pPr marL="1904848" indent="0">
              <a:buNone/>
              <a:defRPr sz="1667"/>
            </a:lvl6pPr>
            <a:lvl7pPr marL="2285818" indent="0">
              <a:buNone/>
              <a:defRPr sz="1667"/>
            </a:lvl7pPr>
            <a:lvl8pPr marL="2666787" indent="0">
              <a:buNone/>
              <a:defRPr sz="1667"/>
            </a:lvl8pPr>
            <a:lvl9pPr marL="3047756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2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1" y="592381"/>
            <a:ext cx="6018375" cy="24237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1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53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16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00001" y="493892"/>
            <a:ext cx="9560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9525003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2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3421063" y="493892"/>
            <a:ext cx="633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9525003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2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70" indent="0">
              <a:buNone/>
              <a:defRPr sz="2333"/>
            </a:lvl2pPr>
            <a:lvl3pPr marL="761940" indent="0">
              <a:buNone/>
              <a:defRPr sz="2000"/>
            </a:lvl3pPr>
            <a:lvl4pPr marL="1142908" indent="0">
              <a:buNone/>
              <a:defRPr sz="1667"/>
            </a:lvl4pPr>
            <a:lvl5pPr marL="1523878" indent="0">
              <a:buNone/>
              <a:defRPr sz="1667"/>
            </a:lvl5pPr>
            <a:lvl6pPr marL="1904848" indent="0">
              <a:buNone/>
              <a:defRPr sz="1667"/>
            </a:lvl6pPr>
            <a:lvl7pPr marL="2285818" indent="0">
              <a:buNone/>
              <a:defRPr sz="1667"/>
            </a:lvl7pPr>
            <a:lvl8pPr marL="2666787" indent="0">
              <a:buNone/>
              <a:defRPr sz="1667"/>
            </a:lvl8pPr>
            <a:lvl9pPr marL="3047756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2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09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1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7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5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607795"/>
            <a:ext cx="5178736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7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8" y="1201485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8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BF7F16-EA61-49DD-A5CB-D3705F70EBC9}"/>
              </a:ext>
            </a:extLst>
          </p:cNvPr>
          <p:cNvSpPr txBox="1"/>
          <p:nvPr userDrawn="1"/>
        </p:nvSpPr>
        <p:spPr>
          <a:xfrm>
            <a:off x="9525003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00" y="1164000"/>
            <a:ext cx="8074200" cy="253800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1A49B3-112B-4203-80B1-9D38D3E4F84D}"/>
              </a:ext>
            </a:extLst>
          </p:cNvPr>
          <p:cNvSpPr txBox="1"/>
          <p:nvPr userDrawn="1"/>
        </p:nvSpPr>
        <p:spPr>
          <a:xfrm>
            <a:off x="9525003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61483" y="2706506"/>
            <a:ext cx="1837041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Arial MT Std Extra Bold Cond" panose="020B0906030403020204" pitchFamily="34" charset="0"/>
              </a:defRPr>
            </a:lvl1pPr>
            <a:lvl2pPr marL="380955" indent="0" algn="ctr">
              <a:buNone/>
              <a:defRPr sz="1667"/>
            </a:lvl2pPr>
            <a:lvl3pPr marL="761910" indent="0" algn="ctr">
              <a:buNone/>
              <a:defRPr sz="1500"/>
            </a:lvl3pPr>
            <a:lvl4pPr marL="1142863" indent="0" algn="ctr">
              <a:buNone/>
              <a:defRPr sz="1333"/>
            </a:lvl4pPr>
            <a:lvl5pPr marL="1523817" indent="0" algn="ctr">
              <a:buNone/>
              <a:defRPr sz="1333"/>
            </a:lvl5pPr>
            <a:lvl6pPr marL="1904772" indent="0" algn="ctr">
              <a:buNone/>
              <a:defRPr sz="1333"/>
            </a:lvl6pPr>
            <a:lvl7pPr marL="2285727" indent="0" algn="ctr">
              <a:buNone/>
              <a:defRPr sz="1333"/>
            </a:lvl7pPr>
            <a:lvl8pPr marL="2666680" indent="0" algn="ctr">
              <a:buNone/>
              <a:defRPr sz="1333"/>
            </a:lvl8pPr>
            <a:lvl9pPr marL="3047634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4"/>
            <a:ext cx="8074063" cy="72712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764" y="3252393"/>
            <a:ext cx="252473" cy="1795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1301" y="3559143"/>
            <a:ext cx="2457404" cy="17960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0386" y="3072857"/>
            <a:ext cx="299228" cy="179537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772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3" y="543999"/>
            <a:ext cx="8749709" cy="24237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891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35" indent="0" algn="ctr">
              <a:buNone/>
              <a:defRPr sz="1782"/>
            </a:lvl2pPr>
            <a:lvl3pPr marL="822870" indent="0" algn="ctr">
              <a:buNone/>
              <a:defRPr sz="1620"/>
            </a:lvl3pPr>
            <a:lvl4pPr marL="1234306" indent="0" algn="ctr">
              <a:buNone/>
              <a:defRPr sz="1458"/>
            </a:lvl4pPr>
            <a:lvl5pPr marL="1645739" indent="0" algn="ctr">
              <a:buNone/>
              <a:defRPr sz="1458"/>
            </a:lvl5pPr>
            <a:lvl6pPr marL="2057176" indent="0" algn="ctr">
              <a:buNone/>
              <a:defRPr sz="1458"/>
            </a:lvl6pPr>
            <a:lvl7pPr marL="2468610" indent="0" algn="ctr">
              <a:buNone/>
              <a:defRPr sz="1458"/>
            </a:lvl7pPr>
            <a:lvl8pPr marL="2880044" indent="0" algn="ctr">
              <a:buNone/>
              <a:defRPr sz="1458"/>
            </a:lvl8pPr>
            <a:lvl9pPr marL="3291477" indent="0" algn="ctr">
              <a:buNone/>
              <a:defRPr sz="145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01662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1" y="516299"/>
            <a:ext cx="5302251" cy="24237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549400"/>
            <a:ext cx="5762629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872" indent="0">
              <a:buNone/>
              <a:defRPr sz="2100"/>
            </a:lvl2pPr>
            <a:lvl3pPr marL="685746" indent="0">
              <a:buNone/>
              <a:defRPr sz="1800"/>
            </a:lvl3pPr>
            <a:lvl4pPr marL="1028618" indent="0">
              <a:buNone/>
              <a:defRPr sz="1500"/>
            </a:lvl4pPr>
            <a:lvl5pPr marL="1371490" indent="0">
              <a:buNone/>
              <a:defRPr sz="1500"/>
            </a:lvl5pPr>
            <a:lvl6pPr marL="1714362" indent="0">
              <a:buNone/>
              <a:defRPr sz="1500"/>
            </a:lvl6pPr>
            <a:lvl7pPr marL="2057236" indent="0">
              <a:buNone/>
              <a:defRPr sz="1500"/>
            </a:lvl7pPr>
            <a:lvl8pPr marL="2400108" indent="0">
              <a:buNone/>
              <a:defRPr sz="1500"/>
            </a:lvl8pPr>
            <a:lvl9pPr marL="274298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63" indent="0" algn="ctr">
              <a:buNone/>
              <a:defRPr sz="2000"/>
            </a:lvl2pPr>
            <a:lvl3pPr marL="914327" indent="0" algn="ctr">
              <a:buNone/>
              <a:defRPr sz="1800"/>
            </a:lvl3pPr>
            <a:lvl4pPr marL="1371490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8" indent="0" algn="ctr">
              <a:buNone/>
              <a:defRPr sz="1600"/>
            </a:lvl6pPr>
            <a:lvl7pPr marL="2742980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8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</p:spTree>
    <p:extLst>
      <p:ext uri="{BB962C8B-B14F-4D97-AF65-F5344CB8AC3E}">
        <p14:creationId xmlns:p14="http://schemas.microsoft.com/office/powerpoint/2010/main" val="24181345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792" y="1549400"/>
            <a:ext cx="9210087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DD9BC-94DF-4939-A21E-588DB6089B0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63" indent="0" algn="ctr">
              <a:buNone/>
              <a:defRPr sz="2000"/>
            </a:lvl2pPr>
            <a:lvl3pPr marL="914327" indent="0" algn="ctr">
              <a:buNone/>
              <a:defRPr sz="1800"/>
            </a:lvl3pPr>
            <a:lvl4pPr marL="1371490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8" indent="0" algn="ctr">
              <a:buNone/>
              <a:defRPr sz="1600"/>
            </a:lvl6pPr>
            <a:lvl7pPr marL="2742980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8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</p:spTree>
    <p:extLst>
      <p:ext uri="{BB962C8B-B14F-4D97-AF65-F5344CB8AC3E}">
        <p14:creationId xmlns:p14="http://schemas.microsoft.com/office/powerpoint/2010/main" val="33126652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370" y="2706504"/>
            <a:ext cx="2455266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+mn-lt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4"/>
            <a:ext cx="8074063" cy="152349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069" y="3252393"/>
            <a:ext cx="281862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11" y="3559141"/>
            <a:ext cx="2586179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8364" y="3072857"/>
            <a:ext cx="323273" cy="179537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0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1 logo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91E16AC-6E81-43AE-AF77-622249D7C6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90063" y="3922448"/>
            <a:ext cx="2779875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4"/>
            <a:ext cx="8074063" cy="152349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29F0960-CBD4-456B-BD47-21C6E44981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370" y="2706504"/>
            <a:ext cx="2455266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+mn-lt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8CF1F92-9B75-4E25-A346-D077D6F9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069" y="3252393"/>
            <a:ext cx="281862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B1701F7-784D-46BA-8D85-769A15CE2C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11" y="3559141"/>
            <a:ext cx="2586179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8364" y="3072857"/>
            <a:ext cx="323273" cy="179537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114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88568475-D0A2-426E-BB81-6EA864EC55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75517" y="3993600"/>
            <a:ext cx="408766" cy="1796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E1874CC0-3FC8-449F-9A47-A271E79930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5517" y="3993600"/>
            <a:ext cx="408766" cy="1796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9E89F92-460D-49BC-8E61-84D7C088FB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75517" y="3993600"/>
            <a:ext cx="408766" cy="1796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4"/>
            <a:ext cx="8074063" cy="152349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F1BEC1-BFC0-4E23-B9AE-B9CF65897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370" y="2706504"/>
            <a:ext cx="2455266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+mn-lt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24769AC-81AA-4F8C-BF75-14C22B315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069" y="3252393"/>
            <a:ext cx="281862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8E03375C-FD45-4574-AA7E-0317C8919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11" y="3559141"/>
            <a:ext cx="2586179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8364" y="3072857"/>
            <a:ext cx="323273" cy="179537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0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0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4000"/>
            <a:ext cx="8749709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6987" y="5343387"/>
            <a:ext cx="353892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1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0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0" y="592381"/>
            <a:ext cx="6018375" cy="24237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0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6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00000" y="493892"/>
            <a:ext cx="9560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9525002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©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3421063" y="493892"/>
            <a:ext cx="633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9525002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©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1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8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2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1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0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9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00" y="1164000"/>
            <a:ext cx="8074200" cy="253800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4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00" y="1062011"/>
            <a:ext cx="9560001" cy="42221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marL="747418" indent="-298967" algn="just">
              <a:defRPr/>
            </a:lvl3pPr>
            <a:lvl4pPr marL="896902" indent="-149484" algn="just">
              <a:defRPr/>
            </a:lvl4pPr>
            <a:lvl5pPr marL="1195869" indent="-149484" algn="just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7DC1E741-BC48-4D43-A4E1-8BB8B8DA3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CDB77097-C17A-4B83-B322-EE7F11E3A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951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6CACAD99-68DE-4057-92C8-B426685A2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28C7B943-4B2B-4A66-993E-54B042E27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59712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0" y="592381"/>
            <a:ext cx="6018375" cy="24237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0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75EB891A-007A-4739-B75A-FF0C6172B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98D9721D-11D0-46B9-80AF-E021B30C9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24627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/>
        </p:nvCxnSpPr>
        <p:spPr>
          <a:xfrm>
            <a:off x="300000" y="493892"/>
            <a:ext cx="9560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/>
        </p:nvSpPr>
        <p:spPr>
          <a:xfrm>
            <a:off x="9525002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© cnes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089B0B0F-5E0F-4364-85C7-F5DAA211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C1B2129F-1753-4434-BE43-2907146E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1163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 dirty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/>
        </p:nvCxnSpPr>
        <p:spPr>
          <a:xfrm>
            <a:off x="3421063" y="493892"/>
            <a:ext cx="633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/>
        </p:nvSpPr>
        <p:spPr>
          <a:xfrm>
            <a:off x="9525002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© cnes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8F6F84F8-2C91-4EDE-962F-FD0AE96CD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17" name="Espace réservé du pied de page 7">
            <a:extLst>
              <a:ext uri="{FF2B5EF4-FFF2-40B4-BE49-F238E27FC236}">
                <a16:creationId xmlns:a16="http://schemas.microsoft.com/office/drawing/2014/main" id="{3F8E2F8E-60E0-43D9-9952-22FE0710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13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1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50853428-F958-44DE-8DCC-E55097B728D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2CD3988-14C4-4485-B83B-BB1DAFAE0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68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A340FD31-A651-422A-920E-783B40D0C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4F38B109-3314-4A88-834D-F60431552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22433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E1D3C2EA-4547-4CC6-9B40-4C2F849EB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66F368-6B7D-4228-BB03-F380C2D21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1887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6B99EA41-9656-4DE4-B33D-8BAF93A89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C814FEB0-CD19-4F89-86E9-0B24826F1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91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8" y="544000"/>
            <a:ext cx="8761523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9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59C84F78-6862-4ACE-98F2-AF134AD48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5" name="Espace réservé du pied de page 7">
            <a:extLst>
              <a:ext uri="{FF2B5EF4-FFF2-40B4-BE49-F238E27FC236}">
                <a16:creationId xmlns:a16="http://schemas.microsoft.com/office/drawing/2014/main" id="{B0E34859-EC6B-4E60-83EC-694A820A1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10714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00" y="1164000"/>
            <a:ext cx="8074200" cy="253800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4307360B-082C-4DF3-B23B-6BD401B0A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085A26-DD97-464B-9085-1B0ECE2FA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24293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8749" y="2971408"/>
            <a:ext cx="3095132" cy="282128"/>
          </a:xfrm>
        </p:spPr>
        <p:txBody>
          <a:bodyPr anchor="t" anchorCtr="0"/>
          <a:lstStyle>
            <a:lvl1pPr marL="0" indent="0" algn="l">
              <a:buNone/>
              <a:defRPr sz="1833" baseline="0">
                <a:solidFill>
                  <a:schemeClr val="bg1"/>
                </a:solidFill>
                <a:latin typeface="+mn-lt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 dirty="0"/>
              <a:t>Sous-titre du chapitre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E4FC56-8F82-4C91-95CD-8C28C6BD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49" y="2046616"/>
            <a:ext cx="5929313" cy="24237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7AF8B26-ABF4-4C6D-AA25-D7ECE4383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533303" y="-541139"/>
            <a:ext cx="3043035" cy="636071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2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24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0" y="592381"/>
            <a:ext cx="6018375" cy="24237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0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4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00000" y="493892"/>
            <a:ext cx="9560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9525002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©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3421063" y="493892"/>
            <a:ext cx="633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9525002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©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1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1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5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90" y="565265"/>
            <a:ext cx="7974419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61897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82" y="1180216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0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6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2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00" y="1164000"/>
            <a:ext cx="8074200" cy="253800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defTabSz="761970">
              <a:defRPr/>
            </a:pPr>
            <a:fld id="{1F15C832-BA88-44B2-B74D-EBDA7A9ACE5F}" type="slidenum">
              <a:rPr lang="fr-FR" b="0" smtClean="0">
                <a:solidFill>
                  <a:prstClr val="white"/>
                </a:solidFill>
              </a:rPr>
              <a:pPr defTabSz="761970">
                <a:defRPr/>
              </a:pPr>
              <a:t>‹N°›</a:t>
            </a:fld>
            <a:endParaRPr lang="fr-FR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25413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defTabSz="761970">
              <a:defRPr/>
            </a:pPr>
            <a:fld id="{1F15C832-BA88-44B2-B74D-EBDA7A9ACE5F}" type="slidenum">
              <a:rPr lang="fr-FR" b="0" smtClean="0">
                <a:solidFill>
                  <a:prstClr val="white"/>
                </a:solidFill>
              </a:rPr>
              <a:pPr defTabSz="761970">
                <a:defRPr/>
              </a:pPr>
              <a:t>‹N°›</a:t>
            </a:fld>
            <a:endParaRPr lang="fr-FR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0" y="592381"/>
            <a:ext cx="6018375" cy="24237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0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defTabSz="761970">
              <a:defRPr/>
            </a:pPr>
            <a:fld id="{1F15C832-BA88-44B2-B74D-EBDA7A9ACE5F}" type="slidenum">
              <a:rPr lang="fr-FR" b="0" smtClean="0">
                <a:solidFill>
                  <a:prstClr val="white"/>
                </a:solidFill>
              </a:rPr>
              <a:pPr defTabSz="761970">
                <a:defRPr/>
              </a:pPr>
              <a:t>‹N°›</a:t>
            </a:fld>
            <a:endParaRPr lang="fr-FR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00000" y="493892"/>
            <a:ext cx="9560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/>
          <a:p>
            <a:pPr defTabSz="761970">
              <a:defRPr/>
            </a:pPr>
            <a:fld id="{1F15C832-BA88-44B2-B74D-EBDA7A9ACE5F}" type="slidenum">
              <a:rPr lang="fr-FR" b="0" smtClean="0">
                <a:solidFill>
                  <a:prstClr val="white"/>
                </a:solidFill>
              </a:rPr>
              <a:pPr defTabSz="761970">
                <a:defRPr/>
              </a:pPr>
              <a:t>‹N°›</a:t>
            </a:fld>
            <a:endParaRPr lang="fr-FR" b="0">
              <a:solidFill>
                <a:prstClr val="white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9525002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</a:t>
            </a:r>
            <a:r>
              <a:rPr kumimoji="0" lang="fr-FR" sz="7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cnes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6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3421063" y="493892"/>
            <a:ext cx="633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/>
          <a:p>
            <a:pPr defTabSz="761970">
              <a:defRPr/>
            </a:pPr>
            <a:fld id="{1F15C832-BA88-44B2-B74D-EBDA7A9ACE5F}" type="slidenum">
              <a:rPr lang="fr-FR" b="0" smtClean="0">
                <a:solidFill>
                  <a:prstClr val="white"/>
                </a:solidFill>
              </a:rPr>
              <a:pPr defTabSz="761970">
                <a:defRPr/>
              </a:pPr>
              <a:t>‹N°›</a:t>
            </a:fld>
            <a:endParaRPr lang="fr-FR" b="0" dirty="0">
              <a:solidFill>
                <a:prstClr val="white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9525002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</a:t>
            </a:r>
            <a:r>
              <a:rPr kumimoji="0" lang="fr-FR" sz="7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cnes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2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1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/>
          <a:p>
            <a:pPr defTabSz="761970">
              <a:defRPr/>
            </a:pPr>
            <a:fld id="{1F15C832-BA88-44B2-B74D-EBDA7A9ACE5F}" type="slidenum">
              <a:rPr lang="fr-FR" b="0" smtClean="0">
                <a:solidFill>
                  <a:prstClr val="white"/>
                </a:solidFill>
              </a:rPr>
              <a:pPr defTabSz="761970">
                <a:defRPr/>
              </a:pPr>
              <a:t>‹N°›</a:t>
            </a:fld>
            <a:endParaRPr lang="fr-FR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9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/>
          <a:p>
            <a:pPr defTabSz="761970">
              <a:defRPr/>
            </a:pPr>
            <a:fld id="{1F15C832-BA88-44B2-B74D-EBDA7A9ACE5F}" type="slidenum">
              <a:rPr lang="fr-FR" b="0" smtClean="0">
                <a:solidFill>
                  <a:prstClr val="white"/>
                </a:solidFill>
              </a:rPr>
              <a:pPr defTabSz="761970">
                <a:defRPr/>
              </a:pPr>
              <a:t>‹N°›</a:t>
            </a:fld>
            <a:endParaRPr lang="fr-FR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25413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/>
          <a:p>
            <a:pPr defTabSz="761970">
              <a:defRPr/>
            </a:pPr>
            <a:fld id="{1F15C832-BA88-44B2-B74D-EBDA7A9ACE5F}" type="slidenum">
              <a:rPr lang="fr-FR" b="0" smtClean="0">
                <a:solidFill>
                  <a:prstClr val="white"/>
                </a:solidFill>
              </a:rPr>
              <a:pPr defTabSz="761970">
                <a:defRPr/>
              </a:pPr>
              <a:t>‹N°›</a:t>
            </a:fld>
            <a:endParaRPr lang="fr-FR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/>
          <a:p>
            <a:pPr defTabSz="761970">
              <a:defRPr/>
            </a:pPr>
            <a:fld id="{1F15C832-BA88-44B2-B74D-EBDA7A9ACE5F}" type="slidenum">
              <a:rPr lang="fr-FR" b="0" smtClean="0">
                <a:solidFill>
                  <a:prstClr val="white"/>
                </a:solidFill>
              </a:rPr>
              <a:pPr defTabSz="761970">
                <a:defRPr/>
              </a:pPr>
              <a:t>‹N°›</a:t>
            </a:fld>
            <a:endParaRPr lang="fr-FR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1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761970">
              <a:defRPr/>
            </a:pPr>
            <a:fld id="{1F15C832-BA88-44B2-B74D-EBDA7A9ACE5F}" type="slidenum">
              <a:rPr lang="fr-FR" b="0" smtClean="0">
                <a:solidFill>
                  <a:prstClr val="white"/>
                </a:solidFill>
              </a:rPr>
              <a:pPr defTabSz="761970">
                <a:defRPr/>
              </a:pPr>
              <a:t>‹N°›</a:t>
            </a:fld>
            <a:endParaRPr lang="fr-FR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00" y="1164000"/>
            <a:ext cx="8074200" cy="253800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761970">
              <a:defRPr/>
            </a:pPr>
            <a:fld id="{1F15C832-BA88-44B2-B74D-EBDA7A9ACE5F}" type="slidenum">
              <a:rPr lang="fr-FR" b="0" smtClean="0">
                <a:solidFill>
                  <a:prstClr val="white"/>
                </a:solidFill>
              </a:rPr>
              <a:pPr defTabSz="761970">
                <a:defRPr/>
              </a:pPr>
              <a:t>‹N°›</a:t>
            </a:fld>
            <a:endParaRPr lang="fr-FR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0000" y="1539974"/>
            <a:ext cx="7620000" cy="138499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A5E0-CBDB-4BB7-A289-9319E9DB1E7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rgbClr val="7FEDB3"/>
              </a:gs>
              <a:gs pos="67000">
                <a:srgbClr val="44C39D">
                  <a:alpha val="80000"/>
                </a:srgb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619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8390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067" y="1576024"/>
            <a:ext cx="8763000" cy="362611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9217193" y="552428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81167D-292E-8142-ABF3-3BDF0609D345}" type="slidenum">
              <a:rPr lang="fr-FR" sz="1000" b="1" smtClean="0"/>
              <a:pPr/>
              <a:t>‹N°›</a:t>
            </a:fld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0371755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6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1" y="642420"/>
            <a:ext cx="5178736" cy="3000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1" y="304427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825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1" indent="0" algn="ctr">
              <a:buNone/>
              <a:defRPr sz="1667"/>
            </a:lvl2pPr>
            <a:lvl3pPr marL="761962" indent="0" algn="ctr">
              <a:buNone/>
              <a:defRPr sz="1500"/>
            </a:lvl3pPr>
            <a:lvl4pPr marL="1142943" indent="0" algn="ctr">
              <a:buNone/>
              <a:defRPr sz="1334"/>
            </a:lvl4pPr>
            <a:lvl5pPr marL="1523924" indent="0" algn="ctr">
              <a:buNone/>
              <a:defRPr sz="1334"/>
            </a:lvl5pPr>
            <a:lvl6pPr marL="1904905" indent="0" algn="ctr">
              <a:buNone/>
              <a:defRPr sz="1334"/>
            </a:lvl6pPr>
            <a:lvl7pPr marL="2285886" indent="0" algn="ctr">
              <a:buNone/>
              <a:defRPr sz="1334"/>
            </a:lvl7pPr>
            <a:lvl8pPr marL="2666867" indent="0" algn="ctr">
              <a:buNone/>
              <a:defRPr sz="1334"/>
            </a:lvl8pPr>
            <a:lvl9pPr marL="3047847" indent="0" algn="ctr">
              <a:buNone/>
              <a:defRPr sz="13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9" y="1201486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20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77999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3" y="578625"/>
            <a:ext cx="8749709" cy="30008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2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825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1" indent="0" algn="ctr">
              <a:buNone/>
              <a:defRPr sz="1667"/>
            </a:lvl2pPr>
            <a:lvl3pPr marL="761962" indent="0" algn="ctr">
              <a:buNone/>
              <a:defRPr sz="1500"/>
            </a:lvl3pPr>
            <a:lvl4pPr marL="1142943" indent="0" algn="ctr">
              <a:buNone/>
              <a:defRPr sz="1334"/>
            </a:lvl4pPr>
            <a:lvl5pPr marL="1523924" indent="0" algn="ctr">
              <a:buNone/>
              <a:defRPr sz="1334"/>
            </a:lvl5pPr>
            <a:lvl6pPr marL="1904905" indent="0" algn="ctr">
              <a:buNone/>
              <a:defRPr sz="1334"/>
            </a:lvl6pPr>
            <a:lvl7pPr marL="2285886" indent="0" algn="ctr">
              <a:buNone/>
              <a:defRPr sz="1334"/>
            </a:lvl7pPr>
            <a:lvl8pPr marL="2666867" indent="0" algn="ctr">
              <a:buNone/>
              <a:defRPr sz="1334"/>
            </a:lvl8pPr>
            <a:lvl9pPr marL="3047847" indent="0" algn="ctr">
              <a:buNone/>
              <a:defRPr sz="13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2"/>
            <a:ext cx="9209267" cy="397155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9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44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2" y="578625"/>
            <a:ext cx="5302251" cy="30008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3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3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i="1">
                <a:solidFill>
                  <a:srgbClr val="002060"/>
                </a:solidFill>
              </a:defRPr>
            </a:lvl1pPr>
            <a:lvl2pPr marL="285735" indent="0">
              <a:buNone/>
              <a:defRPr sz="1750"/>
            </a:lvl2pPr>
            <a:lvl3pPr marL="571471" indent="0">
              <a:buNone/>
              <a:defRPr sz="1500"/>
            </a:lvl3pPr>
            <a:lvl4pPr marL="857207" indent="0">
              <a:buNone/>
              <a:defRPr sz="1250"/>
            </a:lvl4pPr>
            <a:lvl5pPr marL="1142943" indent="0">
              <a:buNone/>
              <a:defRPr sz="1250"/>
            </a:lvl5pPr>
            <a:lvl6pPr marL="1428679" indent="0">
              <a:buNone/>
              <a:defRPr sz="1250"/>
            </a:lvl6pPr>
            <a:lvl7pPr marL="1714414" indent="0">
              <a:buNone/>
              <a:defRPr sz="1250"/>
            </a:lvl7pPr>
            <a:lvl8pPr marL="2000150" indent="0">
              <a:buNone/>
              <a:defRPr sz="1250"/>
            </a:lvl8pPr>
            <a:lvl9pPr marL="2285886" indent="0">
              <a:buNone/>
              <a:defRPr sz="125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2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825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1" indent="0" algn="ctr">
              <a:buNone/>
              <a:defRPr sz="1667"/>
            </a:lvl2pPr>
            <a:lvl3pPr marL="761962" indent="0" algn="ctr">
              <a:buNone/>
              <a:defRPr sz="1500"/>
            </a:lvl3pPr>
            <a:lvl4pPr marL="1142943" indent="0" algn="ctr">
              <a:buNone/>
              <a:defRPr sz="1334"/>
            </a:lvl4pPr>
            <a:lvl5pPr marL="1523924" indent="0" algn="ctr">
              <a:buNone/>
              <a:defRPr sz="1334"/>
            </a:lvl5pPr>
            <a:lvl6pPr marL="1904905" indent="0" algn="ctr">
              <a:buNone/>
              <a:defRPr sz="1334"/>
            </a:lvl6pPr>
            <a:lvl7pPr marL="2285886" indent="0" algn="ctr">
              <a:buNone/>
              <a:defRPr sz="1334"/>
            </a:lvl7pPr>
            <a:lvl8pPr marL="2666867" indent="0" algn="ctr">
              <a:buNone/>
              <a:defRPr sz="1334"/>
            </a:lvl8pPr>
            <a:lvl9pPr marL="3047847" indent="0" algn="ctr">
              <a:buNone/>
              <a:defRPr sz="13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9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17399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9" y="578625"/>
            <a:ext cx="8761523" cy="30008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2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825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1" indent="0" algn="ctr">
              <a:buNone/>
              <a:defRPr sz="1667"/>
            </a:lvl2pPr>
            <a:lvl3pPr marL="761962" indent="0" algn="ctr">
              <a:buNone/>
              <a:defRPr sz="1500"/>
            </a:lvl3pPr>
            <a:lvl4pPr marL="1142943" indent="0" algn="ctr">
              <a:buNone/>
              <a:defRPr sz="1334"/>
            </a:lvl4pPr>
            <a:lvl5pPr marL="1523924" indent="0" algn="ctr">
              <a:buNone/>
              <a:defRPr sz="1334"/>
            </a:lvl5pPr>
            <a:lvl6pPr marL="1904905" indent="0" algn="ctr">
              <a:buNone/>
              <a:defRPr sz="1334"/>
            </a:lvl6pPr>
            <a:lvl7pPr marL="2285886" indent="0" algn="ctr">
              <a:buNone/>
              <a:defRPr sz="1334"/>
            </a:lvl7pPr>
            <a:lvl8pPr marL="2666867" indent="0" algn="ctr">
              <a:buNone/>
              <a:defRPr sz="1334"/>
            </a:lvl8pPr>
            <a:lvl9pPr marL="3047847" indent="0" algn="ctr">
              <a:buNone/>
              <a:defRPr sz="13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9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299985" indent="-190490">
              <a:buFont typeface="Wingdings" panose="05000000000000000000" pitchFamily="2" charset="2"/>
              <a:buChar char="v"/>
              <a:defRPr/>
            </a:lvl2pPr>
            <a:lvl3pPr marL="509975" indent="-19049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9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0365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- Ble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92" y="599890"/>
            <a:ext cx="7974419" cy="3000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2" y="261897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825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1" indent="0" algn="ctr">
              <a:buNone/>
              <a:defRPr sz="1667"/>
            </a:lvl2pPr>
            <a:lvl3pPr marL="761962" indent="0" algn="ctr">
              <a:buNone/>
              <a:defRPr sz="1500"/>
            </a:lvl3pPr>
            <a:lvl4pPr marL="1142943" indent="0" algn="ctr">
              <a:buNone/>
              <a:defRPr sz="1334"/>
            </a:lvl4pPr>
            <a:lvl5pPr marL="1523924" indent="0" algn="ctr">
              <a:buNone/>
              <a:defRPr sz="1334"/>
            </a:lvl5pPr>
            <a:lvl6pPr marL="1904905" indent="0" algn="ctr">
              <a:buNone/>
              <a:defRPr sz="1334"/>
            </a:lvl6pPr>
            <a:lvl7pPr marL="2285886" indent="0" algn="ctr">
              <a:buNone/>
              <a:defRPr sz="1334"/>
            </a:lvl7pPr>
            <a:lvl8pPr marL="2666867" indent="0" algn="ctr">
              <a:buNone/>
              <a:defRPr sz="1334"/>
            </a:lvl8pPr>
            <a:lvl9pPr marL="3047847" indent="0" algn="ctr">
              <a:buNone/>
              <a:defRPr sz="1334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82" y="1180218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60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7983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9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  <a:lvl2pPr marL="109495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49570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Remerciements - Co 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8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  <a:lvl2pPr marL="109495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60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1765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435-B789-4B6D-B6B6-2FFE7752D34A}" type="datetime1">
              <a:rPr lang="fr-FR" smtClean="0"/>
              <a:t>07/01/2024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A69D68CB-2B21-4831-9CBB-42A7E42566A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60841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0000" y="2313264"/>
            <a:ext cx="7620000" cy="611706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28" indent="0" algn="ctr">
              <a:buNone/>
              <a:defRPr sz="1250"/>
            </a:lvl2pPr>
            <a:lvl3pPr marL="571455" indent="0" algn="ctr">
              <a:buNone/>
              <a:defRPr sz="1125"/>
            </a:lvl3pPr>
            <a:lvl4pPr marL="857182" indent="0" algn="ctr">
              <a:buNone/>
              <a:defRPr sz="1000"/>
            </a:lvl4pPr>
            <a:lvl5pPr marL="1142908" indent="0" algn="ctr">
              <a:buNone/>
              <a:defRPr sz="1000"/>
            </a:lvl5pPr>
            <a:lvl6pPr marL="1428636" indent="0" algn="ctr">
              <a:buNone/>
              <a:defRPr sz="1000"/>
            </a:lvl6pPr>
            <a:lvl7pPr marL="1714363" indent="0" algn="ctr">
              <a:buNone/>
              <a:defRPr sz="1000"/>
            </a:lvl7pPr>
            <a:lvl8pPr marL="2000090" indent="0" algn="ctr">
              <a:buNone/>
              <a:defRPr sz="1000"/>
            </a:lvl8pPr>
            <a:lvl9pPr marL="2285818" indent="0" algn="ctr">
              <a:buNone/>
              <a:defRPr sz="10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9C42-48C0-46D2-8953-189056A6875A}" type="datetime1">
              <a:rPr lang="fr-FR" smtClean="0"/>
              <a:t>07/01/2024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B127-C33E-4953-9441-74A195AB22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1133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72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4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0" y="592381"/>
            <a:ext cx="6018375" cy="24237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0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7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roje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1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8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00000" y="493892"/>
            <a:ext cx="9560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3421063" y="493892"/>
            <a:ext cx="633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1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41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9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07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5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BF7F16-EA61-49DD-A5CB-D3705F70EBC9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00" y="1164000"/>
            <a:ext cx="8074200" cy="253800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1A49B3-112B-4203-80B1-9D38D3E4F84D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370" y="2706505"/>
            <a:ext cx="2455266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+mn-lt"/>
              </a:defRPr>
            </a:lvl1pPr>
            <a:lvl2pPr marL="380970" indent="0" algn="ctr">
              <a:buNone/>
              <a:defRPr sz="1667"/>
            </a:lvl2pPr>
            <a:lvl3pPr marL="761940" indent="0" algn="ctr">
              <a:buNone/>
              <a:defRPr sz="1500"/>
            </a:lvl3pPr>
            <a:lvl4pPr marL="1142908" indent="0" algn="ctr">
              <a:buNone/>
              <a:defRPr sz="1333"/>
            </a:lvl4pPr>
            <a:lvl5pPr marL="1523878" indent="0" algn="ctr">
              <a:buNone/>
              <a:defRPr sz="1333"/>
            </a:lvl5pPr>
            <a:lvl6pPr marL="1904848" indent="0" algn="ctr">
              <a:buNone/>
              <a:defRPr sz="1333"/>
            </a:lvl6pPr>
            <a:lvl7pPr marL="2285818" indent="0" algn="ctr">
              <a:buNone/>
              <a:defRPr sz="1333"/>
            </a:lvl7pPr>
            <a:lvl8pPr marL="2666787" indent="0" algn="ctr">
              <a:buNone/>
              <a:defRPr sz="1333"/>
            </a:lvl8pPr>
            <a:lvl9pPr marL="3047756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5"/>
            <a:ext cx="8074063" cy="152349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069" y="3252393"/>
            <a:ext cx="281862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12" y="3559142"/>
            <a:ext cx="2586179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8364" y="3072857"/>
            <a:ext cx="323273" cy="179537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575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1 logo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91E16AC-6E81-43AE-AF77-622249D7C6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90063" y="3922448"/>
            <a:ext cx="2779875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5"/>
            <a:ext cx="8074063" cy="152349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29F0960-CBD4-456B-BD47-21C6E44981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370" y="2706505"/>
            <a:ext cx="2455266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+mn-lt"/>
              </a:defRPr>
            </a:lvl1pPr>
            <a:lvl2pPr marL="380970" indent="0" algn="ctr">
              <a:buNone/>
              <a:defRPr sz="1667"/>
            </a:lvl2pPr>
            <a:lvl3pPr marL="761940" indent="0" algn="ctr">
              <a:buNone/>
              <a:defRPr sz="1500"/>
            </a:lvl3pPr>
            <a:lvl4pPr marL="1142908" indent="0" algn="ctr">
              <a:buNone/>
              <a:defRPr sz="1333"/>
            </a:lvl4pPr>
            <a:lvl5pPr marL="1523878" indent="0" algn="ctr">
              <a:buNone/>
              <a:defRPr sz="1333"/>
            </a:lvl5pPr>
            <a:lvl6pPr marL="1904848" indent="0" algn="ctr">
              <a:buNone/>
              <a:defRPr sz="1333"/>
            </a:lvl6pPr>
            <a:lvl7pPr marL="2285818" indent="0" algn="ctr">
              <a:buNone/>
              <a:defRPr sz="1333"/>
            </a:lvl7pPr>
            <a:lvl8pPr marL="2666787" indent="0" algn="ctr">
              <a:buNone/>
              <a:defRPr sz="1333"/>
            </a:lvl8pPr>
            <a:lvl9pPr marL="3047756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8CF1F92-9B75-4E25-A346-D077D6F9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069" y="3252393"/>
            <a:ext cx="281862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B1701F7-784D-46BA-8D85-769A15CE2C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12" y="3559142"/>
            <a:ext cx="2586179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8364" y="3072857"/>
            <a:ext cx="323273" cy="179537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370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BCC7-50CA-49FA-8BF1-F0D35ECD3BF8}" type="datetime1">
              <a:rPr lang="fr-FR" smtClean="0"/>
              <a:t>07/01/2024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F83-90EE-4101-AE6E-99B30FA87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6480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88568475-D0A2-426E-BB81-6EA864EC55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75518" y="3993601"/>
            <a:ext cx="408766" cy="1796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E1874CC0-3FC8-449F-9A47-A271E79930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5518" y="3993601"/>
            <a:ext cx="408766" cy="1796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9E89F92-460D-49BC-8E61-84D7C088FB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75518" y="3993601"/>
            <a:ext cx="408766" cy="1796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5"/>
            <a:ext cx="8074063" cy="152349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F1BEC1-BFC0-4E23-B9AE-B9CF65897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370" y="2706505"/>
            <a:ext cx="2455266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+mn-lt"/>
              </a:defRPr>
            </a:lvl1pPr>
            <a:lvl2pPr marL="380970" indent="0" algn="ctr">
              <a:buNone/>
              <a:defRPr sz="1667"/>
            </a:lvl2pPr>
            <a:lvl3pPr marL="761940" indent="0" algn="ctr">
              <a:buNone/>
              <a:defRPr sz="1500"/>
            </a:lvl3pPr>
            <a:lvl4pPr marL="1142908" indent="0" algn="ctr">
              <a:buNone/>
              <a:defRPr sz="1333"/>
            </a:lvl4pPr>
            <a:lvl5pPr marL="1523878" indent="0" algn="ctr">
              <a:buNone/>
              <a:defRPr sz="1333"/>
            </a:lvl5pPr>
            <a:lvl6pPr marL="1904848" indent="0" algn="ctr">
              <a:buNone/>
              <a:defRPr sz="1333"/>
            </a:lvl6pPr>
            <a:lvl7pPr marL="2285818" indent="0" algn="ctr">
              <a:buNone/>
              <a:defRPr sz="1333"/>
            </a:lvl7pPr>
            <a:lvl8pPr marL="2666787" indent="0" algn="ctr">
              <a:buNone/>
              <a:defRPr sz="1333"/>
            </a:lvl8pPr>
            <a:lvl9pPr marL="3047756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24769AC-81AA-4F8C-BF75-14C22B315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069" y="3252393"/>
            <a:ext cx="281862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8E03375C-FD45-4574-AA7E-0317C8919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12" y="3559142"/>
            <a:ext cx="2586179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8364" y="3072857"/>
            <a:ext cx="323273" cy="179537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51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8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7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53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8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3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70" indent="0">
              <a:buNone/>
              <a:defRPr sz="2333"/>
            </a:lvl2pPr>
            <a:lvl3pPr marL="761940" indent="0">
              <a:buNone/>
              <a:defRPr sz="2000"/>
            </a:lvl3pPr>
            <a:lvl4pPr marL="1142908" indent="0">
              <a:buNone/>
              <a:defRPr sz="1667"/>
            </a:lvl4pPr>
            <a:lvl5pPr marL="1523878" indent="0">
              <a:buNone/>
              <a:defRPr sz="1667"/>
            </a:lvl5pPr>
            <a:lvl6pPr marL="1904848" indent="0">
              <a:buNone/>
              <a:defRPr sz="1667"/>
            </a:lvl6pPr>
            <a:lvl7pPr marL="2285818" indent="0">
              <a:buNone/>
              <a:defRPr sz="1667"/>
            </a:lvl7pPr>
            <a:lvl8pPr marL="2666787" indent="0">
              <a:buNone/>
              <a:defRPr sz="1667"/>
            </a:lvl8pPr>
            <a:lvl9pPr marL="3047756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2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1" y="592381"/>
            <a:ext cx="6018375" cy="24237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1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53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8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00001" y="493892"/>
            <a:ext cx="9560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9525003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2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3421063" y="493892"/>
            <a:ext cx="633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9525003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2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3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70" indent="0">
              <a:buNone/>
              <a:defRPr sz="2333"/>
            </a:lvl2pPr>
            <a:lvl3pPr marL="761940" indent="0">
              <a:buNone/>
              <a:defRPr sz="2000"/>
            </a:lvl3pPr>
            <a:lvl4pPr marL="1142908" indent="0">
              <a:buNone/>
              <a:defRPr sz="1667"/>
            </a:lvl4pPr>
            <a:lvl5pPr marL="1523878" indent="0">
              <a:buNone/>
              <a:defRPr sz="1667"/>
            </a:lvl5pPr>
            <a:lvl6pPr marL="1904848" indent="0">
              <a:buNone/>
              <a:defRPr sz="1667"/>
            </a:lvl6pPr>
            <a:lvl7pPr marL="2285818" indent="0">
              <a:buNone/>
              <a:defRPr sz="1667"/>
            </a:lvl7pPr>
            <a:lvl8pPr marL="2666787" indent="0">
              <a:buNone/>
              <a:defRPr sz="1667"/>
            </a:lvl8pPr>
            <a:lvl9pPr marL="3047756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2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4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1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1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1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8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BF7F16-EA61-49DD-A5CB-D3705F70EBC9}"/>
              </a:ext>
            </a:extLst>
          </p:cNvPr>
          <p:cNvSpPr txBox="1"/>
          <p:nvPr userDrawn="1"/>
        </p:nvSpPr>
        <p:spPr>
          <a:xfrm>
            <a:off x="9525003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00" y="1164000"/>
            <a:ext cx="8074200" cy="253800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1A49B3-112B-4203-80B1-9D38D3E4F84D}"/>
              </a:ext>
            </a:extLst>
          </p:cNvPr>
          <p:cNvSpPr txBox="1"/>
          <p:nvPr userDrawn="1"/>
        </p:nvSpPr>
        <p:spPr>
          <a:xfrm>
            <a:off x="9525003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6904" y="2706506"/>
            <a:ext cx="1886201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Arial MT Std Extra Bold Cond" panose="020B0906030403020204" pitchFamily="34" charset="0"/>
              </a:defRPr>
            </a:lvl1pPr>
            <a:lvl2pPr marL="380955" indent="0" algn="ctr">
              <a:buNone/>
              <a:defRPr sz="1667"/>
            </a:lvl2pPr>
            <a:lvl3pPr marL="761910" indent="0" algn="ctr">
              <a:buNone/>
              <a:defRPr sz="1500"/>
            </a:lvl3pPr>
            <a:lvl4pPr marL="1142863" indent="0" algn="ctr">
              <a:buNone/>
              <a:defRPr sz="1333"/>
            </a:lvl4pPr>
            <a:lvl5pPr marL="1523817" indent="0" algn="ctr">
              <a:buNone/>
              <a:defRPr sz="1333"/>
            </a:lvl5pPr>
            <a:lvl6pPr marL="1904772" indent="0" algn="ctr">
              <a:buNone/>
              <a:defRPr sz="1333"/>
            </a:lvl6pPr>
            <a:lvl7pPr marL="2285727" indent="0" algn="ctr">
              <a:buNone/>
              <a:defRPr sz="1333"/>
            </a:lvl7pPr>
            <a:lvl8pPr marL="2666680" indent="0" algn="ctr">
              <a:buNone/>
              <a:defRPr sz="1333"/>
            </a:lvl8pPr>
            <a:lvl9pPr marL="3047634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4"/>
            <a:ext cx="8074063" cy="72712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764" y="3252393"/>
            <a:ext cx="252473" cy="1795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1301" y="3559143"/>
            <a:ext cx="2457404" cy="17960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0386" y="3072857"/>
            <a:ext cx="299228" cy="179537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317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NES - couv institutionnel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200602"/>
            <a:ext cx="7620000" cy="207749"/>
          </a:xfrm>
        </p:spPr>
        <p:txBody>
          <a:bodyPr anchor="ctr" anchorCtr="0">
            <a:spAutoFit/>
          </a:bodyPr>
          <a:lstStyle>
            <a:lvl1pPr algn="ctr">
              <a:defRPr lang="fr-FR" sz="15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8"/>
            <a:ext cx="7620000" cy="230833"/>
          </a:xfrm>
        </p:spPr>
        <p:txBody>
          <a:bodyPr>
            <a:spAutoFit/>
          </a:bodyPr>
          <a:lstStyle>
            <a:lvl1pPr marL="0" indent="0" algn="ctr">
              <a:buNone/>
              <a:defRPr lang="fr-FR" sz="15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80951" indent="0" algn="ctr">
              <a:buNone/>
              <a:defRPr sz="1667"/>
            </a:lvl2pPr>
            <a:lvl3pPr marL="761900" indent="0" algn="ctr">
              <a:buNone/>
              <a:defRPr sz="1500"/>
            </a:lvl3pPr>
            <a:lvl4pPr marL="1142853" indent="0" algn="ctr">
              <a:buNone/>
              <a:defRPr sz="1333"/>
            </a:lvl4pPr>
            <a:lvl5pPr marL="1523802" indent="0" algn="ctr">
              <a:buNone/>
              <a:defRPr sz="1333"/>
            </a:lvl5pPr>
            <a:lvl6pPr marL="1904753" indent="0" algn="ctr">
              <a:buNone/>
              <a:defRPr sz="1333"/>
            </a:lvl6pPr>
            <a:lvl7pPr marL="2285703" indent="0" algn="ctr">
              <a:buNone/>
              <a:defRPr sz="1333"/>
            </a:lvl7pPr>
            <a:lvl8pPr marL="2666653" indent="0" algn="ctr">
              <a:buNone/>
              <a:defRPr sz="1333"/>
            </a:lvl8pPr>
            <a:lvl9pPr marL="3047603" indent="0" algn="ctr">
              <a:buNone/>
              <a:defRPr sz="1333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81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36705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B429-15DD-46DB-8E36-6783495AE454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F83-90EE-4101-AE6E-99B30FA87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3930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3" y="543999"/>
            <a:ext cx="8749709" cy="24237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891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35" indent="0" algn="ctr">
              <a:buNone/>
              <a:defRPr sz="1782"/>
            </a:lvl2pPr>
            <a:lvl3pPr marL="822870" indent="0" algn="ctr">
              <a:buNone/>
              <a:defRPr sz="1620"/>
            </a:lvl3pPr>
            <a:lvl4pPr marL="1234306" indent="0" algn="ctr">
              <a:buNone/>
              <a:defRPr sz="1458"/>
            </a:lvl4pPr>
            <a:lvl5pPr marL="1645739" indent="0" algn="ctr">
              <a:buNone/>
              <a:defRPr sz="1458"/>
            </a:lvl5pPr>
            <a:lvl6pPr marL="2057176" indent="0" algn="ctr">
              <a:buNone/>
              <a:defRPr sz="1458"/>
            </a:lvl6pPr>
            <a:lvl7pPr marL="2468610" indent="0" algn="ctr">
              <a:buNone/>
              <a:defRPr sz="1458"/>
            </a:lvl7pPr>
            <a:lvl8pPr marL="2880044" indent="0" algn="ctr">
              <a:buNone/>
              <a:defRPr sz="1458"/>
            </a:lvl8pPr>
            <a:lvl9pPr marL="3291477" indent="0" algn="ctr">
              <a:buNone/>
              <a:defRPr sz="145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26335" y="5411446"/>
            <a:ext cx="296872" cy="167097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486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88924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1" y="516299"/>
            <a:ext cx="5302251" cy="24237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549400"/>
            <a:ext cx="5762629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872" indent="0">
              <a:buNone/>
              <a:defRPr sz="2100"/>
            </a:lvl2pPr>
            <a:lvl3pPr marL="685746" indent="0">
              <a:buNone/>
              <a:defRPr sz="1800"/>
            </a:lvl3pPr>
            <a:lvl4pPr marL="1028618" indent="0">
              <a:buNone/>
              <a:defRPr sz="1500"/>
            </a:lvl4pPr>
            <a:lvl5pPr marL="1371490" indent="0">
              <a:buNone/>
              <a:defRPr sz="1500"/>
            </a:lvl5pPr>
            <a:lvl6pPr marL="1714362" indent="0">
              <a:buNone/>
              <a:defRPr sz="1500"/>
            </a:lvl6pPr>
            <a:lvl7pPr marL="2057236" indent="0">
              <a:buNone/>
              <a:defRPr sz="1500"/>
            </a:lvl7pPr>
            <a:lvl8pPr marL="2400108" indent="0">
              <a:buNone/>
              <a:defRPr sz="1500"/>
            </a:lvl8pPr>
            <a:lvl9pPr marL="274298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63" indent="0" algn="ctr">
              <a:buNone/>
              <a:defRPr sz="2000"/>
            </a:lvl2pPr>
            <a:lvl3pPr marL="914327" indent="0" algn="ctr">
              <a:buNone/>
              <a:defRPr sz="1800"/>
            </a:lvl3pPr>
            <a:lvl4pPr marL="1371490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8" indent="0" algn="ctr">
              <a:buNone/>
              <a:defRPr sz="1600"/>
            </a:lvl6pPr>
            <a:lvl7pPr marL="2742980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8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</p:spTree>
    <p:extLst>
      <p:ext uri="{BB962C8B-B14F-4D97-AF65-F5344CB8AC3E}">
        <p14:creationId xmlns:p14="http://schemas.microsoft.com/office/powerpoint/2010/main" val="125597009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289" y="5522194"/>
            <a:ext cx="20171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2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Arial MT Std Light" panose="020B0302030403020204" pitchFamily="34" charset="0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289" y="5522194"/>
            <a:ext cx="20171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84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0" y="592381"/>
            <a:ext cx="6018375" cy="24237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0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Arial MT Std Light" panose="020B0302030403020204" pitchFamily="34" charset="0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289" y="5522194"/>
            <a:ext cx="20171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36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2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1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4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8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7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0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11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co-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791" y="1549400"/>
            <a:ext cx="9210087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DD9BC-94DF-4939-A21E-588DB6089B0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</p:spTree>
    <p:extLst>
      <p:ext uri="{BB962C8B-B14F-4D97-AF65-F5344CB8AC3E}">
        <p14:creationId xmlns:p14="http://schemas.microsoft.com/office/powerpoint/2010/main" val="2669627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16297"/>
            <a:ext cx="5302251" cy="42473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549400"/>
            <a:ext cx="5762629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</p:spTree>
    <p:extLst>
      <p:ext uri="{BB962C8B-B14F-4D97-AF65-F5344CB8AC3E}">
        <p14:creationId xmlns:p14="http://schemas.microsoft.com/office/powerpoint/2010/main" val="1804862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16297"/>
            <a:ext cx="8761523" cy="42473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51261"/>
            <a:ext cx="7974419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/>
          </p:nvPr>
        </p:nvSpPr>
        <p:spPr>
          <a:xfrm>
            <a:off x="318978" y="1400784"/>
            <a:ext cx="4586273" cy="377605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5296590" y="1400784"/>
            <a:ext cx="4586273" cy="377605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630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80095"/>
            <a:ext cx="5178736" cy="424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72177" y="5372251"/>
            <a:ext cx="2286000" cy="303212"/>
          </a:xfrm>
        </p:spPr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6"/>
            <a:ext cx="5178736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1" y="1549400"/>
            <a:ext cx="6768203" cy="362743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7891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37563"/>
            <a:ext cx="7974419" cy="424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90321" y="5340352"/>
            <a:ext cx="2286000" cy="303212"/>
          </a:xfrm>
        </p:spPr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61894"/>
            <a:ext cx="7974419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549400"/>
            <a:ext cx="9563887" cy="362743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2718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0000" y="1447642"/>
            <a:ext cx="7620000" cy="1477328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100A-7195-4DC8-9177-B1329B89A1EC}" type="datetime1">
              <a:rPr lang="fr-FR" smtClean="0"/>
              <a:t>07/01/2024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0116-91DB-47E6-85B2-539E4219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02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607795"/>
            <a:ext cx="5178736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8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85" indent="0" algn="ctr">
              <a:buNone/>
              <a:defRPr sz="2200"/>
            </a:lvl2pPr>
            <a:lvl3pPr marL="1015970" indent="0" algn="ctr">
              <a:buNone/>
              <a:defRPr sz="2000"/>
            </a:lvl3pPr>
            <a:lvl4pPr marL="1523955" indent="0" algn="ctr">
              <a:buNone/>
              <a:defRPr sz="1800"/>
            </a:lvl4pPr>
            <a:lvl5pPr marL="2031940" indent="0" algn="ctr">
              <a:buNone/>
              <a:defRPr sz="1800"/>
            </a:lvl5pPr>
            <a:lvl6pPr marL="2539925" indent="0" algn="ctr">
              <a:buNone/>
              <a:defRPr sz="1800"/>
            </a:lvl6pPr>
            <a:lvl7pPr marL="3047910" indent="0" algn="ctr">
              <a:buNone/>
              <a:defRPr sz="1800"/>
            </a:lvl7pPr>
            <a:lvl8pPr marL="3555893" indent="0" algn="ctr">
              <a:buNone/>
              <a:defRPr sz="1800"/>
            </a:lvl8pPr>
            <a:lvl9pPr marL="4063877" indent="0" algn="ctr">
              <a:buNone/>
              <a:defRPr sz="1800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3" y="1201483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6" y="5379247"/>
            <a:ext cx="371886" cy="303212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323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85" indent="0" algn="ctr">
              <a:buNone/>
              <a:defRPr sz="2200"/>
            </a:lvl2pPr>
            <a:lvl3pPr marL="1015970" indent="0" algn="ctr">
              <a:buNone/>
              <a:defRPr sz="2000"/>
            </a:lvl3pPr>
            <a:lvl4pPr marL="1523955" indent="0" algn="ctr">
              <a:buNone/>
              <a:defRPr sz="1800"/>
            </a:lvl4pPr>
            <a:lvl5pPr marL="2031940" indent="0" algn="ctr">
              <a:buNone/>
              <a:defRPr sz="1800"/>
            </a:lvl5pPr>
            <a:lvl6pPr marL="2539925" indent="0" algn="ctr">
              <a:buNone/>
              <a:defRPr sz="1800"/>
            </a:lvl6pPr>
            <a:lvl7pPr marL="3047910" indent="0" algn="ctr">
              <a:buNone/>
              <a:defRPr sz="1800"/>
            </a:lvl7pPr>
            <a:lvl8pPr marL="3555893" indent="0" algn="ctr">
              <a:buNone/>
              <a:defRPr sz="1800"/>
            </a:lvl8pPr>
            <a:lvl9pPr marL="4063877" indent="0" algn="ctr">
              <a:buNone/>
              <a:defRPr sz="1800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6" y="5343387"/>
            <a:ext cx="371886" cy="303212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7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3997"/>
            <a:ext cx="5302251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00" i="1">
                <a:solidFill>
                  <a:srgbClr val="002060"/>
                </a:solidFill>
              </a:defRPr>
            </a:lvl1pPr>
            <a:lvl2pPr marL="380988" indent="0">
              <a:buNone/>
              <a:defRPr sz="2300"/>
            </a:lvl2pPr>
            <a:lvl3pPr marL="761978" indent="0">
              <a:buNone/>
              <a:defRPr sz="2000"/>
            </a:lvl3pPr>
            <a:lvl4pPr marL="1142965" indent="0">
              <a:buNone/>
              <a:defRPr sz="1700"/>
            </a:lvl4pPr>
            <a:lvl5pPr marL="1523955" indent="0">
              <a:buNone/>
              <a:defRPr sz="1700"/>
            </a:lvl5pPr>
            <a:lvl6pPr marL="1904943" indent="0">
              <a:buNone/>
              <a:defRPr sz="1700"/>
            </a:lvl6pPr>
            <a:lvl7pPr marL="2285932" indent="0">
              <a:buNone/>
              <a:defRPr sz="1700"/>
            </a:lvl7pPr>
            <a:lvl8pPr marL="2666920" indent="0">
              <a:buNone/>
              <a:defRPr sz="1700"/>
            </a:lvl8pPr>
            <a:lvl9pPr marL="3047910" indent="0">
              <a:buNone/>
              <a:defRPr sz="17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85" indent="0" algn="ctr">
              <a:buNone/>
              <a:defRPr sz="2200"/>
            </a:lvl2pPr>
            <a:lvl3pPr marL="1015970" indent="0" algn="ctr">
              <a:buNone/>
              <a:defRPr sz="2000"/>
            </a:lvl3pPr>
            <a:lvl4pPr marL="1523955" indent="0" algn="ctr">
              <a:buNone/>
              <a:defRPr sz="1800"/>
            </a:lvl4pPr>
            <a:lvl5pPr marL="2031940" indent="0" algn="ctr">
              <a:buNone/>
              <a:defRPr sz="1800"/>
            </a:lvl5pPr>
            <a:lvl6pPr marL="2539925" indent="0" algn="ctr">
              <a:buNone/>
              <a:defRPr sz="1800"/>
            </a:lvl6pPr>
            <a:lvl7pPr marL="3047910" indent="0" algn="ctr">
              <a:buNone/>
              <a:defRPr sz="1800"/>
            </a:lvl7pPr>
            <a:lvl8pPr marL="3555893" indent="0" algn="ctr">
              <a:buNone/>
              <a:defRPr sz="1800"/>
            </a:lvl8pPr>
            <a:lvl9pPr marL="4063877" indent="0" algn="ctr">
              <a:buNone/>
              <a:defRPr sz="1800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6" y="5343387"/>
            <a:ext cx="371886" cy="303212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3871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8" y="543997"/>
            <a:ext cx="8761523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9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85" indent="0" algn="ctr">
              <a:buNone/>
              <a:defRPr sz="2200"/>
            </a:lvl2pPr>
            <a:lvl3pPr marL="1015970" indent="0" algn="ctr">
              <a:buNone/>
              <a:defRPr sz="2000"/>
            </a:lvl3pPr>
            <a:lvl4pPr marL="1523955" indent="0" algn="ctr">
              <a:buNone/>
              <a:defRPr sz="1800"/>
            </a:lvl4pPr>
            <a:lvl5pPr marL="2031940" indent="0" algn="ctr">
              <a:buNone/>
              <a:defRPr sz="1800"/>
            </a:lvl5pPr>
            <a:lvl6pPr marL="2539925" indent="0" algn="ctr">
              <a:buNone/>
              <a:defRPr sz="1800"/>
            </a:lvl6pPr>
            <a:lvl7pPr marL="3047910" indent="0" algn="ctr">
              <a:buNone/>
              <a:defRPr sz="1800"/>
            </a:lvl7pPr>
            <a:lvl8pPr marL="3555893" indent="0" algn="ctr">
              <a:buNone/>
              <a:defRPr sz="1800"/>
            </a:lvl8pPr>
            <a:lvl9pPr marL="4063877" indent="0" algn="ctr">
              <a:buNone/>
              <a:defRPr sz="1800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9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88" indent="-253992">
              <a:buFont typeface="Wingdings" panose="05000000000000000000" pitchFamily="2" charset="2"/>
              <a:buChar char="v"/>
              <a:defRPr/>
            </a:lvl2pPr>
            <a:lvl3pPr marL="679980" indent="-253992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6" y="5343387"/>
            <a:ext cx="371886" cy="303212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0360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9" y="565265"/>
            <a:ext cx="7974419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9" y="261896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85" indent="0" algn="ctr">
              <a:buNone/>
              <a:defRPr sz="2200"/>
            </a:lvl2pPr>
            <a:lvl3pPr marL="1015970" indent="0" algn="ctr">
              <a:buNone/>
              <a:defRPr sz="2000"/>
            </a:lvl3pPr>
            <a:lvl4pPr marL="1523955" indent="0" algn="ctr">
              <a:buNone/>
              <a:defRPr sz="1800"/>
            </a:lvl4pPr>
            <a:lvl5pPr marL="2031940" indent="0" algn="ctr">
              <a:buNone/>
              <a:defRPr sz="1800"/>
            </a:lvl5pPr>
            <a:lvl6pPr marL="2539925" indent="0" algn="ctr">
              <a:buNone/>
              <a:defRPr sz="1800"/>
            </a:lvl6pPr>
            <a:lvl7pPr marL="3047910" indent="0" algn="ctr">
              <a:buNone/>
              <a:defRPr sz="1800"/>
            </a:lvl7pPr>
            <a:lvl8pPr marL="3555893" indent="0" algn="ctr">
              <a:buNone/>
              <a:defRPr sz="1800"/>
            </a:lvl8pPr>
            <a:lvl9pPr marL="4063877" indent="0" algn="ctr">
              <a:buNone/>
              <a:defRPr sz="1800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80" y="1180214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6" y="5343387"/>
            <a:ext cx="371886" cy="303212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97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0" y="781239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5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4"/>
            <a:ext cx="398780" cy="303212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7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186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0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5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6" y="5343387"/>
            <a:ext cx="371886" cy="303212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703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merciements - Co 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0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5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6" y="5343387"/>
            <a:ext cx="371886" cy="303212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876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8749" y="2971408"/>
            <a:ext cx="3095132" cy="282128"/>
          </a:xfrm>
        </p:spPr>
        <p:txBody>
          <a:bodyPr anchor="t" anchorCtr="0"/>
          <a:lstStyle>
            <a:lvl1pPr marL="0" indent="0" algn="l">
              <a:buNone/>
              <a:defRPr sz="1833" baseline="0">
                <a:solidFill>
                  <a:schemeClr val="bg1"/>
                </a:solidFill>
                <a:latin typeface="+mn-lt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 dirty="0"/>
              <a:t>Sous-titre du chapitre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E4FC56-8F82-4C91-95CD-8C28C6BD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49" y="2046616"/>
            <a:ext cx="5929313" cy="92333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7AF8B26-ABF4-4C6D-AA25-D7ECE4383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533303" y="-541139"/>
            <a:ext cx="3043035" cy="636071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37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5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2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0" y="592381"/>
            <a:ext cx="6018375" cy="24237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0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52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proje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00000" y="493892"/>
            <a:ext cx="9560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3421063" y="493892"/>
            <a:ext cx="633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1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0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6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3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87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BF7F16-EA61-49DD-A5CB-D3705F70EBC9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00" y="1164000"/>
            <a:ext cx="8074200" cy="253800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1A49B3-112B-4203-80B1-9D38D3E4F84D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NES - couv institutionnel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200601"/>
            <a:ext cx="7620000" cy="207749"/>
          </a:xfrm>
        </p:spPr>
        <p:txBody>
          <a:bodyPr anchor="ctr" anchorCtr="0">
            <a:spAutoFit/>
          </a:bodyPr>
          <a:lstStyle>
            <a:lvl1pPr algn="ctr">
              <a:defRPr lang="fr-FR" sz="15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7"/>
            <a:ext cx="7620000" cy="230833"/>
          </a:xfrm>
        </p:spPr>
        <p:txBody>
          <a:bodyPr>
            <a:spAutoFit/>
          </a:bodyPr>
          <a:lstStyle>
            <a:lvl1pPr marL="0" indent="0" algn="ctr">
              <a:buNone/>
              <a:defRPr lang="fr-FR" sz="15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80966" indent="0" algn="ctr">
              <a:buNone/>
              <a:defRPr sz="1667"/>
            </a:lvl2pPr>
            <a:lvl3pPr marL="761931" indent="0" algn="ctr">
              <a:buNone/>
              <a:defRPr sz="1500"/>
            </a:lvl3pPr>
            <a:lvl4pPr marL="1142898" indent="0" algn="ctr">
              <a:buNone/>
              <a:defRPr sz="1333"/>
            </a:lvl4pPr>
            <a:lvl5pPr marL="1523863" indent="0" algn="ctr">
              <a:buNone/>
              <a:defRPr sz="1333"/>
            </a:lvl5pPr>
            <a:lvl6pPr marL="1904829" indent="0" algn="ctr">
              <a:buNone/>
              <a:defRPr sz="1333"/>
            </a:lvl6pPr>
            <a:lvl7pPr marL="2285794" indent="0" algn="ctr">
              <a:buNone/>
              <a:defRPr sz="1333"/>
            </a:lvl7pPr>
            <a:lvl8pPr marL="2666760" indent="0" algn="ctr">
              <a:buNone/>
              <a:defRPr sz="1333"/>
            </a:lvl8pPr>
            <a:lvl9pPr marL="3047725" indent="0" algn="ctr">
              <a:buNone/>
              <a:defRPr sz="1333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80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27691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16298"/>
            <a:ext cx="5302251" cy="24237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0" y="1549400"/>
            <a:ext cx="5762629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</p:spPr>
        <p:txBody>
          <a:bodyPr anchor="t"/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886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1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0" y="251261"/>
            <a:ext cx="4515147" cy="265037"/>
          </a:xfrm>
        </p:spPr>
        <p:txBody>
          <a:bodyPr>
            <a:normAutofit/>
          </a:bodyPr>
          <a:lstStyle>
            <a:lvl1pPr marL="0" indent="0" algn="l">
              <a:buNone/>
              <a:defRPr lang="fr-FR" sz="12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fr-FR" dirty="0"/>
              <a:t>CHAPITRE - DATE</a:t>
            </a:r>
          </a:p>
        </p:txBody>
      </p:sp>
    </p:spTree>
    <p:extLst>
      <p:ext uri="{BB962C8B-B14F-4D97-AF65-F5344CB8AC3E}">
        <p14:creationId xmlns:p14="http://schemas.microsoft.com/office/powerpoint/2010/main" val="372365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co-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370" y="2706504"/>
            <a:ext cx="2455266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+mn-lt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4"/>
            <a:ext cx="8074063" cy="152349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069" y="3252393"/>
            <a:ext cx="281862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11" y="3559141"/>
            <a:ext cx="2586179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8364" y="3072857"/>
            <a:ext cx="323273" cy="179537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780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1 logo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91E16AC-6E81-43AE-AF77-622249D7C6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90063" y="3922448"/>
            <a:ext cx="2779875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4"/>
            <a:ext cx="8074063" cy="152349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29F0960-CBD4-456B-BD47-21C6E44981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370" y="2706504"/>
            <a:ext cx="2455266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+mn-lt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8CF1F92-9B75-4E25-A346-D077D6F9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069" y="3252393"/>
            <a:ext cx="281862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B1701F7-784D-46BA-8D85-769A15CE2C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11" y="3559141"/>
            <a:ext cx="2586179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8364" y="3072857"/>
            <a:ext cx="323273" cy="179537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352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88568475-D0A2-426E-BB81-6EA864EC55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75517" y="3993600"/>
            <a:ext cx="408766" cy="1796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E1874CC0-3FC8-449F-9A47-A271E79930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5517" y="3993600"/>
            <a:ext cx="408766" cy="1796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9E89F92-460D-49BC-8E61-84D7C088FB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75517" y="3993600"/>
            <a:ext cx="408766" cy="1796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4"/>
            <a:ext cx="8074063" cy="152349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F1BEC1-BFC0-4E23-B9AE-B9CF65897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370" y="2706504"/>
            <a:ext cx="2455266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+mn-lt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24769AC-81AA-4F8C-BF75-14C22B315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9069" y="3252393"/>
            <a:ext cx="281862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8E03375C-FD45-4574-AA7E-0317C8919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11" y="3559141"/>
            <a:ext cx="2586179" cy="179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8364" y="3072857"/>
            <a:ext cx="323273" cy="179537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14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8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3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53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8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6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70" indent="0">
              <a:buNone/>
              <a:defRPr sz="2333"/>
            </a:lvl2pPr>
            <a:lvl3pPr marL="761940" indent="0">
              <a:buNone/>
              <a:defRPr sz="2000"/>
            </a:lvl3pPr>
            <a:lvl4pPr marL="1142908" indent="0">
              <a:buNone/>
              <a:defRPr sz="1667"/>
            </a:lvl4pPr>
            <a:lvl5pPr marL="1523878" indent="0">
              <a:buNone/>
              <a:defRPr sz="1667"/>
            </a:lvl5pPr>
            <a:lvl6pPr marL="1904848" indent="0">
              <a:buNone/>
              <a:defRPr sz="1667"/>
            </a:lvl6pPr>
            <a:lvl7pPr marL="2285818" indent="0">
              <a:buNone/>
              <a:defRPr sz="1667"/>
            </a:lvl7pPr>
            <a:lvl8pPr marL="2666787" indent="0">
              <a:buNone/>
              <a:defRPr sz="1667"/>
            </a:lvl8pPr>
            <a:lvl9pPr marL="3047756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2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1" y="592381"/>
            <a:ext cx="6018375" cy="24237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1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53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2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00001" y="493892"/>
            <a:ext cx="9560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9525003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©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2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3421063" y="493892"/>
            <a:ext cx="633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9525003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©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2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1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70" indent="0">
              <a:buNone/>
              <a:defRPr sz="2333"/>
            </a:lvl2pPr>
            <a:lvl3pPr marL="761940" indent="0">
              <a:buNone/>
              <a:defRPr sz="2000"/>
            </a:lvl3pPr>
            <a:lvl4pPr marL="1142908" indent="0">
              <a:buNone/>
              <a:defRPr sz="1667"/>
            </a:lvl4pPr>
            <a:lvl5pPr marL="1523878" indent="0">
              <a:buNone/>
              <a:defRPr sz="1667"/>
            </a:lvl5pPr>
            <a:lvl6pPr marL="1904848" indent="0">
              <a:buNone/>
              <a:defRPr sz="1667"/>
            </a:lvl6pPr>
            <a:lvl7pPr marL="2285818" indent="0">
              <a:buNone/>
              <a:defRPr sz="1667"/>
            </a:lvl7pPr>
            <a:lvl8pPr marL="2666787" indent="0">
              <a:buNone/>
              <a:defRPr sz="1667"/>
            </a:lvl8pPr>
            <a:lvl9pPr marL="3047756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2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9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6046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1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33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8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99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25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00" y="1164000"/>
            <a:ext cx="8074200" cy="253800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6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289" y="5522194"/>
            <a:ext cx="20171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2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Arial MT Std Light" panose="020B0302030403020204" pitchFamily="34" charset="0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289" y="5522194"/>
            <a:ext cx="20171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8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0" y="592381"/>
            <a:ext cx="6018375" cy="24237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0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Arial MT Std Light" panose="020B0302030403020204" pitchFamily="34" charset="0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289" y="5522194"/>
            <a:ext cx="20171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1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00000" y="493892"/>
            <a:ext cx="9560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83CF46-8F60-4033-A89F-BF70ABE27E5F}"/>
              </a:ext>
            </a:extLst>
          </p:cNvPr>
          <p:cNvCxnSpPr/>
          <p:nvPr userDrawn="1"/>
        </p:nvCxnSpPr>
        <p:spPr>
          <a:xfrm>
            <a:off x="9461500" y="5540599"/>
            <a:ext cx="0" cy="1170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9525002" y="5541430"/>
            <a:ext cx="274114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3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3421063" y="493892"/>
            <a:ext cx="633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D7EEDD6-109B-4725-9839-B01316D07E96}"/>
              </a:ext>
            </a:extLst>
          </p:cNvPr>
          <p:cNvCxnSpPr/>
          <p:nvPr userDrawn="1"/>
        </p:nvCxnSpPr>
        <p:spPr>
          <a:xfrm>
            <a:off x="9461500" y="5540599"/>
            <a:ext cx="0" cy="1170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9525002" y="5541430"/>
            <a:ext cx="274114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1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05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proje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4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0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0D40B16-9E8C-44A6-8A30-86223F37A9F5}"/>
              </a:ext>
            </a:extLst>
          </p:cNvPr>
          <p:cNvCxnSpPr>
            <a:cxnSpLocks/>
          </p:cNvCxnSpPr>
          <p:nvPr userDrawn="1"/>
        </p:nvCxnSpPr>
        <p:spPr>
          <a:xfrm>
            <a:off x="299999" y="493892"/>
            <a:ext cx="956000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8E38585-9166-4372-9E5B-C0D60337A045}"/>
              </a:ext>
            </a:extLst>
          </p:cNvPr>
          <p:cNvCxnSpPr/>
          <p:nvPr userDrawn="1"/>
        </p:nvCxnSpPr>
        <p:spPr>
          <a:xfrm>
            <a:off x="9461500" y="5540599"/>
            <a:ext cx="0" cy="11707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C9BF7F16-EA61-49DD-A5CB-D3705F70EBC9}"/>
              </a:ext>
            </a:extLst>
          </p:cNvPr>
          <p:cNvSpPr txBox="1"/>
          <p:nvPr userDrawn="1"/>
        </p:nvSpPr>
        <p:spPr>
          <a:xfrm>
            <a:off x="9525002" y="5541430"/>
            <a:ext cx="274114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accent1"/>
                </a:solidFill>
              </a:rPr>
              <a:t>@ </a:t>
            </a:r>
            <a:r>
              <a:rPr lang="fr-FR" sz="750" b="1" dirty="0" err="1">
                <a:solidFill>
                  <a:schemeClr val="accent1"/>
                </a:solidFill>
              </a:rPr>
              <a:t>cnes</a:t>
            </a:r>
            <a:endParaRPr lang="fr-FR" sz="75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9478" y="3819575"/>
            <a:ext cx="976615" cy="634278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9783" y="3819575"/>
            <a:ext cx="976615" cy="634278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6667" y="3819575"/>
            <a:ext cx="976615" cy="634278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A2C86A3-3D45-450B-AF19-ED30AAF410D5}"/>
              </a:ext>
            </a:extLst>
          </p:cNvPr>
          <p:cNvCxnSpPr>
            <a:cxnSpLocks/>
          </p:cNvCxnSpPr>
          <p:nvPr userDrawn="1"/>
        </p:nvCxnSpPr>
        <p:spPr>
          <a:xfrm>
            <a:off x="299999" y="493892"/>
            <a:ext cx="956000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B8F946-BE36-42A5-9F83-3DD7CDE19F20}"/>
              </a:ext>
            </a:extLst>
          </p:cNvPr>
          <p:cNvCxnSpPr/>
          <p:nvPr userDrawn="1"/>
        </p:nvCxnSpPr>
        <p:spPr>
          <a:xfrm>
            <a:off x="9461500" y="5540599"/>
            <a:ext cx="0" cy="11707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E1A49B3-112B-4203-80B1-9D38D3E4F84D}"/>
              </a:ext>
            </a:extLst>
          </p:cNvPr>
          <p:cNvSpPr txBox="1"/>
          <p:nvPr userDrawn="1"/>
        </p:nvSpPr>
        <p:spPr>
          <a:xfrm>
            <a:off x="9525002" y="5541430"/>
            <a:ext cx="274114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accent1"/>
                </a:solidFill>
              </a:rPr>
              <a:t>@ </a:t>
            </a:r>
            <a:r>
              <a:rPr lang="fr-FR" sz="750" b="1" dirty="0" err="1">
                <a:solidFill>
                  <a:schemeClr val="accent1"/>
                </a:solidFill>
              </a:rPr>
              <a:t>cnes</a:t>
            </a:r>
            <a:endParaRPr lang="fr-FR" sz="75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9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92381"/>
            <a:ext cx="9566313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8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00" y="592381"/>
            <a:ext cx="6018375" cy="24237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40000" y="1571624"/>
            <a:ext cx="6018375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6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00000" y="493892"/>
            <a:ext cx="9560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3421063" y="493892"/>
            <a:ext cx="633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co-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0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0" y="1124479"/>
            <a:ext cx="4110000" cy="360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1" y="1262062"/>
            <a:ext cx="198407" cy="3390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0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556000" cy="5476875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1" y="134938"/>
            <a:ext cx="4526125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0" y="592381"/>
            <a:ext cx="4527000" cy="24237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000" y="1108604"/>
            <a:ext cx="5915188" cy="362611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3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835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7" y="5522194"/>
            <a:ext cx="230833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5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163881"/>
            <a:ext cx="8074063" cy="253916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BF7F16-EA61-49DD-A5CB-D3705F70EBC9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650" y="3819600"/>
            <a:ext cx="976500" cy="63420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00" y="1164000"/>
            <a:ext cx="8074200" cy="253800"/>
          </a:xfrm>
        </p:spPr>
        <p:txBody>
          <a:bodyPr/>
          <a:lstStyle>
            <a:lvl1pPr algn="ctr">
              <a:defRPr sz="1833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166" y="5522194"/>
            <a:ext cx="23083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1A49B3-112B-4203-80B1-9D38D3E4F84D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6903" y="2706505"/>
            <a:ext cx="1886201" cy="269304"/>
          </a:xfrm>
        </p:spPr>
        <p:txBody>
          <a:bodyPr wrap="none">
            <a:spAutoFit/>
          </a:bodyPr>
          <a:lstStyle>
            <a:lvl1pPr marL="0" indent="0" algn="ctr">
              <a:buNone/>
              <a:defRPr sz="1750" cap="all" baseline="0">
                <a:solidFill>
                  <a:schemeClr val="accent1"/>
                </a:solidFill>
                <a:latin typeface="Arial MT Std Extra Bold Cond" panose="020B0906030403020204" pitchFamily="34" charset="0"/>
              </a:defRPr>
            </a:lvl1pPr>
            <a:lvl2pPr marL="380970" indent="0" algn="ctr">
              <a:buNone/>
              <a:defRPr sz="1667"/>
            </a:lvl2pPr>
            <a:lvl3pPr marL="761940" indent="0" algn="ctr">
              <a:buNone/>
              <a:defRPr sz="1500"/>
            </a:lvl3pPr>
            <a:lvl4pPr marL="1142908" indent="0" algn="ctr">
              <a:buNone/>
              <a:defRPr sz="1333"/>
            </a:lvl4pPr>
            <a:lvl5pPr marL="1523878" indent="0" algn="ctr">
              <a:buNone/>
              <a:defRPr sz="1333"/>
            </a:lvl5pPr>
            <a:lvl6pPr marL="1904848" indent="0" algn="ctr">
              <a:buNone/>
              <a:defRPr sz="1333"/>
            </a:lvl6pPr>
            <a:lvl7pPr marL="2285818" indent="0" algn="ctr">
              <a:buNone/>
              <a:defRPr sz="1333"/>
            </a:lvl7pPr>
            <a:lvl8pPr marL="2666787" indent="0" algn="ctr">
              <a:buNone/>
              <a:defRPr sz="1333"/>
            </a:lvl8pPr>
            <a:lvl9pPr marL="3047756" indent="0" algn="ctr">
              <a:buNone/>
              <a:defRPr sz="1333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969" y="1017824"/>
            <a:ext cx="8074063" cy="72712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764" y="3252393"/>
            <a:ext cx="252473" cy="1795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1300" y="3559142"/>
            <a:ext cx="2457404" cy="17960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0386" y="3072857"/>
            <a:ext cx="299228" cy="179537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441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NES - couv institutionnel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200601"/>
            <a:ext cx="7620000" cy="207749"/>
          </a:xfrm>
        </p:spPr>
        <p:txBody>
          <a:bodyPr anchor="ctr" anchorCtr="0">
            <a:spAutoFit/>
          </a:bodyPr>
          <a:lstStyle>
            <a:lvl1pPr algn="ctr">
              <a:defRPr lang="fr-FR" sz="15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7"/>
            <a:ext cx="7620000" cy="230833"/>
          </a:xfrm>
        </p:spPr>
        <p:txBody>
          <a:bodyPr>
            <a:spAutoFit/>
          </a:bodyPr>
          <a:lstStyle>
            <a:lvl1pPr marL="0" indent="0" algn="ctr">
              <a:buNone/>
              <a:defRPr lang="fr-FR" sz="15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80966" indent="0" algn="ctr">
              <a:buNone/>
              <a:defRPr sz="1667"/>
            </a:lvl2pPr>
            <a:lvl3pPr marL="761931" indent="0" algn="ctr">
              <a:buNone/>
              <a:defRPr sz="1500"/>
            </a:lvl3pPr>
            <a:lvl4pPr marL="1142898" indent="0" algn="ctr">
              <a:buNone/>
              <a:defRPr sz="1333"/>
            </a:lvl4pPr>
            <a:lvl5pPr marL="1523863" indent="0" algn="ctr">
              <a:buNone/>
              <a:defRPr sz="1333"/>
            </a:lvl5pPr>
            <a:lvl6pPr marL="1904829" indent="0" algn="ctr">
              <a:buNone/>
              <a:defRPr sz="1333"/>
            </a:lvl6pPr>
            <a:lvl7pPr marL="2285794" indent="0" algn="ctr">
              <a:buNone/>
              <a:defRPr sz="1333"/>
            </a:lvl7pPr>
            <a:lvl8pPr marL="2666760" indent="0" algn="ctr">
              <a:buNone/>
              <a:defRPr sz="1333"/>
            </a:lvl8pPr>
            <a:lvl9pPr marL="3047725" indent="0" algn="ctr">
              <a:buNone/>
              <a:defRPr sz="1333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80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97416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2" y="544001"/>
            <a:ext cx="8749709" cy="24237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75" indent="0" algn="ctr">
              <a:buNone/>
              <a:defRPr sz="2222"/>
            </a:lvl2pPr>
            <a:lvl3pPr marL="1015949" indent="0" algn="ctr">
              <a:buNone/>
              <a:defRPr sz="2000"/>
            </a:lvl3pPr>
            <a:lvl4pPr marL="1523924" indent="0" algn="ctr">
              <a:buNone/>
              <a:defRPr sz="1778"/>
            </a:lvl4pPr>
            <a:lvl5pPr marL="2031899" indent="0" algn="ctr">
              <a:buNone/>
              <a:defRPr sz="1778"/>
            </a:lvl5pPr>
            <a:lvl6pPr marL="2539873" indent="0" algn="ctr">
              <a:buNone/>
              <a:defRPr sz="1778"/>
            </a:lvl6pPr>
            <a:lvl7pPr marL="3047848" indent="0" algn="ctr">
              <a:buNone/>
              <a:defRPr sz="1778"/>
            </a:lvl7pPr>
            <a:lvl8pPr marL="3555822" indent="0" algn="ctr">
              <a:buNone/>
              <a:defRPr sz="1778"/>
            </a:lvl8pPr>
            <a:lvl9pPr marL="4063797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2671" y="5402660"/>
            <a:ext cx="322525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8856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B429-15DD-46DB-8E36-6783495AE454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F83-90EE-4101-AE6E-99B30FA87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0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9.emf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9.emf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2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image" Target="../media/image19.emf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Relationship Id="rId9" Type="http://schemas.openxmlformats.org/officeDocument/2006/relationships/image" Target="../media/image1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19.emf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19.emf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3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9.emf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19.e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19.emf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92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19.emf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5" Type="http://schemas.openxmlformats.org/officeDocument/2006/relationships/image" Target="../media/image19.emf"/><Relationship Id="rId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image" Target="../media/image19.emf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theme" Target="../theme/theme24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31.xml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230.xml"/><Relationship Id="rId9" Type="http://schemas.openxmlformats.org/officeDocument/2006/relationships/theme" Target="../theme/theme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9.e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9.emf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3" r:id="rId2"/>
    <p:sldLayoutId id="2147483764" r:id="rId3"/>
    <p:sldLayoutId id="2147483769" r:id="rId4"/>
    <p:sldLayoutId id="2147483766" r:id="rId5"/>
    <p:sldLayoutId id="2147483768" r:id="rId6"/>
    <p:sldLayoutId id="2147483770" r:id="rId7"/>
    <p:sldLayoutId id="2147483771" r:id="rId8"/>
    <p:sldLayoutId id="2147483772" r:id="rId9"/>
    <p:sldLayoutId id="2147483817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5476876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4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1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1" y="1145647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9525003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fr-FR" sz="75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75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736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6194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4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01601" indent="-293664" algn="l" defTabSz="76194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96866" indent="-261916" algn="l" defTabSz="76194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269898" indent="-190484" algn="l" defTabSz="76194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642931" indent="-190484" algn="l" defTabSz="76194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09533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5476875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3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0" y="1145646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289" y="5522194"/>
            <a:ext cx="20171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6E2C537-AF8C-4840-8150-E91E662A791C}"/>
              </a:ext>
            </a:extLst>
          </p:cNvPr>
          <p:cNvCxnSpPr/>
          <p:nvPr userDrawn="1"/>
        </p:nvCxnSpPr>
        <p:spPr>
          <a:xfrm>
            <a:off x="9461500" y="5540599"/>
            <a:ext cx="0" cy="1170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9525002" y="5541430"/>
            <a:ext cx="274114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317" y="584022"/>
            <a:ext cx="684825" cy="2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9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Arial MT Std Light" panose="020B0302030403020204" pitchFamily="34" charset="0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5476875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3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0" y="1145646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  <a:latin typeface="+mn-lt"/>
              </a:rPr>
              <a:t>@ </a:t>
            </a:r>
            <a:r>
              <a:rPr lang="fr-FR" sz="75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75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82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  <p:sldLayoutId id="2147484061" r:id="rId18"/>
    <p:sldLayoutId id="214748406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01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</p:sldLayoutIdLst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9" r:id="rId6"/>
    <p:sldLayoutId id="2147484080" r:id="rId7"/>
    <p:sldLayoutId id="2147484081" r:id="rId8"/>
    <p:sldLayoutId id="2147484082" r:id="rId9"/>
    <p:sldLayoutId id="2147484083" r:id="rId10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5476876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4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1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1" y="1145647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9525003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  <a:latin typeface="+mn-lt"/>
              </a:rPr>
              <a:t>@ </a:t>
            </a:r>
            <a:r>
              <a:rPr lang="fr-FR" sz="75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75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432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7" r:id="rId13"/>
    <p:sldLayoutId id="2147484118" r:id="rId14"/>
    <p:sldLayoutId id="214748412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6194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4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01601" indent="-293664" algn="l" defTabSz="76194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96866" indent="-261916" algn="l" defTabSz="76194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269898" indent="-190484" algn="l" defTabSz="76194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642931" indent="-190484" algn="l" defTabSz="76194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09533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69" y="1017824"/>
            <a:ext cx="8074063" cy="152349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068" y="3258568"/>
            <a:ext cx="281862" cy="1795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fr-FR" dirty="0"/>
              <a:t>Lieu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5728B4-381A-4324-BDC3-7C5EC61935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114" y="5118000"/>
            <a:ext cx="1215774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7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761970" rtl="0" eaLnBrk="1" latinLnBrk="0" hangingPunct="1">
        <a:lnSpc>
          <a:spcPct val="90000"/>
        </a:lnSpc>
        <a:spcBef>
          <a:spcPct val="0"/>
        </a:spcBef>
        <a:buNone/>
        <a:defRPr sz="3667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1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+mn-cs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+mn-cs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5476875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3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0" y="1145646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9525002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fr-FR" sz="75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75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80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/>
        </p:nvSpPr>
        <p:spPr>
          <a:xfrm>
            <a:off x="0" y="5476875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 dirty="0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3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0" y="1145646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/>
        </p:nvSpPr>
        <p:spPr>
          <a:xfrm>
            <a:off x="9525002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  <a:latin typeface="+mn-lt"/>
              </a:rPr>
              <a:t>© cnes</a:t>
            </a:r>
          </a:p>
        </p:txBody>
      </p:sp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A754B8A0-1ED4-4933-BD66-3B24BA139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8113" y="5507614"/>
            <a:ext cx="1174456" cy="176647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29 octobre 2021</a:t>
            </a:r>
            <a:endParaRPr lang="en-US" dirty="0"/>
          </a:p>
        </p:txBody>
      </p:sp>
      <p:sp>
        <p:nvSpPr>
          <p:cNvPr id="14" name="Espace réservé du pied de page 7">
            <a:extLst>
              <a:ext uri="{FF2B5EF4-FFF2-40B4-BE49-F238E27FC236}">
                <a16:creationId xmlns:a16="http://schemas.microsoft.com/office/drawing/2014/main" id="{8DA3703E-3A6C-4CDC-A5A5-451969149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882" y="5507975"/>
            <a:ext cx="7574228" cy="176646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29 octobre 2021</a:t>
            </a:r>
          </a:p>
        </p:txBody>
      </p:sp>
    </p:spTree>
    <p:extLst>
      <p:ext uri="{BB962C8B-B14F-4D97-AF65-F5344CB8AC3E}">
        <p14:creationId xmlns:p14="http://schemas.microsoft.com/office/powerpoint/2010/main" val="243195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5476875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3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0" y="1145646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9525002" y="5541430"/>
            <a:ext cx="315792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fr-FR" sz="75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75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00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-1" y="5476875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Direction des Systèmes Orbitaux et des Applications - Sous-Direction Sciences de l’Univers et Sous-Direction Exploration et Vols Habités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3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0" y="1145646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9588503" y="5531850"/>
            <a:ext cx="634998" cy="1281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cnes</a:t>
            </a:r>
          </a:p>
        </p:txBody>
      </p:sp>
    </p:spTree>
    <p:extLst>
      <p:ext uri="{BB962C8B-B14F-4D97-AF65-F5344CB8AC3E}">
        <p14:creationId xmlns:p14="http://schemas.microsoft.com/office/powerpoint/2010/main" val="105947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78625"/>
            <a:ext cx="8763000" cy="30008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9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80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</p:sldLayoutIdLst>
  <p:hf hdr="0" ftr="0" dt="0"/>
  <p:txStyles>
    <p:titleStyle>
      <a:lvl1pPr algn="l" defTabSz="761962" rtl="0" eaLnBrk="1" latinLnBrk="0" hangingPunct="1">
        <a:lnSpc>
          <a:spcPct val="90000"/>
        </a:lnSpc>
        <a:spcBef>
          <a:spcPct val="0"/>
        </a:spcBef>
        <a:buNone/>
        <a:defRPr lang="fr-FR" sz="15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761962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/>
        <a:buNone/>
        <a:defRPr lang="fr-FR" sz="135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299985" indent="-190490" algn="l" defTabSz="761962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00B0F0"/>
        </a:buClr>
        <a:buFont typeface="Wingdings" panose="05000000000000000000" pitchFamily="2" charset="2"/>
        <a:buChar char="v"/>
        <a:defRPr sz="135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509975" indent="-190490" algn="l" defTabSz="761962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00B0F0"/>
        </a:buClr>
        <a:buFont typeface="Wingdings" panose="05000000000000000000" pitchFamily="2" charset="2"/>
        <a:buChar char="Ø"/>
        <a:defRPr sz="12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333433" indent="-190490" algn="l" defTabSz="761962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1714414" indent="-190490" algn="l" defTabSz="761962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095395" indent="-190490" algn="l" defTabSz="761962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76" indent="-190490" algn="l" defTabSz="761962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indent="-190490" algn="l" defTabSz="761962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38" indent="-190490" algn="l" defTabSz="761962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1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62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43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24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05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86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67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47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5476875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3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0" y="1145646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  <a:latin typeface="+mn-lt"/>
              </a:rPr>
              <a:t>@ </a:t>
            </a:r>
            <a:r>
              <a:rPr lang="fr-FR" sz="75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75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3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69" y="1017825"/>
            <a:ext cx="8074063" cy="152349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068" y="3258568"/>
            <a:ext cx="281862" cy="1795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fr-FR" dirty="0"/>
              <a:t>Lieu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5728B4-381A-4324-BDC3-7C5EC61935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115" y="5118000"/>
            <a:ext cx="1215774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761940" rtl="0" eaLnBrk="1" latinLnBrk="0" hangingPunct="1">
        <a:lnSpc>
          <a:spcPct val="90000"/>
        </a:lnSpc>
        <a:spcBef>
          <a:spcPct val="0"/>
        </a:spcBef>
        <a:buNone/>
        <a:defRPr sz="3667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76194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1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301601" indent="-293664" algn="l" defTabSz="76194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96866" indent="-261916" algn="l" defTabSz="76194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+mn-cs"/>
        </a:defRPr>
      </a:lvl3pPr>
      <a:lvl4pPr marL="1269898" indent="-190484" algn="l" defTabSz="76194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+mn-cs"/>
        </a:defRPr>
      </a:lvl4pPr>
      <a:lvl5pPr marL="1642931" indent="-190484" algn="l" defTabSz="76194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09533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5476876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4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1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1" y="1145647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9525003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  <a:latin typeface="+mn-lt"/>
              </a:rPr>
              <a:t>@ </a:t>
            </a:r>
            <a:r>
              <a:rPr lang="fr-FR" sz="75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75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19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  <p:sldLayoutId id="2147484252" r:id="rId14"/>
    <p:sldLayoutId id="2147484254" r:id="rId15"/>
    <p:sldLayoutId id="214748425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6194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4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01601" indent="-293664" algn="l" defTabSz="76194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96866" indent="-261916" algn="l" defTabSz="76194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269898" indent="-190484" algn="l" defTabSz="76194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642931" indent="-190484" algn="l" defTabSz="76194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09533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5476875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3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0" y="1145646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289" y="5522194"/>
            <a:ext cx="20171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6E2C537-AF8C-4840-8150-E91E662A791C}"/>
              </a:ext>
            </a:extLst>
          </p:cNvPr>
          <p:cNvCxnSpPr/>
          <p:nvPr userDrawn="1"/>
        </p:nvCxnSpPr>
        <p:spPr>
          <a:xfrm>
            <a:off x="9461500" y="5540599"/>
            <a:ext cx="0" cy="1170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9525002" y="5541430"/>
            <a:ext cx="274114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</a:rPr>
              <a:t>@ </a:t>
            </a:r>
            <a:r>
              <a:rPr lang="fr-FR" sz="750" b="1" dirty="0" err="1">
                <a:solidFill>
                  <a:schemeClr val="bg1"/>
                </a:solidFill>
              </a:rPr>
              <a:t>cnes</a:t>
            </a:r>
            <a:endParaRPr lang="fr-FR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7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Arial MT Std Light" panose="020B0302030403020204" pitchFamily="34" charset="0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4000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99" r:id="rId3"/>
    <p:sldLayoutId id="2147483798" r:id="rId4"/>
    <p:sldLayoutId id="2147483801" r:id="rId5"/>
    <p:sldLayoutId id="2147483803" r:id="rId6"/>
    <p:sldLayoutId id="2147483804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16297"/>
            <a:ext cx="7097138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49400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54878" y="5340352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35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lang="fr-FR" sz="2000" b="1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</p:spPr>
        <p:txBody>
          <a:bodyPr vert="horz" lIns="91438" tIns="45720" rIns="91438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6" y="5343387"/>
            <a:ext cx="371886" cy="303212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37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</p:sldLayoutIdLst>
  <p:hf hdr="0" ftr="0" dt="0"/>
  <p:txStyles>
    <p:titleStyle>
      <a:lvl1pPr algn="l" defTabSz="101597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7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88" indent="-253992" algn="l" defTabSz="101597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80" indent="-253992" algn="l" defTabSz="101597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47" indent="-253992" algn="l" defTabSz="101597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32" indent="-253992" algn="l" defTabSz="101597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17" indent="-253992" algn="l" defTabSz="101597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01" indent="-253992" algn="l" defTabSz="101597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86" indent="-253992" algn="l" defTabSz="101597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870" indent="-253992" algn="l" defTabSz="101597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85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7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55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4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25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1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93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877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B7EDC-2534-4611-95D5-5BE52031260D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49" y="2508281"/>
            <a:ext cx="5929313" cy="46166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29326" y="-553045"/>
            <a:ext cx="3535958" cy="636071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55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333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41332" b="1" i="0" kern="1200" cap="all" baseline="0">
          <a:solidFill>
            <a:schemeClr val="bg1">
              <a:alpha val="30000"/>
            </a:schemeClr>
          </a:solidFill>
          <a:latin typeface="Arial Black" panose="020B0604020202020204" pitchFamily="34" charset="0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+mn-cs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+mn-cs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5476875"/>
            <a:ext cx="10160000" cy="238125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43" y="243000"/>
            <a:ext cx="1215774" cy="30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92381"/>
            <a:ext cx="9560001" cy="2423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00" y="1145646"/>
            <a:ext cx="9560001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299999" y="493892"/>
            <a:ext cx="80740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6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9525002" y="5541430"/>
            <a:ext cx="339837" cy="1154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750" b="1" dirty="0">
                <a:solidFill>
                  <a:schemeClr val="bg1"/>
                </a:solidFill>
                <a:latin typeface="+mn-lt"/>
              </a:rPr>
              <a:t>@ </a:t>
            </a:r>
            <a:r>
              <a:rPr lang="fr-FR" sz="75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75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44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4" r:id="rId12"/>
    <p:sldLayoutId id="214748397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17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333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69" y="1017824"/>
            <a:ext cx="8074063" cy="152349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068" y="3258568"/>
            <a:ext cx="281862" cy="1795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fr-FR" dirty="0"/>
              <a:t>Lieu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5728B4-381A-4324-BDC3-7C5EC61935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114" y="5118000"/>
            <a:ext cx="1215774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5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761970" rtl="0" eaLnBrk="1" latinLnBrk="0" hangingPunct="1">
        <a:lnSpc>
          <a:spcPct val="90000"/>
        </a:lnSpc>
        <a:spcBef>
          <a:spcPct val="0"/>
        </a:spcBef>
        <a:buNone/>
        <a:defRPr sz="3667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76197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1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301613" indent="-293676" algn="l" defTabSz="761970" rtl="0" eaLnBrk="1" latinLnBrk="0" hangingPunct="1">
        <a:lnSpc>
          <a:spcPct val="100000"/>
        </a:lnSpc>
        <a:spcBef>
          <a:spcPts val="417"/>
        </a:spcBef>
        <a:buClr>
          <a:schemeClr val="accent1"/>
        </a:buClr>
        <a:buFont typeface="Wingdings" panose="05000000000000000000" pitchFamily="2" charset="2"/>
        <a:buChar char="v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96902" indent="-261927" algn="l" defTabSz="76197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Ø"/>
        <a:defRPr sz="1333" kern="1200">
          <a:solidFill>
            <a:schemeClr val="bg2"/>
          </a:solidFill>
          <a:latin typeface="+mn-lt"/>
          <a:ea typeface="+mn-ea"/>
          <a:cs typeface="+mn-cs"/>
        </a:defRPr>
      </a:lvl3pPr>
      <a:lvl4pPr marL="1269949" indent="-190492" algn="l" defTabSz="761970" rtl="0" eaLnBrk="1" latinLnBrk="0" hangingPunct="1">
        <a:lnSpc>
          <a:spcPct val="100000"/>
        </a:lnSpc>
        <a:spcBef>
          <a:spcPts val="250"/>
        </a:spcBef>
        <a:buClr>
          <a:schemeClr val="accent1"/>
        </a:buClr>
        <a:buFont typeface="Courier New" panose="02070309020205020404" pitchFamily="49" charset="0"/>
        <a:buChar char="o"/>
        <a:defRPr sz="1167" kern="1200">
          <a:solidFill>
            <a:schemeClr val="bg2"/>
          </a:solidFill>
          <a:latin typeface="+mn-lt"/>
          <a:ea typeface="+mn-ea"/>
          <a:cs typeface="+mn-cs"/>
        </a:defRPr>
      </a:lvl4pPr>
      <a:lvl5pPr marL="1642997" indent="-190492" algn="l" defTabSz="76197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sebastien.celestin@cnrs-orleans.fr" TargetMode="External"/><Relationship Id="rId13" Type="http://schemas.openxmlformats.org/officeDocument/2006/relationships/hyperlink" Target="mailto:vincent.maget@onera.fr" TargetMode="External"/><Relationship Id="rId3" Type="http://schemas.openxmlformats.org/officeDocument/2006/relationships/hyperlink" Target="mailto:frederic.auchere@ias.u-psud.fr" TargetMode="External"/><Relationship Id="rId7" Type="http://schemas.openxmlformats.org/officeDocument/2006/relationships/hyperlink" Target="mailto:frederic.baudin@ias.u-psud.fr" TargetMode="External"/><Relationship Id="rId12" Type="http://schemas.openxmlformats.org/officeDocument/2006/relationships/hyperlink" Target="mailto:Dimitra.koutroumpa@latmos.ipsl.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lina.hadid@lpp.polytechnique.fr" TargetMode="External"/><Relationship Id="rId11" Type="http://schemas.openxmlformats.org/officeDocument/2006/relationships/hyperlink" Target="mailto:karine.issautier@obspm.fr" TargetMode="External"/><Relationship Id="rId5" Type="http://schemas.openxmlformats.org/officeDocument/2006/relationships/hyperlink" Target="mailto:matthieu.kretzschmar@cnrs-orleans.fr" TargetMode="External"/><Relationship Id="rId10" Type="http://schemas.openxmlformats.org/officeDocument/2006/relationships/hyperlink" Target="mailto:matthieu.berthomier@lpp.polytechnique.fr" TargetMode="External"/><Relationship Id="rId4" Type="http://schemas.openxmlformats.org/officeDocument/2006/relationships/hyperlink" Target="mailto:astafyeva@ipgp.fr" TargetMode="External"/><Relationship Id="rId9" Type="http://schemas.openxmlformats.org/officeDocument/2006/relationships/hyperlink" Target="mailto:vincent.genot@irap.omp.eu" TargetMode="External"/><Relationship Id="rId14" Type="http://schemas.openxmlformats.org/officeDocument/2006/relationships/hyperlink" Target="mailto:antoine.strugarek@cea.f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1042969" y="1525527"/>
            <a:ext cx="8074063" cy="1015791"/>
          </a:xfrm>
        </p:spPr>
        <p:txBody>
          <a:bodyPr/>
          <a:lstStyle/>
          <a:p>
            <a:r>
              <a:rPr lang="fr-FR" dirty="0"/>
              <a:t>Nouvelles du CNES</a:t>
            </a:r>
            <a:br>
              <a:rPr lang="fr-FR" dirty="0"/>
            </a:br>
            <a:r>
              <a:rPr lang="fr-FR" dirty="0"/>
              <a:t>/ GT SHM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786910" y="3140994"/>
            <a:ext cx="3123045" cy="568561"/>
          </a:xfrm>
        </p:spPr>
        <p:txBody>
          <a:bodyPr>
            <a:normAutofit/>
          </a:bodyPr>
          <a:lstStyle/>
          <a:p>
            <a:r>
              <a:rPr lang="fr-FR" sz="1800" dirty="0"/>
              <a:t>Kader </a:t>
            </a:r>
            <a:r>
              <a:rPr lang="fr-FR" sz="1800" dirty="0" err="1"/>
              <a:t>Amsif</a:t>
            </a:r>
            <a:r>
              <a:rPr lang="fr-FR" sz="1800" dirty="0"/>
              <a:t> &amp; Matthieu Kretzschmar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918353" y="2706504"/>
            <a:ext cx="4323299" cy="269304"/>
          </a:xfrm>
        </p:spPr>
        <p:txBody>
          <a:bodyPr/>
          <a:lstStyle/>
          <a:p>
            <a:r>
              <a:rPr lang="fr-FR" dirty="0"/>
              <a:t>Colloque de prospective du PNST</a:t>
            </a:r>
          </a:p>
        </p:txBody>
      </p:sp>
    </p:spTree>
    <p:extLst>
      <p:ext uri="{BB962C8B-B14F-4D97-AF65-F5344CB8AC3E}">
        <p14:creationId xmlns:p14="http://schemas.microsoft.com/office/powerpoint/2010/main" val="18190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999" y="475172"/>
            <a:ext cx="9726033" cy="4501430"/>
          </a:xfrm>
        </p:spPr>
        <p:txBody>
          <a:bodyPr>
            <a:noAutofit/>
          </a:bodyPr>
          <a:lstStyle/>
          <a:p>
            <a:pPr lvl="1"/>
            <a:r>
              <a:rPr lang="fr-FR" sz="1400" dirty="0">
                <a:cs typeface="+mn-cs"/>
              </a:rPr>
              <a:t>Soleil et Héliosphère interne : </a:t>
            </a:r>
            <a:r>
              <a:rPr lang="fr-FR" sz="1400" b="0" dirty="0" err="1">
                <a:solidFill>
                  <a:srgbClr val="00B050"/>
                </a:solidFill>
                <a:cs typeface="+mn-cs"/>
              </a:rPr>
              <a:t>SolO</a:t>
            </a:r>
            <a:r>
              <a:rPr lang="fr-FR" sz="1400" b="0" dirty="0">
                <a:solidFill>
                  <a:srgbClr val="00B050"/>
                </a:solidFill>
                <a:cs typeface="+mn-cs"/>
              </a:rPr>
              <a:t>, PSP, + </a:t>
            </a:r>
            <a:r>
              <a:rPr lang="fr-FR" sz="1400" b="0" dirty="0" err="1">
                <a:solidFill>
                  <a:srgbClr val="00B050"/>
                </a:solidFill>
                <a:cs typeface="+mn-cs"/>
              </a:rPr>
              <a:t>older</a:t>
            </a:r>
            <a:r>
              <a:rPr lang="fr-FR" sz="1400" b="0" dirty="0">
                <a:solidFill>
                  <a:srgbClr val="00B050"/>
                </a:solidFill>
                <a:cs typeface="+mn-cs"/>
              </a:rPr>
              <a:t> mission</a:t>
            </a:r>
          </a:p>
          <a:p>
            <a:pPr lvl="1"/>
            <a:r>
              <a:rPr lang="fr-FR" sz="1400" dirty="0">
                <a:cs typeface="+mn-cs"/>
              </a:rPr>
              <a:t>Chauffage accélération et dynamisme de l’atmosphère solaire : </a:t>
            </a:r>
            <a:r>
              <a:rPr lang="fr-FR" sz="1400" b="0" dirty="0">
                <a:solidFill>
                  <a:srgbClr val="FFC000"/>
                </a:solidFill>
                <a:cs typeface="+mn-cs"/>
              </a:rPr>
              <a:t>Solar-C (JAXA, 2029 ?)</a:t>
            </a:r>
          </a:p>
          <a:p>
            <a:pPr lvl="1"/>
            <a:r>
              <a:rPr lang="fr-FR" sz="1400" dirty="0">
                <a:cs typeface="+mn-cs"/>
              </a:rPr>
              <a:t>Turbulence dans le vent solaire : </a:t>
            </a:r>
            <a:r>
              <a:rPr lang="fr-FR" sz="1400" b="0" dirty="0" err="1">
                <a:solidFill>
                  <a:srgbClr val="FFC000"/>
                </a:solidFill>
                <a:cs typeface="+mn-cs"/>
              </a:rPr>
              <a:t>Helioswarm</a:t>
            </a:r>
            <a:r>
              <a:rPr lang="fr-FR" sz="1400" b="0" dirty="0">
                <a:solidFill>
                  <a:srgbClr val="FFC000"/>
                </a:solidFill>
                <a:cs typeface="+mn-cs"/>
              </a:rPr>
              <a:t> (Nasa, 2029)</a:t>
            </a:r>
          </a:p>
          <a:p>
            <a:pPr lvl="1"/>
            <a:r>
              <a:rPr lang="fr-FR" sz="1400" dirty="0">
                <a:cs typeface="+mn-cs"/>
              </a:rPr>
              <a:t>Météo solaire &amp; couverture de l’</a:t>
            </a:r>
            <a:r>
              <a:rPr lang="fr-FR" sz="1400" dirty="0" err="1">
                <a:cs typeface="+mn-cs"/>
              </a:rPr>
              <a:t>héliosphere</a:t>
            </a:r>
            <a:r>
              <a:rPr lang="fr-FR" sz="1400" dirty="0">
                <a:cs typeface="+mn-cs"/>
              </a:rPr>
              <a:t>: 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LAGRANGE (ESA/SSA L5), observations depuis l’orbite lunaire</a:t>
            </a:r>
          </a:p>
          <a:p>
            <a:pPr lvl="1"/>
            <a:r>
              <a:rPr lang="fr-FR" sz="1400" dirty="0">
                <a:cs typeface="+mn-cs"/>
              </a:rPr>
              <a:t>Prochain NASA </a:t>
            </a:r>
            <a:r>
              <a:rPr lang="fr-FR" sz="1400" dirty="0" err="1">
                <a:cs typeface="+mn-cs"/>
              </a:rPr>
              <a:t>decadal</a:t>
            </a:r>
            <a:r>
              <a:rPr lang="fr-FR" sz="1400" dirty="0">
                <a:cs typeface="+mn-cs"/>
              </a:rPr>
              <a:t> </a:t>
            </a:r>
            <a:r>
              <a:rPr lang="fr-FR" sz="1400" dirty="0" err="1">
                <a:cs typeface="+mn-cs"/>
              </a:rPr>
              <a:t>Helio</a:t>
            </a:r>
            <a:r>
              <a:rPr lang="fr-FR" sz="1400" dirty="0">
                <a:cs typeface="+mn-cs"/>
              </a:rPr>
              <a:t>:</a:t>
            </a:r>
          </a:p>
          <a:p>
            <a:pPr lvl="2"/>
            <a:r>
              <a:rPr lang="fr-FR" sz="1400" dirty="0" err="1">
                <a:cs typeface="+mn-cs"/>
              </a:rPr>
              <a:t>Heliosphère</a:t>
            </a:r>
            <a:r>
              <a:rPr lang="fr-FR" sz="1400" dirty="0">
                <a:cs typeface="+mn-cs"/>
              </a:rPr>
              <a:t> externe et milieu interstellaire: </a:t>
            </a:r>
            <a:r>
              <a:rPr lang="fr-FR" sz="1400" dirty="0" err="1">
                <a:cs typeface="+mn-cs"/>
              </a:rPr>
              <a:t>Interstellar</a:t>
            </a:r>
            <a:r>
              <a:rPr lang="fr-FR" sz="1400" dirty="0">
                <a:cs typeface="+mn-cs"/>
              </a:rPr>
              <a:t> Probe</a:t>
            </a:r>
          </a:p>
          <a:p>
            <a:pPr lvl="2"/>
            <a:r>
              <a:rPr lang="fr-FR" sz="1400" dirty="0">
                <a:cs typeface="+mn-cs"/>
              </a:rPr>
              <a:t>Mission solaire polaire : 4pi or </a:t>
            </a:r>
            <a:r>
              <a:rPr lang="fr-FR" sz="1400" dirty="0" err="1">
                <a:cs typeface="+mn-cs"/>
              </a:rPr>
              <a:t>other</a:t>
            </a:r>
            <a:endParaRPr lang="fr-FR" sz="1400" dirty="0">
              <a:cs typeface="+mn-cs"/>
            </a:endParaRPr>
          </a:p>
          <a:p>
            <a:pPr lvl="1"/>
            <a:r>
              <a:rPr lang="fr-FR" sz="1400" dirty="0">
                <a:cs typeface="+mn-cs"/>
              </a:rPr>
              <a:t>Magnétosphère Uranus : </a:t>
            </a:r>
            <a:r>
              <a:rPr lang="fr-FR" sz="1400" b="0" dirty="0">
                <a:solidFill>
                  <a:srgbClr val="FF0000"/>
                </a:solidFill>
                <a:cs typeface="+mn-cs"/>
              </a:rPr>
              <a:t>Uranus Probe and orbiter (NASA </a:t>
            </a:r>
            <a:r>
              <a:rPr lang="fr-FR" sz="1400" b="0" dirty="0" err="1">
                <a:solidFill>
                  <a:srgbClr val="FF0000"/>
                </a:solidFill>
                <a:cs typeface="+mn-cs"/>
              </a:rPr>
              <a:t>Planeto</a:t>
            </a:r>
            <a:r>
              <a:rPr lang="fr-FR" sz="1400" b="0" dirty="0">
                <a:solidFill>
                  <a:srgbClr val="FF0000"/>
                </a:solidFill>
                <a:cs typeface="+mn-cs"/>
              </a:rPr>
              <a:t> Flagship)</a:t>
            </a:r>
          </a:p>
          <a:p>
            <a:pPr lvl="1"/>
            <a:r>
              <a:rPr lang="fr-FR" sz="1400" dirty="0">
                <a:cs typeface="+mn-cs"/>
              </a:rPr>
              <a:t>Magnétosphère Martienne : </a:t>
            </a:r>
            <a:r>
              <a:rPr lang="fr-FR" sz="1400" b="0" dirty="0">
                <a:solidFill>
                  <a:srgbClr val="FF0000"/>
                </a:solidFill>
                <a:cs typeface="+mn-cs"/>
              </a:rPr>
              <a:t>M-Matisse (Phase A </a:t>
            </a:r>
            <a:r>
              <a:rPr lang="fr-FR" sz="1400" b="0" dirty="0" err="1">
                <a:solidFill>
                  <a:srgbClr val="FF0000"/>
                </a:solidFill>
                <a:cs typeface="+mn-cs"/>
              </a:rPr>
              <a:t>comp</a:t>
            </a:r>
            <a:r>
              <a:rPr lang="fr-FR" sz="1400" b="0" dirty="0">
                <a:solidFill>
                  <a:srgbClr val="FF0000"/>
                </a:solidFill>
                <a:cs typeface="+mn-cs"/>
              </a:rPr>
              <a:t> M7)</a:t>
            </a:r>
          </a:p>
          <a:p>
            <a:pPr lvl="1"/>
            <a:r>
              <a:rPr lang="fr-FR" sz="1400" dirty="0">
                <a:solidFill>
                  <a:schemeClr val="tx1"/>
                </a:solidFill>
                <a:cs typeface="+mn-cs"/>
              </a:rPr>
              <a:t>Magnétosphère système Jovien (2031) : </a:t>
            </a:r>
            <a:r>
              <a:rPr lang="fr-FR" sz="1400" b="0" dirty="0">
                <a:solidFill>
                  <a:srgbClr val="00B050"/>
                </a:solidFill>
                <a:cs typeface="+mn-cs"/>
              </a:rPr>
              <a:t>JUICE, 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COMPASS (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jovian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radiation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belts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)</a:t>
            </a:r>
          </a:p>
          <a:p>
            <a:pPr lvl="1"/>
            <a:r>
              <a:rPr lang="fr-FR" sz="1400" dirty="0">
                <a:cs typeface="+mn-cs"/>
              </a:rPr>
              <a:t>Magnétosphère Mercure (2026) : </a:t>
            </a:r>
            <a:r>
              <a:rPr lang="fr-FR" sz="1400" b="0" dirty="0" err="1">
                <a:solidFill>
                  <a:srgbClr val="00B050"/>
                </a:solidFill>
                <a:cs typeface="+mn-cs"/>
              </a:rPr>
              <a:t>Bepi</a:t>
            </a:r>
            <a:r>
              <a:rPr lang="fr-FR" sz="1400" b="0" dirty="0">
                <a:solidFill>
                  <a:srgbClr val="00B050"/>
                </a:solidFill>
                <a:cs typeface="+mn-cs"/>
              </a:rPr>
              <a:t> Colombo</a:t>
            </a:r>
          </a:p>
          <a:p>
            <a:pPr lvl="1"/>
            <a:r>
              <a:rPr lang="fr-FR" sz="1400" dirty="0">
                <a:cs typeface="+mn-cs"/>
              </a:rPr>
              <a:t>Environnement ionisé de comète: </a:t>
            </a:r>
            <a:r>
              <a:rPr lang="fr-FR" sz="1400" b="0" dirty="0">
                <a:solidFill>
                  <a:srgbClr val="00B050"/>
                </a:solidFill>
                <a:cs typeface="+mn-cs"/>
              </a:rPr>
              <a:t>Comet </a:t>
            </a:r>
            <a:r>
              <a:rPr lang="fr-FR" sz="1400" b="0" dirty="0" err="1">
                <a:solidFill>
                  <a:srgbClr val="00B050"/>
                </a:solidFill>
                <a:cs typeface="+mn-cs"/>
              </a:rPr>
              <a:t>Interceptor</a:t>
            </a:r>
            <a:r>
              <a:rPr lang="fr-FR" sz="1400" b="0" dirty="0">
                <a:solidFill>
                  <a:srgbClr val="00B050"/>
                </a:solidFill>
                <a:cs typeface="+mn-cs"/>
              </a:rPr>
              <a:t> (ESA, 2027 ?)</a:t>
            </a:r>
          </a:p>
          <a:p>
            <a:pPr lvl="1"/>
            <a:r>
              <a:rPr lang="fr-FR" sz="1400" dirty="0">
                <a:cs typeface="+mn-cs"/>
              </a:rPr>
              <a:t>Magnétosphère terrestre:</a:t>
            </a:r>
            <a:r>
              <a:rPr lang="fr-FR" sz="1400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sz="1400" b="0" dirty="0">
                <a:solidFill>
                  <a:srgbClr val="FF0000"/>
                </a:solidFill>
                <a:cs typeface="+mn-cs"/>
              </a:rPr>
              <a:t>Plasma </a:t>
            </a:r>
            <a:r>
              <a:rPr lang="fr-FR" sz="1400" b="0" dirty="0" err="1">
                <a:solidFill>
                  <a:srgbClr val="FF0000"/>
                </a:solidFill>
                <a:cs typeface="+mn-cs"/>
              </a:rPr>
              <a:t>Observatory</a:t>
            </a:r>
            <a:r>
              <a:rPr lang="fr-FR" sz="1400" b="0" dirty="0">
                <a:solidFill>
                  <a:srgbClr val="FF0000"/>
                </a:solidFill>
                <a:cs typeface="+mn-cs"/>
              </a:rPr>
              <a:t> (Phase A </a:t>
            </a:r>
            <a:r>
              <a:rPr lang="fr-FR" sz="1400" b="0" dirty="0" err="1">
                <a:solidFill>
                  <a:srgbClr val="FF0000"/>
                </a:solidFill>
                <a:cs typeface="+mn-cs"/>
              </a:rPr>
              <a:t>comp</a:t>
            </a:r>
            <a:r>
              <a:rPr lang="fr-FR" sz="1400" b="0" dirty="0">
                <a:solidFill>
                  <a:srgbClr val="FF0000"/>
                </a:solidFill>
                <a:cs typeface="+mn-cs"/>
              </a:rPr>
              <a:t> M7)</a:t>
            </a:r>
          </a:p>
          <a:p>
            <a:pPr lvl="1"/>
            <a:r>
              <a:rPr lang="fr-FR" sz="1400" dirty="0">
                <a:cs typeface="+mn-cs"/>
              </a:rPr>
              <a:t>Ionosphère/Thermosphère terrestre : </a:t>
            </a:r>
            <a:r>
              <a:rPr lang="fr-FR" sz="1400" b="0" dirty="0">
                <a:solidFill>
                  <a:srgbClr val="FF0000"/>
                </a:solidFill>
                <a:cs typeface="+mn-cs"/>
              </a:rPr>
              <a:t>GDC / </a:t>
            </a:r>
            <a:r>
              <a:rPr lang="fr-FR" sz="1400" b="0" dirty="0" err="1">
                <a:solidFill>
                  <a:srgbClr val="FF0000"/>
                </a:solidFill>
                <a:cs typeface="+mn-cs"/>
              </a:rPr>
              <a:t>DYnamiCCS</a:t>
            </a:r>
            <a:r>
              <a:rPr lang="fr-FR" sz="1400" b="0" dirty="0">
                <a:solidFill>
                  <a:srgbClr val="FF0000"/>
                </a:solidFill>
                <a:cs typeface="+mn-cs"/>
              </a:rPr>
              <a:t>, 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auroral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tomography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, vent thermosphérique, ROARS, radiation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belt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imaging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from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the Moon,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Lower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Thermosphere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-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Ionosphere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(LTI) </a:t>
            </a:r>
          </a:p>
          <a:p>
            <a:pPr lvl="1"/>
            <a:r>
              <a:rPr lang="fr-FR" sz="1400" dirty="0">
                <a:cs typeface="+mn-cs"/>
              </a:rPr>
              <a:t>Electricité atmosphérique: 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BEES (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nanosat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constelation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for TGF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studies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)</a:t>
            </a:r>
          </a:p>
          <a:p>
            <a:pPr lvl="1"/>
            <a:r>
              <a:rPr lang="fr-FR" sz="1400" dirty="0">
                <a:cs typeface="+mn-cs"/>
              </a:rPr>
              <a:t>Echelles électroniques dans les plasma : 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Debye</a:t>
            </a:r>
          </a:p>
          <a:p>
            <a:pPr lvl="1"/>
            <a:r>
              <a:rPr lang="fr-FR" sz="1400" dirty="0">
                <a:cs typeface="+mn-cs"/>
              </a:rPr>
              <a:t>Constellation pour Interférométrie radio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: imagerie sursauts radios,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Earth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&amp;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planetary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magnetospheric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emission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,</a:t>
            </a:r>
          </a:p>
          <a:p>
            <a:pPr lvl="1"/>
            <a:r>
              <a:rPr lang="fr-FR" sz="1400" dirty="0">
                <a:cs typeface="+mn-cs"/>
              </a:rPr>
              <a:t>Science Lunaire ou depuis la lune :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ceintures de radiation terrestre, </a:t>
            </a:r>
            <a:r>
              <a:rPr lang="fr-FR" sz="1400" b="0" dirty="0" err="1">
                <a:solidFill>
                  <a:schemeClr val="bg2"/>
                </a:solidFill>
                <a:cs typeface="+mn-cs"/>
              </a:rPr>
              <a:t>interféro</a:t>
            </a:r>
            <a:r>
              <a:rPr lang="fr-FR" sz="1400" b="0" dirty="0">
                <a:solidFill>
                  <a:schemeClr val="bg2"/>
                </a:solidFill>
                <a:cs typeface="+mn-cs"/>
              </a:rPr>
              <a:t> radio</a:t>
            </a:r>
          </a:p>
          <a:p>
            <a:pPr lvl="2"/>
            <a:endParaRPr lang="fr-FR" sz="1400" dirty="0">
              <a:solidFill>
                <a:schemeClr val="tx1"/>
              </a:solidFill>
              <a:cs typeface="+mn-cs"/>
            </a:endParaRPr>
          </a:p>
          <a:p>
            <a:pPr>
              <a:lnSpc>
                <a:spcPct val="110000"/>
              </a:lnSpc>
            </a:pPr>
            <a:endParaRPr lang="fr-FR" sz="14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00000" y="175379"/>
            <a:ext cx="7167563" cy="230188"/>
          </a:xfrm>
        </p:spPr>
        <p:txBody>
          <a:bodyPr/>
          <a:lstStyle/>
          <a:p>
            <a:r>
              <a:rPr lang="fr-FR" sz="1500" b="1" dirty="0">
                <a:ea typeface="Arial" charset="0"/>
              </a:rPr>
              <a:t>prospective SHM : </a:t>
            </a:r>
            <a:r>
              <a:rPr lang="fr-FR" sz="1500" b="1" dirty="0" err="1">
                <a:ea typeface="Arial" charset="0"/>
              </a:rPr>
              <a:t>Current</a:t>
            </a:r>
            <a:r>
              <a:rPr lang="fr-FR" sz="1500" b="1" dirty="0">
                <a:ea typeface="Arial" charset="0"/>
              </a:rPr>
              <a:t> state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Sous-titre 5">
            <a:extLst>
              <a:ext uri="{FF2B5EF4-FFF2-40B4-BE49-F238E27FC236}">
                <a16:creationId xmlns:a16="http://schemas.microsoft.com/office/drawing/2014/main" id="{1234945C-3DAB-4200-2639-E79F58767711}"/>
              </a:ext>
            </a:extLst>
          </p:cNvPr>
          <p:cNvSpPr txBox="1">
            <a:spLocks/>
          </p:cNvSpPr>
          <p:nvPr/>
        </p:nvSpPr>
        <p:spPr>
          <a:xfrm>
            <a:off x="36052" y="5484106"/>
            <a:ext cx="7962604" cy="265037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6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Colloque du PNST - Marseille</a:t>
            </a:r>
          </a:p>
        </p:txBody>
      </p:sp>
    </p:spTree>
    <p:extLst>
      <p:ext uri="{BB962C8B-B14F-4D97-AF65-F5344CB8AC3E}">
        <p14:creationId xmlns:p14="http://schemas.microsoft.com/office/powerpoint/2010/main" val="25133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49F2888-8AB9-C0BF-6D74-93FD92D18AA6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4202943" y="314327"/>
            <a:ext cx="12396" cy="433527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672435-8BCA-4942-B93B-EE5B4805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935" y="5522194"/>
            <a:ext cx="141064" cy="153888"/>
          </a:xfrm>
        </p:spPr>
        <p:txBody>
          <a:bodyPr/>
          <a:lstStyle/>
          <a:p>
            <a:fld id="{62B8EFC2-1E6F-E543-8F2B-2782CBB9317F}" type="slidenum">
              <a:rPr lang="fr-FR" smtClean="0"/>
              <a:t>11</a:t>
            </a:fld>
            <a:endParaRPr lang="fr-FR"/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279A346C-479C-5348-8F26-D59498CA4310}"/>
              </a:ext>
            </a:extLst>
          </p:cNvPr>
          <p:cNvSpPr/>
          <p:nvPr/>
        </p:nvSpPr>
        <p:spPr>
          <a:xfrm>
            <a:off x="78828" y="4957380"/>
            <a:ext cx="10081173" cy="481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F43800-FDCA-8945-8799-08DDA5053A1A}"/>
              </a:ext>
            </a:extLst>
          </p:cNvPr>
          <p:cNvSpPr/>
          <p:nvPr/>
        </p:nvSpPr>
        <p:spPr>
          <a:xfrm>
            <a:off x="686927" y="636159"/>
            <a:ext cx="4300709" cy="148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chemeClr val="bg1"/>
                </a:solidFill>
              </a:rPr>
              <a:t>SOHO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D98678-6505-564C-AE45-23277B1409D5}"/>
              </a:ext>
            </a:extLst>
          </p:cNvPr>
          <p:cNvSpPr/>
          <p:nvPr/>
        </p:nvSpPr>
        <p:spPr>
          <a:xfrm>
            <a:off x="1164405" y="2923540"/>
            <a:ext cx="3050934" cy="2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6D9DD-9C69-7C47-A811-1588882A0A56}"/>
              </a:ext>
            </a:extLst>
          </p:cNvPr>
          <p:cNvSpPr/>
          <p:nvPr/>
        </p:nvSpPr>
        <p:spPr>
          <a:xfrm>
            <a:off x="3542825" y="819286"/>
            <a:ext cx="3246681" cy="22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rgbClr val="00B050"/>
                </a:solidFill>
              </a:rPr>
              <a:t>SOLO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A9B944-6C5E-2C41-9D5B-1F1A6EB170B4}"/>
              </a:ext>
            </a:extLst>
          </p:cNvPr>
          <p:cNvSpPr txBox="1"/>
          <p:nvPr/>
        </p:nvSpPr>
        <p:spPr>
          <a:xfrm>
            <a:off x="9064969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2035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5DCD2C-1467-E54D-AD56-EB8C448B3811}"/>
              </a:ext>
            </a:extLst>
          </p:cNvPr>
          <p:cNvSpPr txBox="1"/>
          <p:nvPr/>
        </p:nvSpPr>
        <p:spPr>
          <a:xfrm>
            <a:off x="6409904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2030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F60D6E-8DD1-214F-8FFB-15E05CF4544D}"/>
              </a:ext>
            </a:extLst>
          </p:cNvPr>
          <p:cNvSpPr txBox="1"/>
          <p:nvPr/>
        </p:nvSpPr>
        <p:spPr>
          <a:xfrm>
            <a:off x="472111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1995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44D46C-0EB9-8543-A91A-486984265150}"/>
              </a:ext>
            </a:extLst>
          </p:cNvPr>
          <p:cNvSpPr/>
          <p:nvPr/>
        </p:nvSpPr>
        <p:spPr>
          <a:xfrm>
            <a:off x="3373349" y="1138715"/>
            <a:ext cx="2788459" cy="22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>
                <a:solidFill>
                  <a:srgbClr val="00B050"/>
                </a:solidFill>
              </a:rPr>
              <a:t>PSP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080F79-2597-094D-B771-A2256545EE9D}"/>
              </a:ext>
            </a:extLst>
          </p:cNvPr>
          <p:cNvSpPr/>
          <p:nvPr/>
        </p:nvSpPr>
        <p:spPr>
          <a:xfrm>
            <a:off x="1943528" y="1432645"/>
            <a:ext cx="3044108" cy="2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/>
              <a:t>STEREO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007783-C0C2-1A4F-B678-1A91E029FFBB}"/>
              </a:ext>
            </a:extLst>
          </p:cNvPr>
          <p:cNvSpPr/>
          <p:nvPr/>
        </p:nvSpPr>
        <p:spPr>
          <a:xfrm>
            <a:off x="2257844" y="2337896"/>
            <a:ext cx="2543428" cy="23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/>
              <a:t>THEMIS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9E2B276-3DF1-6349-A494-D3FD2484E8EB}"/>
              </a:ext>
            </a:extLst>
          </p:cNvPr>
          <p:cNvSpPr txBox="1"/>
          <p:nvPr/>
        </p:nvSpPr>
        <p:spPr>
          <a:xfrm>
            <a:off x="1522670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2005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E95CD-F56B-AF4D-937C-82A6B144824F}"/>
              </a:ext>
            </a:extLst>
          </p:cNvPr>
          <p:cNvSpPr/>
          <p:nvPr/>
        </p:nvSpPr>
        <p:spPr>
          <a:xfrm>
            <a:off x="355420" y="1761549"/>
            <a:ext cx="4150597" cy="16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/>
              <a:t>WIND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0C2915-9925-754A-A7C9-0A4EB025DB38}"/>
              </a:ext>
            </a:extLst>
          </p:cNvPr>
          <p:cNvSpPr/>
          <p:nvPr/>
        </p:nvSpPr>
        <p:spPr>
          <a:xfrm>
            <a:off x="2375913" y="4255432"/>
            <a:ext cx="2067660" cy="2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/>
              <a:t>JUNO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806B0CA-501B-0249-B8BD-AFE7C96B70DE}"/>
              </a:ext>
            </a:extLst>
          </p:cNvPr>
          <p:cNvSpPr txBox="1"/>
          <p:nvPr/>
        </p:nvSpPr>
        <p:spPr>
          <a:xfrm>
            <a:off x="2393495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2015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90F4792-0C63-994B-B28E-ECBE9F41854A}"/>
              </a:ext>
            </a:extLst>
          </p:cNvPr>
          <p:cNvSpPr txBox="1"/>
          <p:nvPr/>
        </p:nvSpPr>
        <p:spPr>
          <a:xfrm>
            <a:off x="3529557" y="6550"/>
            <a:ext cx="1277914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>
                <a:solidFill>
                  <a:srgbClr val="C00000"/>
                </a:solidFill>
              </a:rPr>
              <a:t>MAINTENANT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EF4B2C-CB38-1F69-E54F-7B0372CCC1E1}"/>
              </a:ext>
            </a:extLst>
          </p:cNvPr>
          <p:cNvSpPr txBox="1"/>
          <p:nvPr/>
        </p:nvSpPr>
        <p:spPr>
          <a:xfrm>
            <a:off x="3924661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2024</a:t>
            </a:r>
          </a:p>
        </p:txBody>
      </p:sp>
      <p:pic>
        <p:nvPicPr>
          <p:cNvPr id="1026" name="Picture 2" descr="La sonde Solar Orbiter capture une image détaillée (à couper le souffle) du  Soleil">
            <a:extLst>
              <a:ext uri="{FF2B5EF4-FFF2-40B4-BE49-F238E27FC236}">
                <a16:creationId xmlns:a16="http://schemas.microsoft.com/office/drawing/2014/main" id="{76FBB440-D440-7EF3-F7BC-EC4662E2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" y="636160"/>
            <a:ext cx="853905" cy="8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 plus belles photos de la Terre prises par la NASA de 1972 à nos jours |  National Geographic">
            <a:extLst>
              <a:ext uri="{FF2B5EF4-FFF2-40B4-BE49-F238E27FC236}">
                <a16:creationId xmlns:a16="http://schemas.microsoft.com/office/drawing/2014/main" id="{23A5A00E-6160-AE08-2C7E-82473021F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" y="2346233"/>
            <a:ext cx="849187" cy="8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7D9E446-A8DD-F7C1-B6AE-B421F961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2" y="3645683"/>
            <a:ext cx="1249422" cy="9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3D98C0B-1DB2-6167-263E-6ABCD4F468A4}"/>
              </a:ext>
            </a:extLst>
          </p:cNvPr>
          <p:cNvSpPr txBox="1"/>
          <p:nvPr/>
        </p:nvSpPr>
        <p:spPr>
          <a:xfrm>
            <a:off x="-76033" y="441735"/>
            <a:ext cx="1747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SOLEIL/HELIOSPHERE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85FDFB5-8490-D8A1-4E9E-03C285C5A87C}"/>
              </a:ext>
            </a:extLst>
          </p:cNvPr>
          <p:cNvSpPr txBox="1"/>
          <p:nvPr/>
        </p:nvSpPr>
        <p:spPr>
          <a:xfrm>
            <a:off x="-76033" y="2122655"/>
            <a:ext cx="2387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MAGNETOSPHERE TERRESTRE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AB8B49F-B2D9-3FD7-7194-2DD34FB6001F}"/>
              </a:ext>
            </a:extLst>
          </p:cNvPr>
          <p:cNvSpPr txBox="1"/>
          <p:nvPr/>
        </p:nvSpPr>
        <p:spPr>
          <a:xfrm>
            <a:off x="-76033" y="3416306"/>
            <a:ext cx="26228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MAGNETOSPHERES PLANETAIRES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7B3EF4-88EA-0F24-A7BE-32652791B4CC}"/>
              </a:ext>
            </a:extLst>
          </p:cNvPr>
          <p:cNvSpPr/>
          <p:nvPr/>
        </p:nvSpPr>
        <p:spPr>
          <a:xfrm>
            <a:off x="3360083" y="2628539"/>
            <a:ext cx="2273581" cy="211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/>
              <a:t>MMS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9F2092-8477-94D4-0066-72CEFBCD6C60}"/>
              </a:ext>
            </a:extLst>
          </p:cNvPr>
          <p:cNvSpPr/>
          <p:nvPr/>
        </p:nvSpPr>
        <p:spPr>
          <a:xfrm>
            <a:off x="6862211" y="823980"/>
            <a:ext cx="2127677" cy="225712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rgbClr val="FFC000"/>
                </a:solidFill>
              </a:rPr>
              <a:t>SOLAR-C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0437F-3A1A-C4B8-B975-F879A1D156FE}"/>
              </a:ext>
            </a:extLst>
          </p:cNvPr>
          <p:cNvSpPr/>
          <p:nvPr/>
        </p:nvSpPr>
        <p:spPr>
          <a:xfrm>
            <a:off x="6876655" y="1132970"/>
            <a:ext cx="1319663" cy="225712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 err="1">
                <a:solidFill>
                  <a:srgbClr val="FFC000"/>
                </a:solidFill>
              </a:rPr>
              <a:t>Helioswarm</a:t>
            </a:r>
            <a:endParaRPr lang="fr-FR" sz="1307" b="1" dirty="0">
              <a:solidFill>
                <a:srgbClr val="FFC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398B7F-F706-67AF-1F2B-19D88F650949}"/>
              </a:ext>
            </a:extLst>
          </p:cNvPr>
          <p:cNvSpPr/>
          <p:nvPr/>
        </p:nvSpPr>
        <p:spPr>
          <a:xfrm>
            <a:off x="9208790" y="2444249"/>
            <a:ext cx="965637" cy="599879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rgbClr val="FF0000"/>
                </a:solidFill>
              </a:rPr>
              <a:t>PLASMA OBS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701069-C277-6722-640F-38C51D204F34}"/>
              </a:ext>
            </a:extLst>
          </p:cNvPr>
          <p:cNvSpPr/>
          <p:nvPr/>
        </p:nvSpPr>
        <p:spPr>
          <a:xfrm>
            <a:off x="9208790" y="3393038"/>
            <a:ext cx="965637" cy="599879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rgbClr val="FF0000"/>
                </a:solidFill>
              </a:rPr>
              <a:t>M-MATISSE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7A48FF-F0AB-DF9E-6986-9BE01366F998}"/>
              </a:ext>
            </a:extLst>
          </p:cNvPr>
          <p:cNvSpPr/>
          <p:nvPr/>
        </p:nvSpPr>
        <p:spPr>
          <a:xfrm>
            <a:off x="7766505" y="4355176"/>
            <a:ext cx="894729" cy="293478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rgbClr val="FF0000"/>
                </a:solidFill>
              </a:rPr>
              <a:t>UOP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4E1F8-D146-07CB-4643-C14C432F85B8}"/>
              </a:ext>
            </a:extLst>
          </p:cNvPr>
          <p:cNvSpPr/>
          <p:nvPr/>
        </p:nvSpPr>
        <p:spPr>
          <a:xfrm>
            <a:off x="8215630" y="1559639"/>
            <a:ext cx="948381" cy="367672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 err="1">
                <a:solidFill>
                  <a:srgbClr val="FF0000"/>
                </a:solidFill>
              </a:rPr>
              <a:t>Decadal</a:t>
            </a:r>
            <a:r>
              <a:rPr lang="fr-FR" sz="1307" b="1" dirty="0">
                <a:solidFill>
                  <a:srgbClr val="FF0000"/>
                </a:solidFill>
              </a:rPr>
              <a:t> </a:t>
            </a:r>
            <a:r>
              <a:rPr lang="fr-FR" sz="1307" b="1" dirty="0" err="1">
                <a:solidFill>
                  <a:srgbClr val="FF0000"/>
                </a:solidFill>
              </a:rPr>
              <a:t>Helio</a:t>
            </a:r>
            <a:endParaRPr lang="fr-FR" sz="1307" b="1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860DA2-8AB7-BBFC-F546-5A9ED5FF3D40}"/>
              </a:ext>
            </a:extLst>
          </p:cNvPr>
          <p:cNvSpPr/>
          <p:nvPr/>
        </p:nvSpPr>
        <p:spPr>
          <a:xfrm>
            <a:off x="6486312" y="2549748"/>
            <a:ext cx="1710005" cy="30993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rgbClr val="FF0000"/>
                </a:solidFill>
              </a:rPr>
              <a:t>GDC/</a:t>
            </a:r>
            <a:r>
              <a:rPr lang="fr-FR" sz="1307" b="1" dirty="0" err="1">
                <a:solidFill>
                  <a:srgbClr val="FF0000"/>
                </a:solidFill>
              </a:rPr>
              <a:t>DynamiCCS</a:t>
            </a:r>
            <a:r>
              <a:rPr lang="fr-FR" sz="1307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6FC3A7-E01E-C871-7A12-007E37281D7B}"/>
              </a:ext>
            </a:extLst>
          </p:cNvPr>
          <p:cNvSpPr/>
          <p:nvPr/>
        </p:nvSpPr>
        <p:spPr>
          <a:xfrm>
            <a:off x="4738197" y="4228932"/>
            <a:ext cx="1034117" cy="25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rgbClr val="00B050"/>
                </a:solidFill>
              </a:rPr>
              <a:t>BEPI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C2CD05-6746-78F5-CF3C-2A8A0F537179}"/>
              </a:ext>
            </a:extLst>
          </p:cNvPr>
          <p:cNvSpPr/>
          <p:nvPr/>
        </p:nvSpPr>
        <p:spPr>
          <a:xfrm>
            <a:off x="6789506" y="3495436"/>
            <a:ext cx="1578901" cy="378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rgbClr val="00B050"/>
                </a:solidFill>
              </a:rPr>
              <a:t>JUICE</a:t>
            </a:r>
          </a:p>
        </p:txBody>
      </p:sp>
      <p:sp>
        <p:nvSpPr>
          <p:cNvPr id="37" name="Sous-titre 5">
            <a:extLst>
              <a:ext uri="{FF2B5EF4-FFF2-40B4-BE49-F238E27FC236}">
                <a16:creationId xmlns:a16="http://schemas.microsoft.com/office/drawing/2014/main" id="{DCA0EC31-537F-11F0-60A6-C4B7F8F4ED06}"/>
              </a:ext>
            </a:extLst>
          </p:cNvPr>
          <p:cNvSpPr txBox="1">
            <a:spLocks/>
          </p:cNvSpPr>
          <p:nvPr/>
        </p:nvSpPr>
        <p:spPr>
          <a:xfrm>
            <a:off x="36052" y="5484106"/>
            <a:ext cx="7962604" cy="265037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6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Colloque du PNST - Marseille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CAD5F3-E03B-BCCD-52D3-8F4CD75B0C3D}"/>
              </a:ext>
            </a:extLst>
          </p:cNvPr>
          <p:cNvSpPr/>
          <p:nvPr/>
        </p:nvSpPr>
        <p:spPr>
          <a:xfrm>
            <a:off x="5914350" y="3871891"/>
            <a:ext cx="823768" cy="378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B050"/>
                </a:solidFill>
              </a:rPr>
              <a:t>COMET INT</a:t>
            </a:r>
          </a:p>
        </p:txBody>
      </p:sp>
    </p:spTree>
    <p:extLst>
      <p:ext uri="{BB962C8B-B14F-4D97-AF65-F5344CB8AC3E}">
        <p14:creationId xmlns:p14="http://schemas.microsoft.com/office/powerpoint/2010/main" val="243312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0791" y="685560"/>
            <a:ext cx="9210087" cy="4522668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/>
              <a:t>Différentes activités mais toutes reliées à une mission ou instrumentation spatiale (-&gt; concerne traditionnellement les laboratoires spatiaux):</a:t>
            </a:r>
          </a:p>
          <a:p>
            <a:pPr fontAlgn="base"/>
            <a:r>
              <a:rPr lang="fr-FR" sz="2000" b="1" dirty="0"/>
              <a:t>APR :</a:t>
            </a:r>
          </a:p>
          <a:p>
            <a:pPr fontAlgn="base"/>
            <a:r>
              <a:rPr lang="fr-FR" sz="2000" dirty="0"/>
              <a:t>Etude préparatoires (PASO inclus); Accompagnement des missions en développement ou exploitation; </a:t>
            </a:r>
            <a:r>
              <a:rPr lang="fr-FR" sz="2000" dirty="0" err="1"/>
              <a:t>Expériences</a:t>
            </a:r>
            <a:r>
              <a:rPr lang="fr-FR" sz="2000" dirty="0"/>
              <a:t> sous ballon  ou avion de recherche; Simulations sol et analogues (recréer conditions spatiales ou </a:t>
            </a:r>
            <a:r>
              <a:rPr lang="fr-FR" sz="2000" dirty="0" err="1"/>
              <a:t>créer</a:t>
            </a:r>
            <a:r>
              <a:rPr lang="fr-FR" sz="2000" dirty="0"/>
              <a:t> des </a:t>
            </a:r>
            <a:r>
              <a:rPr lang="fr-FR" sz="2000" dirty="0" err="1"/>
              <a:t>données</a:t>
            </a:r>
            <a:r>
              <a:rPr lang="fr-FR" sz="2000" dirty="0"/>
              <a:t> de </a:t>
            </a:r>
            <a:r>
              <a:rPr lang="fr-FR" sz="2000" dirty="0" err="1"/>
              <a:t>référence</a:t>
            </a:r>
            <a:r>
              <a:rPr lang="fr-FR" sz="2000" dirty="0"/>
              <a:t> pour les missions spatiales. ); </a:t>
            </a:r>
            <a:r>
              <a:rPr lang="fr-FR" sz="2000" dirty="0" err="1"/>
              <a:t>Nanosat</a:t>
            </a:r>
            <a:r>
              <a:rPr lang="fr-FR" sz="2000" dirty="0"/>
              <a:t>; AO internationaux / missions d’opportunité</a:t>
            </a:r>
          </a:p>
          <a:p>
            <a:r>
              <a:rPr lang="fr-FR" sz="2000" b="1" dirty="0"/>
              <a:t>Doc / Post doc: </a:t>
            </a:r>
          </a:p>
          <a:p>
            <a:r>
              <a:rPr lang="fr-FR" sz="2000" dirty="0"/>
              <a:t>Exploitation de données spatiales ou Instrumentation</a:t>
            </a:r>
          </a:p>
          <a:p>
            <a:r>
              <a:rPr lang="fr-FR" sz="2000" b="1" dirty="0"/>
              <a:t>R&amp;T : </a:t>
            </a:r>
          </a:p>
          <a:p>
            <a:r>
              <a:rPr lang="fr-FR" sz="2000" dirty="0"/>
              <a:t>Développement d’instrumentation spatiales</a:t>
            </a:r>
            <a:endParaRPr lang="fr-FR" sz="2000" b="1" dirty="0"/>
          </a:p>
          <a:p>
            <a:endParaRPr lang="fr-FR" sz="2000" dirty="0"/>
          </a:p>
          <a:p>
            <a:endParaRPr lang="fr-FR" sz="15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327467" y="5522194"/>
            <a:ext cx="70532" cy="153888"/>
          </a:xfrm>
        </p:spPr>
        <p:txBody>
          <a:bodyPr/>
          <a:lstStyle/>
          <a:p>
            <a:fld id="{62B8EFC2-1E6F-E543-8F2B-2782CBB9317F}" type="slidenum">
              <a:rPr lang="fr-FR" smtClean="0"/>
              <a:t>2</a:t>
            </a:fld>
            <a:endParaRPr lang="fr-FR"/>
          </a:p>
        </p:txBody>
      </p:sp>
      <p:sp>
        <p:nvSpPr>
          <p:cNvPr id="4" name="Sous-titre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sz="1667" b="1" dirty="0">
                <a:latin typeface="Arial Black" charset="0"/>
                <a:ea typeface="Arial Black" charset="0"/>
                <a:cs typeface="Arial Black" charset="0"/>
              </a:rPr>
              <a:t>S’adresser au CNES </a:t>
            </a:r>
          </a:p>
        </p:txBody>
      </p:sp>
      <p:sp>
        <p:nvSpPr>
          <p:cNvPr id="5" name="Sous-titre 5">
            <a:extLst>
              <a:ext uri="{FF2B5EF4-FFF2-40B4-BE49-F238E27FC236}">
                <a16:creationId xmlns:a16="http://schemas.microsoft.com/office/drawing/2014/main" id="{23BD87E3-5852-3647-91E6-9AA230112831}"/>
              </a:ext>
            </a:extLst>
          </p:cNvPr>
          <p:cNvSpPr txBox="1">
            <a:spLocks/>
          </p:cNvSpPr>
          <p:nvPr/>
        </p:nvSpPr>
        <p:spPr>
          <a:xfrm>
            <a:off x="291413" y="5208228"/>
            <a:ext cx="9708405" cy="3277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fr-FR" sz="144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64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9728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16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4592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92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19456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92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67" b="1" dirty="0"/>
              <a:t>Il est recommandé de contacter K. </a:t>
            </a:r>
            <a:r>
              <a:rPr lang="fr-FR" sz="1667" b="1" dirty="0" err="1"/>
              <a:t>Amsif</a:t>
            </a:r>
            <a:r>
              <a:rPr lang="fr-FR" sz="1667" b="1" dirty="0"/>
              <a:t> et M. </a:t>
            </a:r>
            <a:r>
              <a:rPr lang="fr-FR" sz="1667" b="1" dirty="0" err="1"/>
              <a:t>Kretzschmar</a:t>
            </a:r>
            <a:endParaRPr lang="fr-FR" sz="1667" b="1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D7EEC1FE-3840-7B8F-E749-2E0A98DE4C14}"/>
              </a:ext>
            </a:extLst>
          </p:cNvPr>
          <p:cNvSpPr txBox="1">
            <a:spLocks/>
          </p:cNvSpPr>
          <p:nvPr/>
        </p:nvSpPr>
        <p:spPr>
          <a:xfrm>
            <a:off x="36052" y="5484106"/>
            <a:ext cx="7962604" cy="265037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6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Colloque du PNST - Marseille</a:t>
            </a:r>
          </a:p>
        </p:txBody>
      </p:sp>
    </p:spTree>
    <p:extLst>
      <p:ext uri="{BB962C8B-B14F-4D97-AF65-F5344CB8AC3E}">
        <p14:creationId xmlns:p14="http://schemas.microsoft.com/office/powerpoint/2010/main" val="127311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458975" y="3581329"/>
            <a:ext cx="1555750" cy="358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692338" y="3596411"/>
            <a:ext cx="1189037" cy="284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Terre solide</a:t>
            </a: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2393612" y="2942571"/>
            <a:ext cx="0" cy="506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28784" y="5555068"/>
            <a:ext cx="57708" cy="123111"/>
          </a:xfrm>
        </p:spPr>
        <p:txBody>
          <a:bodyPr/>
          <a:lstStyle/>
          <a:p>
            <a:pPr marL="0" marR="0" lvl="0" indent="0" algn="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5C832-BA88-44B2-B74D-EBDA7A9ACE5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291412" y="221451"/>
            <a:ext cx="7167563" cy="230188"/>
          </a:xfrm>
        </p:spPr>
        <p:txBody>
          <a:bodyPr>
            <a:noAutofit/>
          </a:bodyPr>
          <a:lstStyle/>
          <a:p>
            <a:r>
              <a:rPr lang="fr-FR" sz="17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Rappel : Les groupes consultatifs du CNES et les thématiques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6191" y="3267820"/>
            <a:ext cx="1557337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63335" y="3289252"/>
            <a:ext cx="1290738" cy="258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Physique Fond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98285" y="3513884"/>
            <a:ext cx="1558925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30060" y="3519440"/>
            <a:ext cx="1039067" cy="258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Astronomie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648682" y="3827324"/>
            <a:ext cx="1557337" cy="358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928875" y="3833743"/>
            <a:ext cx="723900" cy="284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Océan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7692" y="4970800"/>
            <a:ext cx="2003425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Sciences de l’univers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485275" y="5001012"/>
            <a:ext cx="2014538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Sciences de la Terre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591713" y="3016974"/>
            <a:ext cx="0" cy="506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2825076" y="3016974"/>
            <a:ext cx="1587" cy="722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3061613" y="3016974"/>
            <a:ext cx="0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3294976" y="3016974"/>
            <a:ext cx="1587" cy="1154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>
            <a:off x="3526751" y="3016974"/>
            <a:ext cx="1587" cy="137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8936938" y="297569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9171888" y="2961729"/>
            <a:ext cx="0" cy="85693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9397313" y="2961727"/>
            <a:ext cx="9525" cy="10728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flipH="1">
            <a:off x="9640200" y="2975699"/>
            <a:ext cx="0" cy="127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3308781" y="1369149"/>
            <a:ext cx="0" cy="866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V="1">
            <a:off x="7053822" y="1272040"/>
            <a:ext cx="0" cy="866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2839277" y="517525"/>
            <a:ext cx="4619698" cy="8809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CPS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Comité des Programmes Scientifiques</a:t>
            </a:r>
          </a:p>
          <a:p>
            <a:pPr marL="0" marR="0" lvl="0" indent="0" algn="ctr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Président : Gilles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Bergametti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b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Secrétariat : Pascale Ultre-Guerard</a:t>
            </a:r>
          </a:p>
        </p:txBody>
      </p:sp>
      <p:sp>
        <p:nvSpPr>
          <p:cNvPr id="53" name="Rectangle à coins arrondis 52"/>
          <p:cNvSpPr/>
          <p:nvPr/>
        </p:nvSpPr>
        <p:spPr>
          <a:xfrm>
            <a:off x="388475" y="1617567"/>
            <a:ext cx="3103945" cy="13083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0638" algn="ctr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CERES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omité d’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valuation de la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echerche et de l’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xploration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patiales</a:t>
            </a:r>
          </a:p>
          <a:p>
            <a:pPr marL="0" marR="0" lvl="0" indent="20638" algn="ctr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20638" algn="ctr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Présidente : Athena Coustenis</a:t>
            </a:r>
          </a:p>
          <a:p>
            <a:pPr marL="0" marR="0" lvl="0" indent="20638" algn="ctr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Secrétariat : Olivier La Marle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6671734" y="1611897"/>
            <a:ext cx="3328084" cy="13065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763" algn="ctr" defTabSz="762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TOSCA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Terre, Océan, Surfaces </a:t>
            </a:r>
            <a:r>
              <a:rPr lang="fr-FR" sz="1400" dirty="0">
                <a:solidFill>
                  <a:srgbClr val="002060"/>
                </a:solidFill>
                <a:latin typeface="Arial" panose="020B0604020202020204"/>
              </a:rPr>
              <a:t>Continentales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936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936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tmosphère</a:t>
            </a:r>
          </a:p>
          <a:p>
            <a:pPr marL="0" marR="0" lvl="0" indent="20638" algn="ctr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20638" algn="ctr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Président : Cyril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Crevoisier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20638" algn="ctr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Secrétariat : Selma Cherchali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890667" y="4040507"/>
            <a:ext cx="1557337" cy="358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8033650" y="4056787"/>
            <a:ext cx="1279525" cy="285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Surf.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contin</a:t>
            </a:r>
            <a:r>
              <a:rPr kumimoji="0" lang="fr-FR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al</a:t>
            </a:r>
            <a:endParaRPr kumimoji="0" lang="fr-FR" sz="1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8158269" y="4262836"/>
            <a:ext cx="1557338" cy="360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8240025" y="4286975"/>
            <a:ext cx="1217613" cy="284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Atmosphère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63592" y="3759738"/>
            <a:ext cx="1557338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40878" y="3789699"/>
            <a:ext cx="1101584" cy="258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Planétologie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01739" y="3999578"/>
            <a:ext cx="1558925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09722" y="4014324"/>
            <a:ext cx="1059906" cy="258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Exobiologie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96956" y="4225546"/>
            <a:ext cx="1558925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051117" y="4250461"/>
            <a:ext cx="1457498" cy="260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ctr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SHM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163598" y="4451514"/>
            <a:ext cx="1558925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292199" y="4518049"/>
            <a:ext cx="1354858" cy="258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Sc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 de la matière</a:t>
            </a:r>
          </a:p>
        </p:txBody>
      </p:sp>
      <p:sp>
        <p:nvSpPr>
          <p:cNvPr id="47" name="Sous-titre 5"/>
          <p:cNvSpPr txBox="1">
            <a:spLocks/>
          </p:cNvSpPr>
          <p:nvPr/>
        </p:nvSpPr>
        <p:spPr>
          <a:xfrm>
            <a:off x="36052" y="5484106"/>
            <a:ext cx="7962604" cy="265037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6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Colloque du PNST - Marseille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166287" y="5046759"/>
            <a:ext cx="1557337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360755" y="5096233"/>
            <a:ext cx="11684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7971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Sc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 de la Vie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71881" y="473405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/>
              <a:t>+</a:t>
            </a: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8324911" y="4488841"/>
            <a:ext cx="1557338" cy="360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……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96" y="1467780"/>
            <a:ext cx="547510" cy="73420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21" y="4435871"/>
            <a:ext cx="525259" cy="58548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488" y="2560891"/>
            <a:ext cx="640832" cy="587429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4"/>
          </p:nvPr>
        </p:nvSpPr>
        <p:spPr>
          <a:xfrm>
            <a:off x="286402" y="218740"/>
            <a:ext cx="9626004" cy="265037"/>
          </a:xfrm>
        </p:spPr>
        <p:txBody>
          <a:bodyPr>
            <a:noAutofit/>
          </a:bodyPr>
          <a:lstStyle/>
          <a:p>
            <a:r>
              <a:rPr lang="en-US" sz="1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ORGANIGRAMME </a:t>
            </a:r>
            <a:r>
              <a:rPr lang="fr-FR" sz="1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Sous-Direction «Sciences de l‘Univers et Exploration » : DS/DAP/SUE</a:t>
            </a:r>
          </a:p>
        </p:txBody>
      </p:sp>
      <p:sp>
        <p:nvSpPr>
          <p:cNvPr id="11" name="Organigramme : Processus 10"/>
          <p:cNvSpPr/>
          <p:nvPr/>
        </p:nvSpPr>
        <p:spPr>
          <a:xfrm>
            <a:off x="2939646" y="3721269"/>
            <a:ext cx="1152000" cy="648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Soleil, Héliosphère</a:t>
            </a:r>
            <a:b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</a:b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Magnétosphère</a:t>
            </a:r>
          </a:p>
        </p:txBody>
      </p:sp>
      <p:sp>
        <p:nvSpPr>
          <p:cNvPr id="13" name="Organigramme : Processus 12"/>
          <p:cNvSpPr/>
          <p:nvPr/>
        </p:nvSpPr>
        <p:spPr>
          <a:xfrm>
            <a:off x="29267" y="3702319"/>
            <a:ext cx="1152000" cy="648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Astronomie</a:t>
            </a:r>
            <a:b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</a:b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Astrophysique</a:t>
            </a:r>
            <a:endParaRPr lang="fr-FR" b="1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15" name="Organigramme : Processus 14"/>
          <p:cNvSpPr/>
          <p:nvPr/>
        </p:nvSpPr>
        <p:spPr>
          <a:xfrm>
            <a:off x="7305217" y="3709900"/>
            <a:ext cx="1152000" cy="648000"/>
          </a:xfrm>
          <a:prstGeom prst="flowChartProcess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Science de la Matière en Microgravité</a:t>
            </a:r>
          </a:p>
        </p:txBody>
      </p:sp>
      <p:sp>
        <p:nvSpPr>
          <p:cNvPr id="16" name="Organigramme : Processus 15"/>
          <p:cNvSpPr/>
          <p:nvPr/>
        </p:nvSpPr>
        <p:spPr>
          <a:xfrm>
            <a:off x="8760406" y="3706109"/>
            <a:ext cx="1152000" cy="648000"/>
          </a:xfrm>
          <a:prstGeom prst="flowChartProcess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Sciences </a:t>
            </a:r>
          </a:p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de la vie</a:t>
            </a:r>
            <a:endParaRPr lang="fr-FR" b="1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3087" y="4433987"/>
            <a:ext cx="495439" cy="58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rganigramme : Processus 50"/>
          <p:cNvSpPr/>
          <p:nvPr/>
        </p:nvSpPr>
        <p:spPr>
          <a:xfrm>
            <a:off x="1484457" y="3682501"/>
            <a:ext cx="1152000" cy="648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Système</a:t>
            </a:r>
          </a:p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Solaire</a:t>
            </a:r>
            <a:endParaRPr lang="fr-FR" b="1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759" y="4442384"/>
            <a:ext cx="469461" cy="57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599" y="4421909"/>
            <a:ext cx="459884" cy="5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rganigramme : Processus 4"/>
          <p:cNvSpPr/>
          <p:nvPr/>
        </p:nvSpPr>
        <p:spPr>
          <a:xfrm>
            <a:off x="3645165" y="552676"/>
            <a:ext cx="2749192" cy="679144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40">
              <a:defRPr/>
            </a:pPr>
            <a:r>
              <a:rPr lang="fr-FR" sz="1200" dirty="0">
                <a:solidFill>
                  <a:prstClr val="white"/>
                </a:solidFill>
                <a:latin typeface="Times New Roman" panose="02020603050405020304"/>
              </a:rPr>
              <a:t>Manager :Thierry BRET-DIBAT</a:t>
            </a:r>
          </a:p>
          <a:p>
            <a:pPr algn="ctr" defTabSz="761940">
              <a:defRPr/>
            </a:pPr>
            <a:br>
              <a:rPr lang="fr-FR" sz="1200" dirty="0">
                <a:solidFill>
                  <a:prstClr val="white"/>
                </a:solidFill>
                <a:latin typeface="Times New Roman" panose="02020603050405020304"/>
              </a:rPr>
            </a:br>
            <a:r>
              <a:rPr lang="fr-FR" sz="1200" dirty="0">
                <a:solidFill>
                  <a:prstClr val="white"/>
                </a:solidFill>
                <a:latin typeface="Times New Roman" panose="02020603050405020304"/>
              </a:rPr>
              <a:t>Secrétaire:  Caroline BAILLY</a:t>
            </a:r>
          </a:p>
        </p:txBody>
      </p:sp>
      <p:sp>
        <p:nvSpPr>
          <p:cNvPr id="9" name="Organigramme : Processus 8"/>
          <p:cNvSpPr/>
          <p:nvPr/>
        </p:nvSpPr>
        <p:spPr>
          <a:xfrm>
            <a:off x="5311555" y="1467779"/>
            <a:ext cx="2773076" cy="650703"/>
          </a:xfrm>
          <a:prstGeom prst="flowChartProcess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Programme  EXPLORATION</a:t>
            </a:r>
          </a:p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Et Vols Habités</a:t>
            </a:r>
            <a:b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</a:b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Jean BLOUVAC</a:t>
            </a:r>
            <a:endParaRPr lang="fr-FR" sz="12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64" name="Organigramme : Processus 63"/>
          <p:cNvSpPr/>
          <p:nvPr/>
        </p:nvSpPr>
        <p:spPr>
          <a:xfrm>
            <a:off x="1972501" y="2497295"/>
            <a:ext cx="2769221" cy="661892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Montages de projet et Synthèse </a:t>
            </a:r>
          </a:p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Didier MASSONNET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400" y="1466294"/>
            <a:ext cx="201006" cy="15413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998" y="2560888"/>
            <a:ext cx="201006" cy="154130"/>
          </a:xfrm>
          <a:prstGeom prst="rect">
            <a:avLst/>
          </a:prstGeom>
        </p:spPr>
      </p:pic>
      <p:sp>
        <p:nvSpPr>
          <p:cNvPr id="62" name="Organigramme : Processus 61"/>
          <p:cNvSpPr/>
          <p:nvPr/>
        </p:nvSpPr>
        <p:spPr>
          <a:xfrm>
            <a:off x="1972502" y="1488073"/>
            <a:ext cx="2769220" cy="6610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Programme  SCIENCE de l’UNIVERS</a:t>
            </a:r>
          </a:p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Olivier La Marle</a:t>
            </a:r>
            <a:endParaRPr lang="fr-FR" sz="1200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cxnSp>
        <p:nvCxnSpPr>
          <p:cNvPr id="78" name="Connecteur en angle 77"/>
          <p:cNvCxnSpPr>
            <a:stCxn id="5" idx="2"/>
            <a:endCxn id="13" idx="0"/>
          </p:cNvCxnSpPr>
          <p:nvPr/>
        </p:nvCxnSpPr>
        <p:spPr>
          <a:xfrm rot="5400000">
            <a:off x="1577264" y="259822"/>
            <a:ext cx="2470500" cy="4414494"/>
          </a:xfrm>
          <a:prstGeom prst="bentConnector3">
            <a:avLst>
              <a:gd name="adj1" fmla="val 9356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en angle 79"/>
          <p:cNvCxnSpPr>
            <a:stCxn id="5" idx="2"/>
            <a:endCxn id="51" idx="0"/>
          </p:cNvCxnSpPr>
          <p:nvPr/>
        </p:nvCxnSpPr>
        <p:spPr>
          <a:xfrm rot="5400000">
            <a:off x="2314768" y="977509"/>
            <a:ext cx="2450682" cy="2959304"/>
          </a:xfrm>
          <a:prstGeom prst="bentConnector3">
            <a:avLst>
              <a:gd name="adj1" fmla="val 9415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en angle 83"/>
          <p:cNvCxnSpPr>
            <a:stCxn id="5" idx="2"/>
            <a:endCxn id="11" idx="0"/>
          </p:cNvCxnSpPr>
          <p:nvPr/>
        </p:nvCxnSpPr>
        <p:spPr>
          <a:xfrm rot="5400000">
            <a:off x="3022979" y="1724488"/>
            <a:ext cx="2489450" cy="1504115"/>
          </a:xfrm>
          <a:prstGeom prst="bentConnector3">
            <a:avLst>
              <a:gd name="adj1" fmla="val 9285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ngle 87"/>
          <p:cNvCxnSpPr>
            <a:stCxn id="5" idx="2"/>
            <a:endCxn id="14" idx="0"/>
          </p:cNvCxnSpPr>
          <p:nvPr/>
        </p:nvCxnSpPr>
        <p:spPr>
          <a:xfrm rot="5400000">
            <a:off x="3780860" y="2469213"/>
            <a:ext cx="2476296" cy="150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en angle 90"/>
          <p:cNvCxnSpPr>
            <a:stCxn id="5" idx="2"/>
            <a:endCxn id="12" idx="0"/>
          </p:cNvCxnSpPr>
          <p:nvPr/>
        </p:nvCxnSpPr>
        <p:spPr>
          <a:xfrm rot="16200000" flipH="1">
            <a:off x="4466090" y="1785490"/>
            <a:ext cx="2496317" cy="1388973"/>
          </a:xfrm>
          <a:prstGeom prst="bentConnector3">
            <a:avLst>
              <a:gd name="adj1" fmla="val 9273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en angle 93"/>
          <p:cNvCxnSpPr>
            <a:stCxn id="5" idx="2"/>
            <a:endCxn id="15" idx="0"/>
          </p:cNvCxnSpPr>
          <p:nvPr/>
        </p:nvCxnSpPr>
        <p:spPr>
          <a:xfrm rot="16200000" flipH="1">
            <a:off x="5211450" y="1040131"/>
            <a:ext cx="2478081" cy="2861456"/>
          </a:xfrm>
          <a:prstGeom prst="bentConnector3">
            <a:avLst>
              <a:gd name="adj1" fmla="val 9343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en angle 96"/>
          <p:cNvCxnSpPr>
            <a:stCxn id="5" idx="2"/>
            <a:endCxn id="16" idx="0"/>
          </p:cNvCxnSpPr>
          <p:nvPr/>
        </p:nvCxnSpPr>
        <p:spPr>
          <a:xfrm rot="16200000" flipH="1">
            <a:off x="5940938" y="310642"/>
            <a:ext cx="2474290" cy="4316645"/>
          </a:xfrm>
          <a:prstGeom prst="bentConnector3">
            <a:avLst>
              <a:gd name="adj1" fmla="val 935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75" y="1527375"/>
            <a:ext cx="550882" cy="60683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966" y="515511"/>
            <a:ext cx="746152" cy="728215"/>
          </a:xfrm>
          <a:prstGeom prst="rect">
            <a:avLst/>
          </a:prstGeom>
        </p:spPr>
      </p:pic>
      <p:cxnSp>
        <p:nvCxnSpPr>
          <p:cNvPr id="26" name="Connecteur en angle 25"/>
          <p:cNvCxnSpPr>
            <a:stCxn id="62" idx="3"/>
            <a:endCxn id="5" idx="2"/>
          </p:cNvCxnSpPr>
          <p:nvPr/>
        </p:nvCxnSpPr>
        <p:spPr>
          <a:xfrm flipV="1">
            <a:off x="4741723" y="1231820"/>
            <a:ext cx="278039" cy="586766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>
            <a:stCxn id="9" idx="1"/>
            <a:endCxn id="5" idx="2"/>
          </p:cNvCxnSpPr>
          <p:nvPr/>
        </p:nvCxnSpPr>
        <p:spPr>
          <a:xfrm rot="10800000">
            <a:off x="5019761" y="1231819"/>
            <a:ext cx="291794" cy="561312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en angle 71"/>
          <p:cNvCxnSpPr>
            <a:stCxn id="64" idx="3"/>
            <a:endCxn id="5" idx="2"/>
          </p:cNvCxnSpPr>
          <p:nvPr/>
        </p:nvCxnSpPr>
        <p:spPr>
          <a:xfrm flipV="1">
            <a:off x="4741721" y="1231819"/>
            <a:ext cx="278040" cy="1596422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" name="ZoneTexte 193"/>
          <p:cNvSpPr txBox="1"/>
          <p:nvPr/>
        </p:nvSpPr>
        <p:spPr>
          <a:xfrm>
            <a:off x="76446" y="5128996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/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Philippe Laudet</a:t>
            </a:r>
            <a:endParaRPr lang="fr-FR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1594128" y="5128996"/>
            <a:ext cx="1345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/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Francis Rocard</a:t>
            </a:r>
            <a:endParaRPr lang="fr-FR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6" name="ZoneTexte 195"/>
          <p:cNvSpPr txBox="1"/>
          <p:nvPr/>
        </p:nvSpPr>
        <p:spPr>
          <a:xfrm>
            <a:off x="3081395" y="5128996"/>
            <a:ext cx="105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1940">
              <a:defRPr/>
            </a:pP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Kader AMSIF</a:t>
            </a:r>
            <a:endParaRPr lang="fr-FR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7" name="ZoneTexte 196"/>
          <p:cNvSpPr txBox="1"/>
          <p:nvPr/>
        </p:nvSpPr>
        <p:spPr>
          <a:xfrm>
            <a:off x="4311003" y="5128996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/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Martin BOUTELIER</a:t>
            </a:r>
            <a:endParaRPr lang="fr-FR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8" name="ZoneTexte 197"/>
          <p:cNvSpPr txBox="1"/>
          <p:nvPr/>
        </p:nvSpPr>
        <p:spPr>
          <a:xfrm>
            <a:off x="5953069" y="5128996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/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Christian Mustin</a:t>
            </a:r>
            <a:endParaRPr lang="fr-FR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9" name="ZoneTexte 198"/>
          <p:cNvSpPr txBox="1"/>
          <p:nvPr/>
        </p:nvSpPr>
        <p:spPr>
          <a:xfrm>
            <a:off x="7415308" y="4944331"/>
            <a:ext cx="157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/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Poste ouvert</a:t>
            </a:r>
          </a:p>
          <a:p>
            <a:pPr defTabSz="761970"/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Thierry BRET-DIBAT</a:t>
            </a:r>
            <a:endParaRPr lang="fr-FR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0" name="ZoneTexte 199"/>
          <p:cNvSpPr txBox="1"/>
          <p:nvPr/>
        </p:nvSpPr>
        <p:spPr>
          <a:xfrm>
            <a:off x="8955863" y="4944331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/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Guillemette </a:t>
            </a:r>
          </a:p>
          <a:p>
            <a:pPr defTabSz="761970"/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GAUQUELIN</a:t>
            </a:r>
            <a:endParaRPr lang="fr-FR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204" name="Image 20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74" y="4867229"/>
            <a:ext cx="201006" cy="154130"/>
          </a:xfrm>
          <a:prstGeom prst="rect">
            <a:avLst/>
          </a:prstGeom>
        </p:spPr>
      </p:pic>
      <p:pic>
        <p:nvPicPr>
          <p:cNvPr id="205" name="Image 20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608" y="4867229"/>
            <a:ext cx="201006" cy="154130"/>
          </a:xfrm>
          <a:prstGeom prst="rect">
            <a:avLst/>
          </a:prstGeom>
        </p:spPr>
      </p:pic>
      <p:pic>
        <p:nvPicPr>
          <p:cNvPr id="206" name="Image 20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940" y="5051931"/>
            <a:ext cx="201006" cy="154130"/>
          </a:xfrm>
          <a:prstGeom prst="rect">
            <a:avLst/>
          </a:prstGeom>
        </p:spPr>
      </p:pic>
      <p:pic>
        <p:nvPicPr>
          <p:cNvPr id="207" name="Image 20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577" y="527036"/>
            <a:ext cx="201006" cy="154130"/>
          </a:xfrm>
          <a:prstGeom prst="rect">
            <a:avLst/>
          </a:prstGeom>
        </p:spPr>
      </p:pic>
      <p:sp>
        <p:nvSpPr>
          <p:cNvPr id="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303750" y="5555069"/>
            <a:ext cx="182743" cy="123111"/>
          </a:xfrm>
        </p:spPr>
        <p:txBody>
          <a:bodyPr/>
          <a:lstStyle/>
          <a:p>
            <a:pPr defTabSz="761970"/>
            <a:fld id="{1F15C832-BA88-44B2-B74D-EBDA7A9ACE5F}" type="slidenum">
              <a:rPr lang="fr-FR" sz="800">
                <a:solidFill>
                  <a:prstClr val="white"/>
                </a:solidFill>
                <a:latin typeface="Arial" panose="020B0604020202020204"/>
              </a:rPr>
              <a:pPr defTabSz="761970"/>
              <a:t>4</a:t>
            </a:fld>
            <a:endParaRPr lang="fr-FR" sz="8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905" y="4406337"/>
            <a:ext cx="490317" cy="615022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8873991" y="670001"/>
            <a:ext cx="1390298" cy="646492"/>
            <a:chOff x="8659903" y="584730"/>
            <a:chExt cx="1390298" cy="646492"/>
          </a:xfrm>
        </p:grpSpPr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9903" y="979325"/>
              <a:ext cx="201006" cy="154130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8762604" y="861890"/>
              <a:ext cx="128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61970"/>
              <a:r>
                <a:rPr lang="fr-FR" sz="1800" dirty="0">
                  <a:solidFill>
                    <a:srgbClr val="000000"/>
                  </a:solidFill>
                  <a:latin typeface="Arial" panose="020B0604020202020204"/>
                </a:rPr>
                <a:t>Toulousain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764492" y="58473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61970"/>
              <a:r>
                <a:rPr lang="fr-FR" sz="1800" dirty="0">
                  <a:solidFill>
                    <a:srgbClr val="000000"/>
                  </a:solidFill>
                  <a:latin typeface="Arial" panose="020B0604020202020204"/>
                </a:rPr>
                <a:t>Parisien</a:t>
              </a:r>
            </a:p>
          </p:txBody>
        </p: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82582" y="773269"/>
            <a:ext cx="128968" cy="141814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30171" y="4879546"/>
            <a:ext cx="128968" cy="141814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57238" y="4879546"/>
            <a:ext cx="128968" cy="141814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38773" y="4879546"/>
            <a:ext cx="128968" cy="141814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57353" y="1994286"/>
            <a:ext cx="128968" cy="141814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5796296" y="3719202"/>
            <a:ext cx="1226566" cy="631117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/>
            <a:endParaRPr lang="fr-FR" sz="120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87" name="Organigramme : Processus 86"/>
          <p:cNvSpPr/>
          <p:nvPr/>
        </p:nvSpPr>
        <p:spPr>
          <a:xfrm>
            <a:off x="5931726" y="3826606"/>
            <a:ext cx="954018" cy="428316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/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Exo biologie</a:t>
            </a:r>
            <a:b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</a:br>
            <a:r>
              <a:rPr lang="fr-FR" sz="1200" dirty="0">
                <a:solidFill>
                  <a:prstClr val="black"/>
                </a:solidFill>
                <a:latin typeface="Times New Roman" panose="02020603050405020304"/>
              </a:rPr>
              <a:t>/ Planètes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397675" y="3684218"/>
            <a:ext cx="238780" cy="6480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664232">
              <a:defRPr/>
            </a:pPr>
            <a:endParaRPr lang="fr-FR" sz="1200">
              <a:solidFill>
                <a:prstClr val="white"/>
              </a:solidFill>
              <a:latin typeface="Times New Roman" panose="02020603050405020304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377328" y="3708115"/>
            <a:ext cx="1305873" cy="652745"/>
            <a:chOff x="5252793" y="4424338"/>
            <a:chExt cx="1567047" cy="783294"/>
          </a:xfrm>
        </p:grpSpPr>
        <p:sp>
          <p:nvSpPr>
            <p:cNvPr id="14" name="Organigramme : Processus 13"/>
            <p:cNvSpPr/>
            <p:nvPr/>
          </p:nvSpPr>
          <p:spPr>
            <a:xfrm>
              <a:off x="5252793" y="4424338"/>
              <a:ext cx="1538220" cy="777600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61940">
                <a:defRPr/>
              </a:pPr>
              <a:r>
                <a:rPr lang="fr-FR" sz="1200" dirty="0">
                  <a:solidFill>
                    <a:prstClr val="black"/>
                  </a:solidFill>
                  <a:latin typeface="Times New Roman" panose="02020603050405020304"/>
                </a:rPr>
                <a:t>Physique Fondamentale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57542" y="4439128"/>
              <a:ext cx="262298" cy="76850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664232">
                <a:defRPr/>
              </a:pPr>
              <a:endParaRPr lang="fr-FR" sz="1200">
                <a:solidFill>
                  <a:prstClr val="white"/>
                </a:solidFill>
                <a:latin typeface="Times New Roman" panose="02020603050405020304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327" y="546783"/>
            <a:ext cx="680720" cy="736600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13259" y="1147225"/>
            <a:ext cx="128968" cy="1418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725" y="4417903"/>
            <a:ext cx="577781" cy="634028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663" y="4937454"/>
            <a:ext cx="201006" cy="154130"/>
          </a:xfrm>
          <a:prstGeom prst="rect">
            <a:avLst/>
          </a:pr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BA86DEC1-959F-3006-2F36-17DBDEE5F731}"/>
              </a:ext>
            </a:extLst>
          </p:cNvPr>
          <p:cNvSpPr txBox="1">
            <a:spLocks/>
          </p:cNvSpPr>
          <p:nvPr/>
        </p:nvSpPr>
        <p:spPr>
          <a:xfrm>
            <a:off x="36052" y="5484106"/>
            <a:ext cx="7962604" cy="265037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6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Colloque du PNST - Marseille</a:t>
            </a:r>
          </a:p>
        </p:txBody>
      </p:sp>
    </p:spTree>
    <p:extLst>
      <p:ext uri="{BB962C8B-B14F-4D97-AF65-F5344CB8AC3E}">
        <p14:creationId xmlns:p14="http://schemas.microsoft.com/office/powerpoint/2010/main" val="412754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209567"/>
            <a:ext cx="8749709" cy="327782"/>
          </a:xfrm>
        </p:spPr>
        <p:txBody>
          <a:bodyPr/>
          <a:lstStyle/>
          <a:p>
            <a:r>
              <a:rPr lang="fr-FR" sz="1700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GROUPE SHM</a:t>
            </a:r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1239573" y="5497793"/>
            <a:ext cx="7620000" cy="27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42F4-0799-4440-81A2-7C01C7DA43B3}" type="slidenum"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0051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51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9573" y="537349"/>
            <a:ext cx="399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groupe de 12 membres permanents :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10806"/>
              </p:ext>
            </p:extLst>
          </p:nvPr>
        </p:nvGraphicFramePr>
        <p:xfrm>
          <a:off x="123825" y="920368"/>
          <a:ext cx="9938239" cy="3368538"/>
        </p:xfrm>
        <a:graphic>
          <a:graphicData uri="http://schemas.openxmlformats.org/drawingml/2006/table">
            <a:tbl>
              <a:tblPr/>
              <a:tblGrid>
                <a:gridCol w="916082">
                  <a:extLst>
                    <a:ext uri="{9D8B030D-6E8A-4147-A177-3AD203B41FA5}">
                      <a16:colId xmlns:a16="http://schemas.microsoft.com/office/drawing/2014/main" val="2243292250"/>
                    </a:ext>
                  </a:extLst>
                </a:gridCol>
                <a:gridCol w="705128">
                  <a:extLst>
                    <a:ext uri="{9D8B030D-6E8A-4147-A177-3AD203B41FA5}">
                      <a16:colId xmlns:a16="http://schemas.microsoft.com/office/drawing/2014/main" val="2191654395"/>
                    </a:ext>
                  </a:extLst>
                </a:gridCol>
                <a:gridCol w="923585">
                  <a:extLst>
                    <a:ext uri="{9D8B030D-6E8A-4147-A177-3AD203B41FA5}">
                      <a16:colId xmlns:a16="http://schemas.microsoft.com/office/drawing/2014/main" val="1185617767"/>
                    </a:ext>
                  </a:extLst>
                </a:gridCol>
                <a:gridCol w="828370">
                  <a:extLst>
                    <a:ext uri="{9D8B030D-6E8A-4147-A177-3AD203B41FA5}">
                      <a16:colId xmlns:a16="http://schemas.microsoft.com/office/drawing/2014/main" val="525926734"/>
                    </a:ext>
                  </a:extLst>
                </a:gridCol>
                <a:gridCol w="621279">
                  <a:extLst>
                    <a:ext uri="{9D8B030D-6E8A-4147-A177-3AD203B41FA5}">
                      <a16:colId xmlns:a16="http://schemas.microsoft.com/office/drawing/2014/main" val="4286470268"/>
                    </a:ext>
                  </a:extLst>
                </a:gridCol>
                <a:gridCol w="666503">
                  <a:extLst>
                    <a:ext uri="{9D8B030D-6E8A-4147-A177-3AD203B41FA5}">
                      <a16:colId xmlns:a16="http://schemas.microsoft.com/office/drawing/2014/main" val="4021522939"/>
                    </a:ext>
                  </a:extLst>
                </a:gridCol>
                <a:gridCol w="2577746">
                  <a:extLst>
                    <a:ext uri="{9D8B030D-6E8A-4147-A177-3AD203B41FA5}">
                      <a16:colId xmlns:a16="http://schemas.microsoft.com/office/drawing/2014/main" val="4199918734"/>
                    </a:ext>
                  </a:extLst>
                </a:gridCol>
                <a:gridCol w="2699546">
                  <a:extLst>
                    <a:ext uri="{9D8B030D-6E8A-4147-A177-3AD203B41FA5}">
                      <a16:colId xmlns:a16="http://schemas.microsoft.com/office/drawing/2014/main" val="1972755955"/>
                    </a:ext>
                  </a:extLst>
                </a:gridCol>
              </a:tblGrid>
              <a:tr h="4240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Nom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Prénom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statut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Laboratoire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année d’entrée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année de départ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domaine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email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84261"/>
                  </a:ext>
                </a:extLst>
              </a:tr>
              <a:tr h="2141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Auchère 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Frédéric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Membre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IAS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solaire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hlinkClick r:id="rId3"/>
                        </a:rPr>
                        <a:t>frederic.auchere@ias.u-psud.fr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799860"/>
                  </a:ext>
                </a:extLst>
              </a:tr>
              <a:tr h="2226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Astafyeva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Elvira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Membre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IPGP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ionosphère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hlinkClick r:id="rId4"/>
                        </a:rPr>
                        <a:t>astafyeva@ipgp.fr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721322"/>
                  </a:ext>
                </a:extLst>
              </a:tr>
              <a:tr h="330515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Kretzschmar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Matthieu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Président SHM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LPC2E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solaire/vent solaire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hlinkClick r:id="rId5"/>
                        </a:rPr>
                        <a:t>matthieu.kretzschmar@cnrs-orleans.fr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0485"/>
                  </a:ext>
                </a:extLst>
              </a:tr>
              <a:tr h="2226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Hadid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Lina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Membre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LPP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magnétosphère (théorie/observation)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hlinkClick r:id="rId6"/>
                        </a:rPr>
                        <a:t>lina.hadid@lpp.polytechnique.fr</a:t>
                      </a:r>
                      <a:r>
                        <a:rPr lang="fr-FR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74610"/>
                  </a:ext>
                </a:extLst>
              </a:tr>
              <a:tr h="2141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Baudin 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Frédéric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Membre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IAS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Solaire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Sismo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hlinkClick r:id="rId7"/>
                        </a:rPr>
                        <a:t>frederic.baudin@ias.u-psud.fr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248282"/>
                  </a:ext>
                </a:extLst>
              </a:tr>
              <a:tr h="2141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Célestin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Sébastien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Membre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LPC2E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Ionosphère/Electricité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atm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hlinkClick r:id="rId8"/>
                        </a:rPr>
                        <a:t>sebastien.celestin@cnrs-orleans.fr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90202"/>
                  </a:ext>
                </a:extLst>
              </a:tr>
              <a:tr h="21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Génot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Vincent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Membre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IRAP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magnétosphère planétaire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hlinkClick r:id="rId9"/>
                        </a:rPr>
                        <a:t>vincent.genot@irap.omp.eu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629468"/>
                  </a:ext>
                </a:extLst>
              </a:tr>
              <a:tr h="3305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Berthomier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Matthieu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Membre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LPP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magneto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/ vent solaire, mesures particules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sng" strike="noStrike" dirty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hlinkClick r:id="rId10"/>
                        </a:rPr>
                        <a:t>matthieu.berthomier@lpp.polytechnique.fr</a:t>
                      </a:r>
                      <a:endParaRPr lang="fr-FR" sz="1050" b="0" i="0" u="sng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960637"/>
                  </a:ext>
                </a:extLst>
              </a:tr>
              <a:tr h="2226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Issautier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Karine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Membre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LESIA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vent solaire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space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weather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, CIRCUS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hlinkClick r:id="rId11"/>
                        </a:rPr>
                        <a:t>karine.issautier@obspm.fr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695014"/>
                  </a:ext>
                </a:extLst>
              </a:tr>
              <a:tr h="21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Koutroumpa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Dimitra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Membre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LATMOS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Heliosphere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exospheres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planétaires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15990" rtl="0" eaLnBrk="1" fontAlgn="b" latinLnBrk="0" hangingPunct="1"/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  <a:hlinkClick r:id="rId12"/>
                        </a:rPr>
                        <a:t>Dimitra.koutroumpa@latmos.ipsl.fr</a:t>
                      </a: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0497"/>
                  </a:ext>
                </a:extLst>
              </a:tr>
              <a:tr h="214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Maget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Vincent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Membre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ONERA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ceintures de radiation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15990" rtl="0" eaLnBrk="1" fontAlgn="b" latinLnBrk="0" hangingPunct="1"/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  <a:hlinkClick r:id="rId13"/>
                        </a:rPr>
                        <a:t>vincent.maget@onera.fr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697850"/>
                  </a:ext>
                </a:extLst>
              </a:tr>
              <a:tr h="3305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Strugarek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Antoine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Membre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CEA/AIM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2026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magnétisme solaire, </a:t>
                      </a:r>
                      <a:r>
                        <a:rPr lang="fr-FR" sz="10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space</a:t>
                      </a: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weather</a:t>
                      </a: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, simulations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15990" rtl="0" eaLnBrk="1" fontAlgn="b" latinLnBrk="0" hangingPunct="1"/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  <a:hlinkClick r:id="rId14"/>
                        </a:rPr>
                        <a:t>antoine.strugarek@cea.fr</a:t>
                      </a: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88363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330BA28-5F1D-5A28-62F4-8804AB087D53}"/>
              </a:ext>
            </a:extLst>
          </p:cNvPr>
          <p:cNvSpPr txBox="1"/>
          <p:nvPr/>
        </p:nvSpPr>
        <p:spPr>
          <a:xfrm>
            <a:off x="2646095" y="4726445"/>
            <a:ext cx="3169457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Sera renouvelé en partie fin 2024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FEEC8C67-CA91-49B6-F5B8-78D9E511812D}"/>
              </a:ext>
            </a:extLst>
          </p:cNvPr>
          <p:cNvSpPr txBox="1">
            <a:spLocks/>
          </p:cNvSpPr>
          <p:nvPr/>
        </p:nvSpPr>
        <p:spPr>
          <a:xfrm>
            <a:off x="36052" y="5484106"/>
            <a:ext cx="7962604" cy="265037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6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Colloque du PNST - Marseille</a:t>
            </a:r>
          </a:p>
        </p:txBody>
      </p:sp>
    </p:spTree>
    <p:extLst>
      <p:ext uri="{BB962C8B-B14F-4D97-AF65-F5344CB8AC3E}">
        <p14:creationId xmlns:p14="http://schemas.microsoft.com/office/powerpoint/2010/main" val="64140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0791" y="618823"/>
            <a:ext cx="9550327" cy="3627438"/>
          </a:xfrm>
        </p:spPr>
        <p:txBody>
          <a:bodyPr>
            <a:noAutofit/>
          </a:bodyPr>
          <a:lstStyle/>
          <a:p>
            <a:pPr algn="just"/>
            <a:r>
              <a:rPr lang="fr-FR" sz="1400" dirty="0"/>
              <a:t>La réunion finale qui conclut l’exercice est programmée pour l’automne 2024 se tiendra </a:t>
            </a:r>
            <a:r>
              <a:rPr lang="fr-FR" alt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du </a:t>
            </a:r>
            <a:r>
              <a:rPr lang="fr-FR" altLang="fr-FR" sz="1400" b="1" dirty="0">
                <a:solidFill>
                  <a:srgbClr val="00B0F0"/>
                </a:solidFill>
              </a:rPr>
              <a:t>8 au 10 octobre 2024 à Saint-Malo</a:t>
            </a:r>
            <a:r>
              <a:rPr lang="fr-FR" altLang="fr-FR" sz="1400" b="1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/>
              <a:t>et sera, comme lors du séminaire de prospective de 2019 </a:t>
            </a:r>
            <a:r>
              <a:rPr lang="fr-FR" sz="1400" b="1" dirty="0">
                <a:solidFill>
                  <a:srgbClr val="00B0F0"/>
                </a:solidFill>
              </a:rPr>
              <a:t>une restitution des travaux</a:t>
            </a:r>
            <a:r>
              <a:rPr lang="fr-FR" sz="1400" dirty="0"/>
              <a:t> menés par toutes les communautés et organismes concernés pendant les deux années qui nous séparent de cette réunion.</a:t>
            </a:r>
          </a:p>
          <a:p>
            <a:pPr algn="just"/>
            <a:r>
              <a:rPr lang="fr-FR" sz="1400" dirty="0"/>
              <a:t>Classiquement, le SPS comportera un volet orienté sur le </a:t>
            </a:r>
            <a:r>
              <a:rPr lang="fr-FR" sz="1400" b="1" dirty="0">
                <a:solidFill>
                  <a:srgbClr val="00B0F0"/>
                </a:solidFill>
              </a:rPr>
              <a:t>bilan et la prospective scientifique </a:t>
            </a:r>
            <a:r>
              <a:rPr lang="fr-FR" sz="1400" dirty="0"/>
              <a:t>dont la mise en œuvre est confiée au TOSCA et au CERES. Ce travail sera complété par des </a:t>
            </a:r>
            <a:r>
              <a:rPr lang="fr-FR" sz="1400" b="1" dirty="0">
                <a:solidFill>
                  <a:srgbClr val="00B0F0"/>
                </a:solidFill>
              </a:rPr>
              <a:t>ateliers :</a:t>
            </a:r>
            <a:endParaRPr lang="fr-FR" sz="14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/>
              <a:t>Groupe Spécifique n°1 : « </a:t>
            </a:r>
            <a:r>
              <a:rPr lang="fr-FR" altLang="fr-FR" sz="1400" b="1" dirty="0">
                <a:solidFill>
                  <a:srgbClr val="00B0F0"/>
                </a:solidFill>
              </a:rPr>
              <a:t>Quels moyens pour la science de demain : bilan et perspective </a:t>
            </a:r>
            <a:r>
              <a:rPr lang="fr-FR" altLang="fr-FR" sz="1400" dirty="0"/>
              <a:t>» : François Leblanc (CNRS) et Thierry Bret-Dibat (CNES)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/>
              <a:t>Groupe Spécifique n°2 : « </a:t>
            </a:r>
            <a:r>
              <a:rPr lang="fr-FR" altLang="fr-FR" sz="1400" b="1" dirty="0">
                <a:solidFill>
                  <a:srgbClr val="00B0F0"/>
                </a:solidFill>
              </a:rPr>
              <a:t>Quels cadres pour les missions internationales de demain</a:t>
            </a:r>
            <a:r>
              <a:rPr lang="fr-FR" altLang="fr-FR" sz="1400" dirty="0"/>
              <a:t> » : Anne Decourchelle (CEA) et Amélie Petit (CNES)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/>
              <a:t>Groupe Spécifique n°3 : « </a:t>
            </a:r>
            <a:r>
              <a:rPr lang="fr-FR" altLang="fr-FR" sz="1400" b="1" dirty="0">
                <a:solidFill>
                  <a:srgbClr val="00B0F0"/>
                </a:solidFill>
              </a:rPr>
              <a:t>Une stratégie intégrant tous les possibles : quels moyens pour quelles ambitions ? </a:t>
            </a:r>
            <a:r>
              <a:rPr lang="fr-FR" altLang="fr-FR" sz="1400" dirty="0"/>
              <a:t>» : Agnès </a:t>
            </a:r>
            <a:r>
              <a:rPr lang="fr-FR" altLang="fr-FR" sz="1400" dirty="0" err="1"/>
              <a:t>Ducharne</a:t>
            </a:r>
            <a:r>
              <a:rPr lang="fr-FR" altLang="fr-FR" sz="1400" dirty="0"/>
              <a:t> (CNRS) et Bruno Cugny (CNES)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/>
              <a:t>Groupe Spécifique n°4 : « </a:t>
            </a:r>
            <a:r>
              <a:rPr lang="fr-FR" altLang="fr-FR" sz="1400" b="1" dirty="0" err="1">
                <a:solidFill>
                  <a:srgbClr val="00B0F0"/>
                </a:solidFill>
              </a:rPr>
              <a:t>NewSpace</a:t>
            </a:r>
            <a:r>
              <a:rPr lang="fr-FR" altLang="fr-FR" sz="1400" b="1" dirty="0">
                <a:solidFill>
                  <a:srgbClr val="00B0F0"/>
                </a:solidFill>
              </a:rPr>
              <a:t> et Science </a:t>
            </a:r>
            <a:r>
              <a:rPr lang="fr-FR" altLang="fr-FR" sz="1400" dirty="0"/>
              <a:t>» : Antoine </a:t>
            </a:r>
            <a:r>
              <a:rPr lang="fr-FR" altLang="fr-FR" sz="1400" dirty="0" err="1"/>
              <a:t>Miniussi</a:t>
            </a:r>
            <a:r>
              <a:rPr lang="fr-FR" altLang="fr-FR" sz="1400" dirty="0"/>
              <a:t> (ONERA) et Véronique de la Casa (CNES)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 dirty="0"/>
              <a:t>Groupe Spécifique n°5 : « </a:t>
            </a:r>
            <a:r>
              <a:rPr lang="fr-FR" altLang="fr-FR" sz="1400" b="1" dirty="0">
                <a:solidFill>
                  <a:srgbClr val="00B0F0"/>
                </a:solidFill>
              </a:rPr>
              <a:t>Réduire au mieux l’empreinte environnementale des activités scientifiques spatiales</a:t>
            </a:r>
            <a:r>
              <a:rPr lang="fr-FR" altLang="fr-FR" sz="1400" dirty="0"/>
              <a:t> » : </a:t>
            </a:r>
            <a:r>
              <a:rPr lang="fr-FR" altLang="fr-FR" sz="1400" dirty="0" err="1"/>
              <a:t>Héloise</a:t>
            </a:r>
            <a:r>
              <a:rPr lang="fr-FR" altLang="fr-FR" sz="1400" dirty="0"/>
              <a:t> Meheut (OCA) et Bruno Millet (CNES).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/>
              <a:t> 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/>
              <a:t>Les Groupes Thématiques seront animés par les présidents des comités TOSCA (Cyril </a:t>
            </a:r>
            <a:r>
              <a:rPr lang="fr-FR" altLang="fr-FR" sz="1400" dirty="0" err="1"/>
              <a:t>Crevoisier</a:t>
            </a:r>
            <a:r>
              <a:rPr lang="fr-FR" altLang="fr-FR" sz="1400" dirty="0"/>
              <a:t>) et CERES (Athena Coustenis).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6</a:t>
            </a:fld>
            <a:endParaRPr lang="fr-FR"/>
          </a:p>
        </p:txBody>
      </p:sp>
      <p:sp>
        <p:nvSpPr>
          <p:cNvPr id="4" name="Sous-titre 3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sz="17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SPS</a:t>
            </a:r>
            <a:r>
              <a:rPr lang="fr-FR" sz="1600" b="1" cap="all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17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2024 : ORGANISATION</a:t>
            </a:r>
          </a:p>
        </p:txBody>
      </p:sp>
      <p:sp>
        <p:nvSpPr>
          <p:cNvPr id="5" name="Sous-titre 5">
            <a:extLst>
              <a:ext uri="{FF2B5EF4-FFF2-40B4-BE49-F238E27FC236}">
                <a16:creationId xmlns:a16="http://schemas.microsoft.com/office/drawing/2014/main" id="{04171DE7-CC4B-6BFD-BC5C-AAE4A42619DF}"/>
              </a:ext>
            </a:extLst>
          </p:cNvPr>
          <p:cNvSpPr txBox="1">
            <a:spLocks/>
          </p:cNvSpPr>
          <p:nvPr/>
        </p:nvSpPr>
        <p:spPr>
          <a:xfrm>
            <a:off x="36052" y="5484106"/>
            <a:ext cx="7962604" cy="265037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6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Colloque du PNST - Marseille</a:t>
            </a:r>
          </a:p>
        </p:txBody>
      </p:sp>
    </p:spTree>
    <p:extLst>
      <p:ext uri="{BB962C8B-B14F-4D97-AF65-F5344CB8AC3E}">
        <p14:creationId xmlns:p14="http://schemas.microsoft.com/office/powerpoint/2010/main" val="314045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0791" y="618823"/>
            <a:ext cx="9246701" cy="30819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cs typeface="Arial" panose="020B0604020202020204" pitchFamily="34" charset="0"/>
              </a:rPr>
              <a:t>Les principaux jalons </a:t>
            </a:r>
            <a:r>
              <a:rPr lang="fr-FR" sz="1400" dirty="0"/>
              <a:t>sont  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b="0" i="1" dirty="0">
                <a:cs typeface="+mn-cs"/>
              </a:rPr>
              <a:t>Evaluation des réponse à l’AI (14 en 1</a:t>
            </a:r>
            <a:r>
              <a:rPr lang="fr-FR" sz="1400" b="0" i="1" baseline="30000" dirty="0">
                <a:cs typeface="+mn-cs"/>
              </a:rPr>
              <a:t>er</a:t>
            </a:r>
            <a:r>
              <a:rPr lang="fr-FR" sz="1400" b="0" i="1" dirty="0">
                <a:cs typeface="+mn-cs"/>
              </a:rPr>
              <a:t> thème) : fin février (?)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b="0" dirty="0">
                <a:cs typeface="+mn-cs"/>
              </a:rPr>
              <a:t>Fin janvier : Partie bilan des rapports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b="0" i="1" dirty="0">
                <a:solidFill>
                  <a:srgbClr val="3333FF"/>
                </a:solidFill>
                <a:cs typeface="+mn-cs"/>
              </a:rPr>
              <a:t>08-09/02/2024 CERES présentiel : Travail sur les </a:t>
            </a:r>
            <a:r>
              <a:rPr lang="fr-FR" sz="1400" b="0" i="1" dirty="0" err="1">
                <a:solidFill>
                  <a:srgbClr val="3333FF"/>
                </a:solidFill>
                <a:cs typeface="+mn-cs"/>
              </a:rPr>
              <a:t>prios</a:t>
            </a:r>
            <a:endParaRPr lang="fr-FR" sz="1400" b="0" i="1" dirty="0">
              <a:solidFill>
                <a:srgbClr val="3333FF"/>
              </a:solidFill>
              <a:cs typeface="+mn-cs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b="0" dirty="0"/>
              <a:t>26-27 mars, CNES Paris </a:t>
            </a:r>
            <a:r>
              <a:rPr lang="fr-FR" sz="1400" b="0" dirty="0">
                <a:cs typeface="+mn-cs"/>
              </a:rPr>
              <a:t>: Séminaire intermédiaire =&gt; avancement de la partie prospective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b="0" dirty="0">
                <a:cs typeface="+mn-cs"/>
              </a:rPr>
              <a:t>16 avril : Livraison 1ères versions des rapports pour relecture CPS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b="0" dirty="0">
                <a:cs typeface="+mn-cs"/>
              </a:rPr>
              <a:t>18 juin : Livraison version finale des rapports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b="0" dirty="0">
                <a:cs typeface="+mn-cs"/>
              </a:rPr>
              <a:t>Début septembre : Publication du rapport final de prospective</a:t>
            </a:r>
            <a:endParaRPr lang="fr-FR" sz="1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b="0" i="1" dirty="0">
                <a:solidFill>
                  <a:srgbClr val="3333FF"/>
                </a:solidFill>
                <a:cs typeface="+mn-cs"/>
              </a:rPr>
              <a:t> CERES : Répétition en vue du séminaire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B050"/>
                </a:solidFill>
                <a:cs typeface="+mn-cs"/>
              </a:rPr>
              <a:t>8-10 octobre : Séminaire de restitution, Saint-Malo</a:t>
            </a:r>
            <a:r>
              <a:rPr lang="fr-FR" sz="1400" dirty="0">
                <a:solidFill>
                  <a:srgbClr val="00B0F0"/>
                </a:solidFill>
              </a:rPr>
              <a:t> 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7</a:t>
            </a:fld>
            <a:endParaRPr lang="fr-FR"/>
          </a:p>
        </p:txBody>
      </p:sp>
      <p:sp>
        <p:nvSpPr>
          <p:cNvPr id="4" name="Sous-titre 3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sz="17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SPS 2024 : PLANNING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31" y="3220057"/>
            <a:ext cx="8793918" cy="19522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91387" y="618823"/>
            <a:ext cx="2978508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3333FF"/>
                </a:solidFill>
              </a:rPr>
              <a:t>RV CERES</a:t>
            </a:r>
          </a:p>
          <a:p>
            <a:r>
              <a:rPr lang="fr-FR" sz="1400" dirty="0"/>
              <a:t>RV tous : CPS + CERES + TOSCA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DFA1E2D2-E84D-DC9E-F4F5-78A2C03CF4A6}"/>
              </a:ext>
            </a:extLst>
          </p:cNvPr>
          <p:cNvSpPr txBox="1">
            <a:spLocks/>
          </p:cNvSpPr>
          <p:nvPr/>
        </p:nvSpPr>
        <p:spPr>
          <a:xfrm>
            <a:off x="36052" y="5484106"/>
            <a:ext cx="7962604" cy="265037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6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Colloque du PNST - Marseille</a:t>
            </a:r>
          </a:p>
        </p:txBody>
      </p:sp>
    </p:spTree>
    <p:extLst>
      <p:ext uri="{BB962C8B-B14F-4D97-AF65-F5344CB8AC3E}">
        <p14:creationId xmlns:p14="http://schemas.microsoft.com/office/powerpoint/2010/main" val="201694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11E1DA1-D1BF-4536-B3A3-5A635B06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B5F6D8-A3E9-2081-3E40-822942632B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906" y="558465"/>
            <a:ext cx="7550094" cy="4963729"/>
          </a:xfrm>
          <a:prstGeom prst="rect">
            <a:avLst/>
          </a:prstGeom>
        </p:spPr>
      </p:pic>
      <p:sp>
        <p:nvSpPr>
          <p:cNvPr id="7" name="Accolade ouvrante 6"/>
          <p:cNvSpPr/>
          <p:nvPr/>
        </p:nvSpPr>
        <p:spPr>
          <a:xfrm>
            <a:off x="2290667" y="1144800"/>
            <a:ext cx="201600" cy="87840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0529" y="1390467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FFC000"/>
                </a:solidFill>
              </a:rPr>
              <a:t>HELIOSWARM</a:t>
            </a:r>
          </a:p>
          <a:p>
            <a:pPr algn="r"/>
            <a:r>
              <a:rPr lang="fr-FR" sz="1200" dirty="0">
                <a:solidFill>
                  <a:srgbClr val="FF0000"/>
                </a:solidFill>
              </a:rPr>
              <a:t>PLASMA-OBSERVATORY</a:t>
            </a:r>
          </a:p>
        </p:txBody>
      </p:sp>
      <p:sp>
        <p:nvSpPr>
          <p:cNvPr id="9" name="Accolade ouvrante 8"/>
          <p:cNvSpPr/>
          <p:nvPr/>
        </p:nvSpPr>
        <p:spPr>
          <a:xfrm>
            <a:off x="2313467" y="2089200"/>
            <a:ext cx="201600" cy="70440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0721" y="2297028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FFC000"/>
                </a:solidFill>
              </a:rPr>
              <a:t>SOLAR-C</a:t>
            </a:r>
          </a:p>
        </p:txBody>
      </p:sp>
      <p:sp>
        <p:nvSpPr>
          <p:cNvPr id="11" name="Accolade ouvrante 10"/>
          <p:cNvSpPr/>
          <p:nvPr/>
        </p:nvSpPr>
        <p:spPr>
          <a:xfrm>
            <a:off x="2321867" y="2846400"/>
            <a:ext cx="201600" cy="664407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86688" y="3055900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Phase 0 SPEED</a:t>
            </a:r>
          </a:p>
        </p:txBody>
      </p:sp>
      <p:sp>
        <p:nvSpPr>
          <p:cNvPr id="13" name="Accolade ouvrante 12"/>
          <p:cNvSpPr/>
          <p:nvPr/>
        </p:nvSpPr>
        <p:spPr>
          <a:xfrm>
            <a:off x="2323067" y="3546000"/>
            <a:ext cx="201600" cy="50760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8032" y="3649631"/>
            <a:ext cx="188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B050"/>
                </a:solidFill>
              </a:rPr>
              <a:t>COMET-INTERCEPTOR</a:t>
            </a:r>
          </a:p>
          <a:p>
            <a:pPr algn="r"/>
            <a:r>
              <a:rPr lang="fr-FR" sz="1200" dirty="0">
                <a:solidFill>
                  <a:srgbClr val="FF0000"/>
                </a:solidFill>
              </a:rPr>
              <a:t>M-MATISSE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8F690C5-FE95-C1C4-F4F2-D7F8D094EC96}"/>
              </a:ext>
            </a:extLst>
          </p:cNvPr>
          <p:cNvSpPr txBox="1"/>
          <p:nvPr/>
        </p:nvSpPr>
        <p:spPr>
          <a:xfrm>
            <a:off x="160529" y="4459147"/>
            <a:ext cx="253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Uranus Orbiter and Probe</a:t>
            </a:r>
          </a:p>
        </p:txBody>
      </p:sp>
      <p:sp>
        <p:nvSpPr>
          <p:cNvPr id="18" name="Sous-titre 3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sz="17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SPS 2024 : BILAN SHM</a:t>
            </a:r>
          </a:p>
        </p:txBody>
      </p:sp>
      <p:sp>
        <p:nvSpPr>
          <p:cNvPr id="2" name="Sous-titre 5">
            <a:extLst>
              <a:ext uri="{FF2B5EF4-FFF2-40B4-BE49-F238E27FC236}">
                <a16:creationId xmlns:a16="http://schemas.microsoft.com/office/drawing/2014/main" id="{1DCD55C9-E01C-FFA6-928C-E167E00131B9}"/>
              </a:ext>
            </a:extLst>
          </p:cNvPr>
          <p:cNvSpPr txBox="1">
            <a:spLocks/>
          </p:cNvSpPr>
          <p:nvPr/>
        </p:nvSpPr>
        <p:spPr>
          <a:xfrm>
            <a:off x="36052" y="5484106"/>
            <a:ext cx="7962604" cy="265037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6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Colloque du PNST - Marseille</a:t>
            </a:r>
          </a:p>
        </p:txBody>
      </p:sp>
    </p:spTree>
    <p:extLst>
      <p:ext uri="{BB962C8B-B14F-4D97-AF65-F5344CB8AC3E}">
        <p14:creationId xmlns:p14="http://schemas.microsoft.com/office/powerpoint/2010/main" val="295061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49F2888-8AB9-C0BF-6D74-93FD92D18AA6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4202943" y="314327"/>
            <a:ext cx="12396" cy="433527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672435-8BCA-4942-B93B-EE5B4805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935" y="5522194"/>
            <a:ext cx="141064" cy="153888"/>
          </a:xfrm>
        </p:spPr>
        <p:txBody>
          <a:bodyPr/>
          <a:lstStyle/>
          <a:p>
            <a:fld id="{62B8EFC2-1E6F-E543-8F2B-2782CBB9317F}" type="slidenum">
              <a:rPr lang="fr-FR" smtClean="0"/>
              <a:t>9</a:t>
            </a:fld>
            <a:endParaRPr lang="fr-FR"/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279A346C-479C-5348-8F26-D59498CA4310}"/>
              </a:ext>
            </a:extLst>
          </p:cNvPr>
          <p:cNvSpPr/>
          <p:nvPr/>
        </p:nvSpPr>
        <p:spPr>
          <a:xfrm>
            <a:off x="78828" y="4957380"/>
            <a:ext cx="10081173" cy="481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F43800-FDCA-8945-8799-08DDA5053A1A}"/>
              </a:ext>
            </a:extLst>
          </p:cNvPr>
          <p:cNvSpPr/>
          <p:nvPr/>
        </p:nvSpPr>
        <p:spPr>
          <a:xfrm>
            <a:off x="686927" y="636159"/>
            <a:ext cx="4300709" cy="148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chemeClr val="bg1"/>
                </a:solidFill>
              </a:rPr>
              <a:t>SOHO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D98678-6505-564C-AE45-23277B1409D5}"/>
              </a:ext>
            </a:extLst>
          </p:cNvPr>
          <p:cNvSpPr/>
          <p:nvPr/>
        </p:nvSpPr>
        <p:spPr>
          <a:xfrm>
            <a:off x="1164405" y="2923540"/>
            <a:ext cx="3050934" cy="2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6D9DD-9C69-7C47-A811-1588882A0A56}"/>
              </a:ext>
            </a:extLst>
          </p:cNvPr>
          <p:cNvSpPr/>
          <p:nvPr/>
        </p:nvSpPr>
        <p:spPr>
          <a:xfrm>
            <a:off x="3542825" y="819286"/>
            <a:ext cx="3246681" cy="22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rgbClr val="00B050"/>
                </a:solidFill>
              </a:rPr>
              <a:t>SOLO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A9B944-6C5E-2C41-9D5B-1F1A6EB170B4}"/>
              </a:ext>
            </a:extLst>
          </p:cNvPr>
          <p:cNvSpPr txBox="1"/>
          <p:nvPr/>
        </p:nvSpPr>
        <p:spPr>
          <a:xfrm>
            <a:off x="9064969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2035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5DCD2C-1467-E54D-AD56-EB8C448B3811}"/>
              </a:ext>
            </a:extLst>
          </p:cNvPr>
          <p:cNvSpPr txBox="1"/>
          <p:nvPr/>
        </p:nvSpPr>
        <p:spPr>
          <a:xfrm>
            <a:off x="6409904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2030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F60D6E-8DD1-214F-8FFB-15E05CF4544D}"/>
              </a:ext>
            </a:extLst>
          </p:cNvPr>
          <p:cNvSpPr txBox="1"/>
          <p:nvPr/>
        </p:nvSpPr>
        <p:spPr>
          <a:xfrm>
            <a:off x="472111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1995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7DEC37-BB8C-0E43-AC31-A504A5433291}"/>
              </a:ext>
            </a:extLst>
          </p:cNvPr>
          <p:cNvSpPr/>
          <p:nvPr/>
        </p:nvSpPr>
        <p:spPr>
          <a:xfrm>
            <a:off x="4738197" y="4228932"/>
            <a:ext cx="1034117" cy="25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rgbClr val="00B050"/>
                </a:solidFill>
              </a:rPr>
              <a:t>BEPI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86BA2-7DA9-0148-93F3-C2C08F826D43}"/>
              </a:ext>
            </a:extLst>
          </p:cNvPr>
          <p:cNvSpPr/>
          <p:nvPr/>
        </p:nvSpPr>
        <p:spPr>
          <a:xfrm>
            <a:off x="6789506" y="3495436"/>
            <a:ext cx="1578901" cy="378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b="1" dirty="0">
                <a:solidFill>
                  <a:srgbClr val="00B050"/>
                </a:solidFill>
              </a:rPr>
              <a:t>JUICE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44D46C-0EB9-8543-A91A-486984265150}"/>
              </a:ext>
            </a:extLst>
          </p:cNvPr>
          <p:cNvSpPr/>
          <p:nvPr/>
        </p:nvSpPr>
        <p:spPr>
          <a:xfrm>
            <a:off x="3373349" y="1138715"/>
            <a:ext cx="2788459" cy="22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>
                <a:solidFill>
                  <a:srgbClr val="00B050"/>
                </a:solidFill>
              </a:rPr>
              <a:t>PSP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080F79-2597-094D-B771-A2256545EE9D}"/>
              </a:ext>
            </a:extLst>
          </p:cNvPr>
          <p:cNvSpPr/>
          <p:nvPr/>
        </p:nvSpPr>
        <p:spPr>
          <a:xfrm>
            <a:off x="1943528" y="1432645"/>
            <a:ext cx="3044108" cy="2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/>
              <a:t>STEREO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007783-C0C2-1A4F-B678-1A91E029FFBB}"/>
              </a:ext>
            </a:extLst>
          </p:cNvPr>
          <p:cNvSpPr/>
          <p:nvPr/>
        </p:nvSpPr>
        <p:spPr>
          <a:xfrm>
            <a:off x="2257844" y="2337896"/>
            <a:ext cx="2543428" cy="23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/>
              <a:t>THEMIS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9E2B276-3DF1-6349-A494-D3FD2484E8EB}"/>
              </a:ext>
            </a:extLst>
          </p:cNvPr>
          <p:cNvSpPr txBox="1"/>
          <p:nvPr/>
        </p:nvSpPr>
        <p:spPr>
          <a:xfrm>
            <a:off x="1522670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2005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E95CD-F56B-AF4D-937C-82A6B144824F}"/>
              </a:ext>
            </a:extLst>
          </p:cNvPr>
          <p:cNvSpPr/>
          <p:nvPr/>
        </p:nvSpPr>
        <p:spPr>
          <a:xfrm>
            <a:off x="355420" y="1761549"/>
            <a:ext cx="4150597" cy="16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/>
              <a:t>WIND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0C2915-9925-754A-A7C9-0A4EB025DB38}"/>
              </a:ext>
            </a:extLst>
          </p:cNvPr>
          <p:cNvSpPr/>
          <p:nvPr/>
        </p:nvSpPr>
        <p:spPr>
          <a:xfrm>
            <a:off x="2375913" y="4255432"/>
            <a:ext cx="2067660" cy="2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/>
              <a:t>JUNO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806B0CA-501B-0249-B8BD-AFE7C96B70DE}"/>
              </a:ext>
            </a:extLst>
          </p:cNvPr>
          <p:cNvSpPr txBox="1"/>
          <p:nvPr/>
        </p:nvSpPr>
        <p:spPr>
          <a:xfrm>
            <a:off x="2393495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2015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90F4792-0C63-994B-B28E-ECBE9F41854A}"/>
              </a:ext>
            </a:extLst>
          </p:cNvPr>
          <p:cNvSpPr txBox="1"/>
          <p:nvPr/>
        </p:nvSpPr>
        <p:spPr>
          <a:xfrm>
            <a:off x="3529557" y="6550"/>
            <a:ext cx="1277914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>
                <a:solidFill>
                  <a:srgbClr val="C00000"/>
                </a:solidFill>
              </a:rPr>
              <a:t>MAINTENANT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EF4B2C-CB38-1F69-E54F-7B0372CCC1E1}"/>
              </a:ext>
            </a:extLst>
          </p:cNvPr>
          <p:cNvSpPr txBox="1"/>
          <p:nvPr/>
        </p:nvSpPr>
        <p:spPr>
          <a:xfrm>
            <a:off x="3924661" y="4649603"/>
            <a:ext cx="556563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/>
              <a:t>2024</a:t>
            </a:r>
          </a:p>
        </p:txBody>
      </p:sp>
      <p:pic>
        <p:nvPicPr>
          <p:cNvPr id="1026" name="Picture 2" descr="La sonde Solar Orbiter capture une image détaillée (à couper le souffle) du  Soleil">
            <a:extLst>
              <a:ext uri="{FF2B5EF4-FFF2-40B4-BE49-F238E27FC236}">
                <a16:creationId xmlns:a16="http://schemas.microsoft.com/office/drawing/2014/main" id="{76FBB440-D440-7EF3-F7BC-EC4662E2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" y="636160"/>
            <a:ext cx="853905" cy="8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 plus belles photos de la Terre prises par la NASA de 1972 à nos jours |  National Geographic">
            <a:extLst>
              <a:ext uri="{FF2B5EF4-FFF2-40B4-BE49-F238E27FC236}">
                <a16:creationId xmlns:a16="http://schemas.microsoft.com/office/drawing/2014/main" id="{23A5A00E-6160-AE08-2C7E-82473021F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" y="2346233"/>
            <a:ext cx="849187" cy="8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7D9E446-A8DD-F7C1-B6AE-B421F961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2" y="3645683"/>
            <a:ext cx="1249422" cy="9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3D98C0B-1DB2-6167-263E-6ABCD4F468A4}"/>
              </a:ext>
            </a:extLst>
          </p:cNvPr>
          <p:cNvSpPr txBox="1"/>
          <p:nvPr/>
        </p:nvSpPr>
        <p:spPr>
          <a:xfrm>
            <a:off x="-76033" y="441735"/>
            <a:ext cx="1747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SOLEIL/HELIOSPHERE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85FDFB5-8490-D8A1-4E9E-03C285C5A87C}"/>
              </a:ext>
            </a:extLst>
          </p:cNvPr>
          <p:cNvSpPr txBox="1"/>
          <p:nvPr/>
        </p:nvSpPr>
        <p:spPr>
          <a:xfrm>
            <a:off x="-76033" y="2122655"/>
            <a:ext cx="2387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MAGNETOSPHERE TERRESTRE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AB8B49F-B2D9-3FD7-7194-2DD34FB6001F}"/>
              </a:ext>
            </a:extLst>
          </p:cNvPr>
          <p:cNvSpPr txBox="1"/>
          <p:nvPr/>
        </p:nvSpPr>
        <p:spPr>
          <a:xfrm>
            <a:off x="-76033" y="3416306"/>
            <a:ext cx="26228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MAGNETOSPHERES PLANETAIRES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7B3EF4-88EA-0F24-A7BE-32652791B4CC}"/>
              </a:ext>
            </a:extLst>
          </p:cNvPr>
          <p:cNvSpPr/>
          <p:nvPr/>
        </p:nvSpPr>
        <p:spPr>
          <a:xfrm>
            <a:off x="3360083" y="2628539"/>
            <a:ext cx="2273581" cy="211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7" dirty="0"/>
              <a:t>MMS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0C2F5B-7F1F-4150-52B7-2573FDFB7DB4}"/>
              </a:ext>
            </a:extLst>
          </p:cNvPr>
          <p:cNvSpPr/>
          <p:nvPr/>
        </p:nvSpPr>
        <p:spPr>
          <a:xfrm>
            <a:off x="5914350" y="3871891"/>
            <a:ext cx="823768" cy="378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B050"/>
                </a:solidFill>
              </a:rPr>
              <a:t>COMET INT</a:t>
            </a:r>
          </a:p>
        </p:txBody>
      </p:sp>
      <p:sp>
        <p:nvSpPr>
          <p:cNvPr id="32" name="Sous-titre 5">
            <a:extLst>
              <a:ext uri="{FF2B5EF4-FFF2-40B4-BE49-F238E27FC236}">
                <a16:creationId xmlns:a16="http://schemas.microsoft.com/office/drawing/2014/main" id="{C90C0F98-27F3-A4A7-0649-EBE2244D49F7}"/>
              </a:ext>
            </a:extLst>
          </p:cNvPr>
          <p:cNvSpPr txBox="1">
            <a:spLocks/>
          </p:cNvSpPr>
          <p:nvPr/>
        </p:nvSpPr>
        <p:spPr>
          <a:xfrm>
            <a:off x="36052" y="5484106"/>
            <a:ext cx="7962604" cy="265037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6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Colloque du PNST - Marseille</a:t>
            </a:r>
          </a:p>
        </p:txBody>
      </p:sp>
    </p:spTree>
    <p:extLst>
      <p:ext uri="{BB962C8B-B14F-4D97-AF65-F5344CB8AC3E}">
        <p14:creationId xmlns:p14="http://schemas.microsoft.com/office/powerpoint/2010/main" val="3930277314"/>
      </p:ext>
    </p:extLst>
  </p:cSld>
  <p:clrMapOvr>
    <a:masterClrMapping/>
  </p:clrMapOvr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Contenu">
  <a:themeElements>
    <a:clrScheme name="Personnalisé 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7179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.potx" id="{9673C479-3EE6-4B82-81A5-A7508DDBFFD2}" vid="{0C67747E-CA6A-490E-92EB-B15C9569B10D}"/>
    </a:ext>
  </a:extLst>
</a:theme>
</file>

<file path=ppt/theme/theme11.xml><?xml version="1.0" encoding="utf-8"?>
<a:theme xmlns:a="http://schemas.openxmlformats.org/drawingml/2006/main" name="1_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cnes">
      <a:majorFont>
        <a:latin typeface="CNES Poster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2020.potx [Lecture seule]" id="{1076DB8D-DA1A-48A1-93F8-773561304D29}" vid="{4B460DD6-C48A-4430-948E-F4CF77B20FD3}"/>
    </a:ext>
  </a:extLst>
</a:theme>
</file>

<file path=ppt/theme/theme12.xml><?xml version="1.0" encoding="utf-8"?>
<a:theme xmlns:a="http://schemas.openxmlformats.org/drawingml/2006/main" name="3_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1B93E7A6-C736-6947-8157-8F92458BE829}" vid="{0D351FB4-1587-6840-B018-91CB35FE4839}"/>
    </a:ext>
  </a:extLst>
</a:theme>
</file>

<file path=ppt/theme/theme13.xml><?xml version="1.0" encoding="utf-8"?>
<a:theme xmlns:a="http://schemas.openxmlformats.org/drawingml/2006/main" name="3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1B93E7A6-C736-6947-8157-8F92458BE829}" vid="{0D351FB4-1587-6840-B018-91CB35FE4839}"/>
    </a:ext>
  </a:extLst>
</a:theme>
</file>

<file path=ppt/theme/theme16.xml><?xml version="1.0" encoding="utf-8"?>
<a:theme xmlns:a="http://schemas.openxmlformats.org/drawingml/2006/main" name="2_Couvertures sans photo">
  <a:themeElements>
    <a:clrScheme name="Personnalisé 1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7179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.potx" id="{9673C479-3EE6-4B82-81A5-A7508DDBFFD2}" vid="{B687EF15-480B-4296-98C4-4C6BA36E6359}"/>
    </a:ext>
  </a:extLst>
</a:theme>
</file>

<file path=ppt/theme/theme17.xml><?xml version="1.0" encoding="utf-8"?>
<a:theme xmlns:a="http://schemas.openxmlformats.org/drawingml/2006/main" name="5_Contenu">
  <a:themeElements>
    <a:clrScheme name="Personnalisé 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7179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.potx" id="{9673C479-3EE6-4B82-81A5-A7508DDBFFD2}" vid="{0C67747E-CA6A-490E-92EB-B15C9569B10D}"/>
    </a:ext>
  </a:extLst>
</a:theme>
</file>

<file path=ppt/theme/theme18.xml><?xml version="1.0" encoding="utf-8"?>
<a:theme xmlns:a="http://schemas.openxmlformats.org/drawingml/2006/main" name="6_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571F2BC4-8D3E-5C4C-845D-4DFE67C98FA3}" vid="{21AF1618-B8C5-D24B-8EBE-8CFCC0759F93}"/>
    </a:ext>
  </a:extLst>
</a:theme>
</file>

<file path=ppt/theme/theme19.xml><?xml version="1.0" encoding="utf-8"?>
<a:theme xmlns:a="http://schemas.openxmlformats.org/drawingml/2006/main" name="7_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767EBA2-DEA9-430D-8E57-BBDA3DCA7755}" vid="{A8F22C1D-471C-4C41-B609-2FFA81804052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0_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.potx [Lecture seule]" id="{6493C501-3EF8-4FDB-A65E-BCD9A87F7B19}" vid="{6AB94E97-0B2B-40D9-B448-5106943E86D5}"/>
    </a:ext>
  </a:extLst>
</a:theme>
</file>

<file path=ppt/theme/theme21.xml><?xml version="1.0" encoding="utf-8"?>
<a:theme xmlns:a="http://schemas.openxmlformats.org/drawingml/2006/main" name="4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1_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1B93E7A6-C736-6947-8157-8F92458BE829}" vid="{0D351FB4-1587-6840-B018-91CB35FE4839}"/>
    </a:ext>
  </a:extLst>
</a:theme>
</file>

<file path=ppt/theme/theme23.xml><?xml version="1.0" encoding="utf-8"?>
<a:theme xmlns:a="http://schemas.openxmlformats.org/drawingml/2006/main" name="1_Couvertures sans photo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1B93E7A6-C736-6947-8157-8F92458BE829}" vid="{FF4BCB26-42FD-6043-91C9-03945E8D9EB2}"/>
    </a:ext>
  </a:extLst>
</a:theme>
</file>

<file path=ppt/theme/theme24.xml><?xml version="1.0" encoding="utf-8"?>
<a:theme xmlns:a="http://schemas.openxmlformats.org/drawingml/2006/main" name="12_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1B93E7A6-C736-6947-8157-8F92458BE829}" vid="{0D351FB4-1587-6840-B018-91CB35FE4839}"/>
    </a:ext>
  </a:extLst>
</a:theme>
</file>

<file path=ppt/theme/theme25.xml><?xml version="1.0" encoding="utf-8"?>
<a:theme xmlns:a="http://schemas.openxmlformats.org/drawingml/2006/main" name="14_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cnes">
      <a:majorFont>
        <a:latin typeface="CNES Poster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que_cnes_Arial_modele2" id="{90B08D47-C11C-44BE-A579-B4A69129148E}" vid="{C587E1E0-C153-48EA-B8AB-588C02AC62EF}"/>
    </a:ext>
  </a:extLst>
</a:theme>
</file>

<file path=ppt/theme/theme2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ntercalaires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1B93E7A6-C736-6947-8157-8F92458BE829}" vid="{8A237643-710C-644E-98C3-7EABC00D7D9E}"/>
    </a:ext>
  </a:extLst>
</a:theme>
</file>

<file path=ppt/theme/theme8.xml><?xml version="1.0" encoding="utf-8"?>
<a:theme xmlns:a="http://schemas.openxmlformats.org/drawingml/2006/main" name="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1B93E7A6-C736-6947-8157-8F92458BE829}" vid="{0D351FB4-1587-6840-B018-91CB35FE4839}"/>
    </a:ext>
  </a:extLst>
</a:theme>
</file>

<file path=ppt/theme/theme9.xml><?xml version="1.0" encoding="utf-8"?>
<a:theme xmlns:a="http://schemas.openxmlformats.org/drawingml/2006/main" name="Couvertures sans photo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1B93E7A6-C736-6947-8157-8F92458BE829}" vid="{FF4BCB26-42FD-6043-91C9-03945E8D9EB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vices_x0020_Pratiques xmlns="d98edb7b-4b69-42c3-ba31-f9a07c1e3c46">
      <Value>Imprimerie&amp;média</Value>
    </Services_x0020_Pratiques>
    <Nature xmlns="c04198d5-9d41-4f87-9c9b-25c9d99d68b2">Modèle</Nature>
    <RespForm xmlns="d98edb7b-4b69-42c3-ba31-f9a07c1e3c46">
      <UserInfo>
        <DisplayName>i:0#.w|cnesnet\medaillee</DisplayName>
        <AccountId>1243</AccountId>
        <AccountType/>
      </UserInfo>
    </RespForm>
    <DocumentSetDescription xmlns="http://schemas.microsoft.com/sharepoint/v3" xsi:nil="true"/>
    <RespTheme xmlns="d98edb7b-4b69-42c3-ba31-f9a07c1e3c46">
      <UserInfo>
        <DisplayName>i:0#.w|cnesnet\lepinec</DisplayName>
        <AccountId>35</AccountId>
        <AccountType/>
      </UserInfo>
    </RespTheme>
    <Cible xmlns="d98edb7b-4b69-42c3-ba31-f9a07c1e3c46">Salariés CNES</Cible>
    <TaxCatchAll xmlns="1480e229-d1f0-4dea-859f-b8c45efabb7a">
      <Value>69</Value>
      <Value>26</Value>
      <Value>2</Value>
      <Value>70</Value>
    </TaxCatchAll>
    <cfCentres0 xmlns="d98edb7b-4b69-42c3-ba31-f9a07c1e3c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Kourou</TermName>
          <TermId xmlns="http://schemas.microsoft.com/office/infopath/2007/PartnerControls">10e6e4f8-5444-4c46-91d9-1d88f2248fca</TermId>
        </TermInfo>
        <TermInfo xmlns="http://schemas.microsoft.com/office/infopath/2007/PartnerControls">
          <TermName xmlns="http://schemas.microsoft.com/office/infopath/2007/PartnerControls">Paris Les Halles</TermName>
          <TermId xmlns="http://schemas.microsoft.com/office/infopath/2007/PartnerControls">ac11b732-fa5b-4b48-9b0a-94483da40da8</TermId>
        </TermInfo>
        <TermInfo xmlns="http://schemas.microsoft.com/office/infopath/2007/PartnerControls">
          <TermName xmlns="http://schemas.microsoft.com/office/infopath/2007/PartnerControls">Toulouse</TermName>
          <TermId xmlns="http://schemas.microsoft.com/office/infopath/2007/PartnerControls">4631c293-d816-4767-8a32-a2fe4467ee72</TermId>
        </TermInfo>
        <TermInfo xmlns="http://schemas.microsoft.com/office/infopath/2007/PartnerControls">
          <TermName xmlns="http://schemas.microsoft.com/office/infopath/2007/PartnerControls">Paris Daumesnil</TermName>
          <TermId xmlns="http://schemas.microsoft.com/office/infopath/2007/PartnerControls">5c469bbc-298c-4750-9426-367d4f27ccf3</TermId>
        </TermInfo>
      </Terms>
    </cfCentres0>
    <Thème_x0020_LL xmlns="d98edb7b-4b69-42c3-ba31-f9a07c1e3c46">Bureautique</Thème_x0020_LL>
    <IconOverlay xmlns="http://schemas.microsoft.com/sharepoint/v4" xsi:nil="true"/>
    <Sous_x002d_Themes xmlns="c04198d5-9d41-4f87-9c9b-25c9d99d68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ulaires CNES" ma:contentTypeID="0x01010000DC6006A7BDDE4C8FF96CE1CE05F6EF002240421B177A4145A68A1D0509C7E11F" ma:contentTypeVersion="37" ma:contentTypeDescription="" ma:contentTypeScope="" ma:versionID="8a446af4402d2e91011fdb09e374af92">
  <xsd:schema xmlns:xsd="http://www.w3.org/2001/XMLSchema" xmlns:xs="http://www.w3.org/2001/XMLSchema" xmlns:p="http://schemas.microsoft.com/office/2006/metadata/properties" xmlns:ns1="http://schemas.microsoft.com/sharepoint/v3" xmlns:ns2="c04198d5-9d41-4f87-9c9b-25c9d99d68b2" xmlns:ns3="d98edb7b-4b69-42c3-ba31-f9a07c1e3c46" xmlns:ns4="1480e229-d1f0-4dea-859f-b8c45efabb7a" xmlns:ns5="http://schemas.microsoft.com/sharepoint/v4" targetNamespace="http://schemas.microsoft.com/office/2006/metadata/properties" ma:root="true" ma:fieldsID="52f6006e14f3694ca125851c9080b19c" ns1:_="" ns2:_="" ns3:_="" ns4:_="" ns5:_="">
    <xsd:import namespace="http://schemas.microsoft.com/sharepoint/v3"/>
    <xsd:import namespace="c04198d5-9d41-4f87-9c9b-25c9d99d68b2"/>
    <xsd:import namespace="d98edb7b-4b69-42c3-ba31-f9a07c1e3c46"/>
    <xsd:import namespace="1480e229-d1f0-4dea-859f-b8c45efabb7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Nature"/>
                <xsd:element ref="ns3:Thème_x0020_LL"/>
                <xsd:element ref="ns3:Services_x0020_Pratiques" minOccurs="0"/>
                <xsd:element ref="ns3:RespForm"/>
                <xsd:element ref="ns3:RespTheme" minOccurs="0"/>
                <xsd:element ref="ns3:Cible"/>
                <xsd:element ref="ns4:TaxCatchAll" minOccurs="0"/>
                <xsd:element ref="ns4:TaxCatchAllLabel" minOccurs="0"/>
                <xsd:element ref="ns3:cfCentres0" minOccurs="0"/>
                <xsd:element ref="ns1:DocumentSetDescription" minOccurs="0"/>
                <xsd:element ref="ns5:IconOverlay" minOccurs="0"/>
                <xsd:element ref="ns2:Sous_x002d_Them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7" nillable="true" ma:displayName="Description" ma:description="Description de l’ensemble de documents" ma:hidden="true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198d5-9d41-4f87-9c9b-25c9d99d68b2" elementFormDefault="qualified">
    <xsd:import namespace="http://schemas.microsoft.com/office/2006/documentManagement/types"/>
    <xsd:import namespace="http://schemas.microsoft.com/office/infopath/2007/PartnerControls"/>
    <xsd:element name="Nature" ma:index="2" ma:displayName="Nature" ma:default="Formulaire" ma:format="RadioButtons" ma:internalName="Nature">
      <xsd:simpleType>
        <xsd:restriction base="dms:Choice">
          <xsd:enumeration value="Formulaire"/>
          <xsd:enumeration value="Modèle"/>
        </xsd:restriction>
      </xsd:simpleType>
    </xsd:element>
    <xsd:element name="Sous_x002d_Themes" ma:index="20" nillable="true" ma:displayName="Sous-Themes-RH" ma:format="Dropdown" ma:internalName="Sous_x002d_Themes">
      <xsd:simpleType>
        <xsd:restriction base="dms:Choice">
          <xsd:enumeration value="RH - Accords et réglementation"/>
          <xsd:enumeration value="RH - Carrière"/>
          <xsd:enumeration value="RH - Missions et remboursements de frais"/>
          <xsd:enumeration value="RH - Protection sociale"/>
          <xsd:enumeration value="RH - Rémunération"/>
          <xsd:enumeration value="RH - Temps de travail"/>
          <xsd:enumeration value="RH - Santé au travai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edb7b-4b69-42c3-ba31-f9a07c1e3c46" elementFormDefault="qualified">
    <xsd:import namespace="http://schemas.microsoft.com/office/2006/documentManagement/types"/>
    <xsd:import namespace="http://schemas.microsoft.com/office/infopath/2007/PartnerControls"/>
    <xsd:element name="Thème_x0020_LL" ma:index="3" ma:displayName="Thème" ma:format="Dropdown" ma:internalName="Th_x00e8_me_x0020_LL" ma:readOnly="false">
      <xsd:simpleType>
        <xsd:restriction base="dms:Choice">
          <xsd:enumeration value="Z-archives"/>
          <xsd:enumeration value="Achats/recettes"/>
          <xsd:enumeration value="Actions R&amp;T"/>
          <xsd:enumeration value="ADHS"/>
          <xsd:enumeration value="Bureautique"/>
          <xsd:enumeration value="Conseil Administration"/>
          <xsd:enumeration value="Documentation Archives"/>
          <xsd:enumeration value="Gestion Finance"/>
          <xsd:enumeration value="Logistique, moyens généraux - Toulouse"/>
          <xsd:enumeration value="Logistique, moyens généraux - Kourou"/>
          <xsd:enumeration value="Logistique, moyens généraux, sécurité d'accès - Paris Daumesnil"/>
          <xsd:enumeration value="Logistique, moyens généraux, sécurité d'accès - Paris Les Halles"/>
          <xsd:enumeration value="Management des affaires et des projets"/>
          <xsd:enumeration value="Qualité"/>
          <xsd:enumeration value="Reach"/>
          <xsd:enumeration value="Représentation"/>
          <xsd:enumeration value="Ressources Humaines"/>
          <xsd:enumeration value="Sécurité du travail Ergonomie Environnement"/>
          <xsd:enumeration value="SSI"/>
          <xsd:enumeration value="Sûreté Accès - Toulouse"/>
          <xsd:enumeration value="Sûreté Accès - Kourou"/>
          <xsd:enumeration value="Système d'information"/>
        </xsd:restriction>
      </xsd:simpleType>
    </xsd:element>
    <xsd:element name="Services_x0020_Pratiques" ma:index="4" nillable="true" ma:displayName="Thématique" ma:internalName="Services_x0020_Pratiq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urrier&amp;Colis"/>
                    <xsd:enumeration value="Dépannage, réparation, installation"/>
                    <xsd:enumeration value="Déplacement&amp;missions"/>
                    <xsd:enumeration value="Espace de travail"/>
                    <xsd:enumeration value="Informatique"/>
                    <xsd:enumeration value="Imprimerie&amp;média"/>
                    <xsd:enumeration value="Prestations de services"/>
                    <xsd:enumeration value="Prêt"/>
                    <xsd:enumeration value="Prévention&amp;santé"/>
                    <xsd:enumeration value="Protection&amp;sécurité"/>
                    <xsd:enumeration value="Réunions, rencontres&amp;événements"/>
                    <xsd:enumeration value="Téléphonie"/>
                    <xsd:enumeration value="----"/>
                    <xsd:enumeration value="RH Carrière"/>
                    <xsd:enumeration value="RH Temps de travail"/>
                    <xsd:enumeration value="RH Rémunération"/>
                    <xsd:enumeration value="RH Protection sociale"/>
                    <xsd:enumeration value="RH Santé au travail"/>
                    <xsd:enumeration value="RH Missions&amp;remboursement de frais"/>
                    <xsd:enumeration value="RH Accord&amp;réglementation"/>
                    <xsd:enumeration value="Management"/>
                    <xsd:enumeration value="Projet"/>
                  </xsd:restriction>
                </xsd:simpleType>
              </xsd:element>
            </xsd:sequence>
          </xsd:extension>
        </xsd:complexContent>
      </xsd:complexType>
    </xsd:element>
    <xsd:element name="RespForm" ma:index="5" ma:displayName="Responsable du formulaire" ma:description="Responsable du formulaire" ma:list="UserInfo" ma:SharePointGroup="8" ma:internalName="RespForm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Theme" ma:index="6" nillable="true" ma:displayName="Correspondant de thème" ma:description="Correspondant de thème" ma:list="UserInfo" ma:SharePointGroup="41" ma:internalName="Responsable_x0020_de_x0020_th_x00e8_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ible" ma:index="8" ma:displayName="Cible" ma:format="Dropdown" ma:internalName="Cible" ma:readOnly="false">
      <xsd:simpleType>
        <xsd:restriction base="dms:Choice">
          <xsd:enumeration value="Manager-C/Projet"/>
          <xsd:enumeration value="Secrétaire"/>
          <xsd:enumeration value="Salariés CNES"/>
          <xsd:enumeration value="Tout public"/>
        </xsd:restriction>
      </xsd:simpleType>
    </xsd:element>
    <xsd:element name="cfCentres0" ma:index="13" ma:taxonomy="true" ma:internalName="cfCentres0" ma:taxonomyFieldName="cfCentres" ma:displayName="Centres - Etablissements" ma:readOnly="false" ma:fieldId="{cfae7dbf-fc1c-4884-b2c3-5ccd83607b77}" ma:taxonomyMulti="true" ma:sspId="43899476-92d5-47bd-aa4b-8ef5a50c3054" ma:termSetId="28451ea1-9d87-422f-b714-f82e1d7878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bfb6061-b2cf-40ef-b5f8-aa9297de9445}" ma:internalName="TaxCatchAll" ma:showField="CatchAllData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bfb6061-b2cf-40ef-b5f8-aa9297de9445}" ma:internalName="TaxCatchAllLabel" ma:readOnly="true" ma:showField="CatchAllDataLabel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36A867-4093-432E-8127-59A54A2971D7}">
  <ds:schemaRefs>
    <ds:schemaRef ds:uri="http://purl.org/dc/elements/1.1/"/>
    <ds:schemaRef ds:uri="c04198d5-9d41-4f87-9c9b-25c9d99d68b2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4"/>
    <ds:schemaRef ds:uri="1480e229-d1f0-4dea-859f-b8c45efabb7a"/>
    <ds:schemaRef ds:uri="http://schemas.microsoft.com/sharepoint/v3"/>
    <ds:schemaRef ds:uri="d98edb7b-4b69-42c3-ba31-f9a07c1e3c4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07A407-F53C-4F71-B7ED-4F0FDC468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4198d5-9d41-4f87-9c9b-25c9d99d68b2"/>
    <ds:schemaRef ds:uri="d98edb7b-4b69-42c3-ba31-f9a07c1e3c46"/>
    <ds:schemaRef ds:uri="1480e229-d1f0-4dea-859f-b8c45efabb7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33FBEC-7AB9-46F9-AC66-66346D60A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55222</TotalTime>
  <Words>1293</Words>
  <Application>Microsoft Macintosh PowerPoint</Application>
  <PresentationFormat>Personnalisé</PresentationFormat>
  <Paragraphs>299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25</vt:i4>
      </vt:variant>
      <vt:variant>
        <vt:lpstr>Titres des diapositives</vt:lpstr>
      </vt:variant>
      <vt:variant>
        <vt:i4>11</vt:i4>
      </vt:variant>
    </vt:vector>
  </HeadingPairs>
  <TitlesOfParts>
    <vt:vector size="47" baseType="lpstr">
      <vt:lpstr>.AppleSystemUIFont</vt:lpstr>
      <vt:lpstr>Arial</vt:lpstr>
      <vt:lpstr>Arial Black</vt:lpstr>
      <vt:lpstr>Arial MT Std Extra Bold Cond</vt:lpstr>
      <vt:lpstr>Arial MT Std Light</vt:lpstr>
      <vt:lpstr>Calibri</vt:lpstr>
      <vt:lpstr>CNES Sans</vt:lpstr>
      <vt:lpstr>Courier New</vt:lpstr>
      <vt:lpstr>Times New Roman</vt:lpstr>
      <vt:lpstr>Verdana</vt:lpstr>
      <vt:lpstr>Wingdings</vt:lpstr>
      <vt:lpstr>CNES - Diapos Titre</vt:lpstr>
      <vt:lpstr>CNES - Sommaires</vt:lpstr>
      <vt:lpstr>CNES - Texte</vt:lpstr>
      <vt:lpstr>1_CNES - Texte</vt:lpstr>
      <vt:lpstr>10_CNES - Texte</vt:lpstr>
      <vt:lpstr>2_CNES - Texte</vt:lpstr>
      <vt:lpstr>Intercalaires</vt:lpstr>
      <vt:lpstr>Contenu</vt:lpstr>
      <vt:lpstr>Couvertures sans photo</vt:lpstr>
      <vt:lpstr>2_Contenu</vt:lpstr>
      <vt:lpstr>1_Contenu</vt:lpstr>
      <vt:lpstr>3_Contenu</vt:lpstr>
      <vt:lpstr>3_CNES - Texte</vt:lpstr>
      <vt:lpstr>4_CNES - Sommaires</vt:lpstr>
      <vt:lpstr>8_Contenu</vt:lpstr>
      <vt:lpstr>2_Couvertures sans photo</vt:lpstr>
      <vt:lpstr>5_Contenu</vt:lpstr>
      <vt:lpstr>6_Contenu</vt:lpstr>
      <vt:lpstr>7_Contenu</vt:lpstr>
      <vt:lpstr>10_Contenu</vt:lpstr>
      <vt:lpstr>4_CNES - Texte</vt:lpstr>
      <vt:lpstr>11_Contenu</vt:lpstr>
      <vt:lpstr>1_Couvertures sans photo</vt:lpstr>
      <vt:lpstr>12_Contenu</vt:lpstr>
      <vt:lpstr>14_Contenu</vt:lpstr>
      <vt:lpstr>Nouvelles du CNES / GT SHM</vt:lpstr>
      <vt:lpstr>Présentation PowerPoint</vt:lpstr>
      <vt:lpstr>Présentation PowerPoint</vt:lpstr>
      <vt:lpstr>Présentation PowerPoint</vt:lpstr>
      <vt:lpstr>GROUPE SHM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Lola PEIRE</dc:creator>
  <cp:lastModifiedBy>Matthieu Kretzschmar</cp:lastModifiedBy>
  <cp:revision>474</cp:revision>
  <cp:lastPrinted>2023-01-04T15:46:43Z</cp:lastPrinted>
  <dcterms:created xsi:type="dcterms:W3CDTF">2017-04-10T17:55:28Z</dcterms:created>
  <dcterms:modified xsi:type="dcterms:W3CDTF">2024-01-08T09:31:20Z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fCentres">
    <vt:lpwstr>26;#Kourou|10e6e4f8-5444-4c46-91d9-1d88f2248fca;#70;#Paris Les Halles|ac11b732-fa5b-4b48-9b0a-94483da40da8;#2;#Toulouse|4631c293-d816-4767-8a32-a2fe4467ee72;#69;#Paris Daumesnil|5c469bbc-298c-4750-9426-367d4f27ccf3</vt:lpwstr>
  </property>
  <property fmtid="{D5CDD505-2E9C-101B-9397-08002B2CF9AE}" pid="3" name="Projet">
    <vt:lpwstr/>
  </property>
  <property fmtid="{D5CDD505-2E9C-101B-9397-08002B2CF9AE}" pid="4" name="Classification">
    <vt:lpwstr/>
  </property>
  <property fmtid="{D5CDD505-2E9C-101B-9397-08002B2CF9AE}" pid="5" name="Direction">
    <vt:lpwstr/>
  </property>
  <property fmtid="{D5CDD505-2E9C-101B-9397-08002B2CF9AE}" pid="6" name="ContentTypeId">
    <vt:lpwstr>0x01010000DC6006A7BDDE4C8FF96CE1CE05F6EF002240421B177A4145A68A1D0509C7E11F</vt:lpwstr>
  </property>
  <property fmtid="{D5CDD505-2E9C-101B-9397-08002B2CF9AE}" pid="7" name="Affiliation">
    <vt:lpwstr>CNES</vt:lpwstr>
  </property>
  <property fmtid="{D5CDD505-2E9C-101B-9397-08002B2CF9AE}" pid="8" name="n23abec99e074c2aa90fa92cbc1c54cd">
    <vt:lpwstr/>
  </property>
  <property fmtid="{D5CDD505-2E9C-101B-9397-08002B2CF9AE}" pid="9" name="n5aee8f940e84a44a9d0a82d1e7cc607">
    <vt:lpwstr/>
  </property>
  <property fmtid="{D5CDD505-2E9C-101B-9397-08002B2CF9AE}" pid="10" name="m87c471c6bd344bca5d69bd9ba6ed2b9">
    <vt:lpwstr/>
  </property>
  <property fmtid="{D5CDD505-2E9C-101B-9397-08002B2CF9AE}" pid="11" name="_docset_NoMedatataSyncRequired">
    <vt:lpwstr>False</vt:lpwstr>
  </property>
</Properties>
</file>