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18" r:id="rId2"/>
    <p:sldId id="258" r:id="rId3"/>
    <p:sldId id="447" r:id="rId4"/>
    <p:sldId id="485" r:id="rId5"/>
    <p:sldId id="487" r:id="rId6"/>
    <p:sldId id="279" r:id="rId7"/>
    <p:sldId id="488" r:id="rId8"/>
    <p:sldId id="465" r:id="rId9"/>
    <p:sldId id="347" r:id="rId10"/>
    <p:sldId id="348" r:id="rId11"/>
    <p:sldId id="350" r:id="rId12"/>
    <p:sldId id="373" r:id="rId13"/>
    <p:sldId id="466" r:id="rId14"/>
    <p:sldId id="469" r:id="rId15"/>
    <p:sldId id="471" r:id="rId16"/>
    <p:sldId id="470" r:id="rId17"/>
    <p:sldId id="472" r:id="rId18"/>
    <p:sldId id="473" r:id="rId19"/>
    <p:sldId id="467" r:id="rId20"/>
    <p:sldId id="482" r:id="rId21"/>
    <p:sldId id="483" r:id="rId22"/>
    <p:sldId id="459" r:id="rId23"/>
    <p:sldId id="4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6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706AC-A5AD-4E4A-8A3E-FF191C0D83F5}" type="datetimeFigureOut">
              <a:rPr lang="en-US" smtClean="0"/>
              <a:t>1/9/2024</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0CC16-0B97-4E84-B1BA-44C479A3FA91}" type="slidenum">
              <a:rPr lang="en-US" smtClean="0"/>
              <a:t>‹#›</a:t>
            </a:fld>
            <a:endParaRPr lang="en-US"/>
          </a:p>
        </p:txBody>
      </p:sp>
    </p:spTree>
    <p:extLst>
      <p:ext uri="{BB962C8B-B14F-4D97-AF65-F5344CB8AC3E}">
        <p14:creationId xmlns:p14="http://schemas.microsoft.com/office/powerpoint/2010/main" val="372351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Hello everyone, my name is Qiuyu Xu. I am a PhD student at LATMOS. Today my topic is </a:t>
            </a:r>
            <a:r>
              <a:rPr lang="en-US" altLang="zh-CN" sz="1200" b="1" dirty="0">
                <a:solidFill>
                  <a:schemeClr val="bg1"/>
                </a:solidFill>
                <a:effectLst>
                  <a:outerShdw blurRad="38100" dist="38100" dir="2700000" algn="tl">
                    <a:srgbClr val="000000">
                      <a:alpha val="43137"/>
                    </a:srgbClr>
                  </a:outerShdw>
                </a:effectLst>
                <a:ea typeface="微软雅黑" panose="020B0503020204020204" charset="-122"/>
                <a:sym typeface="+mn-ea"/>
              </a:rPr>
              <a:t>Modeling Soft X-ray emissions at the dayside magnetopause</a:t>
            </a:r>
            <a:endParaRPr lang="zh-CN" altLang="en-US" sz="1200" b="1" dirty="0">
              <a:solidFill>
                <a:schemeClr val="bg1"/>
              </a:solidFill>
              <a:effectLst>
                <a:outerShdw blurRad="38100" dist="38100" dir="2700000" algn="tl">
                  <a:srgbClr val="000000">
                    <a:alpha val="43137"/>
                  </a:srgbClr>
                </a:outerShdw>
              </a:effectLst>
              <a:ea typeface="微软雅黑" panose="020B0503020204020204" charset="-122"/>
              <a:sym typeface="Arial" panose="020B0604020202020204"/>
            </a:endParaRPr>
          </a:p>
          <a:p>
            <a:endParaRPr lang="zh-CN" altLang="en-US" dirty="0"/>
          </a:p>
        </p:txBody>
      </p:sp>
      <p:sp>
        <p:nvSpPr>
          <p:cNvPr id="4" name="灯片编号占位符 3"/>
          <p:cNvSpPr>
            <a:spLocks noGrp="1"/>
          </p:cNvSpPr>
          <p:nvPr>
            <p:ph type="sldNum" sz="quarter" idx="5"/>
          </p:nvPr>
        </p:nvSpPr>
        <p:spPr/>
        <p:txBody>
          <a:bodyPr/>
          <a:lstStyle/>
          <a:p>
            <a:fld id="{FCA47047-1940-4394-B594-2733E8683571}" type="slidenum">
              <a:rPr lang="zh-CN" altLang="en-US" smtClean="0"/>
              <a:t>1</a:t>
            </a:fld>
            <a:endParaRPr lang="zh-CN" altLang="en-US"/>
          </a:p>
        </p:txBody>
      </p:sp>
    </p:spTree>
    <p:extLst>
      <p:ext uri="{BB962C8B-B14F-4D97-AF65-F5344CB8AC3E}">
        <p14:creationId xmlns:p14="http://schemas.microsoft.com/office/powerpoint/2010/main" val="181539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mn-ea"/>
                <a:ea typeface="+mn-ea"/>
              </a:rPr>
              <a:t>4:15 Secondly, the TP model has separate ion calculations. It can </a:t>
            </a:r>
            <a:r>
              <a:rPr lang="en-US" altLang="zh-CN" sz="1200" dirty="0">
                <a:solidFill>
                  <a:srgbClr val="C00000"/>
                </a:solidFill>
                <a:latin typeface="+mn-ea"/>
                <a:ea typeface="+mn-ea"/>
                <a:cs typeface="Times New Roman" panose="02020603050405020304" pitchFamily="18" charset="0"/>
              </a:rPr>
              <a:t>distinguish solar wind from magnetospheric plasma, while the MHD model cannot. These are the advantages of the TP model.</a:t>
            </a:r>
          </a:p>
          <a:p>
            <a:endParaRPr lang="en-US" altLang="zh-CN" dirty="0"/>
          </a:p>
        </p:txBody>
      </p:sp>
      <p:sp>
        <p:nvSpPr>
          <p:cNvPr id="4" name="灯片编号占位符 3"/>
          <p:cNvSpPr>
            <a:spLocks noGrp="1"/>
          </p:cNvSpPr>
          <p:nvPr>
            <p:ph type="sldNum" sz="quarter" idx="5"/>
          </p:nvPr>
        </p:nvSpPr>
        <p:spPr/>
        <p:txBody>
          <a:bodyPr/>
          <a:lstStyle/>
          <a:p>
            <a:fld id="{032A3A29-F788-4A88-B2EF-B72AAA9CA7F3}" type="slidenum">
              <a:rPr lang="zh-CN" altLang="en-US" smtClean="0"/>
              <a:t>10</a:t>
            </a:fld>
            <a:endParaRPr lang="zh-CN" altLang="en-US"/>
          </a:p>
        </p:txBody>
      </p:sp>
    </p:spTree>
    <p:extLst>
      <p:ext uri="{BB962C8B-B14F-4D97-AF65-F5344CB8AC3E}">
        <p14:creationId xmlns:p14="http://schemas.microsoft.com/office/powerpoint/2010/main" val="24235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ea"/>
                <a:ea typeface="+mn-ea"/>
              </a:rPr>
              <a:t>4:30 However, TP model just simulate the behavior of the particles in a given E and B field, it </a:t>
            </a:r>
            <a:r>
              <a:rPr lang="en-US" altLang="zh-CN" sz="1200" i="0" dirty="0">
                <a:latin typeface="+mn-ea"/>
                <a:ea typeface="+mn-ea"/>
              </a:rPr>
              <a:t>requires</a:t>
            </a:r>
            <a:r>
              <a:rPr lang="zh-CN" altLang="en-US" sz="1200" i="0" dirty="0">
                <a:latin typeface="+mn-ea"/>
                <a:ea typeface="+mn-ea"/>
              </a:rPr>
              <a:t> </a:t>
            </a:r>
            <a:r>
              <a:rPr lang="en-US" altLang="zh-CN" sz="1200" i="0" dirty="0">
                <a:latin typeface="+mn-ea"/>
                <a:ea typeface="+mn-ea"/>
              </a:rPr>
              <a:t>external</a:t>
            </a:r>
            <a:r>
              <a:rPr lang="zh-CN" altLang="en-US" sz="1200" i="0" dirty="0">
                <a:latin typeface="+mn-ea"/>
                <a:ea typeface="+mn-ea"/>
              </a:rPr>
              <a:t> </a:t>
            </a:r>
            <a:r>
              <a:rPr lang="en-US" altLang="zh-CN" sz="1200" i="0" dirty="0">
                <a:latin typeface="+mn-ea"/>
                <a:ea typeface="+mn-ea"/>
              </a:rPr>
              <a:t>E&amp;B</a:t>
            </a:r>
            <a:r>
              <a:rPr lang="zh-CN" altLang="en-US" sz="1200" i="0" dirty="0">
                <a:latin typeface="+mn-ea"/>
                <a:ea typeface="+mn-ea"/>
              </a:rPr>
              <a:t> </a:t>
            </a:r>
            <a:r>
              <a:rPr lang="en-US" altLang="zh-CN" sz="1200" i="0" dirty="0">
                <a:latin typeface="+mn-ea"/>
                <a:ea typeface="+mn-ea"/>
              </a:rPr>
              <a:t>field input. This is exactly what MHD model can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i="0" dirty="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cs typeface="Times New Roman" panose="02020603050405020304" pitchFamily="18" charset="0"/>
              </a:rPr>
              <a:t>We use MHD model to provide the E and B field that TP model needs. Therefore, TP model is a complementary approach to calculate the SWCX emission.</a:t>
            </a:r>
            <a:endParaRPr lang="zh-CN" altLang="en-US" sz="1200" dirty="0">
              <a:latin typeface="+mn-ea"/>
              <a:ea typeface="+mn-ea"/>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32A3A29-F788-4A88-B2EF-B72AAA9CA7F3}" type="slidenum">
              <a:rPr lang="zh-CN" altLang="en-US" smtClean="0"/>
              <a:t>11</a:t>
            </a:fld>
            <a:endParaRPr lang="zh-CN" altLang="en-US"/>
          </a:p>
        </p:txBody>
      </p:sp>
    </p:spTree>
    <p:extLst>
      <p:ext uri="{BB962C8B-B14F-4D97-AF65-F5344CB8AC3E}">
        <p14:creationId xmlns:p14="http://schemas.microsoft.com/office/powerpoint/2010/main" val="291101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mn-lt"/>
              </a:rPr>
              <a:t>5:00 Here is the general </a:t>
            </a:r>
            <a:r>
              <a:rPr lang="en-US" altLang="zh-CN" b="0" i="0" dirty="0">
                <a:solidFill>
                  <a:srgbClr val="265180"/>
                </a:solidFill>
                <a:effectLst/>
                <a:latin typeface="+mn-lt"/>
              </a:rPr>
              <a:t>workflow of this project.</a:t>
            </a:r>
          </a:p>
          <a:p>
            <a:r>
              <a:rPr lang="en-US" altLang="zh-CN" dirty="0">
                <a:latin typeface="+mn-lt"/>
              </a:rPr>
              <a:t>First, use different solar wind conditions as the input of the MHD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rPr>
              <a:t>Then obtain the </a:t>
            </a:r>
            <a:r>
              <a:rPr lang="en-US" altLang="zh-CN" sz="1200" dirty="0">
                <a:latin typeface="+mn-lt"/>
                <a:cs typeface="Times New Roman" panose="02020603050405020304" pitchFamily="18" charset="0"/>
              </a:rPr>
              <a:t>Electric field and magnetic field data</a:t>
            </a:r>
            <a:r>
              <a:rPr lang="zh-CN" altLang="en-US" sz="1200" dirty="0">
                <a:latin typeface="+mn-lt"/>
                <a:cs typeface="Times New Roman" panose="02020603050405020304" pitchFamily="18" charset="0"/>
              </a:rPr>
              <a:t> </a:t>
            </a:r>
            <a:r>
              <a:rPr lang="en-US" altLang="zh-CN" sz="1200" dirty="0">
                <a:latin typeface="+mn-lt"/>
                <a:cs typeface="Times New Roman" panose="02020603050405020304" pitchFamily="18" charset="0"/>
              </a:rPr>
              <a:t>from</a:t>
            </a:r>
            <a:r>
              <a:rPr lang="zh-CN" altLang="en-US" sz="1200" dirty="0">
                <a:latin typeface="+mn-lt"/>
                <a:cs typeface="Times New Roman" panose="02020603050405020304" pitchFamily="18" charset="0"/>
              </a:rPr>
              <a:t> </a:t>
            </a:r>
            <a:r>
              <a:rPr lang="en-US" altLang="zh-CN" sz="1200" dirty="0">
                <a:latin typeface="+mn-lt"/>
                <a:cs typeface="Times New Roman" panose="02020603050405020304" pitchFamily="18" charset="0"/>
              </a:rPr>
              <a:t>the</a:t>
            </a:r>
            <a:r>
              <a:rPr lang="zh-CN" altLang="en-US" sz="1200" dirty="0">
                <a:latin typeface="+mn-lt"/>
                <a:cs typeface="Times New Roman" panose="02020603050405020304" pitchFamily="18" charset="0"/>
              </a:rPr>
              <a:t> </a:t>
            </a:r>
            <a:r>
              <a:rPr lang="en-US" altLang="zh-CN" sz="1200" dirty="0">
                <a:latin typeface="+mn-lt"/>
                <a:cs typeface="Times New Roman" panose="02020603050405020304" pitchFamily="18" charset="0"/>
              </a:rPr>
              <a:t>MHD</a:t>
            </a:r>
            <a:r>
              <a:rPr lang="zh-CN" altLang="en-US" sz="1200" dirty="0">
                <a:latin typeface="+mn-lt"/>
                <a:cs typeface="Times New Roman" panose="02020603050405020304" pitchFamily="18" charset="0"/>
              </a:rPr>
              <a:t> </a:t>
            </a:r>
            <a:r>
              <a:rPr lang="en-US" altLang="zh-CN" sz="1200" dirty="0">
                <a:latin typeface="+mn-lt"/>
                <a:cs typeface="Times New Roman" panose="02020603050405020304" pitchFamily="18" charset="0"/>
              </a:rPr>
              <a:t>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cs typeface="Times New Roman" panose="02020603050405020304" pitchFamily="18" charset="0"/>
              </a:rPr>
              <a:t>And</a:t>
            </a:r>
            <a:r>
              <a:rPr lang="zh-CN" altLang="en-US" sz="1200" dirty="0">
                <a:latin typeface="+mn-lt"/>
                <a:cs typeface="Times New Roman" panose="02020603050405020304" pitchFamily="18" charset="0"/>
              </a:rPr>
              <a:t> </a:t>
            </a:r>
            <a:r>
              <a:rPr lang="en-US" altLang="zh-CN" sz="1200" dirty="0">
                <a:latin typeface="+mn-lt"/>
                <a:cs typeface="Times New Roman" panose="02020603050405020304" pitchFamily="18" charset="0"/>
              </a:rPr>
              <a:t>use them as the input of the TP model to get the simulation results of TP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cs typeface="Times New Roman" panose="02020603050405020304" pitchFamily="18" charset="0"/>
              </a:rPr>
              <a:t>And finally  build a </a:t>
            </a:r>
            <a:r>
              <a:rPr lang="en-US" altLang="zh-CN" sz="1200" b="0" dirty="0">
                <a:solidFill>
                  <a:srgbClr val="C00000"/>
                </a:solidFill>
                <a:latin typeface="+mn-lt"/>
                <a:cs typeface="Times New Roman" panose="02020603050405020304" pitchFamily="18" charset="0"/>
              </a:rPr>
              <a:t>MHD/TP</a:t>
            </a:r>
            <a:r>
              <a:rPr lang="zh-CN" altLang="en-US" sz="1200" b="0" dirty="0">
                <a:solidFill>
                  <a:srgbClr val="C00000"/>
                </a:solidFill>
                <a:latin typeface="+mn-lt"/>
                <a:cs typeface="Times New Roman" panose="02020603050405020304" pitchFamily="18" charset="0"/>
              </a:rPr>
              <a:t> </a:t>
            </a:r>
            <a:r>
              <a:rPr lang="en-US" altLang="zh-CN" sz="1200" b="0" dirty="0">
                <a:solidFill>
                  <a:srgbClr val="C00000"/>
                </a:solidFill>
                <a:latin typeface="+mn-lt"/>
                <a:cs typeface="Times New Roman" panose="02020603050405020304" pitchFamily="18" charset="0"/>
              </a:rPr>
              <a:t>Simulation</a:t>
            </a:r>
            <a:r>
              <a:rPr lang="zh-CN" altLang="en-US" sz="1200" b="0" dirty="0">
                <a:solidFill>
                  <a:srgbClr val="C00000"/>
                </a:solidFill>
                <a:latin typeface="+mn-lt"/>
                <a:cs typeface="Times New Roman" panose="02020603050405020304" pitchFamily="18" charset="0"/>
              </a:rPr>
              <a:t> </a:t>
            </a:r>
            <a:r>
              <a:rPr lang="en-US" altLang="zh-CN" sz="1200" b="0" dirty="0">
                <a:solidFill>
                  <a:srgbClr val="C00000"/>
                </a:solidFill>
                <a:latin typeface="+mn-lt"/>
                <a:cs typeface="Times New Roman" panose="02020603050405020304" pitchFamily="18" charset="0"/>
              </a:rPr>
              <a:t>library </a:t>
            </a:r>
            <a:r>
              <a:rPr lang="en-US" dirty="0">
                <a:latin typeface="+mn-lt"/>
              </a:rPr>
              <a:t>for various solar wind conditions</a:t>
            </a:r>
            <a:endParaRPr lang="en-US" altLang="zh-CN" sz="1200" b="0" dirty="0">
              <a:solidFill>
                <a:srgbClr val="C00000"/>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b="0" dirty="0">
              <a:solidFill>
                <a:srgbClr val="C00000"/>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mn-lt"/>
                <a:cs typeface="Times New Roman" panose="02020603050405020304" pitchFamily="18" charset="0"/>
              </a:rPr>
              <a:t>I</a:t>
            </a:r>
            <a:r>
              <a:rPr kumimoji="1" lang="en" altLang="zh-CN" sz="1200" dirty="0">
                <a:latin typeface="+mn-lt"/>
                <a:cs typeface="Times New Roman" panose="02020603050405020304" pitchFamily="18" charset="0"/>
              </a:rPr>
              <a:t>t is highly valuable for the SMILE team, as well as users of other X-ray observatories</a:t>
            </a:r>
          </a:p>
        </p:txBody>
      </p:sp>
      <p:sp>
        <p:nvSpPr>
          <p:cNvPr id="4" name="灯片编号占位符 3"/>
          <p:cNvSpPr>
            <a:spLocks noGrp="1"/>
          </p:cNvSpPr>
          <p:nvPr>
            <p:ph type="sldNum" sz="quarter" idx="5"/>
          </p:nvPr>
        </p:nvSpPr>
        <p:spPr/>
        <p:txBody>
          <a:bodyPr/>
          <a:lstStyle/>
          <a:p>
            <a:fld id="{032A3A29-F788-4A88-B2EF-B72AAA9CA7F3}" type="slidenum">
              <a:rPr lang="zh-CN" altLang="en-US" smtClean="0"/>
              <a:t>12</a:t>
            </a:fld>
            <a:endParaRPr lang="zh-CN" altLang="en-US"/>
          </a:p>
        </p:txBody>
      </p:sp>
    </p:spTree>
    <p:extLst>
      <p:ext uri="{BB962C8B-B14F-4D97-AF65-F5344CB8AC3E}">
        <p14:creationId xmlns:p14="http://schemas.microsoft.com/office/powerpoint/2010/main" val="127448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5:50 Then I will present the results we have</a:t>
            </a:r>
          </a:p>
        </p:txBody>
      </p:sp>
      <p:sp>
        <p:nvSpPr>
          <p:cNvPr id="4" name="灯片编号占位符 3"/>
          <p:cNvSpPr>
            <a:spLocks noGrp="1"/>
          </p:cNvSpPr>
          <p:nvPr>
            <p:ph type="sldNum" sz="quarter" idx="5"/>
          </p:nvPr>
        </p:nvSpPr>
        <p:spPr/>
        <p:txBody>
          <a:bodyPr/>
          <a:lstStyle/>
          <a:p>
            <a:fld id="{FCA47047-1940-4394-B594-2733E8683571}" type="slidenum">
              <a:rPr lang="zh-CN" altLang="en-US" smtClean="0"/>
              <a:t>13</a:t>
            </a:fld>
            <a:endParaRPr lang="zh-CN" altLang="en-US"/>
          </a:p>
        </p:txBody>
      </p:sp>
    </p:spTree>
    <p:extLst>
      <p:ext uri="{BB962C8B-B14F-4D97-AF65-F5344CB8AC3E}">
        <p14:creationId xmlns:p14="http://schemas.microsoft.com/office/powerpoint/2010/main" val="167353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sz="1200" dirty="0">
                <a:latin typeface="+mn-lt"/>
                <a:cs typeface="Times New Roman" panose="02020603050405020304" pitchFamily="18" charset="0"/>
              </a:rPr>
              <a:t>As I mentioned, we use E and B field data from MHD model as the input of TP model.</a:t>
            </a:r>
          </a:p>
          <a:p>
            <a:r>
              <a:rPr kumimoji="1" lang="en" altLang="zh-CN" sz="1200" dirty="0">
                <a:latin typeface="+mn-lt"/>
                <a:cs typeface="Times New Roman" panose="02020603050405020304" pitchFamily="18" charset="0"/>
              </a:rPr>
              <a:t>Actually, two different MHD models are adapted here:</a:t>
            </a:r>
          </a:p>
          <a:p>
            <a:r>
              <a:rPr kumimoji="1" lang="en-US" altLang="zh-CN" sz="1200" dirty="0">
                <a:latin typeface="+mn-lt"/>
                <a:cs typeface="Times New Roman" panose="02020603050405020304" pitchFamily="18" charset="0"/>
              </a:rPr>
              <a:t>One is t</a:t>
            </a:r>
            <a:r>
              <a:rPr kumimoji="1" lang="en" altLang="zh-CN" sz="1200" dirty="0">
                <a:latin typeface="+mn-lt"/>
                <a:cs typeface="Times New Roman" panose="02020603050405020304" pitchFamily="18" charset="0"/>
              </a:rPr>
              <a:t>he PPMLR model and another is the Open GGCM model.</a:t>
            </a:r>
          </a:p>
          <a:p>
            <a:endParaRPr kumimoji="1" lang="en" altLang="zh-CN" sz="1200" dirty="0">
              <a:latin typeface="+mn-lt"/>
              <a:cs typeface="Times New Roman" panose="02020603050405020304" pitchFamily="18" charset="0"/>
            </a:endParaRPr>
          </a:p>
          <a:p>
            <a:r>
              <a:rPr kumimoji="1" lang="en" altLang="zh-CN" sz="1200" dirty="0">
                <a:latin typeface="+mn-lt"/>
                <a:cs typeface="Times New Roman" panose="02020603050405020304" pitchFamily="18" charset="0"/>
              </a:rPr>
              <a:t>We use these models to calculate electric and magnetic field under this given solar wind conditions:</a:t>
            </a:r>
          </a:p>
          <a:p>
            <a:r>
              <a:rPr kumimoji="1" lang="en-US" altLang="zh-CN" sz="1200" dirty="0">
                <a:latin typeface="+mn-lt"/>
                <a:cs typeface="Times New Roman" panose="02020603050405020304" pitchFamily="18" charset="0"/>
              </a:rPr>
              <a:t>V</a:t>
            </a:r>
            <a:r>
              <a:rPr kumimoji="1" lang="en" altLang="zh-CN" sz="1200" dirty="0">
                <a:latin typeface="+mn-lt"/>
                <a:cs typeface="Times New Roman" panose="02020603050405020304" pitchFamily="18" charset="0"/>
              </a:rPr>
              <a:t>x is 400, Bz is -5 and N is 12.5</a:t>
            </a:r>
          </a:p>
          <a:p>
            <a:endParaRPr kumimoji="1" lang="en" altLang="zh-CN" sz="1200" dirty="0">
              <a:latin typeface="+mn-lt"/>
              <a:cs typeface="Times New Roman" panose="02020603050405020304" pitchFamily="18" charset="0"/>
            </a:endParaRPr>
          </a:p>
          <a:p>
            <a:endParaRPr kumimoji="1" lang="en" altLang="zh-CN" sz="1200" dirty="0">
              <a:latin typeface="+mn-lt"/>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32A3A29-F788-4A88-B2EF-B72AAA9CA7F3}" type="slidenum">
              <a:rPr lang="zh-CN" altLang="en-US" smtClean="0"/>
              <a:t>14</a:t>
            </a:fld>
            <a:endParaRPr lang="zh-CN" altLang="en-US"/>
          </a:p>
        </p:txBody>
      </p:sp>
    </p:spTree>
    <p:extLst>
      <p:ext uri="{BB962C8B-B14F-4D97-AF65-F5344CB8AC3E}">
        <p14:creationId xmlns:p14="http://schemas.microsoft.com/office/powerpoint/2010/main" val="315514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dirty="0">
                <a:latin typeface="+mn-lt"/>
                <a:cs typeface="Times New Roman" panose="02020603050405020304" pitchFamily="18" charset="0"/>
              </a:rPr>
              <a:t>6:40 We can only use MHD model to calculate the X-ray emissivity according to this equation. Here α is a constant that </a:t>
            </a:r>
            <a:r>
              <a:rPr lang="en-US" sz="1200" dirty="0">
                <a:latin typeface="Arial" panose="020B0604020202020204" pitchFamily="34" charset="0"/>
                <a:cs typeface="Arial" panose="020B0604020202020204" pitchFamily="34" charset="0"/>
              </a:rPr>
              <a:t>contains the information about all the heavy SW ions that contribute to the Soft X-ray emission. Here are the results of the </a:t>
            </a:r>
            <a:r>
              <a:rPr kumimoji="1" lang="en-US" altLang="zh-CN" sz="1200" dirty="0">
                <a:latin typeface="+mn-lt"/>
                <a:cs typeface="Times New Roman" panose="02020603050405020304" pitchFamily="18" charset="0"/>
              </a:rPr>
              <a:t>X-ray</a:t>
            </a:r>
            <a:r>
              <a:rPr lang="en-US" sz="1200" dirty="0">
                <a:latin typeface="Arial" panose="020B0604020202020204" pitchFamily="34" charset="0"/>
                <a:cs typeface="Arial" panose="020B0604020202020204" pitchFamily="34" charset="0"/>
              </a:rPr>
              <a:t> emissivity in the equatorial plane and meridional plane from pure Open GGCM and pure PPMLR approach.</a:t>
            </a:r>
          </a:p>
          <a:p>
            <a:endParaRPr kumimoji="1" lang="en" altLang="zh-CN" sz="1200" dirty="0">
              <a:latin typeface="+mn-lt"/>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32A3A29-F788-4A88-B2EF-B72AAA9CA7F3}" type="slidenum">
              <a:rPr lang="zh-CN" altLang="en-US" smtClean="0"/>
              <a:t>15</a:t>
            </a:fld>
            <a:endParaRPr lang="zh-CN" altLang="en-US"/>
          </a:p>
        </p:txBody>
      </p:sp>
    </p:spTree>
    <p:extLst>
      <p:ext uri="{BB962C8B-B14F-4D97-AF65-F5344CB8AC3E}">
        <p14:creationId xmlns:p14="http://schemas.microsoft.com/office/powerpoint/2010/main" val="250687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7:15 Here are the results of the X-ray emission simulated from TP-MHD approaches in the </a:t>
            </a:r>
            <a:r>
              <a:rPr lang="en-US" sz="1200" dirty="0">
                <a:latin typeface="Arial" panose="020B0604020202020204" pitchFamily="34" charset="0"/>
                <a:cs typeface="Arial" panose="020B0604020202020204" pitchFamily="34" charset="0"/>
              </a:rPr>
              <a:t>equatorial plane and meridional plane </a:t>
            </a:r>
            <a:r>
              <a:rPr lang="en-US" dirty="0"/>
              <a:t>. The left figures are TP-Open GGCM results. The right ones are TP-PPMLR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with the same initial solar wind conditions, there are still some difference between TP-Open GGCM and TP-PPMLR approaches. Such as the cusp region and </a:t>
            </a:r>
            <a:r>
              <a:rPr lang="en-US" dirty="0" err="1"/>
              <a:t>magnetosheath</a:t>
            </a:r>
            <a:r>
              <a:rPr lang="en-US" dirty="0"/>
              <a:t>.</a:t>
            </a:r>
          </a:p>
          <a:p>
            <a:endParaRPr kumimoji="1" lang="en" altLang="zh-CN" sz="1200" dirty="0">
              <a:latin typeface="+mn-lt"/>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32A3A29-F788-4A88-B2EF-B72AAA9CA7F3}" type="slidenum">
              <a:rPr lang="zh-CN" altLang="en-US" smtClean="0"/>
              <a:t>16</a:t>
            </a:fld>
            <a:endParaRPr lang="zh-CN" altLang="en-US"/>
          </a:p>
        </p:txBody>
      </p:sp>
    </p:spTree>
    <p:extLst>
      <p:ext uri="{BB962C8B-B14F-4D97-AF65-F5344CB8AC3E}">
        <p14:creationId xmlns:p14="http://schemas.microsoft.com/office/powerpoint/2010/main" val="208506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8:00 According to these comparison, we can see that there are some differences between the TP approach and MHD approach, also between Open GGCM and PPMLR.</a:t>
            </a:r>
            <a:endParaRPr lang="en-US" dirty="0"/>
          </a:p>
          <a:p>
            <a:endParaRPr kumimoji="1" lang="en" altLang="zh-CN" sz="1200" dirty="0">
              <a:latin typeface="+mn-lt"/>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32A3A29-F788-4A88-B2EF-B72AAA9CA7F3}" type="slidenum">
              <a:rPr lang="zh-CN" altLang="en-US" smtClean="0"/>
              <a:t>17</a:t>
            </a:fld>
            <a:endParaRPr lang="zh-CN" altLang="en-US"/>
          </a:p>
        </p:txBody>
      </p:sp>
    </p:spTree>
    <p:extLst>
      <p:ext uri="{BB962C8B-B14F-4D97-AF65-F5344CB8AC3E}">
        <p14:creationId xmlns:p14="http://schemas.microsoft.com/office/powerpoint/2010/main" val="187827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summary,</a:t>
            </a:r>
          </a:p>
          <a:p>
            <a:r>
              <a:rPr lang="en-US" dirty="0"/>
              <a:t>First, the TP approach introduces kinetic effects due to the ion gyromotion. This will allow us to estimate whether these effects are detectable by SXI and define the science requirements accordingly. </a:t>
            </a:r>
          </a:p>
          <a:p>
            <a:r>
              <a:rPr lang="en-US" dirty="0"/>
              <a:t>Also, the MHD approach is based on single-fluid simulations that cannot distinguish solar wind from magnetospheric plasma, therefore some inner regions of the simulated magnetosphere have to be artificially masked in order to reveal the </a:t>
            </a:r>
            <a:r>
              <a:rPr lang="en-US" dirty="0" err="1"/>
              <a:t>magnetosheath</a:t>
            </a:r>
            <a:r>
              <a:rPr lang="en-US" dirty="0"/>
              <a:t> SWCX emission. The TP approach allows a clean view of this emission, since the SW ions are treated as particles and there can be no confusion with magnetospheric ions.</a:t>
            </a:r>
          </a:p>
          <a:p>
            <a:endParaRPr lang="en-US" dirty="0"/>
          </a:p>
          <a:p>
            <a:r>
              <a:rPr lang="en-US" sz="1200" dirty="0">
                <a:latin typeface="Arial" panose="020B0604020202020204" pitchFamily="34" charset="0"/>
                <a:cs typeface="Arial" panose="020B0604020202020204" pitchFamily="34" charset="0"/>
              </a:rPr>
              <a:t>This project combines the advantages of both TP and MHD models and can help on the interpretation of SMILE observations</a:t>
            </a:r>
          </a:p>
          <a:p>
            <a:endParaRPr lang="en-US" dirty="0"/>
          </a:p>
        </p:txBody>
      </p:sp>
      <p:sp>
        <p:nvSpPr>
          <p:cNvPr id="4" name="灯片编号占位符 3"/>
          <p:cNvSpPr>
            <a:spLocks noGrp="1"/>
          </p:cNvSpPr>
          <p:nvPr>
            <p:ph type="sldNum" sz="quarter" idx="5"/>
          </p:nvPr>
        </p:nvSpPr>
        <p:spPr/>
        <p:txBody>
          <a:bodyPr/>
          <a:lstStyle/>
          <a:p>
            <a:fld id="{FCA47047-1940-4394-B594-2733E8683571}" type="slidenum">
              <a:rPr lang="zh-CN" altLang="en-US" smtClean="0"/>
              <a:t>18</a:t>
            </a:fld>
            <a:endParaRPr lang="zh-CN" altLang="en-US"/>
          </a:p>
        </p:txBody>
      </p:sp>
    </p:spTree>
    <p:extLst>
      <p:ext uri="{BB962C8B-B14F-4D97-AF65-F5344CB8AC3E}">
        <p14:creationId xmlns:p14="http://schemas.microsoft.com/office/powerpoint/2010/main" val="216613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9:35 Finally, the discussion.</a:t>
            </a:r>
          </a:p>
        </p:txBody>
      </p:sp>
      <p:sp>
        <p:nvSpPr>
          <p:cNvPr id="4" name="灯片编号占位符 3"/>
          <p:cNvSpPr>
            <a:spLocks noGrp="1"/>
          </p:cNvSpPr>
          <p:nvPr>
            <p:ph type="sldNum" sz="quarter" idx="5"/>
          </p:nvPr>
        </p:nvSpPr>
        <p:spPr/>
        <p:txBody>
          <a:bodyPr/>
          <a:lstStyle/>
          <a:p>
            <a:fld id="{FCA47047-1940-4394-B594-2733E8683571}" type="slidenum">
              <a:rPr lang="zh-CN" altLang="en-US" smtClean="0"/>
              <a:t>19</a:t>
            </a:fld>
            <a:endParaRPr lang="zh-CN" altLang="en-US"/>
          </a:p>
        </p:txBody>
      </p:sp>
    </p:spTree>
    <p:extLst>
      <p:ext uri="{BB962C8B-B14F-4D97-AF65-F5344CB8AC3E}">
        <p14:creationId xmlns:p14="http://schemas.microsoft.com/office/powerpoint/2010/main" val="228807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A47047-1940-4394-B594-2733E8683571}" type="slidenum">
              <a:rPr lang="zh-CN" altLang="en-US" smtClean="0"/>
              <a:t>2</a:t>
            </a:fld>
            <a:endParaRPr lang="zh-CN" altLang="en-US"/>
          </a:p>
        </p:txBody>
      </p:sp>
    </p:spTree>
    <p:extLst>
      <p:ext uri="{BB962C8B-B14F-4D97-AF65-F5344CB8AC3E}">
        <p14:creationId xmlns:p14="http://schemas.microsoft.com/office/powerpoint/2010/main" val="2586512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10:05 As I mentioned before, the </a:t>
            </a:r>
            <a:r>
              <a:rPr lang="en-US" altLang="zh-CN" sz="1200" dirty="0">
                <a:latin typeface="Arial" panose="020B0604020202020204" pitchFamily="34" charset="0"/>
                <a:cs typeface="Arial" panose="020B0604020202020204" pitchFamily="34" charset="0"/>
              </a:rPr>
              <a:t>TP </a:t>
            </a:r>
            <a:r>
              <a:rPr lang="en-US" altLang="zh-CN" sz="1200">
                <a:latin typeface="Arial" panose="020B0604020202020204" pitchFamily="34" charset="0"/>
                <a:cs typeface="Arial" panose="020B0604020202020204" pitchFamily="34" charset="0"/>
              </a:rPr>
              <a:t>model uses </a:t>
            </a:r>
            <a:r>
              <a:rPr lang="en-US" altLang="zh-CN" sz="1200" dirty="0">
                <a:latin typeface="Arial" panose="020B0604020202020204" pitchFamily="34" charset="0"/>
                <a:cs typeface="Arial" panose="020B0604020202020204" pitchFamily="34" charset="0"/>
              </a:rPr>
              <a:t>the given B&amp;E field to simulate the motion of particles then generate the emission map. Apparently, the TP model pre-assumes that the </a:t>
            </a:r>
            <a:r>
              <a:rPr lang="en-US" sz="1200" dirty="0">
                <a:latin typeface="Arial" panose="020B0604020202020204" pitchFamily="34" charset="0"/>
                <a:cs typeface="Arial" panose="020B0604020202020204" pitchFamily="34" charset="0"/>
              </a:rPr>
              <a:t>magnetosphere is in a </a:t>
            </a:r>
            <a:r>
              <a:rPr lang="en-US" sz="1200" b="0" dirty="0">
                <a:solidFill>
                  <a:srgbClr val="C00000"/>
                </a:solidFill>
                <a:latin typeface="Arial" panose="020B0604020202020204" pitchFamily="34" charset="0"/>
                <a:cs typeface="Arial" panose="020B0604020202020204" pitchFamily="34" charset="0"/>
              </a:rPr>
              <a:t>steady state</a:t>
            </a:r>
            <a:r>
              <a:rPr 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And it can only apply to the steady state magnetosphere.</a:t>
            </a:r>
            <a:endParaRPr lang="en-US" sz="1200" dirty="0">
              <a:latin typeface="Arial" panose="020B0604020202020204" pitchFamily="34" charset="0"/>
              <a:cs typeface="Arial" panose="020B0604020202020204" pitchFamily="34" charset="0"/>
            </a:endParaRPr>
          </a:p>
          <a:p>
            <a:endParaRPr lang="en-US" dirty="0"/>
          </a:p>
        </p:txBody>
      </p:sp>
      <p:sp>
        <p:nvSpPr>
          <p:cNvPr id="4" name="灯片编号占位符 3"/>
          <p:cNvSpPr>
            <a:spLocks noGrp="1"/>
          </p:cNvSpPr>
          <p:nvPr>
            <p:ph type="sldNum" sz="quarter" idx="5"/>
          </p:nvPr>
        </p:nvSpPr>
        <p:spPr/>
        <p:txBody>
          <a:bodyPr/>
          <a:lstStyle/>
          <a:p>
            <a:fld id="{FCA47047-1940-4394-B594-2733E8683571}" type="slidenum">
              <a:rPr lang="zh-CN" altLang="en-US" smtClean="0"/>
              <a:t>20</a:t>
            </a:fld>
            <a:endParaRPr lang="zh-CN" altLang="en-US"/>
          </a:p>
        </p:txBody>
      </p:sp>
    </p:spTree>
    <p:extLst>
      <p:ext uri="{BB962C8B-B14F-4D97-AF65-F5344CB8AC3E}">
        <p14:creationId xmlns:p14="http://schemas.microsoft.com/office/powerpoint/2010/main" val="172592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magnetosphere is not always in a steady state in reality. </a:t>
            </a:r>
            <a:r>
              <a:rPr lang="en-US" altLang="zh-CN" dirty="0"/>
              <a:t>The solar wind conditions is dynamic and can change rapidly. </a:t>
            </a:r>
            <a:r>
              <a:rPr lang="en-US" dirty="0"/>
              <a:t>The </a:t>
            </a:r>
            <a:r>
              <a:rPr lang="en-US" sz="1200" dirty="0">
                <a:latin typeface="Arial" panose="020B0604020202020204" pitchFamily="34" charset="0"/>
                <a:cs typeface="Arial" panose="020B0604020202020204" pitchFamily="34" charset="0"/>
              </a:rPr>
              <a:t>typical time of life of particles is</a:t>
            </a:r>
            <a:r>
              <a:rPr lang="en-US" sz="1200" b="1" dirty="0">
                <a:latin typeface="Arial" panose="020B0604020202020204" pitchFamily="34" charset="0"/>
                <a:cs typeface="Arial" panose="020B0604020202020204" pitchFamily="34" charset="0"/>
              </a:rPr>
              <a:t> </a:t>
            </a:r>
            <a:r>
              <a:rPr lang="en-US" sz="1200" b="0" dirty="0">
                <a:solidFill>
                  <a:srgbClr val="C00000"/>
                </a:solidFill>
                <a:latin typeface="Arial" panose="020B0604020202020204" pitchFamily="34" charset="0"/>
                <a:cs typeface="Arial" panose="020B0604020202020204" pitchFamily="34" charset="0"/>
              </a:rPr>
              <a:t>8 min, which means the magnetic and electric </a:t>
            </a:r>
            <a:r>
              <a:rPr lang="en-US" altLang="zh-CN" sz="1200" b="0" dirty="0">
                <a:solidFill>
                  <a:srgbClr val="C00000"/>
                </a:solidFill>
                <a:latin typeface="Arial" panose="020B0604020202020204" pitchFamily="34" charset="0"/>
                <a:cs typeface="Arial" panose="020B0604020202020204" pitchFamily="34" charset="0"/>
              </a:rPr>
              <a:t>field may change considerably during this period when the particles are still moving in the simulation box. Therefore, our next step is to improve the TP model so that it can be applied to time-varying magnetosphere and solar wind conditions. </a:t>
            </a:r>
            <a:endParaRPr lang="en-US" dirty="0"/>
          </a:p>
        </p:txBody>
      </p:sp>
      <p:sp>
        <p:nvSpPr>
          <p:cNvPr id="4" name="灯片编号占位符 3"/>
          <p:cNvSpPr>
            <a:spLocks noGrp="1"/>
          </p:cNvSpPr>
          <p:nvPr>
            <p:ph type="sldNum" sz="quarter" idx="5"/>
          </p:nvPr>
        </p:nvSpPr>
        <p:spPr/>
        <p:txBody>
          <a:bodyPr/>
          <a:lstStyle/>
          <a:p>
            <a:fld id="{FCA47047-1940-4394-B594-2733E8683571}" type="slidenum">
              <a:rPr lang="zh-CN" altLang="en-US" smtClean="0"/>
              <a:t>21</a:t>
            </a:fld>
            <a:endParaRPr lang="zh-CN" altLang="en-US"/>
          </a:p>
        </p:txBody>
      </p:sp>
    </p:spTree>
    <p:extLst>
      <p:ext uri="{BB962C8B-B14F-4D97-AF65-F5344CB8AC3E}">
        <p14:creationId xmlns:p14="http://schemas.microsoft.com/office/powerpoint/2010/main" val="646091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11:15 Thank </a:t>
            </a:r>
            <a:r>
              <a:rPr lang="en-US" altLang="zh-CN" dirty="0"/>
              <a:t>you for your attention. That is the end of my talk.</a:t>
            </a:r>
            <a:endParaRPr lang="zh-CN" altLang="en-US" dirty="0"/>
          </a:p>
        </p:txBody>
      </p:sp>
      <p:sp>
        <p:nvSpPr>
          <p:cNvPr id="4" name="灯片编号占位符 3"/>
          <p:cNvSpPr>
            <a:spLocks noGrp="1"/>
          </p:cNvSpPr>
          <p:nvPr>
            <p:ph type="sldNum" sz="quarter" idx="10"/>
          </p:nvPr>
        </p:nvSpPr>
        <p:spPr/>
        <p:txBody>
          <a:bodyPr/>
          <a:lstStyle/>
          <a:p>
            <a:fld id="{8F1CB6D9-8422-47B9-A6AD-378C452C655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mn-ea"/>
                <a:ea typeface="+mn-ea"/>
              </a:rPr>
              <a:t>01:30 </a:t>
            </a:r>
            <a:r>
              <a:rPr lang="zh-CN" altLang="en-US" sz="1800" dirty="0">
                <a:latin typeface="+mn-ea"/>
                <a:ea typeface="+mn-ea"/>
              </a:rPr>
              <a:t>并且磁层顶位形的预报也是空间环境预报的重要组成部分。</a:t>
            </a:r>
            <a:r>
              <a:rPr lang="zh-CN" altLang="en-US" sz="1800" kern="100" dirty="0">
                <a:effectLst/>
                <a:latin typeface="+mn-ea"/>
                <a:ea typeface="+mn-ea"/>
                <a:cs typeface="Times New Roman" panose="02020603050405020304" pitchFamily="18" charset="0"/>
              </a:rPr>
              <a:t>磁层顶位置主要由两侧的压强平衡决定。</a:t>
            </a:r>
            <a:endParaRPr lang="en-US" altLang="zh-CN" sz="18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mn-ea"/>
                <a:ea typeface="+mn-ea"/>
                <a:cs typeface="Times New Roman" panose="02020603050405020304" pitchFamily="18" charset="0"/>
              </a:rPr>
              <a:t>即磁鞘中的热压动压和磁压</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磁层中的热压动压和磁压。</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点</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不过主要是磁鞘中的动压与磁层中的磁压相平衡，其他量影响比较小。</a:t>
            </a:r>
            <a:r>
              <a:rPr lang="en-US" altLang="zh-CN" sz="1800" kern="100" dirty="0">
                <a:effectLst/>
                <a:latin typeface="+mn-ea"/>
                <a:ea typeface="+mn-ea"/>
                <a:cs typeface="Times New Roman" panose="02020603050405020304" pitchFamily="18" charset="0"/>
              </a:rPr>
              <a:t>00:25</a:t>
            </a:r>
            <a:endParaRPr lang="zh-CN" altLang="en-US" sz="1800" dirty="0">
              <a:latin typeface="+mn-ea"/>
              <a:ea typeface="+mn-ea"/>
            </a:endParaRPr>
          </a:p>
          <a:p>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47047-1940-4394-B594-2733E868357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85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the introduction part.</a:t>
            </a:r>
          </a:p>
        </p:txBody>
      </p:sp>
      <p:sp>
        <p:nvSpPr>
          <p:cNvPr id="4" name="灯片编号占位符 3"/>
          <p:cNvSpPr>
            <a:spLocks noGrp="1"/>
          </p:cNvSpPr>
          <p:nvPr>
            <p:ph type="sldNum" sz="quarter" idx="5"/>
          </p:nvPr>
        </p:nvSpPr>
        <p:spPr/>
        <p:txBody>
          <a:bodyPr/>
          <a:lstStyle/>
          <a:p>
            <a:fld id="{FCA47047-1940-4394-B594-2733E8683571}" type="slidenum">
              <a:rPr lang="zh-CN" altLang="en-US" smtClean="0"/>
              <a:t>3</a:t>
            </a:fld>
            <a:endParaRPr lang="zh-CN" altLang="en-US"/>
          </a:p>
        </p:txBody>
      </p:sp>
    </p:spTree>
    <p:extLst>
      <p:ext uri="{BB962C8B-B14F-4D97-AF65-F5344CB8AC3E}">
        <p14:creationId xmlns:p14="http://schemas.microsoft.com/office/powerpoint/2010/main" val="303533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mn-ea"/>
                <a:ea typeface="+mn-ea"/>
              </a:rPr>
              <a:t>In the solar wind-magnetosphere-ionosphere coupling system, there is an important boundary region – the magnetopause. Magnetopause is the </a:t>
            </a:r>
            <a:r>
              <a:rPr lang="en-US" altLang="zh-CN" sz="1800" b="0" dirty="0">
                <a:solidFill>
                  <a:srgbClr val="C00000"/>
                </a:solidFill>
                <a:latin typeface="Arial" panose="020B0604020202020204" pitchFamily="34" charset="0"/>
                <a:ea typeface="微软雅黑" panose="020B0503020204020204" pitchFamily="34" charset="-122"/>
                <a:cs typeface="Arial" panose="020B0604020202020204" pitchFamily="34" charset="0"/>
              </a:rPr>
              <a:t>boundary</a:t>
            </a:r>
            <a:r>
              <a:rPr lang="en-US" altLang="zh-CN" sz="1800" b="1" dirty="0">
                <a:latin typeface="Arial" panose="020B0604020202020204" pitchFamily="34" charset="0"/>
                <a:ea typeface="微软雅黑" panose="020B0503020204020204" pitchFamily="34" charset="-122"/>
                <a:cs typeface="Arial" panose="020B0604020202020204" pitchFamily="34" charset="0"/>
              </a:rPr>
              <a:t> </a:t>
            </a:r>
            <a:r>
              <a:rPr lang="en-US" altLang="zh-CN" sz="1800" dirty="0">
                <a:latin typeface="Arial" panose="020B0604020202020204" pitchFamily="34" charset="0"/>
                <a:ea typeface="微软雅黑" panose="020B0503020204020204" pitchFamily="34" charset="-122"/>
                <a:cs typeface="Arial" panose="020B0604020202020204" pitchFamily="34" charset="0"/>
              </a:rPr>
              <a:t>between magnetosphere and </a:t>
            </a:r>
            <a:r>
              <a:rPr lang="en-US" altLang="zh-CN" sz="1800" dirty="0" err="1">
                <a:latin typeface="Arial" panose="020B0604020202020204" pitchFamily="34" charset="0"/>
                <a:ea typeface="微软雅黑" panose="020B0503020204020204" pitchFamily="34" charset="-122"/>
                <a:cs typeface="Arial" panose="020B0604020202020204" pitchFamily="34" charset="0"/>
              </a:rPr>
              <a:t>magnetosheath</a:t>
            </a:r>
            <a:r>
              <a:rPr lang="en-US" altLang="zh-CN" sz="1800" dirty="0">
                <a:latin typeface="Arial" panose="020B0604020202020204" pitchFamily="34" charset="0"/>
                <a:ea typeface="微软雅黑" panose="020B0503020204020204" pitchFamily="34" charset="-122"/>
                <a:cs typeface="Arial" panose="020B0604020202020204" pitchFamily="34" charset="0"/>
              </a:rPr>
              <a:t>, </a:t>
            </a:r>
            <a:r>
              <a:rPr lang="en-US" altLang="zh-CN" sz="1800" b="0" dirty="0">
                <a:latin typeface="Arial" panose="020B0604020202020204" pitchFamily="34" charset="0"/>
                <a:ea typeface="微软雅黑" panose="020B0503020204020204" pitchFamily="34" charset="-122"/>
                <a:cs typeface="Arial" panose="020B0604020202020204" pitchFamily="34" charset="0"/>
              </a:rPr>
              <a:t>which can </a:t>
            </a:r>
            <a:r>
              <a:rPr lang="en-US" altLang="zh-CN" sz="1800" b="0" dirty="0">
                <a:solidFill>
                  <a:srgbClr val="C00000"/>
                </a:solidFill>
                <a:latin typeface="Arial" panose="020B0604020202020204" pitchFamily="34" charset="0"/>
                <a:ea typeface="微软雅黑" panose="020B0503020204020204" pitchFamily="34" charset="-122"/>
                <a:cs typeface="Arial" panose="020B0604020202020204" pitchFamily="34" charset="0"/>
              </a:rPr>
              <a:t>separate plasma and magnetic field</a:t>
            </a:r>
            <a:r>
              <a:rPr lang="en-US" altLang="zh-CN" sz="1800" b="0" dirty="0">
                <a:latin typeface="Arial" panose="020B0604020202020204" pitchFamily="34" charset="0"/>
                <a:ea typeface="微软雅黑" panose="020B0503020204020204" pitchFamily="34" charset="-122"/>
                <a:cs typeface="Arial" panose="020B0604020202020204" pitchFamily="34" charset="0"/>
              </a:rPr>
              <a:t> </a:t>
            </a:r>
            <a:r>
              <a:rPr lang="en-US" altLang="zh-CN" sz="1800" dirty="0">
                <a:latin typeface="Arial" panose="020B0604020202020204" pitchFamily="34" charset="0"/>
                <a:ea typeface="微软雅黑" panose="020B0503020204020204" pitchFamily="34" charset="-122"/>
                <a:cs typeface="Arial" panose="020B0604020202020204" pitchFamily="34" charset="0"/>
              </a:rPr>
              <a:t>in solar wind and magnetosphere. Therefore, it is a channel for </a:t>
            </a:r>
            <a:r>
              <a:rPr lang="en-US" altLang="zh-CN" sz="1800" b="0" dirty="0">
                <a:solidFill>
                  <a:srgbClr val="C00000"/>
                </a:solidFill>
                <a:latin typeface="Arial" panose="020B0604020202020204" pitchFamily="34" charset="0"/>
                <a:ea typeface="微软雅黑" panose="020B0503020204020204" pitchFamily="34" charset="-122"/>
                <a:cs typeface="Arial" panose="020B0604020202020204" pitchFamily="34" charset="0"/>
              </a:rPr>
              <a:t>transferring energy, momentum and plasma</a:t>
            </a:r>
            <a:r>
              <a:rPr lang="en-US" altLang="zh-CN" sz="1800" b="0" dirty="0">
                <a:latin typeface="Arial" panose="020B0604020202020204" pitchFamily="34" charset="0"/>
                <a:ea typeface="微软雅黑" panose="020B0503020204020204" pitchFamily="34" charset="-122"/>
                <a:cs typeface="Arial" panose="020B0604020202020204" pitchFamily="34" charset="0"/>
              </a:rPr>
              <a:t> </a:t>
            </a:r>
            <a:r>
              <a:rPr lang="en-US" altLang="zh-CN" sz="1800" dirty="0">
                <a:latin typeface="Arial" panose="020B0604020202020204" pitchFamily="34" charset="0"/>
                <a:ea typeface="微软雅黑" panose="020B0503020204020204" pitchFamily="34" charset="-122"/>
                <a:cs typeface="Arial" panose="020B0604020202020204" pitchFamily="34" charset="0"/>
              </a:rPr>
              <a:t>from solar wind to the magnetosphere.</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47047-1940-4394-B594-2733E868357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538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latin typeface="+mn-ea"/>
                <a:ea typeface="+mn-ea"/>
              </a:rPr>
              <a:t>The traditional methods of investigating the location of magnetopause are:</a:t>
            </a:r>
          </a:p>
          <a:p>
            <a:pPr marL="0" indent="0">
              <a:buNone/>
            </a:pPr>
            <a:r>
              <a:rPr lang="en-US" altLang="zh-CN" b="0" dirty="0">
                <a:latin typeface="+mn-ea"/>
                <a:ea typeface="+mn-ea"/>
              </a:rPr>
              <a:t>Firstly, in situ satellite observation, such as Cluster from ESA and MMS from NASA and so on.</a:t>
            </a:r>
          </a:p>
          <a:p>
            <a:pPr marL="0" indent="0">
              <a:buNone/>
            </a:pPr>
            <a:r>
              <a:rPr lang="en-US" altLang="zh-CN" b="0" dirty="0">
                <a:latin typeface="+mn-ea"/>
                <a:ea typeface="+mn-ea"/>
              </a:rPr>
              <a:t>Secondly, performing numerical simulations, such as the MHD models. But these methods all share a common limitation,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mn-ea"/>
                <a:ea typeface="+mn-ea"/>
                <a:cs typeface="Times New Roman" panose="02020603050405020304" pitchFamily="18" charset="0"/>
              </a:rPr>
              <a:t>It is difficult </a:t>
            </a:r>
            <a:r>
              <a:rPr kumimoji="1" lang="en-US" altLang="zh-CN" sz="1200" dirty="0">
                <a:latin typeface="Arial" panose="020B0604020202020204" pitchFamily="34" charset="0"/>
                <a:ea typeface="Microsoft YaHei" panose="020B0503020204020204" pitchFamily="34" charset="-122"/>
                <a:cs typeface="Arial" panose="020B0604020202020204" pitchFamily="34" charset="0"/>
              </a:rPr>
              <a:t>to obtain a </a:t>
            </a:r>
            <a:r>
              <a:rPr kumimoji="1" lang="en-US" altLang="zh-CN" sz="1200" b="0" dirty="0">
                <a:solidFill>
                  <a:srgbClr val="C00000"/>
                </a:solidFill>
                <a:latin typeface="Arial" panose="020B0604020202020204" pitchFamily="34" charset="0"/>
                <a:ea typeface="Microsoft YaHei" panose="020B0503020204020204" pitchFamily="34" charset="-122"/>
                <a:cs typeface="Arial" panose="020B0604020202020204" pitchFamily="34" charset="0"/>
              </a:rPr>
              <a:t>real</a:t>
            </a:r>
            <a:r>
              <a:rPr kumimoji="1" lang="en-US" altLang="zh-CN" sz="1200" dirty="0">
                <a:latin typeface="Arial" panose="020B0604020202020204" pitchFamily="34" charset="0"/>
                <a:ea typeface="Microsoft YaHei" panose="020B0503020204020204" pitchFamily="34" charset="-122"/>
                <a:cs typeface="Arial" panose="020B0604020202020204" pitchFamily="34" charset="0"/>
              </a:rPr>
              <a:t> and </a:t>
            </a:r>
            <a:r>
              <a:rPr kumimoji="1" lang="en-US" altLang="zh-CN" sz="1200" b="0" dirty="0">
                <a:solidFill>
                  <a:srgbClr val="C00000"/>
                </a:solidFill>
                <a:latin typeface="Arial" panose="020B0604020202020204" pitchFamily="34" charset="0"/>
                <a:ea typeface="Microsoft YaHei" panose="020B0503020204020204" pitchFamily="34" charset="-122"/>
                <a:cs typeface="Arial" panose="020B0604020202020204" pitchFamily="34" charset="0"/>
              </a:rPr>
              <a:t>global</a:t>
            </a:r>
            <a:r>
              <a:rPr kumimoji="1" lang="en-US" altLang="zh-CN" sz="1200" dirty="0">
                <a:latin typeface="Arial" panose="020B0604020202020204" pitchFamily="34" charset="0"/>
                <a:ea typeface="Microsoft YaHei" panose="020B0503020204020204" pitchFamily="34" charset="-122"/>
                <a:cs typeface="Arial" panose="020B0604020202020204" pitchFamily="34" charset="0"/>
              </a:rPr>
              <a:t> view of the motion of </a:t>
            </a:r>
            <a:r>
              <a:rPr lang="en-US" altLang="zh-CN" sz="1200" dirty="0">
                <a:latin typeface="Arial" panose="020B0604020202020204" pitchFamily="34" charset="0"/>
                <a:ea typeface="Microsoft YaHei" panose="020B0503020204020204" pitchFamily="34" charset="-122"/>
                <a:cs typeface="Arial" panose="020B0604020202020204" pitchFamily="34" charset="0"/>
              </a:rPr>
              <a:t>magnetopause</a:t>
            </a:r>
            <a:endParaRPr kumimoji="1" lang="en-US" altLang="zh-CN" sz="1200" dirty="0">
              <a:latin typeface="+mn-ea"/>
              <a:ea typeface="+mn-ea"/>
              <a:cs typeface="Times New Roman" panose="02020603050405020304" pitchFamily="18" charset="0"/>
            </a:endParaRPr>
          </a:p>
          <a:p>
            <a:pPr marL="0" indent="0">
              <a:buNone/>
            </a:pPr>
            <a:endParaRPr lang="zh-CN" altLang="en-US" b="0" dirty="0"/>
          </a:p>
        </p:txBody>
      </p:sp>
      <p:sp>
        <p:nvSpPr>
          <p:cNvPr id="4" name="灯片编号占位符 3"/>
          <p:cNvSpPr>
            <a:spLocks noGrp="1"/>
          </p:cNvSpPr>
          <p:nvPr>
            <p:ph type="sldNum" sz="quarter" idx="5"/>
          </p:nvPr>
        </p:nvSpPr>
        <p:spPr/>
        <p:txBody>
          <a:bodyPr/>
          <a:lstStyle/>
          <a:p>
            <a:fld id="{032A3A29-F788-4A88-B2EF-B72AAA9CA7F3}" type="slidenum">
              <a:rPr lang="zh-CN" altLang="en-US" smtClean="0"/>
              <a:t>5</a:t>
            </a:fld>
            <a:endParaRPr lang="zh-CN" altLang="en-US"/>
          </a:p>
        </p:txBody>
      </p:sp>
    </p:spTree>
    <p:extLst>
      <p:ext uri="{BB962C8B-B14F-4D97-AF65-F5344CB8AC3E}">
        <p14:creationId xmlns:p14="http://schemas.microsoft.com/office/powerpoint/2010/main" val="50233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31E31"/>
                </a:solidFill>
                <a:effectLst/>
                <a:latin typeface="Verdana" panose="020B0604030504040204" pitchFamily="34" charset="0"/>
              </a:rPr>
              <a:t>1:30 X-ray imaging is an appropriate technique to study the large-scale motion of magnetopause in response to solar wind variations.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31E31"/>
                </a:solidFill>
                <a:effectLst/>
                <a:latin typeface="Verdana" panose="020B0604030504040204" pitchFamily="34" charset="0"/>
              </a:rPr>
              <a:t>Because </a:t>
            </a:r>
            <a:r>
              <a:rPr lang="en-US" altLang="zh-CN" sz="120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a</a:t>
            </a:r>
            <a:r>
              <a:rPr lang="en-US" altLang="zh-CN" sz="1200" dirty="0">
                <a:solidFill>
                  <a:srgbClr val="031E31"/>
                </a:solidFill>
                <a:latin typeface="Microsoft YaHei" panose="020B0503020204020204" pitchFamily="34" charset="-122"/>
                <a:ea typeface="Microsoft YaHei" panose="020B0503020204020204" pitchFamily="34" charset="-122"/>
                <a:cs typeface="Arial" panose="020B0604020202020204" pitchFamily="34" charset="0"/>
              </a:rPr>
              <a:t>t the magnetopause, </a:t>
            </a:r>
            <a:r>
              <a:rPr lang="en-US" altLang="zh-CN" sz="120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X-ray emissions are generated by </a:t>
            </a:r>
            <a:r>
              <a:rPr lang="en-US" altLang="zh-CN" sz="1200" dirty="0">
                <a:solidFill>
                  <a:srgbClr val="7030A0"/>
                </a:solidFill>
                <a:latin typeface="Microsoft YaHei" panose="020B0503020204020204" pitchFamily="34" charset="-122"/>
                <a:ea typeface="Microsoft YaHei" panose="020B0503020204020204" pitchFamily="34" charset="-122"/>
                <a:cs typeface="Arial" panose="020B0604020202020204" pitchFamily="34" charset="0"/>
              </a:rPr>
              <a:t>Solar Wind </a:t>
            </a:r>
            <a:r>
              <a:rPr lang="en-US" altLang="zh-CN" sz="1200" i="0" dirty="0">
                <a:solidFill>
                  <a:srgbClr val="7030A0"/>
                </a:solidFill>
                <a:effectLst/>
                <a:latin typeface="Microsoft YaHei" panose="020B0503020204020204" pitchFamily="34" charset="-122"/>
                <a:ea typeface="Microsoft YaHei" panose="020B0503020204020204" pitchFamily="34" charset="-122"/>
                <a:cs typeface="Arial" panose="020B0604020202020204" pitchFamily="34" charset="0"/>
              </a:rPr>
              <a:t>Charge Exchange (SWCX) </a:t>
            </a:r>
            <a:r>
              <a:rPr lang="en-US" altLang="zh-CN" sz="120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between solar wind ions and the hydrogen geocorona.</a:t>
            </a:r>
            <a:r>
              <a:rPr lang="en-US" altLang="zh-CN" sz="1200" b="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 </a:t>
            </a:r>
          </a:p>
          <a:p>
            <a:r>
              <a:rPr lang="en-US" altLang="zh-CN" b="0" i="0" dirty="0">
                <a:solidFill>
                  <a:srgbClr val="031E31"/>
                </a:solidFill>
                <a:effectLst/>
                <a:latin typeface="Verdana" panose="020B0604030504040204" pitchFamily="34" charset="0"/>
              </a:rPr>
              <a:t>Here is a brief introduction to the SWCX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When heavy solar wind ions, in collision with neutral target atoms, this process will emit X-ray.</a:t>
            </a:r>
            <a:endParaRPr lang="en-US" altLang="zh-CN" b="0" i="0" dirty="0">
              <a:solidFill>
                <a:srgbClr val="031E31"/>
              </a:solidFill>
              <a:effectLst/>
              <a:latin typeface="Verdana" panose="020B0604030504040204" pitchFamily="34" charset="0"/>
            </a:endParaRPr>
          </a:p>
          <a:p>
            <a:endParaRPr lang="en-US" altLang="zh-CN" dirty="0"/>
          </a:p>
        </p:txBody>
      </p:sp>
      <p:sp>
        <p:nvSpPr>
          <p:cNvPr id="4" name="灯片编号占位符 3"/>
          <p:cNvSpPr>
            <a:spLocks noGrp="1"/>
          </p:cNvSpPr>
          <p:nvPr>
            <p:ph type="sldNum" sz="quarter" idx="5"/>
          </p:nvPr>
        </p:nvSpPr>
        <p:spPr/>
        <p:txBody>
          <a:bodyPr/>
          <a:lstStyle/>
          <a:p>
            <a:fld id="{032A3A29-F788-4A88-B2EF-B72AAA9CA7F3}" type="slidenum">
              <a:rPr lang="zh-CN" altLang="en-US" smtClean="0"/>
              <a:t>6</a:t>
            </a:fld>
            <a:endParaRPr lang="zh-CN" altLang="en-US"/>
          </a:p>
        </p:txBody>
      </p:sp>
    </p:spTree>
    <p:extLst>
      <p:ext uri="{BB962C8B-B14F-4D97-AF65-F5344CB8AC3E}">
        <p14:creationId xmlns:p14="http://schemas.microsoft.com/office/powerpoint/2010/main" val="246582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mn-ea"/>
                <a:ea typeface="+mn-ea"/>
              </a:rPr>
              <a:t>2:15 To overcome the limitations of the traditional methods we mentioned before, here comes the SMILE mission</a:t>
            </a:r>
          </a:p>
          <a:p>
            <a:r>
              <a:rPr lang="en-US" altLang="zh-CN" dirty="0">
                <a:latin typeface="+mn-ea"/>
                <a:ea typeface="+mn-ea"/>
              </a:rPr>
              <a:t>SMILE is a joint mission between the European Space Agency (ESA) and the Chinese Academy of Sciences (CAS), it is scheduled to launch in late 2024. </a:t>
            </a:r>
          </a:p>
          <a:p>
            <a:r>
              <a:rPr lang="en-US" altLang="zh-CN" dirty="0">
                <a:latin typeface="+mn-ea"/>
                <a:ea typeface="+mn-ea"/>
              </a:rPr>
              <a:t>The main goal of the SMILE mission is to investigate the dynamic response of the Earth’s magnetosphere to the solar wind impact in a global manner through simultaneous X-ray and UV imaging and in situ plasma and magnetic field measurements. </a:t>
            </a:r>
          </a:p>
          <a:p>
            <a:r>
              <a:rPr lang="en-US" altLang="zh-CN" b="0" dirty="0">
                <a:latin typeface="+mn-ea"/>
                <a:ea typeface="+mn-ea"/>
              </a:rPr>
              <a:t>And the SXI onboard SMILE (click) will </a:t>
            </a:r>
            <a:r>
              <a:rPr lang="en-US" b="0" i="0" dirty="0">
                <a:solidFill>
                  <a:srgbClr val="031E31"/>
                </a:solidFill>
                <a:effectLst/>
                <a:latin typeface="verdana" panose="020B0604030504040204" pitchFamily="34" charset="0"/>
              </a:rPr>
              <a:t>spectrally map the location, shape, and motion of Earth's magnetospheric boundaries, including the bow shock, magnetopause, and cusps, by observing emission from the solar wind charge exchange process.</a:t>
            </a:r>
            <a:endParaRPr lang="en-US" altLang="zh-CN" b="0" dirty="0">
              <a:latin typeface="+mn-ea"/>
              <a:ea typeface="+mn-ea"/>
            </a:endParaRPr>
          </a:p>
        </p:txBody>
      </p:sp>
      <p:sp>
        <p:nvSpPr>
          <p:cNvPr id="4" name="灯片编号占位符 3"/>
          <p:cNvSpPr>
            <a:spLocks noGrp="1"/>
          </p:cNvSpPr>
          <p:nvPr>
            <p:ph type="sldNum" sz="quarter" idx="5"/>
          </p:nvPr>
        </p:nvSpPr>
        <p:spPr/>
        <p:txBody>
          <a:bodyPr/>
          <a:lstStyle/>
          <a:p>
            <a:fld id="{032A3A29-F788-4A88-B2EF-B72AAA9CA7F3}" type="slidenum">
              <a:rPr lang="zh-CN" altLang="en-US" smtClean="0"/>
              <a:t>7</a:t>
            </a:fld>
            <a:endParaRPr lang="zh-CN" altLang="en-US"/>
          </a:p>
        </p:txBody>
      </p:sp>
    </p:spTree>
    <p:extLst>
      <p:ext uri="{BB962C8B-B14F-4D97-AF65-F5344CB8AC3E}">
        <p14:creationId xmlns:p14="http://schemas.microsoft.com/office/powerpoint/2010/main" val="155103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3:30 Then I will introduce the method we use.</a:t>
            </a:r>
          </a:p>
        </p:txBody>
      </p:sp>
      <p:sp>
        <p:nvSpPr>
          <p:cNvPr id="4" name="灯片编号占位符 3"/>
          <p:cNvSpPr>
            <a:spLocks noGrp="1"/>
          </p:cNvSpPr>
          <p:nvPr>
            <p:ph type="sldNum" sz="quarter" idx="5"/>
          </p:nvPr>
        </p:nvSpPr>
        <p:spPr/>
        <p:txBody>
          <a:bodyPr/>
          <a:lstStyle/>
          <a:p>
            <a:fld id="{FCA47047-1940-4394-B594-2733E8683571}" type="slidenum">
              <a:rPr lang="zh-CN" altLang="en-US" smtClean="0"/>
              <a:t>8</a:t>
            </a:fld>
            <a:endParaRPr lang="zh-CN" altLang="en-US"/>
          </a:p>
        </p:txBody>
      </p:sp>
    </p:spTree>
    <p:extLst>
      <p:ext uri="{BB962C8B-B14F-4D97-AF65-F5344CB8AC3E}">
        <p14:creationId xmlns:p14="http://schemas.microsoft.com/office/powerpoint/2010/main" val="423988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mn-ea"/>
                <a:ea typeface="+mn-ea"/>
                <a:cs typeface="Times New Roman" panose="02020603050405020304" pitchFamily="18" charset="0"/>
              </a:rPr>
              <a:t>There are two kinds of model to simulate the SWCX X-ray emission: one is the </a:t>
            </a:r>
            <a:r>
              <a:rPr lang="en-US" altLang="zh-CN" sz="1200" b="0" kern="1200" dirty="0">
                <a:solidFill>
                  <a:schemeClr val="lt1"/>
                </a:solidFill>
                <a:latin typeface="Arial" panose="020B0604020202020204" pitchFamily="34" charset="0"/>
                <a:ea typeface="+mn-ea"/>
                <a:cs typeface="Arial" panose="020B0604020202020204" pitchFamily="34" charset="0"/>
              </a:rPr>
              <a:t>Magnetohydrodynamics</a:t>
            </a:r>
            <a:r>
              <a:rPr lang="en-US" altLang="zh-CN" sz="1200" b="0" kern="1200" dirty="0">
                <a:solidFill>
                  <a:schemeClr val="lt1"/>
                </a:solidFill>
                <a:latin typeface="+mn-ea"/>
                <a:ea typeface="+mn-ea"/>
                <a:cs typeface="Times New Roman" panose="02020603050405020304" pitchFamily="18" charset="0"/>
              </a:rPr>
              <a:t> MHD model, another is the </a:t>
            </a:r>
            <a:r>
              <a:rPr lang="en-US" altLang="zh-CN" sz="1200" b="0" dirty="0">
                <a:latin typeface="+mn-ea"/>
                <a:ea typeface="+mn-ea"/>
                <a:cs typeface="Times New Roman" panose="02020603050405020304" pitchFamily="18" charset="0"/>
              </a:rPr>
              <a:t>Test</a:t>
            </a:r>
            <a:r>
              <a:rPr lang="zh-CN" altLang="en-US" sz="1200" b="0" dirty="0">
                <a:latin typeface="+mn-ea"/>
                <a:ea typeface="+mn-ea"/>
                <a:cs typeface="Times New Roman" panose="02020603050405020304" pitchFamily="18" charset="0"/>
              </a:rPr>
              <a:t> </a:t>
            </a:r>
            <a:r>
              <a:rPr lang="en-US" altLang="zh-CN" sz="1200" b="0" dirty="0">
                <a:latin typeface="+mn-ea"/>
                <a:ea typeface="+mn-ea"/>
                <a:cs typeface="Times New Roman" panose="02020603050405020304" pitchFamily="18" charset="0"/>
              </a:rPr>
              <a:t>Particle, TP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mn-ea"/>
                <a:ea typeface="+mn-ea"/>
                <a:cs typeface="Times New Roman" panose="02020603050405020304" pitchFamily="18" charset="0"/>
              </a:rPr>
              <a:t>This table shows the comparison between the MHD and the TP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mn-ea"/>
                <a:ea typeface="+mn-ea"/>
                <a:cs typeface="Times New Roman" panose="02020603050405020304" pitchFamily="18" charset="0"/>
              </a:rPr>
              <a:t>Firstly, MHD model uses single-fluid description. TP model introduces</a:t>
            </a:r>
            <a:r>
              <a:rPr lang="en-US" altLang="zh-CN" sz="1200" b="0" dirty="0">
                <a:solidFill>
                  <a:srgbClr val="C00000"/>
                </a:solidFill>
                <a:latin typeface="+mn-ea"/>
                <a:ea typeface="+mn-ea"/>
                <a:cs typeface="Times New Roman" panose="02020603050405020304" pitchFamily="18" charset="0"/>
              </a:rPr>
              <a:t> kinetic effects</a:t>
            </a:r>
            <a:r>
              <a:rPr lang="zh-CN" altLang="en-US" sz="1200" b="0" dirty="0">
                <a:solidFill>
                  <a:srgbClr val="C00000"/>
                </a:solidFill>
                <a:latin typeface="+mn-ea"/>
                <a:ea typeface="+mn-ea"/>
                <a:cs typeface="Times New Roman" panose="02020603050405020304" pitchFamily="18" charset="0"/>
              </a:rPr>
              <a:t> </a:t>
            </a:r>
            <a:r>
              <a:rPr lang="en-US" altLang="zh-CN" sz="1200" b="0" dirty="0">
                <a:latin typeface="+mn-ea"/>
                <a:ea typeface="+mn-ea"/>
              </a:rPr>
              <a:t>due to the ion gyromotion,</a:t>
            </a:r>
            <a:r>
              <a:rPr lang="zh-CN" altLang="en-US" sz="1200" b="0" dirty="0">
                <a:latin typeface="+mn-ea"/>
                <a:ea typeface="+mn-ea"/>
              </a:rPr>
              <a:t> </a:t>
            </a:r>
            <a:r>
              <a:rPr lang="en-US" altLang="zh-CN" sz="1200" b="0" dirty="0">
                <a:latin typeface="+mn-ea"/>
                <a:ea typeface="+mn-ea"/>
              </a:rPr>
              <a:t>This will allow us to </a:t>
            </a:r>
            <a:r>
              <a:rPr lang="en-US" altLang="zh-CN" sz="1200" b="0" dirty="0">
                <a:latin typeface="+mn-ea"/>
                <a:ea typeface="+mn-ea"/>
                <a:cs typeface="Times New Roman" panose="02020603050405020304" pitchFamily="18" charset="0"/>
              </a:rPr>
              <a:t>Estimate whether the kinetic effects are </a:t>
            </a:r>
            <a:r>
              <a:rPr lang="en-US" altLang="zh-CN" sz="1200" b="0" dirty="0">
                <a:solidFill>
                  <a:srgbClr val="C00000"/>
                </a:solidFill>
                <a:latin typeface="+mn-ea"/>
                <a:ea typeface="+mn-ea"/>
                <a:cs typeface="Times New Roman" panose="02020603050405020304" pitchFamily="18" charset="0"/>
              </a:rPr>
              <a:t>detectable by SXI</a:t>
            </a:r>
            <a:endParaRPr lang="zh-CN" altLang="en-US" sz="1200" b="0" dirty="0">
              <a:solidFill>
                <a:srgbClr val="C00000"/>
              </a:solidFill>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032A3A29-F788-4A88-B2EF-B72AAA9CA7F3}" type="slidenum">
              <a:rPr lang="zh-CN" altLang="en-US" smtClean="0"/>
              <a:t>9</a:t>
            </a:fld>
            <a:endParaRPr lang="zh-CN" altLang="en-US"/>
          </a:p>
        </p:txBody>
      </p:sp>
    </p:spTree>
    <p:extLst>
      <p:ext uri="{BB962C8B-B14F-4D97-AF65-F5344CB8AC3E}">
        <p14:creationId xmlns:p14="http://schemas.microsoft.com/office/powerpoint/2010/main" val="138282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36EBCE-2359-4F6A-A042-EE2ED46642C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26C591C8-5F35-44DA-8775-562930D71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99887A03-4F3C-46C9-B680-5AF70463C7A2}"/>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5" name="页脚占位符 4">
            <a:extLst>
              <a:ext uri="{FF2B5EF4-FFF2-40B4-BE49-F238E27FC236}">
                <a16:creationId xmlns:a16="http://schemas.microsoft.com/office/drawing/2014/main" id="{5A720252-8EA5-4D9A-B923-5D6E82F6860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A154389-D8B2-466C-8A7F-71A3A203AC00}"/>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77883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7FB569-E6E8-433C-A15A-83F531E012C3}"/>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80C71DC9-1EC4-4C49-BBCC-60B65727256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D7A57C0D-057E-4C18-8A83-125C576B9C33}"/>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5" name="页脚占位符 4">
            <a:extLst>
              <a:ext uri="{FF2B5EF4-FFF2-40B4-BE49-F238E27FC236}">
                <a16:creationId xmlns:a16="http://schemas.microsoft.com/office/drawing/2014/main" id="{40E8FA94-B0AB-489E-A3D7-8997839D3745}"/>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0E8F9913-ECB7-48DF-BC3F-ECA47D654099}"/>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132277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C248F7C-866E-4B9E-9DC5-9E93DBA4F2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D2E8C6B2-776D-4A02-9BB0-DF6ECDA5A01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3D0A1235-368E-4D82-9A80-314566618BA0}"/>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5" name="页脚占位符 4">
            <a:extLst>
              <a:ext uri="{FF2B5EF4-FFF2-40B4-BE49-F238E27FC236}">
                <a16:creationId xmlns:a16="http://schemas.microsoft.com/office/drawing/2014/main" id="{44592048-9D57-4E97-9425-489B0176D1F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271C0D28-9CF7-4EF0-94C8-842E78F66A5E}"/>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245622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17934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020F8-C447-4C7D-82FF-F269B401C34E}"/>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A3782A5-28BB-4A86-95E5-27945241B72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0733B9BA-1AB8-41F5-B0BF-36541C975BD8}"/>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5" name="页脚占位符 4">
            <a:extLst>
              <a:ext uri="{FF2B5EF4-FFF2-40B4-BE49-F238E27FC236}">
                <a16:creationId xmlns:a16="http://schemas.microsoft.com/office/drawing/2014/main" id="{2E0BEC07-A22D-4740-B48C-8A8376B2C76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8F7ABB0E-553E-4F09-9756-AA115D75C749}"/>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268926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C358A0-D786-4D7D-A303-B1CAAC6974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D53DC1FD-D0F6-495F-9502-34AC17A3EF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6074375-BF13-406D-AFE0-7D06B0705992}"/>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5" name="页脚占位符 4">
            <a:extLst>
              <a:ext uri="{FF2B5EF4-FFF2-40B4-BE49-F238E27FC236}">
                <a16:creationId xmlns:a16="http://schemas.microsoft.com/office/drawing/2014/main" id="{88274320-E38E-49D9-9884-2114BA4EC176}"/>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4E705E5B-0348-42D6-875D-24FB69B4A946}"/>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14998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7E921-90CA-4657-B110-825218391FBD}"/>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4105D8B7-F7D0-451D-9A03-5EAE06C861B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061F5ECD-757D-4BB6-A25A-549283E6F2B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3AC86E24-7B6B-45CE-B68B-25312C4C893F}"/>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6" name="页脚占位符 5">
            <a:extLst>
              <a:ext uri="{FF2B5EF4-FFF2-40B4-BE49-F238E27FC236}">
                <a16:creationId xmlns:a16="http://schemas.microsoft.com/office/drawing/2014/main" id="{6C33230C-9843-4404-B8B0-46107CD3A8F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5A09C71A-4E71-42F8-BBBB-1FB9B980BD9D}"/>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299776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4724E-F740-4ED5-B9B9-44CBB11E92A6}"/>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73C945C9-E306-4B1E-9126-DD92C7551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926D57-C4C2-47DD-828A-D32ACD0AE5E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55D9A643-BD74-4556-913F-1A5ED370D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67CF38-60A6-4EB2-AC95-787ACD846AC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4443F011-E514-4ED6-841F-DD83A1C72275}"/>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8" name="页脚占位符 7">
            <a:extLst>
              <a:ext uri="{FF2B5EF4-FFF2-40B4-BE49-F238E27FC236}">
                <a16:creationId xmlns:a16="http://schemas.microsoft.com/office/drawing/2014/main" id="{85FDFDA3-44B8-4ACF-9B18-70A1C6AE3DBC}"/>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70356942-4803-4C7A-8636-F14C7B7EC205}"/>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153123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2A870B-242D-4D48-AA4A-5A0FF083E826}"/>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C4816706-1871-41CF-82CE-231BAA40267E}"/>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4" name="页脚占位符 3">
            <a:extLst>
              <a:ext uri="{FF2B5EF4-FFF2-40B4-BE49-F238E27FC236}">
                <a16:creationId xmlns:a16="http://schemas.microsoft.com/office/drawing/2014/main" id="{2835E9AC-1A4E-4563-B829-1F5B27561D6B}"/>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9872D305-D0B8-493F-9097-96B5A8A81731}"/>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343517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804619-04E1-4AF6-B462-1041A4783A48}"/>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3" name="页脚占位符 2">
            <a:extLst>
              <a:ext uri="{FF2B5EF4-FFF2-40B4-BE49-F238E27FC236}">
                <a16:creationId xmlns:a16="http://schemas.microsoft.com/office/drawing/2014/main" id="{290FB069-475D-4A7A-9297-D43AB3DE73CC}"/>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B8CA78BE-53AE-4B87-96B2-18BB77F02267}"/>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96613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EEC0E0-4F3C-45FF-87C2-34F9A6EE74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9B719FDB-D5F9-422D-88C3-35C02D2B5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3983E9C3-98FE-4EB1-80C4-4E3387744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E083DAF-E9FA-4B6B-9FFE-40B49C913B84}"/>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6" name="页脚占位符 5">
            <a:extLst>
              <a:ext uri="{FF2B5EF4-FFF2-40B4-BE49-F238E27FC236}">
                <a16:creationId xmlns:a16="http://schemas.microsoft.com/office/drawing/2014/main" id="{2ED65F94-770A-4BB1-830C-B45DA186A05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2903EB1A-10C5-44F0-AE48-19B38A3D47EC}"/>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73470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8DB949-C3AD-42F0-A5B3-FA7E7C0EA44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47C544DF-2E7D-439A-BBC5-6EB47435AE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1B157508-B880-453C-98D3-B2F38ABC5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0A209B8-37D7-4F01-935F-12AACE175F7B}"/>
              </a:ext>
            </a:extLst>
          </p:cNvPr>
          <p:cNvSpPr>
            <a:spLocks noGrp="1"/>
          </p:cNvSpPr>
          <p:nvPr>
            <p:ph type="dt" sz="half" idx="10"/>
          </p:nvPr>
        </p:nvSpPr>
        <p:spPr/>
        <p:txBody>
          <a:bodyPr/>
          <a:lstStyle/>
          <a:p>
            <a:fld id="{096F84A7-4B32-4C69-9795-0C05B93484C9}" type="datetimeFigureOut">
              <a:rPr lang="en-US" smtClean="0"/>
              <a:t>1/9/2024</a:t>
            </a:fld>
            <a:endParaRPr lang="en-US"/>
          </a:p>
        </p:txBody>
      </p:sp>
      <p:sp>
        <p:nvSpPr>
          <p:cNvPr id="6" name="页脚占位符 5">
            <a:extLst>
              <a:ext uri="{FF2B5EF4-FFF2-40B4-BE49-F238E27FC236}">
                <a16:creationId xmlns:a16="http://schemas.microsoft.com/office/drawing/2014/main" id="{0B2C54F5-4916-4BEE-8881-5BCC81C6D4BB}"/>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5669AAC2-E4D5-4A84-8FBF-26EFAC7C9A60}"/>
              </a:ext>
            </a:extLst>
          </p:cNvPr>
          <p:cNvSpPr>
            <a:spLocks noGrp="1"/>
          </p:cNvSpPr>
          <p:nvPr>
            <p:ph type="sldNum" sz="quarter" idx="12"/>
          </p:nvPr>
        </p:nvSpPr>
        <p:spPr/>
        <p:txBody>
          <a:bodyPr/>
          <a:lstStyle/>
          <a:p>
            <a:fld id="{E0F7AA80-CD3A-4D90-A17E-5F5277F9C2B8}" type="slidenum">
              <a:rPr lang="en-US" smtClean="0"/>
              <a:t>‹#›</a:t>
            </a:fld>
            <a:endParaRPr lang="en-US"/>
          </a:p>
        </p:txBody>
      </p:sp>
    </p:spTree>
    <p:extLst>
      <p:ext uri="{BB962C8B-B14F-4D97-AF65-F5344CB8AC3E}">
        <p14:creationId xmlns:p14="http://schemas.microsoft.com/office/powerpoint/2010/main" val="321018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B8F0C86-3489-46DA-9719-8EAE19E0F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810A7D9-4F8D-4735-AD62-CCD92458D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7A552F41-1814-4589-A7FA-B32B64638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F84A7-4B32-4C69-9795-0C05B93484C9}" type="datetimeFigureOut">
              <a:rPr lang="en-US" smtClean="0"/>
              <a:t>1/9/2024</a:t>
            </a:fld>
            <a:endParaRPr lang="en-US"/>
          </a:p>
        </p:txBody>
      </p:sp>
      <p:sp>
        <p:nvSpPr>
          <p:cNvPr id="5" name="页脚占位符 4">
            <a:extLst>
              <a:ext uri="{FF2B5EF4-FFF2-40B4-BE49-F238E27FC236}">
                <a16:creationId xmlns:a16="http://schemas.microsoft.com/office/drawing/2014/main" id="{7F3C316F-E578-4580-B1E1-1442C1890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727493E5-8FD9-41FC-AB07-60B5CB924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7AA80-CD3A-4D90-A17E-5F5277F9C2B8}" type="slidenum">
              <a:rPr lang="en-US" smtClean="0"/>
              <a:t>‹#›</a:t>
            </a:fld>
            <a:endParaRPr lang="en-US"/>
          </a:p>
        </p:txBody>
      </p:sp>
    </p:spTree>
    <p:extLst>
      <p:ext uri="{BB962C8B-B14F-4D97-AF65-F5344CB8AC3E}">
        <p14:creationId xmlns:p14="http://schemas.microsoft.com/office/powerpoint/2010/main" val="254887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0B69EFA9-AFFA-4B7F-AB65-8550BDA2FD91}"/>
              </a:ext>
            </a:extLst>
          </p:cNvPr>
          <p:cNvSpPr/>
          <p:nvPr/>
        </p:nvSpPr>
        <p:spPr>
          <a:xfrm>
            <a:off x="1268136" y="1780555"/>
            <a:ext cx="9655728" cy="1754326"/>
          </a:xfrm>
          <a:prstGeom prst="rect">
            <a:avLst/>
          </a:prstGeom>
          <a:solidFill>
            <a:srgbClr val="314865"/>
          </a:solidFill>
          <a:ln>
            <a:solidFill>
              <a:schemeClr val="tx1">
                <a:lumMod val="75000"/>
                <a:lumOff val="25000"/>
              </a:schemeClr>
            </a:solidFill>
          </a:ln>
        </p:spPr>
        <p:txBody>
          <a:bodyPr wrap="square" anchor="ctr">
            <a:spAutoFit/>
          </a:bodyPr>
          <a:lstStyle/>
          <a:p>
            <a:pPr algn="ctr"/>
            <a:r>
              <a:rPr lang="en-US" altLang="zh-CN" sz="5200" b="1" dirty="0">
                <a:solidFill>
                  <a:schemeClr val="bg1"/>
                </a:solidFill>
                <a:effectLst>
                  <a:outerShdw blurRad="38100" dist="38100" dir="2700000" algn="tl">
                    <a:srgbClr val="000000">
                      <a:alpha val="43137"/>
                    </a:srgbClr>
                  </a:outerShdw>
                </a:effectLst>
                <a:ea typeface="微软雅黑" panose="020B0503020204020204" charset="-122"/>
                <a:sym typeface="+mn-ea"/>
              </a:rPr>
              <a:t>Modeling Soft X-ray emissions at the dayside magnetopause</a:t>
            </a:r>
            <a:endParaRPr lang="zh-CN" altLang="en-US" sz="5200" b="1" dirty="0">
              <a:solidFill>
                <a:schemeClr val="bg1"/>
              </a:solidFill>
              <a:effectLst>
                <a:outerShdw blurRad="38100" dist="38100" dir="2700000" algn="tl">
                  <a:srgbClr val="000000">
                    <a:alpha val="43137"/>
                  </a:srgbClr>
                </a:outerShdw>
              </a:effectLst>
              <a:ea typeface="微软雅黑" panose="020B0503020204020204" charset="-122"/>
              <a:sym typeface="Arial" panose="020B0604020202020204"/>
            </a:endParaRPr>
          </a:p>
        </p:txBody>
      </p:sp>
      <p:sp>
        <p:nvSpPr>
          <p:cNvPr id="20" name="TextBox 7">
            <a:extLst>
              <a:ext uri="{FF2B5EF4-FFF2-40B4-BE49-F238E27FC236}">
                <a16:creationId xmlns:a16="http://schemas.microsoft.com/office/drawing/2014/main" id="{12B8A21B-7417-4F22-8F3D-1E8AB9D58B36}"/>
              </a:ext>
            </a:extLst>
          </p:cNvPr>
          <p:cNvSpPr>
            <a:spLocks noChangeArrowheads="1"/>
          </p:cNvSpPr>
          <p:nvPr/>
        </p:nvSpPr>
        <p:spPr bwMode="auto">
          <a:xfrm>
            <a:off x="2616157" y="4190796"/>
            <a:ext cx="7023997" cy="57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spcBef>
                <a:spcPts val="0"/>
              </a:spcBef>
              <a:spcAft>
                <a:spcPts val="0"/>
              </a:spcAft>
              <a:defRPr/>
            </a:pPr>
            <a:r>
              <a:rPr lang="en-US" altLang="zh-CN" sz="2800" dirty="0">
                <a:effectLst>
                  <a:outerShdw blurRad="38100" dist="19050" dir="2700000" algn="tl" rotWithShape="0">
                    <a:schemeClr val="dk1">
                      <a:alpha val="40000"/>
                    </a:schemeClr>
                  </a:outerShdw>
                </a:effectLst>
                <a:ea typeface="微软雅黑" panose="020B0503020204020204" charset="-122"/>
                <a:sym typeface="+mn-ea"/>
              </a:rPr>
              <a:t>LATMOS/IPSL, Université Paris-</a:t>
            </a:r>
            <a:r>
              <a:rPr lang="en-US" altLang="zh-CN" sz="2800" dirty="0" err="1">
                <a:effectLst>
                  <a:outerShdw blurRad="38100" dist="19050" dir="2700000" algn="tl" rotWithShape="0">
                    <a:schemeClr val="dk1">
                      <a:alpha val="40000"/>
                    </a:schemeClr>
                  </a:outerShdw>
                </a:effectLst>
                <a:ea typeface="微软雅黑" panose="020B0503020204020204" charset="-122"/>
                <a:sym typeface="+mn-ea"/>
              </a:rPr>
              <a:t>Saclay</a:t>
            </a:r>
            <a:endParaRPr lang="en-US" altLang="zh-CN" sz="2800" dirty="0">
              <a:solidFill>
                <a:schemeClr val="tx1"/>
              </a:solidFill>
              <a:effectLst>
                <a:outerShdw blurRad="38100" dist="19050" dir="2700000" algn="tl" rotWithShape="0">
                  <a:schemeClr val="dk1">
                    <a:alpha val="40000"/>
                  </a:schemeClr>
                </a:outerShdw>
              </a:effectLst>
              <a:ea typeface="微软雅黑" panose="020B0503020204020204" charset="-122"/>
              <a:sym typeface="+mn-ea"/>
            </a:endParaRPr>
          </a:p>
        </p:txBody>
      </p:sp>
      <p:sp>
        <p:nvSpPr>
          <p:cNvPr id="23" name="等腰三角形 22">
            <a:extLst>
              <a:ext uri="{FF2B5EF4-FFF2-40B4-BE49-F238E27FC236}">
                <a16:creationId xmlns:a16="http://schemas.microsoft.com/office/drawing/2014/main" id="{49A2728B-8F23-42BE-9706-386AFF971FE3}"/>
              </a:ext>
            </a:extLst>
          </p:cNvPr>
          <p:cNvSpPr/>
          <p:nvPr/>
        </p:nvSpPr>
        <p:spPr>
          <a:xfrm rot="4499273">
            <a:off x="1511166" y="-16679"/>
            <a:ext cx="1607419" cy="1385706"/>
          </a:xfrm>
          <a:prstGeom prst="triangle">
            <a:avLst/>
          </a:prstGeom>
          <a:solidFill>
            <a:srgbClr val="31486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4" name="等腰三角形 23">
            <a:extLst>
              <a:ext uri="{FF2B5EF4-FFF2-40B4-BE49-F238E27FC236}">
                <a16:creationId xmlns:a16="http://schemas.microsoft.com/office/drawing/2014/main" id="{4F394AC8-C783-4D05-80A8-9704998319C5}"/>
              </a:ext>
            </a:extLst>
          </p:cNvPr>
          <p:cNvSpPr/>
          <p:nvPr/>
        </p:nvSpPr>
        <p:spPr>
          <a:xfrm rot="18665383">
            <a:off x="10422453" y="4319379"/>
            <a:ext cx="1463240" cy="1261414"/>
          </a:xfrm>
          <a:prstGeom prst="triangle">
            <a:avLst/>
          </a:prstGeom>
          <a:solidFill>
            <a:srgbClr val="31486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5" name="等腰三角形 24">
            <a:extLst>
              <a:ext uri="{FF2B5EF4-FFF2-40B4-BE49-F238E27FC236}">
                <a16:creationId xmlns:a16="http://schemas.microsoft.com/office/drawing/2014/main" id="{C877C540-6F1B-40F4-924A-7661460E9B06}"/>
              </a:ext>
            </a:extLst>
          </p:cNvPr>
          <p:cNvSpPr/>
          <p:nvPr/>
        </p:nvSpPr>
        <p:spPr>
          <a:xfrm rot="961450">
            <a:off x="11233554" y="6038168"/>
            <a:ext cx="798333" cy="688218"/>
          </a:xfrm>
          <a:prstGeom prst="triangl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6" name="等腰三角形 25">
            <a:extLst>
              <a:ext uri="{FF2B5EF4-FFF2-40B4-BE49-F238E27FC236}">
                <a16:creationId xmlns:a16="http://schemas.microsoft.com/office/drawing/2014/main" id="{FAFF4A12-FB83-443D-AF66-6507BC1634DE}"/>
              </a:ext>
            </a:extLst>
          </p:cNvPr>
          <p:cNvSpPr/>
          <p:nvPr/>
        </p:nvSpPr>
        <p:spPr>
          <a:xfrm rot="7947741">
            <a:off x="433016" y="791726"/>
            <a:ext cx="1209165" cy="1042384"/>
          </a:xfrm>
          <a:prstGeom prst="triangl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灯片编号占位符 3">
            <a:extLst>
              <a:ext uri="{FF2B5EF4-FFF2-40B4-BE49-F238E27FC236}">
                <a16:creationId xmlns:a16="http://schemas.microsoft.com/office/drawing/2014/main" id="{AF6487A9-C216-411E-87FE-3937A6EC6EEF}"/>
              </a:ext>
            </a:extLst>
          </p:cNvPr>
          <p:cNvSpPr>
            <a:spLocks noGrp="1"/>
          </p:cNvSpPr>
          <p:nvPr>
            <p:ph type="sldNum" sz="quarter" idx="12"/>
          </p:nvPr>
        </p:nvSpPr>
        <p:spPr/>
        <p:txBody>
          <a:bodyPr/>
          <a:lstStyle/>
          <a:p>
            <a:fld id="{EA28F50F-8FAB-4D21-A335-1ADE8C761086}" type="slidenum">
              <a:rPr lang="zh-CN" altLang="en-US" smtClean="0"/>
              <a:t>1</a:t>
            </a:fld>
            <a:endParaRPr lang="zh-CN" altLang="en-US" dirty="0"/>
          </a:p>
        </p:txBody>
      </p:sp>
      <p:grpSp>
        <p:nvGrpSpPr>
          <p:cNvPr id="12" name="组合 11">
            <a:extLst>
              <a:ext uri="{FF2B5EF4-FFF2-40B4-BE49-F238E27FC236}">
                <a16:creationId xmlns:a16="http://schemas.microsoft.com/office/drawing/2014/main" id="{C8366EB1-5558-4857-B4BF-BD40FFF2DCA4}"/>
              </a:ext>
            </a:extLst>
          </p:cNvPr>
          <p:cNvGrpSpPr/>
          <p:nvPr/>
        </p:nvGrpSpPr>
        <p:grpSpPr>
          <a:xfrm>
            <a:off x="495910" y="3629326"/>
            <a:ext cx="10993640" cy="584775"/>
            <a:chOff x="495910" y="3676337"/>
            <a:chExt cx="10993640" cy="584775"/>
          </a:xfrm>
        </p:grpSpPr>
        <p:cxnSp>
          <p:nvCxnSpPr>
            <p:cNvPr id="21" name="直接连接符 20">
              <a:extLst>
                <a:ext uri="{FF2B5EF4-FFF2-40B4-BE49-F238E27FC236}">
                  <a16:creationId xmlns:a16="http://schemas.microsoft.com/office/drawing/2014/main" id="{EFBCC191-1DBD-4330-BED3-423479DDEBE6}"/>
                </a:ext>
              </a:extLst>
            </p:cNvPr>
            <p:cNvCxnSpPr>
              <a:cxnSpLocks/>
            </p:cNvCxnSpPr>
            <p:nvPr/>
          </p:nvCxnSpPr>
          <p:spPr>
            <a:xfrm flipH="1">
              <a:off x="495910" y="3968725"/>
              <a:ext cx="258336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0E9BF2FB-6762-074D-2552-01AC5801121A}"/>
                </a:ext>
              </a:extLst>
            </p:cNvPr>
            <p:cNvSpPr txBox="1"/>
            <p:nvPr/>
          </p:nvSpPr>
          <p:spPr>
            <a:xfrm>
              <a:off x="3079270" y="3676337"/>
              <a:ext cx="6097772" cy="584775"/>
            </a:xfrm>
            <a:prstGeom prst="rect">
              <a:avLst/>
            </a:prstGeom>
            <a:noFill/>
          </p:spPr>
          <p:txBody>
            <a:bodyPr wrap="square">
              <a:spAutoFit/>
            </a:bodyPr>
            <a:lstStyle/>
            <a:p>
              <a:pPr algn="ctr" fontAlgn="auto">
                <a:spcBef>
                  <a:spcPts val="0"/>
                </a:spcBef>
                <a:spcAft>
                  <a:spcPts val="0"/>
                </a:spcAft>
                <a:defRPr/>
              </a:pPr>
              <a:r>
                <a:rPr lang="en-US" altLang="zh-CN" sz="3200" dirty="0">
                  <a:effectLst>
                    <a:outerShdw blurRad="38100" dist="19050" dir="2700000" algn="tl" rotWithShape="0">
                      <a:schemeClr val="dk1">
                        <a:alpha val="40000"/>
                      </a:schemeClr>
                    </a:outerShdw>
                  </a:effectLst>
                  <a:ea typeface="微软雅黑" panose="020B0503020204020204" pitchFamily="34" charset="-122"/>
                  <a:sym typeface="+mn-ea"/>
                </a:rPr>
                <a:t>Qiuyu Xu      PhD student</a:t>
              </a:r>
              <a:endParaRPr lang="en-US" altLang="zh-CN" sz="3200" dirty="0">
                <a:solidFill>
                  <a:schemeClr val="tx1"/>
                </a:solidFill>
                <a:effectLst>
                  <a:outerShdw blurRad="38100" dist="19050" dir="2700000" algn="tl" rotWithShape="0">
                    <a:schemeClr val="dk1">
                      <a:alpha val="40000"/>
                    </a:schemeClr>
                  </a:outerShdw>
                </a:effectLst>
                <a:ea typeface="微软雅黑" panose="020B0503020204020204" pitchFamily="34" charset="-122"/>
                <a:sym typeface="+mn-ea"/>
              </a:endParaRPr>
            </a:p>
          </p:txBody>
        </p:sp>
        <p:cxnSp>
          <p:nvCxnSpPr>
            <p:cNvPr id="27" name="直接连接符 26">
              <a:extLst>
                <a:ext uri="{FF2B5EF4-FFF2-40B4-BE49-F238E27FC236}">
                  <a16:creationId xmlns:a16="http://schemas.microsoft.com/office/drawing/2014/main" id="{FCB7FB08-304E-48E7-AA80-6E133451CC46}"/>
                </a:ext>
              </a:extLst>
            </p:cNvPr>
            <p:cNvCxnSpPr>
              <a:cxnSpLocks/>
            </p:cNvCxnSpPr>
            <p:nvPr/>
          </p:nvCxnSpPr>
          <p:spPr>
            <a:xfrm>
              <a:off x="8906190" y="3968725"/>
              <a:ext cx="258336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A1C205E5-0A90-4103-AD35-D0380691AD78}"/>
              </a:ext>
            </a:extLst>
          </p:cNvPr>
          <p:cNvGrpSpPr/>
          <p:nvPr/>
        </p:nvGrpSpPr>
        <p:grpSpPr>
          <a:xfrm>
            <a:off x="5184439" y="5104797"/>
            <a:ext cx="5171081" cy="972508"/>
            <a:chOff x="5184439" y="5295452"/>
            <a:chExt cx="5171081" cy="972508"/>
          </a:xfrm>
        </p:grpSpPr>
        <p:sp>
          <p:nvSpPr>
            <p:cNvPr id="10" name="TextBox 7">
              <a:extLst>
                <a:ext uri="{FF2B5EF4-FFF2-40B4-BE49-F238E27FC236}">
                  <a16:creationId xmlns:a16="http://schemas.microsoft.com/office/drawing/2014/main" id="{8B1FCCD3-EE79-40B9-A017-95E783B8F821}"/>
                </a:ext>
              </a:extLst>
            </p:cNvPr>
            <p:cNvSpPr>
              <a:spLocks noChangeArrowheads="1"/>
            </p:cNvSpPr>
            <p:nvPr/>
          </p:nvSpPr>
          <p:spPr bwMode="auto">
            <a:xfrm>
              <a:off x="7203218" y="5295452"/>
              <a:ext cx="31523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800" dirty="0">
                  <a:solidFill>
                    <a:schemeClr val="tx1"/>
                  </a:solidFill>
                  <a:effectLst>
                    <a:outerShdw blurRad="38100" dist="19050" dir="2700000" algn="tl" rotWithShape="0">
                      <a:schemeClr val="dk1">
                        <a:alpha val="40000"/>
                      </a:schemeClr>
                    </a:outerShdw>
                  </a:effectLst>
                  <a:ea typeface="微软雅黑" panose="020B0503020204020204" charset="-122"/>
                  <a:sym typeface="+mn-ea"/>
                </a:rPr>
                <a:t>Dimitra </a:t>
              </a:r>
              <a:r>
                <a:rPr lang="en-US" altLang="zh-CN" sz="2800" dirty="0" err="1">
                  <a:solidFill>
                    <a:schemeClr val="tx1"/>
                  </a:solidFill>
                  <a:effectLst>
                    <a:outerShdw blurRad="38100" dist="19050" dir="2700000" algn="tl" rotWithShape="0">
                      <a:schemeClr val="dk1">
                        <a:alpha val="40000"/>
                      </a:schemeClr>
                    </a:outerShdw>
                  </a:effectLst>
                  <a:ea typeface="微软雅黑" panose="020B0503020204020204" charset="-122"/>
                  <a:sym typeface="+mn-ea"/>
                </a:rPr>
                <a:t>Koutroumpa</a:t>
              </a:r>
              <a:endParaRPr lang="en-US" altLang="zh-CN" sz="2800" dirty="0">
                <a:solidFill>
                  <a:schemeClr val="tx1"/>
                </a:solidFill>
                <a:effectLst>
                  <a:outerShdw blurRad="38100" dist="19050" dir="2700000" algn="tl" rotWithShape="0">
                    <a:schemeClr val="dk1">
                      <a:alpha val="40000"/>
                    </a:schemeClr>
                  </a:outerShdw>
                </a:effectLst>
                <a:ea typeface="微软雅黑" panose="020B0503020204020204" charset="-122"/>
                <a:sym typeface="+mn-ea"/>
              </a:endParaRPr>
            </a:p>
          </p:txBody>
        </p:sp>
        <p:sp>
          <p:nvSpPr>
            <p:cNvPr id="3" name="TextBox 7">
              <a:extLst>
                <a:ext uri="{FF2B5EF4-FFF2-40B4-BE49-F238E27FC236}">
                  <a16:creationId xmlns:a16="http://schemas.microsoft.com/office/drawing/2014/main" id="{08639468-7D63-FC41-398A-FB2294A8FD77}"/>
                </a:ext>
              </a:extLst>
            </p:cNvPr>
            <p:cNvSpPr>
              <a:spLocks noChangeArrowheads="1"/>
            </p:cNvSpPr>
            <p:nvPr/>
          </p:nvSpPr>
          <p:spPr bwMode="auto">
            <a:xfrm>
              <a:off x="5184439" y="5295452"/>
              <a:ext cx="18752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dirty="0">
                  <a:solidFill>
                    <a:schemeClr val="tx1"/>
                  </a:solidFill>
                  <a:effectLst>
                    <a:outerShdw blurRad="38100" dist="19050" dir="2700000" algn="tl" rotWithShape="0">
                      <a:schemeClr val="dk1">
                        <a:alpha val="40000"/>
                      </a:schemeClr>
                    </a:outerShdw>
                  </a:effectLst>
                  <a:ea typeface="微软雅黑" panose="020B0503020204020204" charset="-122"/>
                  <a:sym typeface="+mn-ea"/>
                </a:rPr>
                <a:t>Supervisor</a:t>
              </a:r>
              <a:r>
                <a:rPr lang="zh-CN" altLang="en-US" sz="2800" dirty="0">
                  <a:effectLst>
                    <a:outerShdw blurRad="38100" dist="19050" dir="2700000" algn="tl" rotWithShape="0">
                      <a:schemeClr val="dk1">
                        <a:alpha val="40000"/>
                      </a:schemeClr>
                    </a:outerShdw>
                  </a:effectLst>
                  <a:latin typeface="Impact" panose="020B0806030902050204" pitchFamily="2" charset="0"/>
                  <a:ea typeface="微软雅黑" panose="020B0503020204020204" charset="-122"/>
                  <a:sym typeface="+mn-ea"/>
                </a:rPr>
                <a:t>：</a:t>
              </a:r>
              <a:endParaRPr lang="en-US" altLang="zh-CN" sz="2800" dirty="0">
                <a:solidFill>
                  <a:schemeClr val="tx1"/>
                </a:solidFill>
                <a:effectLst>
                  <a:outerShdw blurRad="38100" dist="19050" dir="2700000" algn="tl" rotWithShape="0">
                    <a:schemeClr val="dk1">
                      <a:alpha val="40000"/>
                    </a:schemeClr>
                  </a:outerShdw>
                </a:effectLst>
                <a:latin typeface="Impact" panose="020B0806030902050204" pitchFamily="2" charset="0"/>
                <a:ea typeface="微软雅黑" panose="020B0503020204020204" charset="-122"/>
                <a:sym typeface="+mn-ea"/>
              </a:endParaRPr>
            </a:p>
          </p:txBody>
        </p:sp>
        <p:sp>
          <p:nvSpPr>
            <p:cNvPr id="28" name="TextBox 7">
              <a:extLst>
                <a:ext uri="{FF2B5EF4-FFF2-40B4-BE49-F238E27FC236}">
                  <a16:creationId xmlns:a16="http://schemas.microsoft.com/office/drawing/2014/main" id="{EA6B7669-E119-403C-B131-932F28FFA7BA}"/>
                </a:ext>
              </a:extLst>
            </p:cNvPr>
            <p:cNvSpPr>
              <a:spLocks noChangeArrowheads="1"/>
            </p:cNvSpPr>
            <p:nvPr/>
          </p:nvSpPr>
          <p:spPr bwMode="auto">
            <a:xfrm>
              <a:off x="7203218" y="5837073"/>
              <a:ext cx="31523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800" dirty="0">
                  <a:solidFill>
                    <a:schemeClr val="tx1"/>
                  </a:solidFill>
                  <a:effectLst>
                    <a:outerShdw blurRad="38100" dist="19050" dir="2700000" algn="tl" rotWithShape="0">
                      <a:schemeClr val="dk1">
                        <a:alpha val="40000"/>
                      </a:schemeClr>
                    </a:outerShdw>
                  </a:effectLst>
                  <a:ea typeface="微软雅黑" panose="020B0503020204020204" charset="-122"/>
                  <a:sym typeface="+mn-ea"/>
                </a:rPr>
                <a:t>Ronan </a:t>
              </a:r>
              <a:r>
                <a:rPr lang="en-US" altLang="zh-CN" sz="2800" dirty="0" err="1">
                  <a:solidFill>
                    <a:schemeClr val="tx1"/>
                  </a:solidFill>
                  <a:effectLst>
                    <a:outerShdw blurRad="38100" dist="19050" dir="2700000" algn="tl" rotWithShape="0">
                      <a:schemeClr val="dk1">
                        <a:alpha val="40000"/>
                      </a:schemeClr>
                    </a:outerShdw>
                  </a:effectLst>
                  <a:ea typeface="微软雅黑" panose="020B0503020204020204" charset="-122"/>
                  <a:sym typeface="+mn-ea"/>
                </a:rPr>
                <a:t>Modolo</a:t>
              </a:r>
              <a:endParaRPr lang="en-US" altLang="zh-CN" sz="2800" dirty="0">
                <a:solidFill>
                  <a:schemeClr val="tx1"/>
                </a:solidFill>
                <a:effectLst>
                  <a:outerShdw blurRad="38100" dist="19050" dir="2700000" algn="tl" rotWithShape="0">
                    <a:schemeClr val="dk1">
                      <a:alpha val="40000"/>
                    </a:schemeClr>
                  </a:outerShdw>
                </a:effectLst>
                <a:ea typeface="微软雅黑" panose="020B0503020204020204" charset="-122"/>
                <a:sym typeface="+mn-ea"/>
              </a:endParaRPr>
            </a:p>
          </p:txBody>
        </p:sp>
      </p:grpSp>
      <p:pic>
        <p:nvPicPr>
          <p:cNvPr id="15" name="图片 14">
            <a:extLst>
              <a:ext uri="{FF2B5EF4-FFF2-40B4-BE49-F238E27FC236}">
                <a16:creationId xmlns:a16="http://schemas.microsoft.com/office/drawing/2014/main" id="{DEFB03A0-E851-465E-93B7-8D3919F253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57" b="26666"/>
          <a:stretch/>
        </p:blipFill>
        <p:spPr>
          <a:xfrm>
            <a:off x="582596" y="5104797"/>
            <a:ext cx="2053831" cy="8112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表格 19">
                <a:extLst>
                  <a:ext uri="{FF2B5EF4-FFF2-40B4-BE49-F238E27FC236}">
                    <a16:creationId xmlns:a16="http://schemas.microsoft.com/office/drawing/2014/main" id="{08FA639F-9DFE-D04E-B047-67D9368714B8}"/>
                  </a:ext>
                </a:extLst>
              </p:cNvPr>
              <p:cNvGraphicFramePr>
                <a:graphicFrameLocks noGrp="1"/>
              </p:cNvGraphicFramePr>
              <p:nvPr/>
            </p:nvGraphicFramePr>
            <p:xfrm>
              <a:off x="1385185" y="1368948"/>
              <a:ext cx="9569894" cy="3342409"/>
            </p:xfrm>
            <a:graphic>
              <a:graphicData uri="http://schemas.openxmlformats.org/drawingml/2006/table">
                <a:tbl>
                  <a:tblPr firstRow="1" bandRow="1">
                    <a:tableStyleId>{7DF18680-E054-41AD-8BC1-D1AEF772440D}</a:tableStyleId>
                  </a:tblPr>
                  <a:tblGrid>
                    <a:gridCol w="4784947">
                      <a:extLst>
                        <a:ext uri="{9D8B030D-6E8A-4147-A177-3AD203B41FA5}">
                          <a16:colId xmlns:a16="http://schemas.microsoft.com/office/drawing/2014/main" val="4277349939"/>
                        </a:ext>
                      </a:extLst>
                    </a:gridCol>
                    <a:gridCol w="4784947">
                      <a:extLst>
                        <a:ext uri="{9D8B030D-6E8A-4147-A177-3AD203B41FA5}">
                          <a16:colId xmlns:a16="http://schemas.microsoft.com/office/drawing/2014/main" val="2850511801"/>
                        </a:ext>
                      </a:extLst>
                    </a:gridCol>
                  </a:tblGrid>
                  <a:tr h="603883">
                    <a:tc>
                      <a:txBody>
                        <a:bodyPr/>
                        <a:lstStyle/>
                        <a:p>
                          <a:pPr algn="ctr"/>
                          <a:r>
                            <a:rPr lang="en-US" altLang="zh-CN" sz="2400" b="1" kern="1200" dirty="0">
                              <a:solidFill>
                                <a:schemeClr val="lt1"/>
                              </a:solidFill>
                              <a:latin typeface="Arial" panose="020B0604020202020204" pitchFamily="34" charset="0"/>
                              <a:ea typeface="+mn-ea"/>
                              <a:cs typeface="Arial" panose="020B0604020202020204" pitchFamily="34" charset="0"/>
                            </a:rPr>
                            <a:t>Magnetohydrodynamics (MHD)</a:t>
                          </a:r>
                          <a:endParaRPr lang="zh-CN" altLang="en-US" sz="2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en-US" altLang="zh-CN" sz="2400" dirty="0">
                              <a:latin typeface="Arial" panose="020B0604020202020204" pitchFamily="34" charset="0"/>
                              <a:cs typeface="Arial" panose="020B0604020202020204" pitchFamily="34" charset="0"/>
                            </a:rPr>
                            <a:t>Test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Particle (TP)</a:t>
                          </a:r>
                          <a:endParaRPr lang="zh-CN" alt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694066"/>
                      </a:ext>
                    </a:extLst>
                  </a:tr>
                  <a:tr h="542099">
                    <a:tc>
                      <a:txBody>
                        <a:bodyPr/>
                        <a:lstStyle/>
                        <a:p>
                          <a:pPr algn="ctr"/>
                          <a:r>
                            <a:rPr lang="en-US" altLang="zh-CN" sz="2400" i="0" dirty="0">
                              <a:latin typeface="Arial" panose="020B0604020202020204" pitchFamily="34" charset="0"/>
                              <a:cs typeface="Arial" panose="020B0604020202020204" pitchFamily="34" charset="0"/>
                            </a:rPr>
                            <a:t>Single-fluid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description</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r>
                            <a:rPr lang="en-US" altLang="zh-CN" sz="2400" i="0" dirty="0">
                              <a:latin typeface="Arial" panose="020B0604020202020204" pitchFamily="34" charset="0"/>
                              <a:cs typeface="Arial" panose="020B0604020202020204" pitchFamily="34" charset="0"/>
                            </a:rPr>
                            <a:t>Collision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probability</a:t>
                          </a:r>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42081696"/>
                      </a:ext>
                    </a:extLst>
                  </a:tr>
                  <a:tr h="471155">
                    <a:tc>
                      <a:txBody>
                        <a:bodyPr/>
                        <a:lstStyle/>
                        <a:p>
                          <a:pPr algn="ctr"/>
                          <a14:m>
                            <m:oMathPara xmlns:m="http://schemas.openxmlformats.org/officeDocument/2006/math">
                              <m:oMathParaPr>
                                <m:jc m:val="centerGroup"/>
                              </m:oMathParaPr>
                              <m:oMath xmlns:m="http://schemas.openxmlformats.org/officeDocument/2006/math">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constant</m:t>
                                </m:r>
                              </m:oMath>
                            </m:oMathPara>
                          </a14:m>
                          <a:endParaRPr lang="en-US" altLang="zh-CN" sz="2400" i="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V</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b="0" i="0" smtClean="0">
                                    <a:latin typeface="Cambria Math" panose="02040503050406030204" pitchFamily="18" charset="0"/>
                                  </a:rPr>
                                  <m:t>)</m:t>
                                </m:r>
                              </m:oMath>
                            </m:oMathPara>
                          </a14:m>
                          <a:endParaRPr lang="en-US" altLang="zh-CN"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48018752"/>
                      </a:ext>
                    </a:extLst>
                  </a:tr>
                  <a:tr h="543698">
                    <a:tc>
                      <a:txBody>
                        <a:bodyPr/>
                        <a:lstStyle/>
                        <a:p>
                          <a:pPr algn="ctr"/>
                          <a:r>
                            <a:rPr lang="en-US" altLang="zh-CN" sz="2400" i="0" dirty="0">
                              <a:latin typeface="Arial" panose="020B0604020202020204" pitchFamily="34" charset="0"/>
                              <a:cs typeface="Arial" panose="020B0604020202020204" pitchFamily="34" charset="0"/>
                            </a:rPr>
                            <a:t>No</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separate</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calculations</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14:m>
                            <m:oMath xmlns:m="http://schemas.openxmlformats.org/officeDocument/2006/math">
                              <m:sSubSup>
                                <m:sSubSupPr>
                                  <m:ctrlPr>
                                    <a:rPr lang="en-US" altLang="zh-CN" sz="2400" i="1" smtClean="0">
                                      <a:latin typeface="Cambria Math" panose="02040503050406030204" pitchFamily="18" charset="0"/>
                                    </a:rPr>
                                  </m:ctrlPr>
                                </m:sSubSup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TP</m:t>
                                  </m:r>
                                </m:sub>
                                <m:sup>
                                  <m:r>
                                    <a:rPr lang="en-US" altLang="zh-CN" sz="2400" i="0" smtClean="0">
                                      <a:latin typeface="Cambria Math" panose="02040503050406030204" pitchFamily="18" charset="0"/>
                                    </a:rPr>
                                    <m:t> </m:t>
                                  </m:r>
                                  <m:sSup>
                                    <m:sSupPr>
                                      <m:ctrlPr>
                                        <a:rPr lang="en-US" altLang="zh-CN" sz="2400" i="1" smtClean="0">
                                          <a:latin typeface="Cambria Math" panose="02040503050406030204" pitchFamily="18" charset="0"/>
                                        </a:rPr>
                                      </m:ctrlPr>
                                    </m:sSupPr>
                                    <m:e>
                                      <m:r>
                                        <m:rPr>
                                          <m:sty m:val="p"/>
                                        </m:rPr>
                                        <a:rPr lang="en-US" altLang="zh-CN" sz="2400" i="0" smtClean="0">
                                          <a:latin typeface="Cambria Math" panose="02040503050406030204" pitchFamily="18" charset="0"/>
                                        </a:rPr>
                                        <m:t>X</m:t>
                                      </m:r>
                                    </m:e>
                                    <m:sup>
                                      <m:r>
                                        <m:rPr>
                                          <m:sty m:val="p"/>
                                        </m:rPr>
                                        <a:rPr lang="en-US" altLang="zh-CN" sz="2400" i="0" smtClean="0">
                                          <a:latin typeface="Cambria Math" panose="02040503050406030204" pitchFamily="18" charset="0"/>
                                        </a:rPr>
                                        <m:t>q</m:t>
                                      </m:r>
                                      <m:r>
                                        <a:rPr lang="en-US" altLang="zh-CN" sz="2400" b="0" i="0" smtClean="0">
                                          <a:latin typeface="Cambria Math" panose="02040503050406030204" pitchFamily="18" charset="0"/>
                                        </a:rPr>
                                        <m:t>+</m:t>
                                      </m:r>
                                    </m:sup>
                                  </m:sSup>
                                </m:sup>
                              </m:sSubSup>
                              <m:r>
                                <a:rPr lang="en-US" altLang="zh-CN" sz="2400" i="0" smtClean="0">
                                  <a:latin typeface="Cambria Math" panose="02040503050406030204" pitchFamily="18" charset="0"/>
                                  <a:ea typeface="Cambria Math" panose="02040503050406030204" pitchFamily="18" charset="0"/>
                                </a:rPr>
                                <m:t>∝</m:t>
                              </m:r>
                            </m:oMath>
                          </a14:m>
                          <a:r>
                            <a:rPr lang="zh-CN" altLang="en-US" sz="2400" i="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400" i="1" dirty="0" smtClean="0">
                                      <a:latin typeface="Cambria Math" panose="02040503050406030204" pitchFamily="18" charset="0"/>
                                    </a:rPr>
                                  </m:ctrlPr>
                                </m:sSubPr>
                                <m:e>
                                  <m:r>
                                    <m:rPr>
                                      <m:sty m:val="p"/>
                                    </m:rPr>
                                    <a:rPr lang="en-US" altLang="zh-CN" sz="2400" i="0" dirty="0" smtClean="0">
                                      <a:latin typeface="Cambria Math" panose="02040503050406030204" pitchFamily="18" charset="0"/>
                                    </a:rPr>
                                    <m:t>N</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i="0" dirty="0" smtClean="0">
                                  <a:latin typeface="Cambria Math" panose="02040503050406030204" pitchFamily="18" charset="0"/>
                                </a:rPr>
                                <m:t>(</m:t>
                              </m:r>
                              <m:r>
                                <m:rPr>
                                  <m:sty m:val="p"/>
                                </m:rPr>
                                <a:rPr lang="en-US" altLang="zh-CN" sz="2400" i="0" dirty="0" smtClean="0">
                                  <a:latin typeface="Cambria Math" panose="02040503050406030204" pitchFamily="18" charset="0"/>
                                </a:rPr>
                                <m:t>t</m:t>
                              </m:r>
                              <m:r>
                                <a:rPr lang="en-US" altLang="zh-CN" sz="2400" i="0" dirty="0" smtClean="0">
                                  <a:latin typeface="Cambria Math" panose="02040503050406030204" pitchFamily="18" charset="0"/>
                                </a:rPr>
                                <m:t>)(1 – </m:t>
                              </m:r>
                              <m:sSup>
                                <m:sSupPr>
                                  <m:ctrlPr>
                                    <a:rPr lang="en-US" altLang="zh-CN" sz="2400" i="1" dirty="0" smtClean="0">
                                      <a:latin typeface="Cambria Math" panose="02040503050406030204" pitchFamily="18" charset="0"/>
                                    </a:rPr>
                                  </m:ctrlPr>
                                </m:sSupPr>
                                <m:e>
                                  <m:r>
                                    <m:rPr>
                                      <m:sty m:val="p"/>
                                    </m:rPr>
                                    <a:rPr lang="en-US" altLang="zh-CN" sz="2400" b="0" i="0" dirty="0" smtClean="0">
                                      <a:latin typeface="Cambria Math" panose="02040503050406030204" pitchFamily="18" charset="0"/>
                                    </a:rPr>
                                    <m:t>e</m:t>
                                  </m:r>
                                </m:e>
                                <m:sup>
                                  <m:r>
                                    <a:rPr lang="en-US" altLang="zh-CN" sz="2400" i="0" dirty="0" smtClean="0">
                                      <a:latin typeface="Cambria Math" panose="02040503050406030204" pitchFamily="18" charset="0"/>
                                    </a:rPr>
                                    <m:t>−</m:t>
                                  </m:r>
                                  <m:r>
                                    <m:rPr>
                                      <m:sty m:val="p"/>
                                    </m:rPr>
                                    <a:rPr lang="en-US" altLang="zh-CN" sz="2400" i="0" smtClean="0">
                                      <a:latin typeface="Cambria Math" panose="02040503050406030204" pitchFamily="18" charset="0"/>
                                      <a:ea typeface="Cambria Math" panose="02040503050406030204" pitchFamily="18" charset="0"/>
                                    </a:rPr>
                                    <m:t>σ</m:t>
                                  </m:r>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i="0" smtClean="0">
                                          <a:latin typeface="Cambria Math" panose="02040503050406030204" pitchFamily="18" charset="0"/>
                                          <a:ea typeface="Cambria Math" panose="02040503050406030204" pitchFamily="18" charset="0"/>
                                        </a:rPr>
                                        <m:t>n</m:t>
                                      </m:r>
                                    </m:e>
                                    <m:sub>
                                      <m:r>
                                        <m:rPr>
                                          <m:sty m:val="p"/>
                                        </m:rPr>
                                        <a:rPr lang="en-US" altLang="zh-CN" sz="2400" i="0" smtClean="0">
                                          <a:latin typeface="Cambria Math" panose="02040503050406030204" pitchFamily="18" charset="0"/>
                                          <a:ea typeface="Cambria Math" panose="02040503050406030204" pitchFamily="18" charset="0"/>
                                        </a:rPr>
                                        <m:t>H</m:t>
                                      </m:r>
                                    </m:sub>
                                  </m:sSub>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b="0" i="0" smtClean="0">
                                          <a:latin typeface="Cambria Math" panose="02040503050406030204" pitchFamily="18" charset="0"/>
                                          <a:ea typeface="Cambria Math" panose="02040503050406030204" pitchFamily="18" charset="0"/>
                                        </a:rPr>
                                        <m:t>V</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i="0" smtClean="0">
                                      <a:latin typeface="Cambria Math" panose="02040503050406030204" pitchFamily="18" charset="0"/>
                                      <a:ea typeface="Cambria Math" panose="02040503050406030204" pitchFamily="18" charset="0"/>
                                    </a:rPr>
                                    <m:t>△</m:t>
                                  </m:r>
                                  <m:r>
                                    <m:rPr>
                                      <m:sty m:val="p"/>
                                    </m:rPr>
                                    <a:rPr lang="en-US" altLang="zh-CN" sz="2400" i="0" smtClean="0">
                                      <a:latin typeface="Cambria Math" panose="02040503050406030204" pitchFamily="18" charset="0"/>
                                      <a:ea typeface="Cambria Math" panose="02040503050406030204" pitchFamily="18" charset="0"/>
                                    </a:rPr>
                                    <m:t>t</m:t>
                                  </m:r>
                                </m:sup>
                              </m:sSup>
                              <m:r>
                                <a:rPr lang="en-US" altLang="zh-CN" sz="2400" b="0" i="0" smtClean="0">
                                  <a:latin typeface="Cambria Math" panose="02040503050406030204" pitchFamily="18" charset="0"/>
                                  <a:ea typeface="Cambria Math" panose="02040503050406030204" pitchFamily="18" charset="0"/>
                                </a:rPr>
                                <m:t>)</m:t>
                              </m:r>
                            </m:oMath>
                          </a14:m>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53163160"/>
                      </a:ext>
                    </a:extLst>
                  </a:tr>
                  <a:tr h="0">
                    <a:tc>
                      <a:txBody>
                        <a:bodyPr/>
                        <a:lstStyle/>
                        <a:p>
                          <a:pPr algn="ct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MHD</m:t>
                                  </m:r>
                                </m:sub>
                              </m:sSub>
                            </m:oMath>
                          </a14:m>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a:t>
                          </a:r>
                          <a:r>
                            <a:rPr lang="zh-CN" altLang="en-US" sz="2400" i="0" dirty="0">
                              <a:latin typeface="Arial" panose="020B0604020202020204" pitchFamily="34" charset="0"/>
                              <a:cs typeface="Arial" panose="020B0604020202020204" pitchFamily="34" charset="0"/>
                            </a:rPr>
                            <a:t> </a:t>
                          </a:r>
                          <a14:m>
                            <m:oMath xmlns:m="http://schemas.openxmlformats.org/officeDocument/2006/math">
                              <m:r>
                                <m:rPr>
                                  <m:sty m:val="p"/>
                                </m:rPr>
                                <a:rPr lang="zh-CN" altLang="en-US" sz="2400" i="0" smtClean="0">
                                  <a:latin typeface="Cambria Math" panose="02040503050406030204" pitchFamily="18" charset="0"/>
                                </a:rPr>
                                <m:t>α</m:t>
                              </m:r>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n</m:t>
                                  </m:r>
                                </m:e>
                                <m:sub>
                                  <m:r>
                                    <m:rPr>
                                      <m:sty m:val="p"/>
                                    </m:rPr>
                                    <a:rPr lang="en-US" altLang="zh-CN" sz="2400" i="0" smtClean="0">
                                      <a:latin typeface="Cambria Math" panose="02040503050406030204" pitchFamily="18" charset="0"/>
                                    </a:rPr>
                                    <m:t>H</m:t>
                                  </m:r>
                                </m:sub>
                              </m:sSub>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n</m:t>
                                  </m:r>
                                </m:e>
                                <m:sub>
                                  <m:r>
                                    <m:rPr>
                                      <m:sty m:val="p"/>
                                    </m:rPr>
                                    <a:rPr lang="en-US" altLang="zh-CN" sz="2400" i="0" smtClean="0">
                                      <a:latin typeface="Cambria Math" panose="02040503050406030204" pitchFamily="18" charset="0"/>
                                    </a:rPr>
                                    <m:t>p</m:t>
                                  </m:r>
                                </m:sub>
                              </m:sSub>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v</m:t>
                                  </m:r>
                                </m:e>
                                <m:sub>
                                  <m:r>
                                    <m:rPr>
                                      <m:sty m:val="p"/>
                                    </m:rPr>
                                    <a:rPr lang="en-US" altLang="zh-CN" sz="2400" i="0" smtClean="0">
                                      <a:latin typeface="Cambria Math" panose="02040503050406030204" pitchFamily="18" charset="0"/>
                                    </a:rPr>
                                    <m:t>p</m:t>
                                  </m:r>
                                </m:sub>
                              </m:sSub>
                            </m:oMath>
                          </a14:m>
                          <a:endParaRPr lang="en-US" altLang="zh-CN" sz="2400" i="0" dirty="0">
                            <a:latin typeface="Arial" panose="020B0604020202020204" pitchFamily="34" charset="0"/>
                            <a:cs typeface="Arial" panose="020B0604020202020204" pitchFamily="34" charset="0"/>
                          </a:endParaRPr>
                        </a:p>
                      </a:txBody>
                      <a:tcPr anchor="ctr"/>
                    </a:tc>
                    <a:tc>
                      <a:txBody>
                        <a:bodyPr/>
                        <a:lstStyle/>
                        <a:p>
                          <a:pPr algn="ct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TP</m:t>
                                  </m:r>
                                </m:sub>
                              </m:sSub>
                            </m:oMath>
                          </a14:m>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a:t>
                          </a:r>
                          <a14:m>
                            <m:oMath xmlns:m="http://schemas.openxmlformats.org/officeDocument/2006/math">
                              <m:nary>
                                <m:naryPr>
                                  <m:chr m:val="∑"/>
                                  <m:supHide m:val="on"/>
                                  <m:ctrlPr>
                                    <a:rPr lang="en-US" altLang="zh-CN" sz="2400" i="1" dirty="0" smtClean="0">
                                      <a:latin typeface="Cambria Math" panose="02040503050406030204" pitchFamily="18" charset="0"/>
                                    </a:rPr>
                                  </m:ctrlPr>
                                </m:naryPr>
                                <m:sub>
                                  <m:sSup>
                                    <m:sSupPr>
                                      <m:ctrlPr>
                                        <a:rPr lang="en-US" altLang="zh-CN" sz="2400" i="1" dirty="0" smtClean="0">
                                          <a:latin typeface="Cambria Math" panose="02040503050406030204" pitchFamily="18" charset="0"/>
                                        </a:rPr>
                                      </m:ctrlPr>
                                    </m:sSupPr>
                                    <m:e>
                                      <m:r>
                                        <m:rPr>
                                          <m:sty m:val="p"/>
                                        </m:rPr>
                                        <a:rPr lang="en-US" altLang="zh-CN" sz="2400" b="0" i="0" dirty="0" smtClean="0">
                                          <a:latin typeface="Cambria Math" panose="02040503050406030204" pitchFamily="18" charset="0"/>
                                        </a:rPr>
                                        <m:t>X</m:t>
                                      </m:r>
                                    </m:e>
                                    <m:sup>
                                      <m:r>
                                        <m:rPr>
                                          <m:sty m:val="p"/>
                                        </m:rPr>
                                        <a:rPr lang="en-US" altLang="zh-CN" sz="2400" b="0" i="0" dirty="0" smtClean="0">
                                          <a:latin typeface="Cambria Math" panose="02040503050406030204" pitchFamily="18" charset="0"/>
                                        </a:rPr>
                                        <m:t>q</m:t>
                                      </m:r>
                                    </m:sup>
                                  </m:sSup>
                                  <m:r>
                                    <m:rPr>
                                      <m:brk m:alnAt="7"/>
                                    </m:rPr>
                                    <a:rPr lang="en-US" altLang="zh-CN" sz="2400" b="0" i="0" dirty="0" smtClean="0">
                                      <a:latin typeface="Cambria Math" panose="02040503050406030204" pitchFamily="18" charset="0"/>
                                    </a:rPr>
                                    <m:t>,</m:t>
                                  </m:r>
                                  <m:r>
                                    <m:rPr>
                                      <m:sty m:val="p"/>
                                    </m:rPr>
                                    <a:rPr lang="en-US" altLang="zh-CN" sz="2400" b="0" i="0" dirty="0" smtClean="0">
                                      <a:latin typeface="Cambria Math" panose="02040503050406030204" pitchFamily="18" charset="0"/>
                                    </a:rPr>
                                    <m:t>E</m:t>
                                  </m:r>
                                </m:sub>
                                <m:sup/>
                                <m:e>
                                  <m:sSubSup>
                                    <m:sSubSupPr>
                                      <m:ctrlPr>
                                        <a:rPr lang="en-US" altLang="zh-CN" sz="2400" i="1" dirty="0" smtClean="0">
                                          <a:latin typeface="Cambria Math" panose="02040503050406030204" pitchFamily="18" charset="0"/>
                                        </a:rPr>
                                      </m:ctrlPr>
                                    </m:sSubSupPr>
                                    <m:e>
                                      <m:r>
                                        <m:rPr>
                                          <m:sty m:val="p"/>
                                        </m:rPr>
                                        <a:rPr lang="en-US" altLang="zh-CN" sz="2400" b="0" i="0" dirty="0" smtClean="0">
                                          <a:latin typeface="Cambria Math" panose="02040503050406030204" pitchFamily="18" charset="0"/>
                                        </a:rPr>
                                        <m:t>Q</m:t>
                                      </m:r>
                                    </m:e>
                                    <m:sub>
                                      <m:r>
                                        <m:rPr>
                                          <m:sty m:val="p"/>
                                        </m:rPr>
                                        <a:rPr lang="en-US" altLang="zh-CN" sz="2400" b="0" i="0" dirty="0" smtClean="0">
                                          <a:latin typeface="Cambria Math" panose="02040503050406030204" pitchFamily="18" charset="0"/>
                                        </a:rPr>
                                        <m:t>TP</m:t>
                                      </m:r>
                                    </m:sub>
                                    <m:sup>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p>
                                  </m:sSubSup>
                                </m:e>
                              </m:nary>
                              <m:sSub>
                                <m:sSubPr>
                                  <m:ctrlPr>
                                    <a:rPr lang="en-US" altLang="zh-CN" sz="2400" i="1" dirty="0" smtClean="0">
                                      <a:latin typeface="Cambria Math" panose="02040503050406030204" pitchFamily="18" charset="0"/>
                                    </a:rPr>
                                  </m:ctrlPr>
                                </m:sSubPr>
                                <m:e>
                                  <m:r>
                                    <m:rPr>
                                      <m:sty m:val="p"/>
                                    </m:rPr>
                                    <a:rPr lang="en-US" altLang="zh-CN" sz="2400" b="0" i="0" dirty="0" smtClean="0">
                                      <a:latin typeface="Cambria Math" panose="02040503050406030204" pitchFamily="18" charset="0"/>
                                    </a:rPr>
                                    <m:t>Y</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r>
                                    <a:rPr lang="en-US" altLang="zh-CN" sz="2400" b="0" i="0" dirty="0" smtClean="0">
                                      <a:latin typeface="Cambria Math" panose="02040503050406030204" pitchFamily="18" charset="0"/>
                                    </a:rPr>
                                    <m:t>,</m:t>
                                  </m:r>
                                  <m:r>
                                    <m:rPr>
                                      <m:sty m:val="p"/>
                                    </m:rPr>
                                    <a:rPr lang="en-US" altLang="zh-CN" sz="2400" b="0" i="0" dirty="0" smtClean="0">
                                      <a:latin typeface="Cambria Math" panose="02040503050406030204" pitchFamily="18" charset="0"/>
                                    </a:rPr>
                                    <m:t>H</m:t>
                                  </m:r>
                                </m:sub>
                              </m:sSub>
                            </m:oMath>
                          </a14:m>
                          <a:r>
                            <a:rPr lang="en-US" altLang="zh-CN" sz="2400" i="0" dirty="0">
                              <a:latin typeface="Arial" panose="020B0604020202020204" pitchFamily="34" charset="0"/>
                              <a:cs typeface="Arial" panose="020B0604020202020204" pitchFamily="34" charset="0"/>
                            </a:rPr>
                            <a:t>(E)[</a:t>
                          </a:r>
                          <a14:m>
                            <m:oMath xmlns:m="http://schemas.openxmlformats.org/officeDocument/2006/math">
                              <m:f>
                                <m:fPr>
                                  <m:ctrlPr>
                                    <a:rPr lang="en-US" altLang="zh-CN" sz="2400" i="1" smtClean="0">
                                      <a:latin typeface="Cambria Math" panose="02040503050406030204" pitchFamily="18" charset="0"/>
                                    </a:rPr>
                                  </m:ctrlPr>
                                </m:fPr>
                                <m:num>
                                  <m:sSup>
                                    <m:sSupPr>
                                      <m:ctrlPr>
                                        <a:rPr lang="en-US" altLang="zh-CN" sz="2400" i="1" smtClean="0">
                                          <a:latin typeface="Cambria Math" panose="02040503050406030204" pitchFamily="18" charset="0"/>
                                        </a:rPr>
                                      </m:ctrlPr>
                                    </m:sSupPr>
                                    <m:e>
                                      <m:r>
                                        <m:rPr>
                                          <m:sty m:val="p"/>
                                        </m:rPr>
                                        <a:rPr lang="en-US" altLang="zh-CN" sz="2400" b="0" i="0" smtClean="0">
                                          <a:latin typeface="Cambria Math" panose="02040503050406030204" pitchFamily="18" charset="0"/>
                                        </a:rPr>
                                        <m:t>Xq</m:t>
                                      </m:r>
                                    </m:e>
                                    <m:sup>
                                      <m:r>
                                        <a:rPr lang="en-US" altLang="zh-CN" sz="2400" b="0" i="0" smtClean="0">
                                          <a:latin typeface="Cambria Math" panose="02040503050406030204" pitchFamily="18" charset="0"/>
                                        </a:rPr>
                                        <m:t>+</m:t>
                                      </m:r>
                                    </m:sup>
                                  </m:sSup>
                                </m:num>
                                <m:den>
                                  <m:r>
                                    <m:rPr>
                                      <m:sty m:val="p"/>
                                    </m:rPr>
                                    <a:rPr lang="en-US" altLang="zh-CN" sz="2400" b="0" i="0" smtClean="0">
                                      <a:latin typeface="Cambria Math" panose="02040503050406030204" pitchFamily="18" charset="0"/>
                                    </a:rPr>
                                    <m:t>p</m:t>
                                  </m:r>
                                </m:den>
                              </m:f>
                            </m:oMath>
                          </a14:m>
                          <a:r>
                            <a:rPr lang="en-US" altLang="zh-CN" sz="2400" i="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402488868"/>
                      </a:ext>
                    </a:extLst>
                  </a:tr>
                  <a:tr h="477803">
                    <a:tc>
                      <a:txBody>
                        <a:bodyPr/>
                        <a:lstStyle/>
                        <a:p>
                          <a:pPr algn="ctr"/>
                          <a:r>
                            <a:rPr lang="en-US" altLang="zh-CN" sz="2400" i="0" dirty="0">
                              <a:latin typeface="Arial" panose="020B0604020202020204" pitchFamily="34" charset="0"/>
                              <a:cs typeface="Arial" panose="020B0604020202020204" pitchFamily="34" charset="0"/>
                            </a:rPr>
                            <a:t>Self-computed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fields</a:t>
                          </a:r>
                        </a:p>
                      </a:txBody>
                      <a:tcPr anchor="ctr"/>
                    </a:tc>
                    <a:tc>
                      <a:txBody>
                        <a:bodyPr/>
                        <a:lstStyle/>
                        <a:p>
                          <a:pPr algn="ctr"/>
                          <a:r>
                            <a:rPr lang="en-US" altLang="zh-CN" sz="2400" i="0" dirty="0">
                              <a:latin typeface="Arial" panose="020B0604020202020204" pitchFamily="34" charset="0"/>
                              <a:cs typeface="Arial" panose="020B0604020202020204" pitchFamily="34" charset="0"/>
                            </a:rPr>
                            <a:t>Requires</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external</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 input</a:t>
                          </a:r>
                        </a:p>
                      </a:txBody>
                      <a:tcPr anchor="ctr"/>
                    </a:tc>
                    <a:extLst>
                      <a:ext uri="{0D108BD9-81ED-4DB2-BD59-A6C34878D82A}">
                        <a16:rowId xmlns:a16="http://schemas.microsoft.com/office/drawing/2014/main" val="2392946608"/>
                      </a:ext>
                    </a:extLst>
                  </a:tr>
                </a:tbl>
              </a:graphicData>
            </a:graphic>
          </p:graphicFrame>
        </mc:Choice>
        <mc:Fallback xmlns="">
          <p:graphicFrame>
            <p:nvGraphicFramePr>
              <p:cNvPr id="20" name="表格 19">
                <a:extLst>
                  <a:ext uri="{FF2B5EF4-FFF2-40B4-BE49-F238E27FC236}">
                    <a16:creationId xmlns:a16="http://schemas.microsoft.com/office/drawing/2014/main" id="{08FA639F-9DFE-D04E-B047-67D9368714B8}"/>
                  </a:ext>
                </a:extLst>
              </p:cNvPr>
              <p:cNvGraphicFramePr>
                <a:graphicFrameLocks noGrp="1"/>
              </p:cNvGraphicFramePr>
              <p:nvPr>
                <p:extLst>
                  <p:ext uri="{D42A27DB-BD31-4B8C-83A1-F6EECF244321}">
                    <p14:modId xmlns:p14="http://schemas.microsoft.com/office/powerpoint/2010/main" val="2202469904"/>
                  </p:ext>
                </p:extLst>
              </p:nvPr>
            </p:nvGraphicFramePr>
            <p:xfrm>
              <a:off x="1385185" y="1368948"/>
              <a:ext cx="9569894" cy="3342409"/>
            </p:xfrm>
            <a:graphic>
              <a:graphicData uri="http://schemas.openxmlformats.org/drawingml/2006/table">
                <a:tbl>
                  <a:tblPr firstRow="1" bandRow="1">
                    <a:tableStyleId>{7DF18680-E054-41AD-8BC1-D1AEF772440D}</a:tableStyleId>
                  </a:tblPr>
                  <a:tblGrid>
                    <a:gridCol w="4784947">
                      <a:extLst>
                        <a:ext uri="{9D8B030D-6E8A-4147-A177-3AD203B41FA5}">
                          <a16:colId xmlns:a16="http://schemas.microsoft.com/office/drawing/2014/main" val="4277349939"/>
                        </a:ext>
                      </a:extLst>
                    </a:gridCol>
                    <a:gridCol w="4784947">
                      <a:extLst>
                        <a:ext uri="{9D8B030D-6E8A-4147-A177-3AD203B41FA5}">
                          <a16:colId xmlns:a16="http://schemas.microsoft.com/office/drawing/2014/main" val="2850511801"/>
                        </a:ext>
                      </a:extLst>
                    </a:gridCol>
                  </a:tblGrid>
                  <a:tr h="603883">
                    <a:tc>
                      <a:txBody>
                        <a:bodyPr/>
                        <a:lstStyle/>
                        <a:p>
                          <a:pPr algn="ctr"/>
                          <a:r>
                            <a:rPr lang="en-US" altLang="zh-CN" sz="2400" b="1" kern="1200" dirty="0">
                              <a:solidFill>
                                <a:schemeClr val="lt1"/>
                              </a:solidFill>
                              <a:latin typeface="Arial" panose="020B0604020202020204" pitchFamily="34" charset="0"/>
                              <a:ea typeface="+mn-ea"/>
                              <a:cs typeface="Arial" panose="020B0604020202020204" pitchFamily="34" charset="0"/>
                            </a:rPr>
                            <a:t>Magnetohydrodynamics (MHD)</a:t>
                          </a:r>
                          <a:endParaRPr lang="zh-CN" altLang="en-US" sz="2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en-US" altLang="zh-CN" sz="2400" dirty="0">
                              <a:latin typeface="Arial" panose="020B0604020202020204" pitchFamily="34" charset="0"/>
                              <a:cs typeface="Arial" panose="020B0604020202020204" pitchFamily="34" charset="0"/>
                            </a:rPr>
                            <a:t>Test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Particle (TP)</a:t>
                          </a:r>
                          <a:endParaRPr lang="zh-CN" alt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694066"/>
                      </a:ext>
                    </a:extLst>
                  </a:tr>
                  <a:tr h="542099">
                    <a:tc>
                      <a:txBody>
                        <a:bodyPr/>
                        <a:lstStyle/>
                        <a:p>
                          <a:pPr algn="ctr"/>
                          <a:r>
                            <a:rPr lang="en-US" altLang="zh-CN" sz="2400" i="0" dirty="0">
                              <a:latin typeface="Arial" panose="020B0604020202020204" pitchFamily="34" charset="0"/>
                              <a:cs typeface="Arial" panose="020B0604020202020204" pitchFamily="34" charset="0"/>
                            </a:rPr>
                            <a:t>Single-fluid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description</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r>
                            <a:rPr lang="en-US" altLang="zh-CN" sz="2400" i="0" dirty="0">
                              <a:latin typeface="Arial" panose="020B0604020202020204" pitchFamily="34" charset="0"/>
                              <a:cs typeface="Arial" panose="020B0604020202020204" pitchFamily="34" charset="0"/>
                            </a:rPr>
                            <a:t>Collision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probability</a:t>
                          </a:r>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42081696"/>
                      </a:ext>
                    </a:extLst>
                  </a:tr>
                  <a:tr h="471155">
                    <a:tc>
                      <a:txBody>
                        <a:bodyPr/>
                        <a:lstStyle/>
                        <a:p>
                          <a:endParaRPr lang="en-US"/>
                        </a:p>
                      </a:txBody>
                      <a:tcPr anchor="ctr">
                        <a:blipFill>
                          <a:blip r:embed="rId3"/>
                          <a:stretch>
                            <a:fillRect l="-127" t="-242308" r="-100382" b="-391026"/>
                          </a:stretch>
                        </a:blipFill>
                      </a:tcPr>
                    </a:tc>
                    <a:tc>
                      <a:txBody>
                        <a:bodyPr/>
                        <a:lstStyle/>
                        <a:p>
                          <a:endParaRPr lang="en-US"/>
                        </a:p>
                      </a:txBody>
                      <a:tcPr anchor="ctr">
                        <a:blipFill>
                          <a:blip r:embed="rId3"/>
                          <a:stretch>
                            <a:fillRect l="-100255" t="-242308" r="-510" b="-391026"/>
                          </a:stretch>
                        </a:blipFill>
                      </a:tcPr>
                    </a:tc>
                    <a:extLst>
                      <a:ext uri="{0D108BD9-81ED-4DB2-BD59-A6C34878D82A}">
                        <a16:rowId xmlns:a16="http://schemas.microsoft.com/office/drawing/2014/main" val="1748018752"/>
                      </a:ext>
                    </a:extLst>
                  </a:tr>
                  <a:tr h="543698">
                    <a:tc>
                      <a:txBody>
                        <a:bodyPr/>
                        <a:lstStyle/>
                        <a:p>
                          <a:pPr algn="ctr"/>
                          <a:r>
                            <a:rPr lang="en-US" altLang="zh-CN" sz="2400" i="0" dirty="0">
                              <a:latin typeface="Arial" panose="020B0604020202020204" pitchFamily="34" charset="0"/>
                              <a:cs typeface="Arial" panose="020B0604020202020204" pitchFamily="34" charset="0"/>
                            </a:rPr>
                            <a:t>No</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separate</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calculations</a:t>
                          </a:r>
                          <a:endParaRPr lang="zh-CN" altLang="en-US" sz="2400" i="0" dirty="0">
                            <a:latin typeface="Arial" panose="020B0604020202020204" pitchFamily="34" charset="0"/>
                            <a:cs typeface="Arial" panose="020B0604020202020204" pitchFamily="34" charset="0"/>
                          </a:endParaRPr>
                        </a:p>
                      </a:txBody>
                      <a:tcPr anchor="ctr"/>
                    </a:tc>
                    <a:tc>
                      <a:txBody>
                        <a:bodyPr/>
                        <a:lstStyle/>
                        <a:p>
                          <a:endParaRPr lang="en-US"/>
                        </a:p>
                      </a:txBody>
                      <a:tcPr anchor="ctr">
                        <a:blipFill>
                          <a:blip r:embed="rId3"/>
                          <a:stretch>
                            <a:fillRect l="-100255" t="-300000" r="-510" b="-242697"/>
                          </a:stretch>
                        </a:blipFill>
                      </a:tcPr>
                    </a:tc>
                    <a:extLst>
                      <a:ext uri="{0D108BD9-81ED-4DB2-BD59-A6C34878D82A}">
                        <a16:rowId xmlns:a16="http://schemas.microsoft.com/office/drawing/2014/main" val="4253163160"/>
                      </a:ext>
                    </a:extLst>
                  </a:tr>
                  <a:tr h="703771">
                    <a:tc>
                      <a:txBody>
                        <a:bodyPr/>
                        <a:lstStyle/>
                        <a:p>
                          <a:endParaRPr lang="en-US"/>
                        </a:p>
                      </a:txBody>
                      <a:tcPr anchor="ctr">
                        <a:blipFill>
                          <a:blip r:embed="rId3"/>
                          <a:stretch>
                            <a:fillRect l="-127" t="-306897" r="-100382" b="-86207"/>
                          </a:stretch>
                        </a:blipFill>
                      </a:tcPr>
                    </a:tc>
                    <a:tc>
                      <a:txBody>
                        <a:bodyPr/>
                        <a:lstStyle/>
                        <a:p>
                          <a:endParaRPr lang="en-US"/>
                        </a:p>
                      </a:txBody>
                      <a:tcPr anchor="ctr">
                        <a:blipFill>
                          <a:blip r:embed="rId3"/>
                          <a:stretch>
                            <a:fillRect l="-100255" t="-306897" r="-510" b="-86207"/>
                          </a:stretch>
                        </a:blipFill>
                      </a:tcPr>
                    </a:tc>
                    <a:extLst>
                      <a:ext uri="{0D108BD9-81ED-4DB2-BD59-A6C34878D82A}">
                        <a16:rowId xmlns:a16="http://schemas.microsoft.com/office/drawing/2014/main" val="2402488868"/>
                      </a:ext>
                    </a:extLst>
                  </a:tr>
                  <a:tr h="477803">
                    <a:tc>
                      <a:txBody>
                        <a:bodyPr/>
                        <a:lstStyle/>
                        <a:p>
                          <a:pPr algn="ctr"/>
                          <a:r>
                            <a:rPr lang="en-US" altLang="zh-CN" sz="2400" i="0" dirty="0">
                              <a:latin typeface="Arial" panose="020B0604020202020204" pitchFamily="34" charset="0"/>
                              <a:cs typeface="Arial" panose="020B0604020202020204" pitchFamily="34" charset="0"/>
                            </a:rPr>
                            <a:t>Self-computed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fields</a:t>
                          </a:r>
                        </a:p>
                      </a:txBody>
                      <a:tcPr anchor="ctr"/>
                    </a:tc>
                    <a:tc>
                      <a:txBody>
                        <a:bodyPr/>
                        <a:lstStyle/>
                        <a:p>
                          <a:pPr algn="ctr"/>
                          <a:r>
                            <a:rPr lang="en-US" altLang="zh-CN" sz="2400" i="0" dirty="0">
                              <a:latin typeface="Arial" panose="020B0604020202020204" pitchFamily="34" charset="0"/>
                              <a:cs typeface="Arial" panose="020B0604020202020204" pitchFamily="34" charset="0"/>
                            </a:rPr>
                            <a:t>Requires</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external</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 input</a:t>
                          </a:r>
                        </a:p>
                      </a:txBody>
                      <a:tcPr anchor="ctr"/>
                    </a:tc>
                    <a:extLst>
                      <a:ext uri="{0D108BD9-81ED-4DB2-BD59-A6C34878D82A}">
                        <a16:rowId xmlns:a16="http://schemas.microsoft.com/office/drawing/2014/main" val="2392946608"/>
                      </a:ext>
                    </a:extLst>
                  </a:tr>
                </a:tbl>
              </a:graphicData>
            </a:graphic>
          </p:graphicFrame>
        </mc:Fallback>
      </mc:AlternateContent>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10</a:t>
            </a:fld>
            <a:endParaRPr lang="zh-CN" altLang="en-US" dirty="0"/>
          </a:p>
        </p:txBody>
      </p:sp>
      <p:sp>
        <p:nvSpPr>
          <p:cNvPr id="17" name="矩形 16">
            <a:extLst>
              <a:ext uri="{FF2B5EF4-FFF2-40B4-BE49-F238E27FC236}">
                <a16:creationId xmlns:a16="http://schemas.microsoft.com/office/drawing/2014/main" id="{F5BA3A8A-897E-4B52-8159-BA6AEE5B7B27}"/>
              </a:ext>
            </a:extLst>
          </p:cNvPr>
          <p:cNvSpPr/>
          <p:nvPr/>
        </p:nvSpPr>
        <p:spPr>
          <a:xfrm>
            <a:off x="1385195" y="3555348"/>
            <a:ext cx="9569894" cy="1156009"/>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0BA04EE-5AC3-49DB-AB4A-B0D6D2DE2C66}"/>
              </a:ext>
            </a:extLst>
          </p:cNvPr>
          <p:cNvSpPr/>
          <p:nvPr/>
        </p:nvSpPr>
        <p:spPr>
          <a:xfrm>
            <a:off x="1385175" y="1944535"/>
            <a:ext cx="9555825" cy="1035226"/>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E33C9DD1-94A9-4E6E-8227-0F8944DC0C7B}"/>
              </a:ext>
            </a:extLst>
          </p:cNvPr>
          <p:cNvGrpSpPr/>
          <p:nvPr/>
        </p:nvGrpSpPr>
        <p:grpSpPr>
          <a:xfrm>
            <a:off x="915386" y="4785384"/>
            <a:ext cx="10361229" cy="1753528"/>
            <a:chOff x="1753217" y="4785384"/>
            <a:chExt cx="10361229" cy="1753528"/>
          </a:xfrm>
        </p:grpSpPr>
        <p:sp>
          <p:nvSpPr>
            <p:cNvPr id="10" name="文本框 9">
              <a:extLst>
                <a:ext uri="{FF2B5EF4-FFF2-40B4-BE49-F238E27FC236}">
                  <a16:creationId xmlns:a16="http://schemas.microsoft.com/office/drawing/2014/main" id="{70476AC3-4917-4999-81D8-CC843360620F}"/>
                </a:ext>
              </a:extLst>
            </p:cNvPr>
            <p:cNvSpPr txBox="1"/>
            <p:nvPr/>
          </p:nvSpPr>
          <p:spPr>
            <a:xfrm>
              <a:off x="1753217" y="4785384"/>
              <a:ext cx="10361229"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rPr>
                <a:t>TP model can </a:t>
              </a:r>
              <a:r>
                <a:rPr lang="en-US" altLang="zh-CN" sz="2400" dirty="0">
                  <a:solidFill>
                    <a:srgbClr val="C00000"/>
                  </a:solidFill>
                  <a:latin typeface="Arial" panose="020B0604020202020204" pitchFamily="34" charset="0"/>
                  <a:cs typeface="Arial" panose="020B0604020202020204" pitchFamily="34" charset="0"/>
                </a:rPr>
                <a:t>distinguish solar wind from magnetospheric plasma</a:t>
              </a:r>
            </a:p>
          </p:txBody>
        </p:sp>
        <p:sp>
          <p:nvSpPr>
            <p:cNvPr id="18" name="文本框 17">
              <a:extLst>
                <a:ext uri="{FF2B5EF4-FFF2-40B4-BE49-F238E27FC236}">
                  <a16:creationId xmlns:a16="http://schemas.microsoft.com/office/drawing/2014/main" id="{775B7454-85D5-9848-9350-415B5DD6D834}"/>
                </a:ext>
              </a:extLst>
            </p:cNvPr>
            <p:cNvSpPr txBox="1"/>
            <p:nvPr/>
          </p:nvSpPr>
          <p:spPr>
            <a:xfrm>
              <a:off x="2347389" y="6077247"/>
              <a:ext cx="9172885" cy="461665"/>
            </a:xfrm>
            <a:prstGeom prst="rect">
              <a:avLst/>
            </a:prstGeom>
            <a:noFill/>
            <a:ln w="28575">
              <a:noFill/>
            </a:ln>
          </p:spPr>
          <p:txBody>
            <a:bodyPr wrap="square">
              <a:spAutoFit/>
            </a:bodyPr>
            <a:lstStyle/>
            <a:p>
              <a:pPr algn="ctr"/>
              <a:r>
                <a:rPr lang="en-US" altLang="zh-CN" sz="2400" dirty="0">
                  <a:latin typeface="Arial" panose="020B0604020202020204" pitchFamily="34" charset="0"/>
                  <a:cs typeface="Arial" panose="020B0604020202020204" pitchFamily="34" charset="0"/>
                </a:rPr>
                <a:t>TP model gives a </a:t>
              </a:r>
              <a:r>
                <a:rPr lang="en-US" altLang="zh-CN" sz="2400" dirty="0">
                  <a:solidFill>
                    <a:srgbClr val="C00000"/>
                  </a:solidFill>
                  <a:latin typeface="Arial" panose="020B0604020202020204" pitchFamily="34" charset="0"/>
                  <a:cs typeface="Arial" panose="020B0604020202020204" pitchFamily="34" charset="0"/>
                </a:rPr>
                <a:t>clear view </a:t>
              </a:r>
              <a:r>
                <a:rPr lang="en-US" altLang="zh-CN" sz="2400" dirty="0">
                  <a:latin typeface="Arial" panose="020B0604020202020204" pitchFamily="34" charset="0"/>
                  <a:cs typeface="Arial" panose="020B0604020202020204" pitchFamily="34" charset="0"/>
                </a:rPr>
                <a:t>of the SWCX X-ray emission</a:t>
              </a:r>
              <a:endParaRPr lang="zh-CN" altLang="en-US" sz="240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E7910075-C558-0B45-B4D1-872AD6B1539D}"/>
                </a:ext>
              </a:extLst>
            </p:cNvPr>
            <p:cNvSpPr txBox="1"/>
            <p:nvPr/>
          </p:nvSpPr>
          <p:spPr>
            <a:xfrm>
              <a:off x="4259129" y="5193601"/>
              <a:ext cx="5349404"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rPr>
                <a:t>MHD model cannot</a:t>
              </a:r>
            </a:p>
          </p:txBody>
        </p:sp>
        <p:sp>
          <p:nvSpPr>
            <p:cNvPr id="21" name="下箭头 20">
              <a:extLst>
                <a:ext uri="{FF2B5EF4-FFF2-40B4-BE49-F238E27FC236}">
                  <a16:creationId xmlns:a16="http://schemas.microsoft.com/office/drawing/2014/main" id="{D48B31F0-FCE3-D34D-8F38-1C2A3062CD26}"/>
                </a:ext>
              </a:extLst>
            </p:cNvPr>
            <p:cNvSpPr/>
            <p:nvPr/>
          </p:nvSpPr>
          <p:spPr>
            <a:xfrm>
              <a:off x="6793788" y="5724287"/>
              <a:ext cx="280086" cy="315442"/>
            </a:xfrm>
            <a:prstGeom prst="downArrow">
              <a:avLst/>
            </a:prstGeom>
            <a:solidFill>
              <a:schemeClr val="accent5"/>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4" name="组合 23">
            <a:extLst>
              <a:ext uri="{FF2B5EF4-FFF2-40B4-BE49-F238E27FC236}">
                <a16:creationId xmlns:a16="http://schemas.microsoft.com/office/drawing/2014/main" id="{99D404C1-8DA6-4DDD-9C6D-234B2C79E0BD}"/>
              </a:ext>
            </a:extLst>
          </p:cNvPr>
          <p:cNvGrpSpPr/>
          <p:nvPr/>
        </p:nvGrpSpPr>
        <p:grpSpPr>
          <a:xfrm>
            <a:off x="316868" y="161676"/>
            <a:ext cx="2654932" cy="646331"/>
            <a:chOff x="316868" y="161676"/>
            <a:chExt cx="2654932" cy="646331"/>
          </a:xfrm>
        </p:grpSpPr>
        <p:sp>
          <p:nvSpPr>
            <p:cNvPr id="25" name="文本框 24">
              <a:extLst>
                <a:ext uri="{FF2B5EF4-FFF2-40B4-BE49-F238E27FC236}">
                  <a16:creationId xmlns:a16="http://schemas.microsoft.com/office/drawing/2014/main" id="{D5DDFC8F-B203-4EC0-B78E-4D1DBEB0D068}"/>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Method</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26" name="组合 25">
              <a:extLst>
                <a:ext uri="{FF2B5EF4-FFF2-40B4-BE49-F238E27FC236}">
                  <a16:creationId xmlns:a16="http://schemas.microsoft.com/office/drawing/2014/main" id="{080AF5D7-B1F8-421B-B004-8BDDAEE7B54B}"/>
                </a:ext>
              </a:extLst>
            </p:cNvPr>
            <p:cNvGrpSpPr/>
            <p:nvPr/>
          </p:nvGrpSpPr>
          <p:grpSpPr>
            <a:xfrm>
              <a:off x="316868" y="286841"/>
              <a:ext cx="396000" cy="396000"/>
              <a:chOff x="316868" y="286841"/>
              <a:chExt cx="396000" cy="396000"/>
            </a:xfrm>
          </p:grpSpPr>
          <p:sp>
            <p:nvSpPr>
              <p:cNvPr id="27" name="椭圆 26">
                <a:extLst>
                  <a:ext uri="{FF2B5EF4-FFF2-40B4-BE49-F238E27FC236}">
                    <a16:creationId xmlns:a16="http://schemas.microsoft.com/office/drawing/2014/main" id="{8F17A826-5FC1-4111-BDE9-13809E096865}"/>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a16="http://schemas.microsoft.com/office/drawing/2014/main" id="{D94B395D-CF3A-4682-ADA4-4C143186AE8F}"/>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
        <p:nvSpPr>
          <p:cNvPr id="29" name="文本框 28">
            <a:extLst>
              <a:ext uri="{FF2B5EF4-FFF2-40B4-BE49-F238E27FC236}">
                <a16:creationId xmlns:a16="http://schemas.microsoft.com/office/drawing/2014/main" id="{FF6C6D3F-0215-4682-888D-7AC004486A07}"/>
              </a:ext>
            </a:extLst>
          </p:cNvPr>
          <p:cNvSpPr txBox="1"/>
          <p:nvPr/>
        </p:nvSpPr>
        <p:spPr>
          <a:xfrm>
            <a:off x="2337733" y="820348"/>
            <a:ext cx="7607152" cy="523220"/>
          </a:xfrm>
          <a:prstGeom prst="rect">
            <a:avLst/>
          </a:prstGeom>
          <a:noFill/>
        </p:spPr>
        <p:txBody>
          <a:bodyPr wrap="square">
            <a:spAutoFit/>
          </a:bodyPr>
          <a:lstStyle/>
          <a:p>
            <a:pPr algn="ctr"/>
            <a:r>
              <a:rPr lang="en-US" altLang="zh-CN" sz="2800" dirty="0">
                <a:latin typeface="Arial" panose="020B0604020202020204" pitchFamily="34" charset="0"/>
                <a:cs typeface="Arial" panose="020B0604020202020204" pitchFamily="34" charset="0"/>
              </a:rPr>
              <a:t>SWCX X-ray emission: MHD and TP models</a:t>
            </a:r>
            <a:endParaRPr lang="zh-CN" altLang="en-US" sz="2800"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C8E8E1E2-03D6-824A-A048-3305858EDA79}"/>
              </a:ext>
            </a:extLst>
          </p:cNvPr>
          <p:cNvSpPr/>
          <p:nvPr/>
        </p:nvSpPr>
        <p:spPr>
          <a:xfrm>
            <a:off x="1385174" y="2993871"/>
            <a:ext cx="9555826" cy="536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333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F3F7C059-EECD-5D44-A628-CE707975EBDC}"/>
                  </a:ext>
                </a:extLst>
              </p:cNvPr>
              <p:cNvGraphicFramePr>
                <a:graphicFrameLocks noGrp="1"/>
              </p:cNvGraphicFramePr>
              <p:nvPr/>
            </p:nvGraphicFramePr>
            <p:xfrm>
              <a:off x="1385185" y="1368948"/>
              <a:ext cx="9569894" cy="3342409"/>
            </p:xfrm>
            <a:graphic>
              <a:graphicData uri="http://schemas.openxmlformats.org/drawingml/2006/table">
                <a:tbl>
                  <a:tblPr firstRow="1" bandRow="1">
                    <a:tableStyleId>{7DF18680-E054-41AD-8BC1-D1AEF772440D}</a:tableStyleId>
                  </a:tblPr>
                  <a:tblGrid>
                    <a:gridCol w="4784947">
                      <a:extLst>
                        <a:ext uri="{9D8B030D-6E8A-4147-A177-3AD203B41FA5}">
                          <a16:colId xmlns:a16="http://schemas.microsoft.com/office/drawing/2014/main" val="4277349939"/>
                        </a:ext>
                      </a:extLst>
                    </a:gridCol>
                    <a:gridCol w="4784947">
                      <a:extLst>
                        <a:ext uri="{9D8B030D-6E8A-4147-A177-3AD203B41FA5}">
                          <a16:colId xmlns:a16="http://schemas.microsoft.com/office/drawing/2014/main" val="2850511801"/>
                        </a:ext>
                      </a:extLst>
                    </a:gridCol>
                  </a:tblGrid>
                  <a:tr h="603883">
                    <a:tc>
                      <a:txBody>
                        <a:bodyPr/>
                        <a:lstStyle/>
                        <a:p>
                          <a:pPr algn="ctr"/>
                          <a:r>
                            <a:rPr lang="en-US" altLang="zh-CN" sz="2400" b="1" kern="1200" dirty="0">
                              <a:solidFill>
                                <a:schemeClr val="lt1"/>
                              </a:solidFill>
                              <a:latin typeface="Arial" panose="020B0604020202020204" pitchFamily="34" charset="0"/>
                              <a:ea typeface="+mn-ea"/>
                              <a:cs typeface="Arial" panose="020B0604020202020204" pitchFamily="34" charset="0"/>
                            </a:rPr>
                            <a:t>Magnetohydrodynamics (MHD)</a:t>
                          </a:r>
                          <a:endParaRPr lang="zh-CN" altLang="en-US" sz="2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en-US" altLang="zh-CN" sz="2400" dirty="0">
                              <a:latin typeface="Arial" panose="020B0604020202020204" pitchFamily="34" charset="0"/>
                              <a:cs typeface="Arial" panose="020B0604020202020204" pitchFamily="34" charset="0"/>
                            </a:rPr>
                            <a:t>Test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Particle (TP)</a:t>
                          </a:r>
                          <a:endParaRPr lang="zh-CN" alt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694066"/>
                      </a:ext>
                    </a:extLst>
                  </a:tr>
                  <a:tr h="542099">
                    <a:tc>
                      <a:txBody>
                        <a:bodyPr/>
                        <a:lstStyle/>
                        <a:p>
                          <a:pPr algn="ctr"/>
                          <a:r>
                            <a:rPr lang="en-US" altLang="zh-CN" sz="2400" i="0" dirty="0">
                              <a:latin typeface="Arial" panose="020B0604020202020204" pitchFamily="34" charset="0"/>
                              <a:cs typeface="Arial" panose="020B0604020202020204" pitchFamily="34" charset="0"/>
                            </a:rPr>
                            <a:t>Single-fluid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description</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r>
                            <a:rPr lang="en-US" altLang="zh-CN" sz="2400" i="0" dirty="0">
                              <a:latin typeface="Arial" panose="020B0604020202020204" pitchFamily="34" charset="0"/>
                              <a:cs typeface="Arial" panose="020B0604020202020204" pitchFamily="34" charset="0"/>
                            </a:rPr>
                            <a:t>Collision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probability</a:t>
                          </a:r>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42081696"/>
                      </a:ext>
                    </a:extLst>
                  </a:tr>
                  <a:tr h="471155">
                    <a:tc>
                      <a:txBody>
                        <a:bodyPr/>
                        <a:lstStyle/>
                        <a:p>
                          <a:pPr algn="ctr"/>
                          <a14:m>
                            <m:oMathPara xmlns:m="http://schemas.openxmlformats.org/officeDocument/2006/math">
                              <m:oMathParaPr>
                                <m:jc m:val="centerGroup"/>
                              </m:oMathParaPr>
                              <m:oMath xmlns:m="http://schemas.openxmlformats.org/officeDocument/2006/math">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constant</m:t>
                                </m:r>
                              </m:oMath>
                            </m:oMathPara>
                          </a14:m>
                          <a:endParaRPr lang="en-US" altLang="zh-CN" sz="2400" i="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V</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b="0" i="0" smtClean="0">
                                    <a:latin typeface="Cambria Math" panose="02040503050406030204" pitchFamily="18" charset="0"/>
                                  </a:rPr>
                                  <m:t>)</m:t>
                                </m:r>
                              </m:oMath>
                            </m:oMathPara>
                          </a14:m>
                          <a:endParaRPr lang="en-US" altLang="zh-CN"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48018752"/>
                      </a:ext>
                    </a:extLst>
                  </a:tr>
                  <a:tr h="543698">
                    <a:tc>
                      <a:txBody>
                        <a:bodyPr/>
                        <a:lstStyle/>
                        <a:p>
                          <a:pPr algn="ctr"/>
                          <a:r>
                            <a:rPr lang="en-US" altLang="zh-CN" sz="2400" i="0" dirty="0">
                              <a:latin typeface="Arial" panose="020B0604020202020204" pitchFamily="34" charset="0"/>
                              <a:cs typeface="Arial" panose="020B0604020202020204" pitchFamily="34" charset="0"/>
                            </a:rPr>
                            <a:t>No</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separate</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calculations</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14:m>
                            <m:oMath xmlns:m="http://schemas.openxmlformats.org/officeDocument/2006/math">
                              <m:sSubSup>
                                <m:sSubSupPr>
                                  <m:ctrlPr>
                                    <a:rPr lang="en-US" altLang="zh-CN" sz="2400" i="1" smtClean="0">
                                      <a:latin typeface="Cambria Math" panose="02040503050406030204" pitchFamily="18" charset="0"/>
                                    </a:rPr>
                                  </m:ctrlPr>
                                </m:sSubSup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TP</m:t>
                                  </m:r>
                                </m:sub>
                                <m:sup>
                                  <m:r>
                                    <a:rPr lang="en-US" altLang="zh-CN" sz="2400" i="0" smtClean="0">
                                      <a:latin typeface="Cambria Math" panose="02040503050406030204" pitchFamily="18" charset="0"/>
                                    </a:rPr>
                                    <m:t> </m:t>
                                  </m:r>
                                  <m:sSup>
                                    <m:sSupPr>
                                      <m:ctrlPr>
                                        <a:rPr lang="en-US" altLang="zh-CN" sz="2400" i="1" smtClean="0">
                                          <a:latin typeface="Cambria Math" panose="02040503050406030204" pitchFamily="18" charset="0"/>
                                        </a:rPr>
                                      </m:ctrlPr>
                                    </m:sSupPr>
                                    <m:e>
                                      <m:r>
                                        <m:rPr>
                                          <m:sty m:val="p"/>
                                        </m:rPr>
                                        <a:rPr lang="en-US" altLang="zh-CN" sz="2400" i="0" smtClean="0">
                                          <a:latin typeface="Cambria Math" panose="02040503050406030204" pitchFamily="18" charset="0"/>
                                        </a:rPr>
                                        <m:t>X</m:t>
                                      </m:r>
                                    </m:e>
                                    <m:sup>
                                      <m:r>
                                        <m:rPr>
                                          <m:sty m:val="p"/>
                                        </m:rPr>
                                        <a:rPr lang="en-US" altLang="zh-CN" sz="2400" i="0" smtClean="0">
                                          <a:latin typeface="Cambria Math" panose="02040503050406030204" pitchFamily="18" charset="0"/>
                                        </a:rPr>
                                        <m:t>q</m:t>
                                      </m:r>
                                      <m:r>
                                        <a:rPr lang="en-US" altLang="zh-CN" sz="2400" b="0" i="0" smtClean="0">
                                          <a:latin typeface="Cambria Math" panose="02040503050406030204" pitchFamily="18" charset="0"/>
                                        </a:rPr>
                                        <m:t>+</m:t>
                                      </m:r>
                                    </m:sup>
                                  </m:sSup>
                                </m:sup>
                              </m:sSubSup>
                              <m:r>
                                <a:rPr lang="en-US" altLang="zh-CN" sz="2400" i="0" smtClean="0">
                                  <a:latin typeface="Cambria Math" panose="02040503050406030204" pitchFamily="18" charset="0"/>
                                  <a:ea typeface="Cambria Math" panose="02040503050406030204" pitchFamily="18" charset="0"/>
                                </a:rPr>
                                <m:t>∝</m:t>
                              </m:r>
                            </m:oMath>
                          </a14:m>
                          <a:r>
                            <a:rPr lang="zh-CN" altLang="en-US" sz="2400" i="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400" i="1" dirty="0" smtClean="0">
                                      <a:latin typeface="Cambria Math" panose="02040503050406030204" pitchFamily="18" charset="0"/>
                                    </a:rPr>
                                  </m:ctrlPr>
                                </m:sSubPr>
                                <m:e>
                                  <m:r>
                                    <m:rPr>
                                      <m:sty m:val="p"/>
                                    </m:rPr>
                                    <a:rPr lang="en-US" altLang="zh-CN" sz="2400" i="0" dirty="0" smtClean="0">
                                      <a:latin typeface="Cambria Math" panose="02040503050406030204" pitchFamily="18" charset="0"/>
                                    </a:rPr>
                                    <m:t>N</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i="0" dirty="0" smtClean="0">
                                  <a:latin typeface="Cambria Math" panose="02040503050406030204" pitchFamily="18" charset="0"/>
                                </a:rPr>
                                <m:t>(</m:t>
                              </m:r>
                              <m:r>
                                <m:rPr>
                                  <m:sty m:val="p"/>
                                </m:rPr>
                                <a:rPr lang="en-US" altLang="zh-CN" sz="2400" i="0" dirty="0" smtClean="0">
                                  <a:latin typeface="Cambria Math" panose="02040503050406030204" pitchFamily="18" charset="0"/>
                                </a:rPr>
                                <m:t>t</m:t>
                              </m:r>
                              <m:r>
                                <a:rPr lang="en-US" altLang="zh-CN" sz="2400" i="0" dirty="0" smtClean="0">
                                  <a:latin typeface="Cambria Math" panose="02040503050406030204" pitchFamily="18" charset="0"/>
                                </a:rPr>
                                <m:t>)(1 – </m:t>
                              </m:r>
                              <m:sSup>
                                <m:sSupPr>
                                  <m:ctrlPr>
                                    <a:rPr lang="en-US" altLang="zh-CN" sz="2400" i="1" dirty="0" smtClean="0">
                                      <a:latin typeface="Cambria Math" panose="02040503050406030204" pitchFamily="18" charset="0"/>
                                    </a:rPr>
                                  </m:ctrlPr>
                                </m:sSupPr>
                                <m:e>
                                  <m:r>
                                    <m:rPr>
                                      <m:sty m:val="p"/>
                                    </m:rPr>
                                    <a:rPr lang="en-US" altLang="zh-CN" sz="2400" b="0" i="0" dirty="0" smtClean="0">
                                      <a:latin typeface="Cambria Math" panose="02040503050406030204" pitchFamily="18" charset="0"/>
                                    </a:rPr>
                                    <m:t>e</m:t>
                                  </m:r>
                                </m:e>
                                <m:sup>
                                  <m:r>
                                    <a:rPr lang="en-US" altLang="zh-CN" sz="2400" i="0" dirty="0" smtClean="0">
                                      <a:latin typeface="Cambria Math" panose="02040503050406030204" pitchFamily="18" charset="0"/>
                                    </a:rPr>
                                    <m:t>−</m:t>
                                  </m:r>
                                  <m:r>
                                    <m:rPr>
                                      <m:sty m:val="p"/>
                                    </m:rPr>
                                    <a:rPr lang="en-US" altLang="zh-CN" sz="2400" i="0" smtClean="0">
                                      <a:latin typeface="Cambria Math" panose="02040503050406030204" pitchFamily="18" charset="0"/>
                                      <a:ea typeface="Cambria Math" panose="02040503050406030204" pitchFamily="18" charset="0"/>
                                    </a:rPr>
                                    <m:t>σ</m:t>
                                  </m:r>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i="0" smtClean="0">
                                          <a:latin typeface="Cambria Math" panose="02040503050406030204" pitchFamily="18" charset="0"/>
                                          <a:ea typeface="Cambria Math" panose="02040503050406030204" pitchFamily="18" charset="0"/>
                                        </a:rPr>
                                        <m:t>n</m:t>
                                      </m:r>
                                    </m:e>
                                    <m:sub>
                                      <m:r>
                                        <m:rPr>
                                          <m:sty m:val="p"/>
                                        </m:rPr>
                                        <a:rPr lang="en-US" altLang="zh-CN" sz="2400" i="0" smtClean="0">
                                          <a:latin typeface="Cambria Math" panose="02040503050406030204" pitchFamily="18" charset="0"/>
                                          <a:ea typeface="Cambria Math" panose="02040503050406030204" pitchFamily="18" charset="0"/>
                                        </a:rPr>
                                        <m:t>H</m:t>
                                      </m:r>
                                    </m:sub>
                                  </m:sSub>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b="0" i="0" smtClean="0">
                                          <a:latin typeface="Cambria Math" panose="02040503050406030204" pitchFamily="18" charset="0"/>
                                          <a:ea typeface="Cambria Math" panose="02040503050406030204" pitchFamily="18" charset="0"/>
                                        </a:rPr>
                                        <m:t>V</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i="0" smtClean="0">
                                      <a:latin typeface="Cambria Math" panose="02040503050406030204" pitchFamily="18" charset="0"/>
                                      <a:ea typeface="Cambria Math" panose="02040503050406030204" pitchFamily="18" charset="0"/>
                                    </a:rPr>
                                    <m:t>△</m:t>
                                  </m:r>
                                  <m:r>
                                    <m:rPr>
                                      <m:sty m:val="p"/>
                                    </m:rPr>
                                    <a:rPr lang="en-US" altLang="zh-CN" sz="2400" i="0" smtClean="0">
                                      <a:latin typeface="Cambria Math" panose="02040503050406030204" pitchFamily="18" charset="0"/>
                                      <a:ea typeface="Cambria Math" panose="02040503050406030204" pitchFamily="18" charset="0"/>
                                    </a:rPr>
                                    <m:t>t</m:t>
                                  </m:r>
                                </m:sup>
                              </m:sSup>
                              <m:r>
                                <a:rPr lang="en-US" altLang="zh-CN" sz="2400" b="0" i="0" smtClean="0">
                                  <a:latin typeface="Cambria Math" panose="02040503050406030204" pitchFamily="18" charset="0"/>
                                  <a:ea typeface="Cambria Math" panose="02040503050406030204" pitchFamily="18" charset="0"/>
                                </a:rPr>
                                <m:t>)</m:t>
                              </m:r>
                            </m:oMath>
                          </a14:m>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53163160"/>
                      </a:ext>
                    </a:extLst>
                  </a:tr>
                  <a:tr h="0">
                    <a:tc>
                      <a:txBody>
                        <a:bodyPr/>
                        <a:lstStyle/>
                        <a:p>
                          <a:pPr algn="ct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MHD</m:t>
                                  </m:r>
                                </m:sub>
                              </m:sSub>
                            </m:oMath>
                          </a14:m>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a:t>
                          </a:r>
                          <a:r>
                            <a:rPr lang="zh-CN" altLang="en-US" sz="2400" i="0" dirty="0">
                              <a:latin typeface="Arial" panose="020B0604020202020204" pitchFamily="34" charset="0"/>
                              <a:cs typeface="Arial" panose="020B0604020202020204" pitchFamily="34" charset="0"/>
                            </a:rPr>
                            <a:t> </a:t>
                          </a:r>
                          <a14:m>
                            <m:oMath xmlns:m="http://schemas.openxmlformats.org/officeDocument/2006/math">
                              <m:r>
                                <m:rPr>
                                  <m:sty m:val="p"/>
                                </m:rPr>
                                <a:rPr lang="zh-CN" altLang="en-US" sz="2400" i="0" smtClean="0">
                                  <a:latin typeface="Cambria Math" panose="02040503050406030204" pitchFamily="18" charset="0"/>
                                </a:rPr>
                                <m:t>α</m:t>
                              </m:r>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n</m:t>
                                  </m:r>
                                </m:e>
                                <m:sub>
                                  <m:r>
                                    <m:rPr>
                                      <m:sty m:val="p"/>
                                    </m:rPr>
                                    <a:rPr lang="en-US" altLang="zh-CN" sz="2400" i="0" smtClean="0">
                                      <a:latin typeface="Cambria Math" panose="02040503050406030204" pitchFamily="18" charset="0"/>
                                    </a:rPr>
                                    <m:t>H</m:t>
                                  </m:r>
                                </m:sub>
                              </m:sSub>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n</m:t>
                                  </m:r>
                                </m:e>
                                <m:sub>
                                  <m:r>
                                    <m:rPr>
                                      <m:sty m:val="p"/>
                                    </m:rPr>
                                    <a:rPr lang="en-US" altLang="zh-CN" sz="2400" i="0" smtClean="0">
                                      <a:latin typeface="Cambria Math" panose="02040503050406030204" pitchFamily="18" charset="0"/>
                                    </a:rPr>
                                    <m:t>p</m:t>
                                  </m:r>
                                </m:sub>
                              </m:sSub>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v</m:t>
                                  </m:r>
                                </m:e>
                                <m:sub>
                                  <m:r>
                                    <m:rPr>
                                      <m:sty m:val="p"/>
                                    </m:rPr>
                                    <a:rPr lang="en-US" altLang="zh-CN" sz="2400" i="0" smtClean="0">
                                      <a:latin typeface="Cambria Math" panose="02040503050406030204" pitchFamily="18" charset="0"/>
                                    </a:rPr>
                                    <m:t>p</m:t>
                                  </m:r>
                                </m:sub>
                              </m:sSub>
                            </m:oMath>
                          </a14:m>
                          <a:endParaRPr lang="en-US" altLang="zh-CN" sz="2400" i="0" dirty="0">
                            <a:latin typeface="Arial" panose="020B0604020202020204" pitchFamily="34" charset="0"/>
                            <a:cs typeface="Arial" panose="020B0604020202020204" pitchFamily="34" charset="0"/>
                          </a:endParaRPr>
                        </a:p>
                      </a:txBody>
                      <a:tcPr anchor="ctr"/>
                    </a:tc>
                    <a:tc>
                      <a:txBody>
                        <a:bodyPr/>
                        <a:lstStyle/>
                        <a:p>
                          <a:pPr algn="ct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TP</m:t>
                                  </m:r>
                                </m:sub>
                              </m:sSub>
                            </m:oMath>
                          </a14:m>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a:t>
                          </a:r>
                          <a14:m>
                            <m:oMath xmlns:m="http://schemas.openxmlformats.org/officeDocument/2006/math">
                              <m:nary>
                                <m:naryPr>
                                  <m:chr m:val="∑"/>
                                  <m:supHide m:val="on"/>
                                  <m:ctrlPr>
                                    <a:rPr lang="en-US" altLang="zh-CN" sz="2400" i="1" dirty="0" smtClean="0">
                                      <a:latin typeface="Cambria Math" panose="02040503050406030204" pitchFamily="18" charset="0"/>
                                    </a:rPr>
                                  </m:ctrlPr>
                                </m:naryPr>
                                <m:sub>
                                  <m:sSup>
                                    <m:sSupPr>
                                      <m:ctrlPr>
                                        <a:rPr lang="en-US" altLang="zh-CN" sz="2400" i="1" dirty="0" smtClean="0">
                                          <a:latin typeface="Cambria Math" panose="02040503050406030204" pitchFamily="18" charset="0"/>
                                        </a:rPr>
                                      </m:ctrlPr>
                                    </m:sSupPr>
                                    <m:e>
                                      <m:r>
                                        <m:rPr>
                                          <m:sty m:val="p"/>
                                        </m:rPr>
                                        <a:rPr lang="en-US" altLang="zh-CN" sz="2400" b="0" i="0" dirty="0" smtClean="0">
                                          <a:latin typeface="Cambria Math" panose="02040503050406030204" pitchFamily="18" charset="0"/>
                                        </a:rPr>
                                        <m:t>X</m:t>
                                      </m:r>
                                    </m:e>
                                    <m:sup>
                                      <m:r>
                                        <m:rPr>
                                          <m:sty m:val="p"/>
                                        </m:rPr>
                                        <a:rPr lang="en-US" altLang="zh-CN" sz="2400" b="0" i="0" dirty="0" smtClean="0">
                                          <a:latin typeface="Cambria Math" panose="02040503050406030204" pitchFamily="18" charset="0"/>
                                        </a:rPr>
                                        <m:t>q</m:t>
                                      </m:r>
                                    </m:sup>
                                  </m:sSup>
                                  <m:r>
                                    <m:rPr>
                                      <m:brk m:alnAt="7"/>
                                    </m:rPr>
                                    <a:rPr lang="en-US" altLang="zh-CN" sz="2400" b="0" i="0" dirty="0" smtClean="0">
                                      <a:latin typeface="Cambria Math" panose="02040503050406030204" pitchFamily="18" charset="0"/>
                                    </a:rPr>
                                    <m:t>,</m:t>
                                  </m:r>
                                  <m:r>
                                    <m:rPr>
                                      <m:sty m:val="p"/>
                                    </m:rPr>
                                    <a:rPr lang="en-US" altLang="zh-CN" sz="2400" b="0" i="0" dirty="0" smtClean="0">
                                      <a:latin typeface="Cambria Math" panose="02040503050406030204" pitchFamily="18" charset="0"/>
                                    </a:rPr>
                                    <m:t>E</m:t>
                                  </m:r>
                                </m:sub>
                                <m:sup/>
                                <m:e>
                                  <m:sSubSup>
                                    <m:sSubSupPr>
                                      <m:ctrlPr>
                                        <a:rPr lang="en-US" altLang="zh-CN" sz="2400" i="1" dirty="0" smtClean="0">
                                          <a:latin typeface="Cambria Math" panose="02040503050406030204" pitchFamily="18" charset="0"/>
                                        </a:rPr>
                                      </m:ctrlPr>
                                    </m:sSubSupPr>
                                    <m:e>
                                      <m:r>
                                        <m:rPr>
                                          <m:sty m:val="p"/>
                                        </m:rPr>
                                        <a:rPr lang="en-US" altLang="zh-CN" sz="2400" b="0" i="0" dirty="0" smtClean="0">
                                          <a:latin typeface="Cambria Math" panose="02040503050406030204" pitchFamily="18" charset="0"/>
                                        </a:rPr>
                                        <m:t>Q</m:t>
                                      </m:r>
                                    </m:e>
                                    <m:sub>
                                      <m:r>
                                        <m:rPr>
                                          <m:sty m:val="p"/>
                                        </m:rPr>
                                        <a:rPr lang="en-US" altLang="zh-CN" sz="2400" b="0" i="0" dirty="0" smtClean="0">
                                          <a:latin typeface="Cambria Math" panose="02040503050406030204" pitchFamily="18" charset="0"/>
                                        </a:rPr>
                                        <m:t>TP</m:t>
                                      </m:r>
                                    </m:sub>
                                    <m:sup>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p>
                                  </m:sSubSup>
                                </m:e>
                              </m:nary>
                              <m:sSub>
                                <m:sSubPr>
                                  <m:ctrlPr>
                                    <a:rPr lang="en-US" altLang="zh-CN" sz="2400" i="1" dirty="0" smtClean="0">
                                      <a:latin typeface="Cambria Math" panose="02040503050406030204" pitchFamily="18" charset="0"/>
                                    </a:rPr>
                                  </m:ctrlPr>
                                </m:sSubPr>
                                <m:e>
                                  <m:r>
                                    <m:rPr>
                                      <m:sty m:val="p"/>
                                    </m:rPr>
                                    <a:rPr lang="en-US" altLang="zh-CN" sz="2400" b="0" i="0" dirty="0" smtClean="0">
                                      <a:latin typeface="Cambria Math" panose="02040503050406030204" pitchFamily="18" charset="0"/>
                                    </a:rPr>
                                    <m:t>Y</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r>
                                    <a:rPr lang="en-US" altLang="zh-CN" sz="2400" b="0" i="0" dirty="0" smtClean="0">
                                      <a:latin typeface="Cambria Math" panose="02040503050406030204" pitchFamily="18" charset="0"/>
                                    </a:rPr>
                                    <m:t>,</m:t>
                                  </m:r>
                                  <m:r>
                                    <m:rPr>
                                      <m:sty m:val="p"/>
                                    </m:rPr>
                                    <a:rPr lang="en-US" altLang="zh-CN" sz="2400" b="0" i="0" dirty="0" smtClean="0">
                                      <a:latin typeface="Cambria Math" panose="02040503050406030204" pitchFamily="18" charset="0"/>
                                    </a:rPr>
                                    <m:t>H</m:t>
                                  </m:r>
                                </m:sub>
                              </m:sSub>
                            </m:oMath>
                          </a14:m>
                          <a:r>
                            <a:rPr lang="en-US" altLang="zh-CN" sz="2400" i="0" dirty="0">
                              <a:latin typeface="Arial" panose="020B0604020202020204" pitchFamily="34" charset="0"/>
                              <a:cs typeface="Arial" panose="020B0604020202020204" pitchFamily="34" charset="0"/>
                            </a:rPr>
                            <a:t>(E)[</a:t>
                          </a:r>
                          <a14:m>
                            <m:oMath xmlns:m="http://schemas.openxmlformats.org/officeDocument/2006/math">
                              <m:f>
                                <m:fPr>
                                  <m:ctrlPr>
                                    <a:rPr lang="en-US" altLang="zh-CN" sz="2400" i="1" smtClean="0">
                                      <a:latin typeface="Cambria Math" panose="02040503050406030204" pitchFamily="18" charset="0"/>
                                    </a:rPr>
                                  </m:ctrlPr>
                                </m:fPr>
                                <m:num>
                                  <m:sSup>
                                    <m:sSupPr>
                                      <m:ctrlPr>
                                        <a:rPr lang="en-US" altLang="zh-CN" sz="2400" i="1" smtClean="0">
                                          <a:latin typeface="Cambria Math" panose="02040503050406030204" pitchFamily="18" charset="0"/>
                                        </a:rPr>
                                      </m:ctrlPr>
                                    </m:sSupPr>
                                    <m:e>
                                      <m:r>
                                        <m:rPr>
                                          <m:sty m:val="p"/>
                                        </m:rPr>
                                        <a:rPr lang="en-US" altLang="zh-CN" sz="2400" b="0" i="0" smtClean="0">
                                          <a:latin typeface="Cambria Math" panose="02040503050406030204" pitchFamily="18" charset="0"/>
                                        </a:rPr>
                                        <m:t>Xq</m:t>
                                      </m:r>
                                    </m:e>
                                    <m:sup>
                                      <m:r>
                                        <a:rPr lang="en-US" altLang="zh-CN" sz="2400" b="0" i="0" smtClean="0">
                                          <a:latin typeface="Cambria Math" panose="02040503050406030204" pitchFamily="18" charset="0"/>
                                        </a:rPr>
                                        <m:t>+</m:t>
                                      </m:r>
                                    </m:sup>
                                  </m:sSup>
                                </m:num>
                                <m:den>
                                  <m:r>
                                    <m:rPr>
                                      <m:sty m:val="p"/>
                                    </m:rPr>
                                    <a:rPr lang="en-US" altLang="zh-CN" sz="2400" b="0" i="0" smtClean="0">
                                      <a:latin typeface="Cambria Math" panose="02040503050406030204" pitchFamily="18" charset="0"/>
                                    </a:rPr>
                                    <m:t>p</m:t>
                                  </m:r>
                                </m:den>
                              </m:f>
                            </m:oMath>
                          </a14:m>
                          <a:r>
                            <a:rPr lang="en-US" altLang="zh-CN" sz="2400" i="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402488868"/>
                      </a:ext>
                    </a:extLst>
                  </a:tr>
                  <a:tr h="477803">
                    <a:tc>
                      <a:txBody>
                        <a:bodyPr/>
                        <a:lstStyle/>
                        <a:p>
                          <a:pPr algn="ctr"/>
                          <a:r>
                            <a:rPr lang="en-US" altLang="zh-CN" sz="2400" i="0" dirty="0">
                              <a:latin typeface="Arial" panose="020B0604020202020204" pitchFamily="34" charset="0"/>
                              <a:cs typeface="Arial" panose="020B0604020202020204" pitchFamily="34" charset="0"/>
                            </a:rPr>
                            <a:t>Self-computed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fields</a:t>
                          </a:r>
                        </a:p>
                      </a:txBody>
                      <a:tcPr anchor="ctr"/>
                    </a:tc>
                    <a:tc>
                      <a:txBody>
                        <a:bodyPr/>
                        <a:lstStyle/>
                        <a:p>
                          <a:pPr algn="ctr"/>
                          <a:r>
                            <a:rPr lang="en-US" altLang="zh-CN" sz="2400" i="0" dirty="0">
                              <a:latin typeface="Arial" panose="020B0604020202020204" pitchFamily="34" charset="0"/>
                              <a:cs typeface="Arial" panose="020B0604020202020204" pitchFamily="34" charset="0"/>
                            </a:rPr>
                            <a:t>Requires</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external</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 input</a:t>
                          </a:r>
                        </a:p>
                      </a:txBody>
                      <a:tcPr anchor="ctr"/>
                    </a:tc>
                    <a:extLst>
                      <a:ext uri="{0D108BD9-81ED-4DB2-BD59-A6C34878D82A}">
                        <a16:rowId xmlns:a16="http://schemas.microsoft.com/office/drawing/2014/main" val="2392946608"/>
                      </a:ext>
                    </a:extLst>
                  </a:tr>
                </a:tbl>
              </a:graphicData>
            </a:graphic>
          </p:graphicFrame>
        </mc:Choice>
        <mc:Fallback xmlns="">
          <p:graphicFrame>
            <p:nvGraphicFramePr>
              <p:cNvPr id="10" name="表格 9">
                <a:extLst>
                  <a:ext uri="{FF2B5EF4-FFF2-40B4-BE49-F238E27FC236}">
                    <a16:creationId xmlns:a16="http://schemas.microsoft.com/office/drawing/2014/main" id="{F3F7C059-EECD-5D44-A628-CE707975EBDC}"/>
                  </a:ext>
                </a:extLst>
              </p:cNvPr>
              <p:cNvGraphicFramePr>
                <a:graphicFrameLocks noGrp="1"/>
              </p:cNvGraphicFramePr>
              <p:nvPr>
                <p:extLst>
                  <p:ext uri="{D42A27DB-BD31-4B8C-83A1-F6EECF244321}">
                    <p14:modId xmlns:p14="http://schemas.microsoft.com/office/powerpoint/2010/main" val="2893704605"/>
                  </p:ext>
                </p:extLst>
              </p:nvPr>
            </p:nvGraphicFramePr>
            <p:xfrm>
              <a:off x="1385185" y="1368948"/>
              <a:ext cx="9569894" cy="3342409"/>
            </p:xfrm>
            <a:graphic>
              <a:graphicData uri="http://schemas.openxmlformats.org/drawingml/2006/table">
                <a:tbl>
                  <a:tblPr firstRow="1" bandRow="1">
                    <a:tableStyleId>{7DF18680-E054-41AD-8BC1-D1AEF772440D}</a:tableStyleId>
                  </a:tblPr>
                  <a:tblGrid>
                    <a:gridCol w="4784947">
                      <a:extLst>
                        <a:ext uri="{9D8B030D-6E8A-4147-A177-3AD203B41FA5}">
                          <a16:colId xmlns:a16="http://schemas.microsoft.com/office/drawing/2014/main" val="4277349939"/>
                        </a:ext>
                      </a:extLst>
                    </a:gridCol>
                    <a:gridCol w="4784947">
                      <a:extLst>
                        <a:ext uri="{9D8B030D-6E8A-4147-A177-3AD203B41FA5}">
                          <a16:colId xmlns:a16="http://schemas.microsoft.com/office/drawing/2014/main" val="2850511801"/>
                        </a:ext>
                      </a:extLst>
                    </a:gridCol>
                  </a:tblGrid>
                  <a:tr h="603883">
                    <a:tc>
                      <a:txBody>
                        <a:bodyPr/>
                        <a:lstStyle/>
                        <a:p>
                          <a:pPr algn="ctr"/>
                          <a:r>
                            <a:rPr lang="en-US" altLang="zh-CN" sz="2400" b="1" kern="1200" dirty="0">
                              <a:solidFill>
                                <a:schemeClr val="lt1"/>
                              </a:solidFill>
                              <a:latin typeface="Arial" panose="020B0604020202020204" pitchFamily="34" charset="0"/>
                              <a:ea typeface="+mn-ea"/>
                              <a:cs typeface="Arial" panose="020B0604020202020204" pitchFamily="34" charset="0"/>
                            </a:rPr>
                            <a:t>Magnetohydrodynamics (MHD)</a:t>
                          </a:r>
                          <a:endParaRPr lang="zh-CN" altLang="en-US" sz="2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en-US" altLang="zh-CN" sz="2400" dirty="0">
                              <a:latin typeface="Arial" panose="020B0604020202020204" pitchFamily="34" charset="0"/>
                              <a:cs typeface="Arial" panose="020B0604020202020204" pitchFamily="34" charset="0"/>
                            </a:rPr>
                            <a:t>Test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Particle (TP)</a:t>
                          </a:r>
                          <a:endParaRPr lang="zh-CN" alt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694066"/>
                      </a:ext>
                    </a:extLst>
                  </a:tr>
                  <a:tr h="542099">
                    <a:tc>
                      <a:txBody>
                        <a:bodyPr/>
                        <a:lstStyle/>
                        <a:p>
                          <a:pPr algn="ctr"/>
                          <a:r>
                            <a:rPr lang="en-US" altLang="zh-CN" sz="2400" i="0" dirty="0">
                              <a:latin typeface="Arial" panose="020B0604020202020204" pitchFamily="34" charset="0"/>
                              <a:cs typeface="Arial" panose="020B0604020202020204" pitchFamily="34" charset="0"/>
                            </a:rPr>
                            <a:t>Single-fluid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description</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r>
                            <a:rPr lang="en-US" altLang="zh-CN" sz="2400" i="0" dirty="0">
                              <a:latin typeface="Arial" panose="020B0604020202020204" pitchFamily="34" charset="0"/>
                              <a:cs typeface="Arial" panose="020B0604020202020204" pitchFamily="34" charset="0"/>
                            </a:rPr>
                            <a:t>Collision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probability</a:t>
                          </a:r>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42081696"/>
                      </a:ext>
                    </a:extLst>
                  </a:tr>
                  <a:tr h="471155">
                    <a:tc>
                      <a:txBody>
                        <a:bodyPr/>
                        <a:lstStyle/>
                        <a:p>
                          <a:endParaRPr lang="en-US"/>
                        </a:p>
                      </a:txBody>
                      <a:tcPr anchor="ctr">
                        <a:blipFill>
                          <a:blip r:embed="rId3"/>
                          <a:stretch>
                            <a:fillRect l="-127" t="-242308" r="-100382" b="-391026"/>
                          </a:stretch>
                        </a:blipFill>
                      </a:tcPr>
                    </a:tc>
                    <a:tc>
                      <a:txBody>
                        <a:bodyPr/>
                        <a:lstStyle/>
                        <a:p>
                          <a:endParaRPr lang="en-US"/>
                        </a:p>
                      </a:txBody>
                      <a:tcPr anchor="ctr">
                        <a:blipFill>
                          <a:blip r:embed="rId3"/>
                          <a:stretch>
                            <a:fillRect l="-100255" t="-242308" r="-510" b="-391026"/>
                          </a:stretch>
                        </a:blipFill>
                      </a:tcPr>
                    </a:tc>
                    <a:extLst>
                      <a:ext uri="{0D108BD9-81ED-4DB2-BD59-A6C34878D82A}">
                        <a16:rowId xmlns:a16="http://schemas.microsoft.com/office/drawing/2014/main" val="1748018752"/>
                      </a:ext>
                    </a:extLst>
                  </a:tr>
                  <a:tr h="543698">
                    <a:tc>
                      <a:txBody>
                        <a:bodyPr/>
                        <a:lstStyle/>
                        <a:p>
                          <a:pPr algn="ctr"/>
                          <a:r>
                            <a:rPr lang="en-US" altLang="zh-CN" sz="2400" i="0" dirty="0">
                              <a:latin typeface="Arial" panose="020B0604020202020204" pitchFamily="34" charset="0"/>
                              <a:cs typeface="Arial" panose="020B0604020202020204" pitchFamily="34" charset="0"/>
                            </a:rPr>
                            <a:t>No</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separate</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calculations</a:t>
                          </a:r>
                          <a:endParaRPr lang="zh-CN" altLang="en-US" sz="2400" i="0" dirty="0">
                            <a:latin typeface="Arial" panose="020B0604020202020204" pitchFamily="34" charset="0"/>
                            <a:cs typeface="Arial" panose="020B0604020202020204" pitchFamily="34" charset="0"/>
                          </a:endParaRPr>
                        </a:p>
                      </a:txBody>
                      <a:tcPr anchor="ctr"/>
                    </a:tc>
                    <a:tc>
                      <a:txBody>
                        <a:bodyPr/>
                        <a:lstStyle/>
                        <a:p>
                          <a:endParaRPr lang="en-US"/>
                        </a:p>
                      </a:txBody>
                      <a:tcPr anchor="ctr">
                        <a:blipFill>
                          <a:blip r:embed="rId3"/>
                          <a:stretch>
                            <a:fillRect l="-100255" t="-300000" r="-510" b="-242697"/>
                          </a:stretch>
                        </a:blipFill>
                      </a:tcPr>
                    </a:tc>
                    <a:extLst>
                      <a:ext uri="{0D108BD9-81ED-4DB2-BD59-A6C34878D82A}">
                        <a16:rowId xmlns:a16="http://schemas.microsoft.com/office/drawing/2014/main" val="4253163160"/>
                      </a:ext>
                    </a:extLst>
                  </a:tr>
                  <a:tr h="703771">
                    <a:tc>
                      <a:txBody>
                        <a:bodyPr/>
                        <a:lstStyle/>
                        <a:p>
                          <a:endParaRPr lang="en-US"/>
                        </a:p>
                      </a:txBody>
                      <a:tcPr anchor="ctr">
                        <a:blipFill>
                          <a:blip r:embed="rId3"/>
                          <a:stretch>
                            <a:fillRect l="-127" t="-306897" r="-100382" b="-86207"/>
                          </a:stretch>
                        </a:blipFill>
                      </a:tcPr>
                    </a:tc>
                    <a:tc>
                      <a:txBody>
                        <a:bodyPr/>
                        <a:lstStyle/>
                        <a:p>
                          <a:endParaRPr lang="en-US"/>
                        </a:p>
                      </a:txBody>
                      <a:tcPr anchor="ctr">
                        <a:blipFill>
                          <a:blip r:embed="rId3"/>
                          <a:stretch>
                            <a:fillRect l="-100255" t="-306897" r="-510" b="-86207"/>
                          </a:stretch>
                        </a:blipFill>
                      </a:tcPr>
                    </a:tc>
                    <a:extLst>
                      <a:ext uri="{0D108BD9-81ED-4DB2-BD59-A6C34878D82A}">
                        <a16:rowId xmlns:a16="http://schemas.microsoft.com/office/drawing/2014/main" val="2402488868"/>
                      </a:ext>
                    </a:extLst>
                  </a:tr>
                  <a:tr h="477803">
                    <a:tc>
                      <a:txBody>
                        <a:bodyPr/>
                        <a:lstStyle/>
                        <a:p>
                          <a:pPr algn="ctr"/>
                          <a:r>
                            <a:rPr lang="en-US" altLang="zh-CN" sz="2400" i="0" dirty="0">
                              <a:latin typeface="Arial" panose="020B0604020202020204" pitchFamily="34" charset="0"/>
                              <a:cs typeface="Arial" panose="020B0604020202020204" pitchFamily="34" charset="0"/>
                            </a:rPr>
                            <a:t>Self-computed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fields</a:t>
                          </a:r>
                        </a:p>
                      </a:txBody>
                      <a:tcPr anchor="ctr"/>
                    </a:tc>
                    <a:tc>
                      <a:txBody>
                        <a:bodyPr/>
                        <a:lstStyle/>
                        <a:p>
                          <a:pPr algn="ctr"/>
                          <a:r>
                            <a:rPr lang="en-US" altLang="zh-CN" sz="2400" i="0" dirty="0">
                              <a:latin typeface="Arial" panose="020B0604020202020204" pitchFamily="34" charset="0"/>
                              <a:cs typeface="Arial" panose="020B0604020202020204" pitchFamily="34" charset="0"/>
                            </a:rPr>
                            <a:t>Requires</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external</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 input</a:t>
                          </a:r>
                        </a:p>
                      </a:txBody>
                      <a:tcPr anchor="ctr"/>
                    </a:tc>
                    <a:extLst>
                      <a:ext uri="{0D108BD9-81ED-4DB2-BD59-A6C34878D82A}">
                        <a16:rowId xmlns:a16="http://schemas.microsoft.com/office/drawing/2014/main" val="2392946608"/>
                      </a:ext>
                    </a:extLst>
                  </a:tr>
                </a:tbl>
              </a:graphicData>
            </a:graphic>
          </p:graphicFrame>
        </mc:Fallback>
      </mc:AlternateContent>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11</a:t>
            </a:fld>
            <a:endParaRPr lang="zh-CN" altLang="en-US" dirty="0"/>
          </a:p>
        </p:txBody>
      </p:sp>
      <p:sp>
        <p:nvSpPr>
          <p:cNvPr id="9" name="矩形 8">
            <a:extLst>
              <a:ext uri="{FF2B5EF4-FFF2-40B4-BE49-F238E27FC236}">
                <a16:creationId xmlns:a16="http://schemas.microsoft.com/office/drawing/2014/main" id="{2ACA8D82-FB42-493E-B43B-8130DDA60289}"/>
              </a:ext>
            </a:extLst>
          </p:cNvPr>
          <p:cNvSpPr/>
          <p:nvPr/>
        </p:nvSpPr>
        <p:spPr>
          <a:xfrm>
            <a:off x="1385185" y="1943444"/>
            <a:ext cx="9569894" cy="2254822"/>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35F3A89-6DC0-44E4-8D5B-5205A581C84F}"/>
              </a:ext>
            </a:extLst>
          </p:cNvPr>
          <p:cNvSpPr/>
          <p:nvPr/>
        </p:nvSpPr>
        <p:spPr>
          <a:xfrm>
            <a:off x="1385185" y="4209809"/>
            <a:ext cx="9569894" cy="4910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8CFBD2B-AE8B-45F1-9009-2BEEF8B785F9}"/>
              </a:ext>
            </a:extLst>
          </p:cNvPr>
          <p:cNvSpPr txBox="1"/>
          <p:nvPr/>
        </p:nvSpPr>
        <p:spPr>
          <a:xfrm>
            <a:off x="1311053" y="5987819"/>
            <a:ext cx="9569894" cy="461665"/>
          </a:xfrm>
          <a:prstGeom prst="rect">
            <a:avLst/>
          </a:prstGeom>
          <a:noFill/>
          <a:ln w="28575">
            <a:noFill/>
          </a:ln>
        </p:spPr>
        <p:txBody>
          <a:bodyPr wrap="square">
            <a:spAutoFit/>
          </a:bodyPr>
          <a:lstStyle/>
          <a:p>
            <a:pPr algn="ctr"/>
            <a:r>
              <a:rPr lang="en-US" altLang="zh-CN" sz="2400" dirty="0">
                <a:latin typeface="Arial" panose="020B0604020202020204" pitchFamily="34" charset="0"/>
                <a:cs typeface="Arial" panose="020B0604020202020204" pitchFamily="34" charset="0"/>
              </a:rPr>
              <a:t>TP –– a </a:t>
            </a:r>
            <a:r>
              <a:rPr lang="en-US" altLang="zh-CN" sz="2400" dirty="0">
                <a:solidFill>
                  <a:srgbClr val="C00000"/>
                </a:solidFill>
                <a:latin typeface="Arial" panose="020B0604020202020204" pitchFamily="34" charset="0"/>
                <a:cs typeface="Arial" panose="020B0604020202020204" pitchFamily="34" charset="0"/>
              </a:rPr>
              <a:t>complementary approach </a:t>
            </a:r>
            <a:r>
              <a:rPr lang="en-US" altLang="zh-CN" sz="2400" dirty="0">
                <a:latin typeface="Arial" panose="020B0604020202020204" pitchFamily="34" charset="0"/>
                <a:cs typeface="Arial" panose="020B0604020202020204" pitchFamily="34" charset="0"/>
              </a:rPr>
              <a:t>to calculate the SWCX emission</a:t>
            </a:r>
            <a:endParaRPr lang="zh-CN" altLang="en-US" sz="24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F0D47546-142E-5840-B99D-B280E4EB0523}"/>
              </a:ext>
            </a:extLst>
          </p:cNvPr>
          <p:cNvSpPr txBox="1"/>
          <p:nvPr/>
        </p:nvSpPr>
        <p:spPr>
          <a:xfrm>
            <a:off x="2820708" y="4809668"/>
            <a:ext cx="6550585"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rPr>
              <a:t>TP model</a:t>
            </a:r>
            <a:r>
              <a:rPr lang="en-US" altLang="zh-CN" sz="2400" dirty="0">
                <a:solidFill>
                  <a:srgbClr val="C00000"/>
                </a:solidFill>
                <a:latin typeface="Arial" panose="020B0604020202020204" pitchFamily="34" charset="0"/>
                <a:cs typeface="Arial" panose="020B0604020202020204" pitchFamily="34" charset="0"/>
              </a:rPr>
              <a:t> cannot self-compute</a:t>
            </a:r>
            <a:r>
              <a:rPr lang="zh-CN" altLang="en-US" sz="2400" dirty="0">
                <a:solidFill>
                  <a:srgbClr val="C00000"/>
                </a:solidFill>
                <a:latin typeface="Arial" panose="020B0604020202020204" pitchFamily="34" charset="0"/>
                <a:cs typeface="Arial" panose="020B0604020202020204" pitchFamily="34" charset="0"/>
              </a:rPr>
              <a:t> </a:t>
            </a:r>
            <a:r>
              <a:rPr lang="en-US" altLang="zh-CN" sz="2400" dirty="0">
                <a:solidFill>
                  <a:srgbClr val="C00000"/>
                </a:solidFill>
                <a:latin typeface="Arial" panose="020B0604020202020204" pitchFamily="34" charset="0"/>
                <a:cs typeface="Arial" panose="020B0604020202020204" pitchFamily="34" charset="0"/>
              </a:rPr>
              <a:t>E&amp;B</a:t>
            </a:r>
            <a:r>
              <a:rPr lang="zh-CN" altLang="en-US" sz="2400" dirty="0">
                <a:solidFill>
                  <a:srgbClr val="C00000"/>
                </a:solidFill>
                <a:latin typeface="Arial" panose="020B0604020202020204" pitchFamily="34" charset="0"/>
                <a:cs typeface="Arial" panose="020B0604020202020204" pitchFamily="34" charset="0"/>
              </a:rPr>
              <a:t> </a:t>
            </a:r>
            <a:r>
              <a:rPr lang="en-US" altLang="zh-CN" sz="2400" dirty="0">
                <a:solidFill>
                  <a:srgbClr val="C00000"/>
                </a:solidFill>
                <a:latin typeface="Arial" panose="020B0604020202020204" pitchFamily="34" charset="0"/>
                <a:cs typeface="Arial" panose="020B0604020202020204" pitchFamily="34" charset="0"/>
              </a:rPr>
              <a:t>field</a:t>
            </a:r>
          </a:p>
        </p:txBody>
      </p:sp>
      <p:sp>
        <p:nvSpPr>
          <p:cNvPr id="15" name="文本框 14">
            <a:extLst>
              <a:ext uri="{FF2B5EF4-FFF2-40B4-BE49-F238E27FC236}">
                <a16:creationId xmlns:a16="http://schemas.microsoft.com/office/drawing/2014/main" id="{EF1B160A-8A89-E247-9058-CB8DAF8A1478}"/>
              </a:ext>
            </a:extLst>
          </p:cNvPr>
          <p:cNvSpPr txBox="1"/>
          <p:nvPr/>
        </p:nvSpPr>
        <p:spPr>
          <a:xfrm>
            <a:off x="4466932" y="5197491"/>
            <a:ext cx="3258137"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rPr>
              <a:t>MHD model can</a:t>
            </a:r>
          </a:p>
        </p:txBody>
      </p:sp>
      <p:sp>
        <p:nvSpPr>
          <p:cNvPr id="16" name="下箭头 15">
            <a:extLst>
              <a:ext uri="{FF2B5EF4-FFF2-40B4-BE49-F238E27FC236}">
                <a16:creationId xmlns:a16="http://schemas.microsoft.com/office/drawing/2014/main" id="{32CBDD1E-E9D2-064A-A99F-2C56D706BF30}"/>
              </a:ext>
            </a:extLst>
          </p:cNvPr>
          <p:cNvSpPr/>
          <p:nvPr/>
        </p:nvSpPr>
        <p:spPr>
          <a:xfrm>
            <a:off x="5955957" y="5698065"/>
            <a:ext cx="233176" cy="298221"/>
          </a:xfrm>
          <a:prstGeom prst="downArrow">
            <a:avLst/>
          </a:prstGeom>
          <a:solidFill>
            <a:schemeClr val="accent5"/>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1" name="组合 20">
            <a:extLst>
              <a:ext uri="{FF2B5EF4-FFF2-40B4-BE49-F238E27FC236}">
                <a16:creationId xmlns:a16="http://schemas.microsoft.com/office/drawing/2014/main" id="{93843464-6DB9-4C08-B9A9-6FA3FF7FABFF}"/>
              </a:ext>
            </a:extLst>
          </p:cNvPr>
          <p:cNvGrpSpPr/>
          <p:nvPr/>
        </p:nvGrpSpPr>
        <p:grpSpPr>
          <a:xfrm>
            <a:off x="316868" y="161676"/>
            <a:ext cx="2654932" cy="646331"/>
            <a:chOff x="316868" y="161676"/>
            <a:chExt cx="2654932" cy="646331"/>
          </a:xfrm>
        </p:grpSpPr>
        <p:sp>
          <p:nvSpPr>
            <p:cNvPr id="22" name="文本框 21">
              <a:extLst>
                <a:ext uri="{FF2B5EF4-FFF2-40B4-BE49-F238E27FC236}">
                  <a16:creationId xmlns:a16="http://schemas.microsoft.com/office/drawing/2014/main" id="{9450D008-1C01-4198-A367-6AACF8A96089}"/>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Method</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23" name="组合 22">
              <a:extLst>
                <a:ext uri="{FF2B5EF4-FFF2-40B4-BE49-F238E27FC236}">
                  <a16:creationId xmlns:a16="http://schemas.microsoft.com/office/drawing/2014/main" id="{AEF32211-4EE1-4E51-BD6D-D910E1C19037}"/>
                </a:ext>
              </a:extLst>
            </p:cNvPr>
            <p:cNvGrpSpPr/>
            <p:nvPr/>
          </p:nvGrpSpPr>
          <p:grpSpPr>
            <a:xfrm>
              <a:off x="316868" y="286841"/>
              <a:ext cx="396000" cy="396000"/>
              <a:chOff x="316868" y="286841"/>
              <a:chExt cx="396000" cy="396000"/>
            </a:xfrm>
          </p:grpSpPr>
          <p:sp>
            <p:nvSpPr>
              <p:cNvPr id="24" name="椭圆 23">
                <a:extLst>
                  <a:ext uri="{FF2B5EF4-FFF2-40B4-BE49-F238E27FC236}">
                    <a16:creationId xmlns:a16="http://schemas.microsoft.com/office/drawing/2014/main" id="{63D5C927-B0A0-4497-A3F0-E796376CEFFF}"/>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D67132E1-69F7-4EEE-ACA1-B6CFEE969C3D}"/>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
        <p:nvSpPr>
          <p:cNvPr id="26" name="文本框 25">
            <a:extLst>
              <a:ext uri="{FF2B5EF4-FFF2-40B4-BE49-F238E27FC236}">
                <a16:creationId xmlns:a16="http://schemas.microsoft.com/office/drawing/2014/main" id="{1B737C23-DB4B-4F36-BE49-616D728B33EC}"/>
              </a:ext>
            </a:extLst>
          </p:cNvPr>
          <p:cNvSpPr txBox="1"/>
          <p:nvPr/>
        </p:nvSpPr>
        <p:spPr>
          <a:xfrm>
            <a:off x="2337733" y="820348"/>
            <a:ext cx="7607152" cy="523220"/>
          </a:xfrm>
          <a:prstGeom prst="rect">
            <a:avLst/>
          </a:prstGeom>
          <a:noFill/>
        </p:spPr>
        <p:txBody>
          <a:bodyPr wrap="square">
            <a:spAutoFit/>
          </a:bodyPr>
          <a:lstStyle/>
          <a:p>
            <a:pPr algn="ctr"/>
            <a:r>
              <a:rPr lang="en-US" altLang="zh-CN" sz="2800" dirty="0">
                <a:latin typeface="Arial" panose="020B0604020202020204" pitchFamily="34" charset="0"/>
                <a:cs typeface="Arial" panose="020B0604020202020204" pitchFamily="34" charset="0"/>
              </a:rPr>
              <a:t>SWCX X-ray emission: MHD and TP models</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12</a:t>
            </a:fld>
            <a:endParaRPr lang="zh-CN" altLang="en-US"/>
          </a:p>
        </p:txBody>
      </p:sp>
      <p:sp>
        <p:nvSpPr>
          <p:cNvPr id="9" name="文本框 8">
            <a:extLst>
              <a:ext uri="{FF2B5EF4-FFF2-40B4-BE49-F238E27FC236}">
                <a16:creationId xmlns:a16="http://schemas.microsoft.com/office/drawing/2014/main" id="{A5A4563E-66B7-EA49-AD45-D331B1EF1864}"/>
              </a:ext>
            </a:extLst>
          </p:cNvPr>
          <p:cNvSpPr txBox="1"/>
          <p:nvPr/>
        </p:nvSpPr>
        <p:spPr>
          <a:xfrm>
            <a:off x="1012909" y="5376382"/>
            <a:ext cx="10166183" cy="598026"/>
          </a:xfrm>
          <a:prstGeom prst="rect">
            <a:avLst/>
          </a:prstGeom>
          <a:noFill/>
          <a:ln w="28575">
            <a:noFill/>
          </a:ln>
        </p:spPr>
        <p:txBody>
          <a:bodyPr wrap="square" tIns="90000" bIns="90000" rtlCol="0">
            <a:spAutoFit/>
          </a:bodyPr>
          <a:lstStyle/>
          <a:p>
            <a:pPr marL="342900" indent="-342900" algn="ctr">
              <a:lnSpc>
                <a:spcPct val="125000"/>
              </a:lnSpc>
              <a:buFont typeface="Wingdings" panose="05000000000000000000" pitchFamily="2" charset="2"/>
              <a:buChar char="ü"/>
            </a:pPr>
            <a:r>
              <a:rPr kumimoji="1" lang="en" altLang="zh-CN" sz="2400" dirty="0">
                <a:latin typeface="Arial" panose="020B0604020202020204" pitchFamily="34" charset="0"/>
                <a:cs typeface="Arial" panose="020B0604020202020204" pitchFamily="34" charset="0"/>
              </a:rPr>
              <a:t>Highly valuable for SMILE team, and users of other X-ray observatories</a:t>
            </a:r>
          </a:p>
        </p:txBody>
      </p:sp>
      <p:grpSp>
        <p:nvGrpSpPr>
          <p:cNvPr id="28" name="组合 27">
            <a:extLst>
              <a:ext uri="{FF2B5EF4-FFF2-40B4-BE49-F238E27FC236}">
                <a16:creationId xmlns:a16="http://schemas.microsoft.com/office/drawing/2014/main" id="{DF7892C7-E405-4E4A-A0C9-ECC7FDB485AA}"/>
              </a:ext>
            </a:extLst>
          </p:cNvPr>
          <p:cNvGrpSpPr/>
          <p:nvPr/>
        </p:nvGrpSpPr>
        <p:grpSpPr>
          <a:xfrm>
            <a:off x="316868" y="161676"/>
            <a:ext cx="2654932" cy="646331"/>
            <a:chOff x="316868" y="161676"/>
            <a:chExt cx="2654932" cy="646331"/>
          </a:xfrm>
        </p:grpSpPr>
        <p:sp>
          <p:nvSpPr>
            <p:cNvPr id="29" name="文本框 28">
              <a:extLst>
                <a:ext uri="{FF2B5EF4-FFF2-40B4-BE49-F238E27FC236}">
                  <a16:creationId xmlns:a16="http://schemas.microsoft.com/office/drawing/2014/main" id="{38E3E58E-2841-4B8D-A5FB-1A6C48C9D682}"/>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Method</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30" name="组合 29">
              <a:extLst>
                <a:ext uri="{FF2B5EF4-FFF2-40B4-BE49-F238E27FC236}">
                  <a16:creationId xmlns:a16="http://schemas.microsoft.com/office/drawing/2014/main" id="{D60F7124-34A4-4440-87FB-85C67CB22AD1}"/>
                </a:ext>
              </a:extLst>
            </p:cNvPr>
            <p:cNvGrpSpPr/>
            <p:nvPr/>
          </p:nvGrpSpPr>
          <p:grpSpPr>
            <a:xfrm>
              <a:off x="316868" y="286841"/>
              <a:ext cx="396000" cy="396000"/>
              <a:chOff x="316868" y="286841"/>
              <a:chExt cx="396000" cy="396000"/>
            </a:xfrm>
          </p:grpSpPr>
          <p:sp>
            <p:nvSpPr>
              <p:cNvPr id="31" name="椭圆 30">
                <a:extLst>
                  <a:ext uri="{FF2B5EF4-FFF2-40B4-BE49-F238E27FC236}">
                    <a16:creationId xmlns:a16="http://schemas.microsoft.com/office/drawing/2014/main" id="{D204043C-D89F-4418-9905-2F5FE6B10CB6}"/>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32" name="椭圆 31">
                <a:extLst>
                  <a:ext uri="{FF2B5EF4-FFF2-40B4-BE49-F238E27FC236}">
                    <a16:creationId xmlns:a16="http://schemas.microsoft.com/office/drawing/2014/main" id="{5073B782-C75D-462F-820A-284F3F3C0D5C}"/>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grpSp>
        <p:nvGrpSpPr>
          <p:cNvPr id="54" name="组合 53">
            <a:extLst>
              <a:ext uri="{FF2B5EF4-FFF2-40B4-BE49-F238E27FC236}">
                <a16:creationId xmlns:a16="http://schemas.microsoft.com/office/drawing/2014/main" id="{2B973978-F557-46C8-ADF7-900B88854073}"/>
              </a:ext>
            </a:extLst>
          </p:cNvPr>
          <p:cNvGrpSpPr/>
          <p:nvPr/>
        </p:nvGrpSpPr>
        <p:grpSpPr>
          <a:xfrm>
            <a:off x="1012909" y="1273775"/>
            <a:ext cx="10113588" cy="3762896"/>
            <a:chOff x="1012909" y="1231735"/>
            <a:chExt cx="10113588" cy="3762896"/>
          </a:xfrm>
        </p:grpSpPr>
        <p:sp>
          <p:nvSpPr>
            <p:cNvPr id="10" name="文本框 9">
              <a:extLst>
                <a:ext uri="{FF2B5EF4-FFF2-40B4-BE49-F238E27FC236}">
                  <a16:creationId xmlns:a16="http://schemas.microsoft.com/office/drawing/2014/main" id="{322D3320-845A-40D9-9F2D-CD5D426C7F3B}"/>
                </a:ext>
              </a:extLst>
            </p:cNvPr>
            <p:cNvSpPr txBox="1"/>
            <p:nvPr/>
          </p:nvSpPr>
          <p:spPr>
            <a:xfrm>
              <a:off x="7427286" y="1294623"/>
              <a:ext cx="1844610"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MHD model</a:t>
              </a:r>
              <a:endParaRPr lang="zh-CN" altLang="en-US" sz="24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6C9DC20E-C7E5-4F2F-AC0E-70A4A1DBCBA9}"/>
                </a:ext>
              </a:extLst>
            </p:cNvPr>
            <p:cNvSpPr txBox="1"/>
            <p:nvPr/>
          </p:nvSpPr>
          <p:spPr>
            <a:xfrm>
              <a:off x="7581913" y="4470078"/>
              <a:ext cx="1535356"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sym typeface="Wingdings" panose="05000000000000000000" pitchFamily="2" charset="2"/>
                </a:rPr>
                <a:t>TP model</a:t>
              </a:r>
              <a:endParaRPr lang="zh-CN" altLang="en-US" sz="2400"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D77B1CC8-6838-49A3-A344-1EF7AB4816D0}"/>
                </a:ext>
              </a:extLst>
            </p:cNvPr>
            <p:cNvSpPr txBox="1"/>
            <p:nvPr/>
          </p:nvSpPr>
          <p:spPr>
            <a:xfrm>
              <a:off x="5732890" y="2697684"/>
              <a:ext cx="2265202" cy="830997"/>
            </a:xfrm>
            <a:prstGeom prst="rect">
              <a:avLst/>
            </a:prstGeom>
            <a:noFill/>
          </p:spPr>
          <p:txBody>
            <a:bodyPr wrap="square" rtlCol="0">
              <a:spAutoFit/>
            </a:bodyPr>
            <a:lstStyle/>
            <a:p>
              <a:pPr algn="r"/>
              <a:r>
                <a:rPr lang="en-US" altLang="zh-CN" sz="2400" dirty="0">
                  <a:latin typeface="Arial" panose="020B0604020202020204" pitchFamily="34" charset="0"/>
                  <a:cs typeface="Arial" panose="020B0604020202020204" pitchFamily="34" charset="0"/>
                </a:rPr>
                <a:t>Electric field Magnetic field</a:t>
              </a:r>
              <a:endParaRPr lang="zh-CN" altLang="en-US" sz="24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AF42264-EB6C-4FC1-8115-D8A416F41FD3}"/>
                </a:ext>
              </a:extLst>
            </p:cNvPr>
            <p:cNvSpPr txBox="1"/>
            <p:nvPr/>
          </p:nvSpPr>
          <p:spPr>
            <a:xfrm>
              <a:off x="1012909" y="1231735"/>
              <a:ext cx="4165434" cy="587441"/>
            </a:xfrm>
            <a:prstGeom prst="rect">
              <a:avLst/>
            </a:prstGeom>
            <a:noFill/>
            <a:ln w="28575">
              <a:solidFill>
                <a:srgbClr val="C00000"/>
              </a:solidFill>
            </a:ln>
          </p:spPr>
          <p:txBody>
            <a:bodyPr wrap="square" tIns="108000" bIns="108000" rtlCol="0">
              <a:spAutoFit/>
            </a:bodyPr>
            <a:lstStyle/>
            <a:p>
              <a:pPr algn="ctr"/>
              <a:r>
                <a:rPr lang="en-US" altLang="zh-CN" sz="2400" b="1" dirty="0">
                  <a:solidFill>
                    <a:srgbClr val="C00000"/>
                  </a:solidFill>
                  <a:latin typeface="Arial" panose="020B0604020202020204" pitchFamily="34" charset="0"/>
                  <a:cs typeface="Arial" panose="020B0604020202020204" pitchFamily="34" charset="0"/>
                </a:rPr>
                <a:t>Solar wind conditions</a:t>
              </a:r>
              <a:endParaRPr lang="zh-CN" altLang="en-US" sz="2400" b="1" dirty="0">
                <a:solidFill>
                  <a:srgbClr val="C00000"/>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5E7B7B84-C4F0-432F-929D-8A7C7E88DDB0}"/>
                </a:ext>
              </a:extLst>
            </p:cNvPr>
            <p:cNvSpPr txBox="1"/>
            <p:nvPr/>
          </p:nvSpPr>
          <p:spPr>
            <a:xfrm>
              <a:off x="1012909" y="4407190"/>
              <a:ext cx="4165434" cy="587441"/>
            </a:xfrm>
            <a:prstGeom prst="rect">
              <a:avLst/>
            </a:prstGeom>
            <a:noFill/>
            <a:ln w="28575">
              <a:solidFill>
                <a:srgbClr val="C00000"/>
              </a:solidFill>
            </a:ln>
          </p:spPr>
          <p:txBody>
            <a:bodyPr wrap="square" tIns="108000" bIns="108000">
              <a:spAutoFit/>
            </a:bodyPr>
            <a:lstStyle/>
            <a:p>
              <a:pPr algn="ctr"/>
              <a:r>
                <a:rPr lang="en-US" altLang="zh-CN" sz="2400" b="1" dirty="0">
                  <a:solidFill>
                    <a:srgbClr val="C00000"/>
                  </a:solidFill>
                  <a:latin typeface="Arial" panose="020B0604020202020204" pitchFamily="34" charset="0"/>
                  <a:cs typeface="Arial" panose="020B0604020202020204" pitchFamily="34" charset="0"/>
                </a:rPr>
                <a:t>MHD/TP</a:t>
              </a:r>
              <a:r>
                <a:rPr lang="zh-CN" altLang="en-US" sz="2400" b="1" dirty="0">
                  <a:solidFill>
                    <a:srgbClr val="C00000"/>
                  </a:solidFill>
                  <a:latin typeface="Arial" panose="020B0604020202020204" pitchFamily="34" charset="0"/>
                  <a:cs typeface="Arial" panose="020B0604020202020204" pitchFamily="34" charset="0"/>
                </a:rPr>
                <a:t> </a:t>
              </a:r>
              <a:r>
                <a:rPr lang="en-US" altLang="zh-CN" sz="2400" b="1" dirty="0">
                  <a:solidFill>
                    <a:srgbClr val="C00000"/>
                  </a:solidFill>
                  <a:latin typeface="Arial" panose="020B0604020202020204" pitchFamily="34" charset="0"/>
                  <a:cs typeface="Arial" panose="020B0604020202020204" pitchFamily="34" charset="0"/>
                </a:rPr>
                <a:t>simulation</a:t>
              </a:r>
              <a:r>
                <a:rPr lang="zh-CN" altLang="en-US" sz="2400" b="1" dirty="0">
                  <a:solidFill>
                    <a:srgbClr val="C00000"/>
                  </a:solidFill>
                  <a:latin typeface="Arial" panose="020B0604020202020204" pitchFamily="34" charset="0"/>
                  <a:cs typeface="Arial" panose="020B0604020202020204" pitchFamily="34" charset="0"/>
                </a:rPr>
                <a:t> </a:t>
              </a:r>
              <a:r>
                <a:rPr lang="en-US" altLang="zh-CN" sz="2400" b="1" dirty="0">
                  <a:solidFill>
                    <a:srgbClr val="C00000"/>
                  </a:solidFill>
                  <a:latin typeface="Arial" panose="020B0604020202020204" pitchFamily="34" charset="0"/>
                  <a:cs typeface="Arial" panose="020B0604020202020204" pitchFamily="34" charset="0"/>
                </a:rPr>
                <a:t>library</a:t>
              </a:r>
              <a:endParaRPr lang="zh-CN" altLang="en-US" sz="2400" b="1" dirty="0">
                <a:solidFill>
                  <a:srgbClr val="C00000"/>
                </a:solidFill>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BF8E65A1-CC69-48BE-9989-8732C368DCDD}"/>
                </a:ext>
              </a:extLst>
            </p:cNvPr>
            <p:cNvPicPr>
              <a:picLocks noChangeAspect="1"/>
            </p:cNvPicPr>
            <p:nvPr/>
          </p:nvPicPr>
          <p:blipFill rotWithShape="1">
            <a:blip r:embed="rId3">
              <a:extLst>
                <a:ext uri="{28A0092B-C50C-407E-A947-70E740481C1C}">
                  <a14:useLocalDpi xmlns:a14="http://schemas.microsoft.com/office/drawing/2010/main" val="0"/>
                </a:ext>
              </a:extLst>
            </a:blip>
            <a:srcRect l="10020" r="11084"/>
            <a:stretch/>
          </p:blipFill>
          <p:spPr>
            <a:xfrm>
              <a:off x="8606497" y="1850706"/>
              <a:ext cx="2520000" cy="2395573"/>
            </a:xfrm>
            <a:prstGeom prst="rect">
              <a:avLst/>
            </a:prstGeom>
          </p:spPr>
        </p:pic>
        <p:cxnSp>
          <p:nvCxnSpPr>
            <p:cNvPr id="19" name="直接箭头连接符 18">
              <a:extLst>
                <a:ext uri="{FF2B5EF4-FFF2-40B4-BE49-F238E27FC236}">
                  <a16:creationId xmlns:a16="http://schemas.microsoft.com/office/drawing/2014/main" id="{1F5985BF-E2EE-4433-BF36-736A242730D9}"/>
                </a:ext>
              </a:extLst>
            </p:cNvPr>
            <p:cNvCxnSpPr>
              <a:cxnSpLocks/>
            </p:cNvCxnSpPr>
            <p:nvPr/>
          </p:nvCxnSpPr>
          <p:spPr>
            <a:xfrm flipH="1">
              <a:off x="5654999" y="4700910"/>
              <a:ext cx="135866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75ECCDB7-C64D-4560-953B-946995C8306C}"/>
                </a:ext>
              </a:extLst>
            </p:cNvPr>
            <p:cNvCxnSpPr>
              <a:cxnSpLocks/>
            </p:cNvCxnSpPr>
            <p:nvPr/>
          </p:nvCxnSpPr>
          <p:spPr>
            <a:xfrm>
              <a:off x="8349591" y="1923393"/>
              <a:ext cx="0" cy="24099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id="{1A42C80D-2F43-40FB-B0B5-78B043B66313}"/>
                </a:ext>
              </a:extLst>
            </p:cNvPr>
            <p:cNvCxnSpPr>
              <a:cxnSpLocks/>
            </p:cNvCxnSpPr>
            <p:nvPr/>
          </p:nvCxnSpPr>
          <p:spPr>
            <a:xfrm>
              <a:off x="3095626" y="2141489"/>
              <a:ext cx="0" cy="1957546"/>
            </a:xfrm>
            <a:prstGeom prst="straightConnector1">
              <a:avLst/>
            </a:prstGeom>
            <a:ln w="57150">
              <a:solidFill>
                <a:srgbClr val="C00000"/>
              </a:solidFill>
              <a:prstDash val="dash"/>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a16="http://schemas.microsoft.com/office/drawing/2014/main" id="{E7505616-C8F5-4986-9513-E68B344BDEA0}"/>
                </a:ext>
              </a:extLst>
            </p:cNvPr>
            <p:cNvCxnSpPr>
              <a:cxnSpLocks/>
            </p:cNvCxnSpPr>
            <p:nvPr/>
          </p:nvCxnSpPr>
          <p:spPr>
            <a:xfrm rot="10800000" flipH="1">
              <a:off x="5660254" y="1525456"/>
              <a:ext cx="1358660" cy="0"/>
            </a:xfrm>
            <a:prstGeom prst="straightConnector1">
              <a:avLst/>
            </a:prstGeom>
            <a:ln w="57150">
              <a:solidFill>
                <a:schemeClr val="dk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1436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
            <a:extLst>
              <a:ext uri="{FF2B5EF4-FFF2-40B4-BE49-F238E27FC236}">
                <a16:creationId xmlns:a16="http://schemas.microsoft.com/office/drawing/2014/main" id="{82046AC8-B3CE-489E-9CB4-EF966CC7CC75}"/>
              </a:ext>
            </a:extLst>
          </p:cNvPr>
          <p:cNvSpPr txBox="1">
            <a:spLocks noChangeArrowheads="1"/>
          </p:cNvSpPr>
          <p:nvPr>
            <p:custDataLst>
              <p:tags r:id="rId1"/>
            </p:custDataLst>
          </p:nvPr>
        </p:nvSpPr>
        <p:spPr bwMode="auto">
          <a:xfrm>
            <a:off x="1056625" y="2193837"/>
            <a:ext cx="2247543" cy="224676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rPr>
              <a:t>03</a:t>
            </a:r>
            <a:endParaRPr lang="zh-CN" altLang="en-US"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0" name="直接连接符 9">
            <a:extLst>
              <a:ext uri="{FF2B5EF4-FFF2-40B4-BE49-F238E27FC236}">
                <a16:creationId xmlns:a16="http://schemas.microsoft.com/office/drawing/2014/main" id="{50667279-DCCC-453B-ACDC-58DB8700AE66}"/>
              </a:ext>
            </a:extLst>
          </p:cNvPr>
          <p:cNvCxnSpPr/>
          <p:nvPr>
            <p:custDataLst>
              <p:tags r:id="rId2"/>
            </p:custDataLst>
          </p:nvPr>
        </p:nvCxnSpPr>
        <p:spPr>
          <a:xfrm>
            <a:off x="4269095" y="3974767"/>
            <a:ext cx="7186590"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160BE1F-0ADC-47FD-A1A7-3F2367B00590}"/>
              </a:ext>
            </a:extLst>
          </p:cNvPr>
          <p:cNvSpPr/>
          <p:nvPr/>
        </p:nvSpPr>
        <p:spPr>
          <a:xfrm>
            <a:off x="4445703" y="2809389"/>
            <a:ext cx="6833373" cy="1015663"/>
          </a:xfrm>
          <a:prstGeom prst="rect">
            <a:avLst/>
          </a:prstGeom>
        </p:spPr>
        <p:txBody>
          <a:bodyPr wrap="square" lIns="0" tIns="0" rIns="0" bIns="0">
            <a:spAutoFit/>
          </a:bodyPr>
          <a:lstStyle/>
          <a:p>
            <a:pPr algn="ctr"/>
            <a:r>
              <a:rPr lang="en-US" altLang="zh-CN"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rPr>
              <a:t>Results</a:t>
            </a:r>
            <a:endParaRPr lang="zh-CN" altLang="en-US"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endParaRPr>
          </a:p>
        </p:txBody>
      </p:sp>
      <p:grpSp>
        <p:nvGrpSpPr>
          <p:cNvPr id="12" name="组合 11">
            <a:extLst>
              <a:ext uri="{FF2B5EF4-FFF2-40B4-BE49-F238E27FC236}">
                <a16:creationId xmlns:a16="http://schemas.microsoft.com/office/drawing/2014/main" id="{4D0294D9-FF60-45EE-BEB9-754BE0209443}"/>
              </a:ext>
            </a:extLst>
          </p:cNvPr>
          <p:cNvGrpSpPr/>
          <p:nvPr/>
        </p:nvGrpSpPr>
        <p:grpSpPr>
          <a:xfrm>
            <a:off x="7781759" y="937931"/>
            <a:ext cx="2758272" cy="837788"/>
            <a:chOff x="4602145" y="211015"/>
            <a:chExt cx="2758272" cy="837788"/>
          </a:xfrm>
        </p:grpSpPr>
        <p:sp>
          <p:nvSpPr>
            <p:cNvPr id="13" name="流程图: 终止 12">
              <a:extLst>
                <a:ext uri="{FF2B5EF4-FFF2-40B4-BE49-F238E27FC236}">
                  <a16:creationId xmlns:a16="http://schemas.microsoft.com/office/drawing/2014/main" id="{55E4ADF2-15F5-48C2-A5B6-9BF0EF2A827B}"/>
                </a:ext>
              </a:extLst>
            </p:cNvPr>
            <p:cNvSpPr/>
            <p:nvPr/>
          </p:nvSpPr>
          <p:spPr>
            <a:xfrm>
              <a:off x="5521569" y="566482"/>
              <a:ext cx="1838848" cy="482321"/>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流程图: 终止 13">
              <a:extLst>
                <a:ext uri="{FF2B5EF4-FFF2-40B4-BE49-F238E27FC236}">
                  <a16:creationId xmlns:a16="http://schemas.microsoft.com/office/drawing/2014/main" id="{F28CE1BE-0913-41F9-8226-ECCED74C1951}"/>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流程图: 终止 14">
              <a:extLst>
                <a:ext uri="{FF2B5EF4-FFF2-40B4-BE49-F238E27FC236}">
                  <a16:creationId xmlns:a16="http://schemas.microsoft.com/office/drawing/2014/main" id="{72DBDB30-154E-4463-B831-687FFAC9777A}"/>
                </a:ext>
              </a:extLst>
            </p:cNvPr>
            <p:cNvSpPr/>
            <p:nvPr/>
          </p:nvSpPr>
          <p:spPr>
            <a:xfrm>
              <a:off x="5521569" y="526200"/>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16" name="矩形 15">
            <a:extLst>
              <a:ext uri="{FF2B5EF4-FFF2-40B4-BE49-F238E27FC236}">
                <a16:creationId xmlns:a16="http://schemas.microsoft.com/office/drawing/2014/main" id="{D2331528-807C-4337-A1F1-562A4DC556A6}"/>
              </a:ext>
            </a:extLst>
          </p:cNvPr>
          <p:cNvSpPr/>
          <p:nvPr/>
        </p:nvSpPr>
        <p:spPr>
          <a:xfrm>
            <a:off x="1056625" y="-1"/>
            <a:ext cx="2247543" cy="1775719"/>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7" name="矩形 16">
            <a:extLst>
              <a:ext uri="{FF2B5EF4-FFF2-40B4-BE49-F238E27FC236}">
                <a16:creationId xmlns:a16="http://schemas.microsoft.com/office/drawing/2014/main" id="{5FAC8CEF-6256-4A09-ABCC-FF991314AB31}"/>
              </a:ext>
            </a:extLst>
          </p:cNvPr>
          <p:cNvSpPr/>
          <p:nvPr/>
        </p:nvSpPr>
        <p:spPr>
          <a:xfrm>
            <a:off x="1056625" y="4913832"/>
            <a:ext cx="2247543" cy="194416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 name="灯片编号占位符 2">
            <a:extLst>
              <a:ext uri="{FF2B5EF4-FFF2-40B4-BE49-F238E27FC236}">
                <a16:creationId xmlns:a16="http://schemas.microsoft.com/office/drawing/2014/main" id="{0755CC03-6AF2-4ABB-9679-6A1E137480E6}"/>
              </a:ext>
            </a:extLst>
          </p:cNvPr>
          <p:cNvSpPr>
            <a:spLocks noGrp="1"/>
          </p:cNvSpPr>
          <p:nvPr>
            <p:ph type="sldNum" sz="quarter" idx="12"/>
          </p:nvPr>
        </p:nvSpPr>
        <p:spPr/>
        <p:txBody>
          <a:bodyPr/>
          <a:lstStyle/>
          <a:p>
            <a:fld id="{EA28F50F-8FAB-4D21-A335-1ADE8C761086}" type="slidenum">
              <a:rPr lang="zh-CN" altLang="en-US" smtClean="0"/>
              <a:t>13</a:t>
            </a:fld>
            <a:endParaRPr lang="zh-CN" altLang="en-US"/>
          </a:p>
        </p:txBody>
      </p:sp>
    </p:spTree>
    <p:extLst>
      <p:ext uri="{BB962C8B-B14F-4D97-AF65-F5344CB8AC3E}">
        <p14:creationId xmlns:p14="http://schemas.microsoft.com/office/powerpoint/2010/main" val="203964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14</a:t>
            </a:fld>
            <a:endParaRPr lang="zh-CN" altLang="en-US"/>
          </a:p>
        </p:txBody>
      </p:sp>
      <p:sp>
        <p:nvSpPr>
          <p:cNvPr id="33" name="文本框 32">
            <a:extLst>
              <a:ext uri="{FF2B5EF4-FFF2-40B4-BE49-F238E27FC236}">
                <a16:creationId xmlns:a16="http://schemas.microsoft.com/office/drawing/2014/main" id="{51536EC3-3344-49C3-8ED7-7A4839A53035}"/>
              </a:ext>
            </a:extLst>
          </p:cNvPr>
          <p:cNvSpPr txBox="1"/>
          <p:nvPr/>
        </p:nvSpPr>
        <p:spPr>
          <a:xfrm>
            <a:off x="912041" y="1063394"/>
            <a:ext cx="2398718" cy="523220"/>
          </a:xfrm>
          <a:prstGeom prst="rect">
            <a:avLst/>
          </a:prstGeom>
          <a:noFill/>
        </p:spPr>
        <p:txBody>
          <a:bodyPr wrap="square" rtlCol="0">
            <a:spAutoFit/>
          </a:bodyPr>
          <a:lstStyle/>
          <a:p>
            <a:r>
              <a:rPr lang="en-US" altLang="zh-CN" sz="2800" dirty="0">
                <a:latin typeface="Arial" panose="020B0604020202020204" pitchFamily="34" charset="0"/>
                <a:cs typeface="Arial" panose="020B0604020202020204" pitchFamily="34" charset="0"/>
              </a:rPr>
              <a:t>MHD model</a:t>
            </a:r>
            <a:endParaRPr lang="zh-CN" altLang="en-US" sz="280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310FAD16-0EA6-4542-9EF2-616A4361F324}"/>
              </a:ext>
            </a:extLst>
          </p:cNvPr>
          <p:cNvSpPr txBox="1"/>
          <p:nvPr/>
        </p:nvSpPr>
        <p:spPr>
          <a:xfrm>
            <a:off x="910862" y="1586168"/>
            <a:ext cx="10114490" cy="165583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b="0" i="0" dirty="0">
                <a:solidFill>
                  <a:srgbClr val="111111"/>
                </a:solidFill>
                <a:effectLst/>
                <a:latin typeface="Arial" panose="020B0604020202020204" pitchFamily="34" charset="0"/>
                <a:cs typeface="Arial" panose="020B0604020202020204" pitchFamily="34" charset="0"/>
              </a:rPr>
              <a:t>Open </a:t>
            </a:r>
            <a:r>
              <a:rPr lang="en-US" sz="2400" b="0" i="0" dirty="0" err="1">
                <a:solidFill>
                  <a:srgbClr val="111111"/>
                </a:solidFill>
                <a:effectLst/>
                <a:latin typeface="Arial" panose="020B0604020202020204" pitchFamily="34" charset="0"/>
                <a:cs typeface="Arial" panose="020B0604020202020204" pitchFamily="34" charset="0"/>
              </a:rPr>
              <a:t>Geospace</a:t>
            </a:r>
            <a:r>
              <a:rPr lang="en-US" sz="2400" b="0" i="0" dirty="0">
                <a:solidFill>
                  <a:srgbClr val="111111"/>
                </a:solidFill>
                <a:effectLst/>
                <a:latin typeface="Arial" panose="020B0604020202020204" pitchFamily="34" charset="0"/>
                <a:cs typeface="Arial" panose="020B0604020202020204" pitchFamily="34" charset="0"/>
              </a:rPr>
              <a:t> General Circulation Model </a:t>
            </a:r>
            <a:r>
              <a:rPr lang="en-US" altLang="zh-CN" sz="2400" b="0" i="0" dirty="0">
                <a:solidFill>
                  <a:srgbClr val="111111"/>
                </a:solidFill>
                <a:effectLst/>
                <a:latin typeface="Arial" panose="020B0604020202020204" pitchFamily="34" charset="0"/>
                <a:cs typeface="Arial" panose="020B0604020202020204" pitchFamily="34" charset="0"/>
              </a:rPr>
              <a:t>(</a:t>
            </a:r>
            <a:r>
              <a:rPr lang="en-US" sz="2400" b="1" i="0" dirty="0">
                <a:solidFill>
                  <a:srgbClr val="C00000"/>
                </a:solidFill>
                <a:effectLst/>
                <a:latin typeface="Arial" panose="020B0604020202020204" pitchFamily="34" charset="0"/>
                <a:cs typeface="Arial" panose="020B0604020202020204" pitchFamily="34" charset="0"/>
              </a:rPr>
              <a:t>Open GGCM</a:t>
            </a:r>
            <a:r>
              <a:rPr lang="en-US" sz="2400" b="0" i="0" dirty="0">
                <a:solidFill>
                  <a:srgbClr val="111111"/>
                </a:solidFill>
                <a:effectLst/>
                <a:latin typeface="Arial" panose="020B0604020202020204" pitchFamily="34" charset="0"/>
                <a:cs typeface="Arial" panose="020B0604020202020204" pitchFamily="34" charset="0"/>
              </a:rPr>
              <a:t>)</a:t>
            </a:r>
          </a:p>
          <a:p>
            <a:pPr lvl="1" algn="just">
              <a:lnSpc>
                <a:spcPct val="120000"/>
              </a:lnSpc>
            </a:pPr>
            <a:r>
              <a:rPr lang="en-US" sz="2000" dirty="0">
                <a:solidFill>
                  <a:srgbClr val="1C1D1E"/>
                </a:solidFill>
                <a:latin typeface="Arial" panose="020B0604020202020204" pitchFamily="34" charset="0"/>
                <a:cs typeface="Arial" panose="020B0604020202020204" pitchFamily="34" charset="0"/>
              </a:rPr>
              <a:t>Raeder et al., 1999</a:t>
            </a:r>
          </a:p>
          <a:p>
            <a:pPr marL="342900" indent="-342900">
              <a:lnSpc>
                <a:spcPct val="12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Piecewise Parabolic Method with </a:t>
            </a:r>
            <a:r>
              <a:rPr lang="en-US" sz="2400" dirty="0" err="1">
                <a:latin typeface="Arial" panose="020B0604020202020204" pitchFamily="34" charset="0"/>
                <a:cs typeface="Arial" panose="020B0604020202020204" pitchFamily="34" charset="0"/>
              </a:rPr>
              <a:t>LagRangian</a:t>
            </a:r>
            <a:r>
              <a:rPr lang="en-US" sz="2400" dirty="0">
                <a:latin typeface="Arial" panose="020B0604020202020204" pitchFamily="34" charset="0"/>
                <a:cs typeface="Arial" panose="020B0604020202020204" pitchFamily="34" charset="0"/>
              </a:rPr>
              <a:t> remap (</a:t>
            </a:r>
            <a:r>
              <a:rPr lang="en-US" sz="2400" b="1" dirty="0">
                <a:solidFill>
                  <a:srgbClr val="C00000"/>
                </a:solidFill>
                <a:latin typeface="Arial" panose="020B0604020202020204" pitchFamily="34" charset="0"/>
                <a:cs typeface="Arial" panose="020B0604020202020204" pitchFamily="34" charset="0"/>
              </a:rPr>
              <a:t>PPMLR</a:t>
            </a:r>
            <a:r>
              <a:rPr lang="en-US" sz="2400" dirty="0">
                <a:latin typeface="Arial" panose="020B0604020202020204" pitchFamily="34" charset="0"/>
                <a:cs typeface="Arial" panose="020B0604020202020204" pitchFamily="34" charset="0"/>
              </a:rPr>
              <a:t>)</a:t>
            </a:r>
          </a:p>
          <a:p>
            <a:pPr lvl="1" algn="just"/>
            <a:r>
              <a:rPr lang="en-US" altLang="zh-CN" sz="2000" dirty="0">
                <a:solidFill>
                  <a:srgbClr val="1C1D1E"/>
                </a:solidFill>
                <a:latin typeface="Arial" panose="020B0604020202020204" pitchFamily="34" charset="0"/>
                <a:cs typeface="Arial" panose="020B0604020202020204" pitchFamily="34" charset="0"/>
              </a:rPr>
              <a:t>Hu et al., 2007</a:t>
            </a:r>
            <a:endParaRPr lang="zh-CN" altLang="en-US" sz="200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BB94C094-0586-4255-8CB2-16C3FC91CA94}"/>
              </a:ext>
            </a:extLst>
          </p:cNvPr>
          <p:cNvSpPr txBox="1"/>
          <p:nvPr/>
        </p:nvSpPr>
        <p:spPr>
          <a:xfrm>
            <a:off x="912040" y="3633876"/>
            <a:ext cx="3954249" cy="523220"/>
          </a:xfrm>
          <a:prstGeom prst="rect">
            <a:avLst/>
          </a:prstGeom>
          <a:noFill/>
        </p:spPr>
        <p:txBody>
          <a:bodyPr wrap="square" rtlCol="0">
            <a:spAutoFit/>
          </a:bodyPr>
          <a:lstStyle/>
          <a:p>
            <a:r>
              <a:rPr lang="en-US" altLang="zh-CN" sz="2800" dirty="0">
                <a:latin typeface="Arial" panose="020B0604020202020204" pitchFamily="34" charset="0"/>
                <a:cs typeface="Arial" panose="020B0604020202020204" pitchFamily="34" charset="0"/>
              </a:rPr>
              <a:t>Solar wind conditions</a:t>
            </a:r>
            <a:endParaRPr lang="zh-CN" alt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1" name="表格 21">
                <a:extLst>
                  <a:ext uri="{FF2B5EF4-FFF2-40B4-BE49-F238E27FC236}">
                    <a16:creationId xmlns:a16="http://schemas.microsoft.com/office/drawing/2014/main" id="{BEBF7743-0291-4EB1-9329-ABF332834A5A}"/>
                  </a:ext>
                </a:extLst>
              </p:cNvPr>
              <p:cNvGraphicFramePr>
                <a:graphicFrameLocks noGrp="1"/>
              </p:cNvGraphicFramePr>
              <p:nvPr/>
            </p:nvGraphicFramePr>
            <p:xfrm>
              <a:off x="2032000" y="4355217"/>
              <a:ext cx="8128000" cy="1609263"/>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4137614546"/>
                        </a:ext>
                      </a:extLst>
                    </a:gridCol>
                    <a:gridCol w="2032000">
                      <a:extLst>
                        <a:ext uri="{9D8B030D-6E8A-4147-A177-3AD203B41FA5}">
                          <a16:colId xmlns:a16="http://schemas.microsoft.com/office/drawing/2014/main" val="2813044329"/>
                        </a:ext>
                      </a:extLst>
                    </a:gridCol>
                    <a:gridCol w="2032000">
                      <a:extLst>
                        <a:ext uri="{9D8B030D-6E8A-4147-A177-3AD203B41FA5}">
                          <a16:colId xmlns:a16="http://schemas.microsoft.com/office/drawing/2014/main" val="1704891896"/>
                        </a:ext>
                      </a:extLst>
                    </a:gridCol>
                    <a:gridCol w="2032000">
                      <a:extLst>
                        <a:ext uri="{9D8B030D-6E8A-4147-A177-3AD203B41FA5}">
                          <a16:colId xmlns:a16="http://schemas.microsoft.com/office/drawing/2014/main" val="1205161285"/>
                        </a:ext>
                      </a:extLst>
                    </a:gridCol>
                  </a:tblGrid>
                  <a:tr h="542839">
                    <a:tc>
                      <a:txBody>
                        <a:bodyPr/>
                        <a:lstStyle/>
                        <a:p>
                          <a:pPr algn="ctr"/>
                          <a:r>
                            <a:rPr lang="en-US" sz="2400" dirty="0"/>
                            <a:t>Model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Vx (km/s)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t>Bz</a:t>
                          </a:r>
                          <a:r>
                            <a:rPr lang="en-US" sz="2400" dirty="0"/>
                            <a:t> (</a:t>
                          </a:r>
                          <a:r>
                            <a:rPr lang="en-US" sz="2400" dirty="0" err="1"/>
                            <a:t>nT</a:t>
                          </a:r>
                          <a:r>
                            <a:rPr lang="en-US" sz="240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N (</a:t>
                          </a:r>
                          <a14:m>
                            <m:oMath xmlns:m="http://schemas.openxmlformats.org/officeDocument/2006/math">
                              <m:sSup>
                                <m:sSupPr>
                                  <m:ctrlPr>
                                    <a:rPr lang="en-US" sz="2400" b="0" i="1" dirty="0" smtClean="0">
                                      <a:latin typeface="Cambria Math" panose="02040503050406030204" pitchFamily="18" charset="0"/>
                                    </a:rPr>
                                  </m:ctrlPr>
                                </m:sSupPr>
                                <m:e>
                                  <m:r>
                                    <m:rPr>
                                      <m:sty m:val="p"/>
                                    </m:rPr>
                                    <a:rPr lang="en-US" sz="2400" b="0" i="1" dirty="0" smtClean="0">
                                      <a:latin typeface="Cambria Math" panose="02040503050406030204" pitchFamily="18" charset="0"/>
                                    </a:rPr>
                                    <m:t>cm</m:t>
                                  </m:r>
                                </m:e>
                                <m:sup>
                                  <m:r>
                                    <a:rPr lang="en-US" sz="2400" b="0" dirty="0" smtClean="0">
                                      <a:latin typeface="Cambria Math" panose="02040503050406030204" pitchFamily="18" charset="0"/>
                                    </a:rPr>
                                    <m:t>−</m:t>
                                  </m:r>
                                  <m:r>
                                    <a:rPr lang="en-US" sz="2400" b="0" i="1" dirty="0" smtClean="0">
                                      <a:latin typeface="Cambria Math" panose="02040503050406030204" pitchFamily="18" charset="0"/>
                                    </a:rPr>
                                    <m:t>3</m:t>
                                  </m:r>
                                </m:sup>
                              </m:sSup>
                            </m:oMath>
                          </a14:m>
                          <a:r>
                            <a:rPr lang="en-US" sz="240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4325"/>
                      </a:ext>
                    </a:extLst>
                  </a:tr>
                  <a:tr h="533212">
                    <a:tc>
                      <a:txBody>
                        <a:bodyPr/>
                        <a:lstStyle/>
                        <a:p>
                          <a:pPr algn="ctr"/>
                          <a:r>
                            <a:rPr lang="en-US" sz="2400" dirty="0"/>
                            <a:t>PPMLR</a:t>
                          </a:r>
                        </a:p>
                      </a:txBody>
                      <a:tcPr anchor="ctr">
                        <a:lnT w="12700" cap="flat" cmpd="sng" algn="ctr">
                          <a:solidFill>
                            <a:schemeClr val="tx1"/>
                          </a:solidFill>
                          <a:prstDash val="solid"/>
                          <a:round/>
                          <a:headEnd type="none" w="med" len="med"/>
                          <a:tailEnd type="none" w="med" len="med"/>
                        </a:lnT>
                      </a:tcPr>
                    </a:tc>
                    <a:tc rowSpan="2">
                      <a:txBody>
                        <a:bodyPr/>
                        <a:lstStyle/>
                        <a:p>
                          <a:pPr algn="ctr"/>
                          <a:r>
                            <a:rPr lang="en-US" sz="2400" dirty="0"/>
                            <a:t>400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400" dirty="0"/>
                            <a:t>-5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400" dirty="0"/>
                            <a:t>12.5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306237"/>
                      </a:ext>
                    </a:extLst>
                  </a:tr>
                  <a:tr h="533212">
                    <a:tc>
                      <a:txBody>
                        <a:bodyPr/>
                        <a:lstStyle/>
                        <a:p>
                          <a:pPr algn="ctr"/>
                          <a:r>
                            <a:rPr lang="en-US" sz="2400" dirty="0"/>
                            <a:t>Open GGCM</a:t>
                          </a:r>
                        </a:p>
                      </a:txBody>
                      <a:tcPr anchor="ctr">
                        <a:lnB w="12700" cap="flat" cmpd="sng" algn="ctr">
                          <a:solidFill>
                            <a:schemeClr val="tx1"/>
                          </a:solidFill>
                          <a:prstDash val="solid"/>
                          <a:round/>
                          <a:headEnd type="none" w="med" len="med"/>
                          <a:tailEnd type="none" w="med" len="med"/>
                        </a:lnB>
                      </a:tcPr>
                    </a:tc>
                    <a:tc vMerge="1">
                      <a:txBody>
                        <a:bodyPr/>
                        <a:lstStyle/>
                        <a:p>
                          <a:pPr algn="ctr"/>
                          <a:endParaRPr lang="en-US" sz="2400" dirty="0"/>
                        </a:p>
                      </a:txBody>
                      <a:tcPr anchor="ctr"/>
                    </a:tc>
                    <a:tc vMerge="1">
                      <a:txBody>
                        <a:bodyPr/>
                        <a:lstStyle/>
                        <a:p>
                          <a:pPr algn="ctr"/>
                          <a:endParaRPr lang="en-US" sz="2400" dirty="0"/>
                        </a:p>
                      </a:txBody>
                      <a:tcPr anchor="ctr"/>
                    </a:tc>
                    <a:tc vMerge="1">
                      <a:txBody>
                        <a:bodyPr/>
                        <a:lstStyle/>
                        <a:p>
                          <a:pPr algn="ctr"/>
                          <a:endParaRPr lang="en-US" sz="2400" dirty="0"/>
                        </a:p>
                      </a:txBody>
                      <a:tcPr anchor="ctr"/>
                    </a:tc>
                    <a:extLst>
                      <a:ext uri="{0D108BD9-81ED-4DB2-BD59-A6C34878D82A}">
                        <a16:rowId xmlns:a16="http://schemas.microsoft.com/office/drawing/2014/main" val="1195168180"/>
                      </a:ext>
                    </a:extLst>
                  </a:tr>
                </a:tbl>
              </a:graphicData>
            </a:graphic>
          </p:graphicFrame>
        </mc:Choice>
        <mc:Fallback xmlns="">
          <p:graphicFrame>
            <p:nvGraphicFramePr>
              <p:cNvPr id="21" name="表格 21">
                <a:extLst>
                  <a:ext uri="{FF2B5EF4-FFF2-40B4-BE49-F238E27FC236}">
                    <a16:creationId xmlns:a16="http://schemas.microsoft.com/office/drawing/2014/main" id="{BEBF7743-0291-4EB1-9329-ABF332834A5A}"/>
                  </a:ext>
                </a:extLst>
              </p:cNvPr>
              <p:cNvGraphicFramePr>
                <a:graphicFrameLocks noGrp="1"/>
              </p:cNvGraphicFramePr>
              <p:nvPr>
                <p:extLst>
                  <p:ext uri="{D42A27DB-BD31-4B8C-83A1-F6EECF244321}">
                    <p14:modId xmlns:p14="http://schemas.microsoft.com/office/powerpoint/2010/main" val="3894970434"/>
                  </p:ext>
                </p:extLst>
              </p:nvPr>
            </p:nvGraphicFramePr>
            <p:xfrm>
              <a:off x="2032000" y="4355217"/>
              <a:ext cx="8128000" cy="1609263"/>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4137614546"/>
                        </a:ext>
                      </a:extLst>
                    </a:gridCol>
                    <a:gridCol w="2032000">
                      <a:extLst>
                        <a:ext uri="{9D8B030D-6E8A-4147-A177-3AD203B41FA5}">
                          <a16:colId xmlns:a16="http://schemas.microsoft.com/office/drawing/2014/main" val="2813044329"/>
                        </a:ext>
                      </a:extLst>
                    </a:gridCol>
                    <a:gridCol w="2032000">
                      <a:extLst>
                        <a:ext uri="{9D8B030D-6E8A-4147-A177-3AD203B41FA5}">
                          <a16:colId xmlns:a16="http://schemas.microsoft.com/office/drawing/2014/main" val="1704891896"/>
                        </a:ext>
                      </a:extLst>
                    </a:gridCol>
                    <a:gridCol w="2032000">
                      <a:extLst>
                        <a:ext uri="{9D8B030D-6E8A-4147-A177-3AD203B41FA5}">
                          <a16:colId xmlns:a16="http://schemas.microsoft.com/office/drawing/2014/main" val="1205161285"/>
                        </a:ext>
                      </a:extLst>
                    </a:gridCol>
                  </a:tblGrid>
                  <a:tr h="542839">
                    <a:tc>
                      <a:txBody>
                        <a:bodyPr/>
                        <a:lstStyle/>
                        <a:p>
                          <a:pPr algn="ctr"/>
                          <a:r>
                            <a:rPr lang="en-US" sz="2400" dirty="0"/>
                            <a:t>Model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Vx (km/s)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t>Bz</a:t>
                          </a:r>
                          <a:r>
                            <a:rPr lang="en-US" sz="2400" dirty="0"/>
                            <a:t> (</a:t>
                          </a:r>
                          <a:r>
                            <a:rPr lang="en-US" sz="2400" dirty="0" err="1"/>
                            <a:t>nT</a:t>
                          </a:r>
                          <a:r>
                            <a:rPr lang="en-US" sz="240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601" t="-1124" r="-300" b="-215730"/>
                          </a:stretch>
                        </a:blipFill>
                      </a:tcPr>
                    </a:tc>
                    <a:extLst>
                      <a:ext uri="{0D108BD9-81ED-4DB2-BD59-A6C34878D82A}">
                        <a16:rowId xmlns:a16="http://schemas.microsoft.com/office/drawing/2014/main" val="3061734325"/>
                      </a:ext>
                    </a:extLst>
                  </a:tr>
                  <a:tr h="533212">
                    <a:tc>
                      <a:txBody>
                        <a:bodyPr/>
                        <a:lstStyle/>
                        <a:p>
                          <a:pPr algn="ctr"/>
                          <a:r>
                            <a:rPr lang="en-US" sz="2400" dirty="0"/>
                            <a:t>PPMLR</a:t>
                          </a:r>
                        </a:p>
                      </a:txBody>
                      <a:tcPr anchor="ctr">
                        <a:lnT w="12700" cap="flat" cmpd="sng" algn="ctr">
                          <a:solidFill>
                            <a:schemeClr val="tx1"/>
                          </a:solidFill>
                          <a:prstDash val="solid"/>
                          <a:round/>
                          <a:headEnd type="none" w="med" len="med"/>
                          <a:tailEnd type="none" w="med" len="med"/>
                        </a:lnT>
                      </a:tcPr>
                    </a:tc>
                    <a:tc rowSpan="2">
                      <a:txBody>
                        <a:bodyPr/>
                        <a:lstStyle/>
                        <a:p>
                          <a:pPr algn="ctr"/>
                          <a:r>
                            <a:rPr lang="en-US" sz="2400" dirty="0"/>
                            <a:t>400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400" dirty="0"/>
                            <a:t>-5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400" dirty="0"/>
                            <a:t>12.5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306237"/>
                      </a:ext>
                    </a:extLst>
                  </a:tr>
                  <a:tr h="533212">
                    <a:tc>
                      <a:txBody>
                        <a:bodyPr/>
                        <a:lstStyle/>
                        <a:p>
                          <a:pPr algn="ctr"/>
                          <a:r>
                            <a:rPr lang="en-US" sz="2400" dirty="0"/>
                            <a:t>Open GGCM</a:t>
                          </a:r>
                        </a:p>
                      </a:txBody>
                      <a:tcPr anchor="ctr">
                        <a:lnB w="12700" cap="flat" cmpd="sng" algn="ctr">
                          <a:solidFill>
                            <a:schemeClr val="tx1"/>
                          </a:solidFill>
                          <a:prstDash val="solid"/>
                          <a:round/>
                          <a:headEnd type="none" w="med" len="med"/>
                          <a:tailEnd type="none" w="med" len="med"/>
                        </a:lnB>
                      </a:tcPr>
                    </a:tc>
                    <a:tc vMerge="1">
                      <a:txBody>
                        <a:bodyPr/>
                        <a:lstStyle/>
                        <a:p>
                          <a:pPr algn="ctr"/>
                          <a:endParaRPr lang="en-US" sz="2400" dirty="0"/>
                        </a:p>
                      </a:txBody>
                      <a:tcPr anchor="ctr"/>
                    </a:tc>
                    <a:tc vMerge="1">
                      <a:txBody>
                        <a:bodyPr/>
                        <a:lstStyle/>
                        <a:p>
                          <a:pPr algn="ctr"/>
                          <a:endParaRPr lang="en-US" sz="2400" dirty="0"/>
                        </a:p>
                      </a:txBody>
                      <a:tcPr anchor="ctr"/>
                    </a:tc>
                    <a:tc vMerge="1">
                      <a:txBody>
                        <a:bodyPr/>
                        <a:lstStyle/>
                        <a:p>
                          <a:pPr algn="ctr"/>
                          <a:endParaRPr lang="en-US" sz="2400" dirty="0"/>
                        </a:p>
                      </a:txBody>
                      <a:tcPr anchor="ctr"/>
                    </a:tc>
                    <a:extLst>
                      <a:ext uri="{0D108BD9-81ED-4DB2-BD59-A6C34878D82A}">
                        <a16:rowId xmlns:a16="http://schemas.microsoft.com/office/drawing/2014/main" val="1195168180"/>
                      </a:ext>
                    </a:extLst>
                  </a:tr>
                </a:tbl>
              </a:graphicData>
            </a:graphic>
          </p:graphicFrame>
        </mc:Fallback>
      </mc:AlternateContent>
      <p:grpSp>
        <p:nvGrpSpPr>
          <p:cNvPr id="42" name="组合 41">
            <a:extLst>
              <a:ext uri="{FF2B5EF4-FFF2-40B4-BE49-F238E27FC236}">
                <a16:creationId xmlns:a16="http://schemas.microsoft.com/office/drawing/2014/main" id="{F347EACF-D36B-4E96-BED9-BE99903FDA0A}"/>
              </a:ext>
            </a:extLst>
          </p:cNvPr>
          <p:cNvGrpSpPr/>
          <p:nvPr/>
        </p:nvGrpSpPr>
        <p:grpSpPr>
          <a:xfrm>
            <a:off x="316868" y="161676"/>
            <a:ext cx="2654932" cy="646331"/>
            <a:chOff x="316868" y="161676"/>
            <a:chExt cx="2654932" cy="646331"/>
          </a:xfrm>
        </p:grpSpPr>
        <p:sp>
          <p:nvSpPr>
            <p:cNvPr id="43" name="文本框 42">
              <a:extLst>
                <a:ext uri="{FF2B5EF4-FFF2-40B4-BE49-F238E27FC236}">
                  <a16:creationId xmlns:a16="http://schemas.microsoft.com/office/drawing/2014/main" id="{39328B8F-DA1E-447B-96FA-D88EE2966F70}"/>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Results</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44" name="组合 43">
              <a:extLst>
                <a:ext uri="{FF2B5EF4-FFF2-40B4-BE49-F238E27FC236}">
                  <a16:creationId xmlns:a16="http://schemas.microsoft.com/office/drawing/2014/main" id="{9F8901CE-0785-48D2-83A9-1562D9FF0FAB}"/>
                </a:ext>
              </a:extLst>
            </p:cNvPr>
            <p:cNvGrpSpPr/>
            <p:nvPr/>
          </p:nvGrpSpPr>
          <p:grpSpPr>
            <a:xfrm>
              <a:off x="316868" y="286841"/>
              <a:ext cx="396000" cy="396000"/>
              <a:chOff x="316868" y="286841"/>
              <a:chExt cx="396000" cy="396000"/>
            </a:xfrm>
          </p:grpSpPr>
          <p:sp>
            <p:nvSpPr>
              <p:cNvPr id="45" name="椭圆 44">
                <a:extLst>
                  <a:ext uri="{FF2B5EF4-FFF2-40B4-BE49-F238E27FC236}">
                    <a16:creationId xmlns:a16="http://schemas.microsoft.com/office/drawing/2014/main" id="{71A0C160-CD3A-43DD-8259-127164143360}"/>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47" name="椭圆 46">
                <a:extLst>
                  <a:ext uri="{FF2B5EF4-FFF2-40B4-BE49-F238E27FC236}">
                    <a16:creationId xmlns:a16="http://schemas.microsoft.com/office/drawing/2014/main" id="{D7EB1302-C187-45BA-9374-BAD52A238559}"/>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Tree>
    <p:extLst>
      <p:ext uri="{BB962C8B-B14F-4D97-AF65-F5344CB8AC3E}">
        <p14:creationId xmlns:p14="http://schemas.microsoft.com/office/powerpoint/2010/main" val="321664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15</a:t>
            </a:fld>
            <a:endParaRPr lang="zh-CN" altLang="en-US"/>
          </a:p>
        </p:txBody>
      </p:sp>
      <p:grpSp>
        <p:nvGrpSpPr>
          <p:cNvPr id="28" name="组合 27">
            <a:extLst>
              <a:ext uri="{FF2B5EF4-FFF2-40B4-BE49-F238E27FC236}">
                <a16:creationId xmlns:a16="http://schemas.microsoft.com/office/drawing/2014/main" id="{DF7892C7-E405-4E4A-A0C9-ECC7FDB485AA}"/>
              </a:ext>
            </a:extLst>
          </p:cNvPr>
          <p:cNvGrpSpPr/>
          <p:nvPr/>
        </p:nvGrpSpPr>
        <p:grpSpPr>
          <a:xfrm>
            <a:off x="316868" y="161676"/>
            <a:ext cx="2654932" cy="646331"/>
            <a:chOff x="316868" y="161676"/>
            <a:chExt cx="2654932" cy="646331"/>
          </a:xfrm>
        </p:grpSpPr>
        <p:sp>
          <p:nvSpPr>
            <p:cNvPr id="29" name="文本框 28">
              <a:extLst>
                <a:ext uri="{FF2B5EF4-FFF2-40B4-BE49-F238E27FC236}">
                  <a16:creationId xmlns:a16="http://schemas.microsoft.com/office/drawing/2014/main" id="{38E3E58E-2841-4B8D-A5FB-1A6C48C9D682}"/>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Results</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30" name="组合 29">
              <a:extLst>
                <a:ext uri="{FF2B5EF4-FFF2-40B4-BE49-F238E27FC236}">
                  <a16:creationId xmlns:a16="http://schemas.microsoft.com/office/drawing/2014/main" id="{D60F7124-34A4-4440-87FB-85C67CB22AD1}"/>
                </a:ext>
              </a:extLst>
            </p:cNvPr>
            <p:cNvGrpSpPr/>
            <p:nvPr/>
          </p:nvGrpSpPr>
          <p:grpSpPr>
            <a:xfrm>
              <a:off x="316868" y="286841"/>
              <a:ext cx="396000" cy="396000"/>
              <a:chOff x="316868" y="286841"/>
              <a:chExt cx="396000" cy="396000"/>
            </a:xfrm>
          </p:grpSpPr>
          <p:sp>
            <p:nvSpPr>
              <p:cNvPr id="31" name="椭圆 30">
                <a:extLst>
                  <a:ext uri="{FF2B5EF4-FFF2-40B4-BE49-F238E27FC236}">
                    <a16:creationId xmlns:a16="http://schemas.microsoft.com/office/drawing/2014/main" id="{D204043C-D89F-4418-9905-2F5FE6B10CB6}"/>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32" name="椭圆 31">
                <a:extLst>
                  <a:ext uri="{FF2B5EF4-FFF2-40B4-BE49-F238E27FC236}">
                    <a16:creationId xmlns:a16="http://schemas.microsoft.com/office/drawing/2014/main" id="{5073B782-C75D-462F-820A-284F3F3C0D5C}"/>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
        <p:nvSpPr>
          <p:cNvPr id="8" name="文本框 7">
            <a:extLst>
              <a:ext uri="{FF2B5EF4-FFF2-40B4-BE49-F238E27FC236}">
                <a16:creationId xmlns:a16="http://schemas.microsoft.com/office/drawing/2014/main" id="{B7A30332-E23D-4CFC-A762-01D494FF3310}"/>
              </a:ext>
            </a:extLst>
          </p:cNvPr>
          <p:cNvSpPr txBox="1"/>
          <p:nvPr/>
        </p:nvSpPr>
        <p:spPr>
          <a:xfrm>
            <a:off x="4351611" y="808007"/>
            <a:ext cx="348877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Pure MHD approach</a:t>
            </a:r>
          </a:p>
        </p:txBody>
      </p:sp>
      <p:grpSp>
        <p:nvGrpSpPr>
          <p:cNvPr id="23" name="组合 22">
            <a:extLst>
              <a:ext uri="{FF2B5EF4-FFF2-40B4-BE49-F238E27FC236}">
                <a16:creationId xmlns:a16="http://schemas.microsoft.com/office/drawing/2014/main" id="{F39433DF-9814-41A6-B7F5-682067805269}"/>
              </a:ext>
            </a:extLst>
          </p:cNvPr>
          <p:cNvGrpSpPr/>
          <p:nvPr/>
        </p:nvGrpSpPr>
        <p:grpSpPr>
          <a:xfrm>
            <a:off x="190744" y="1442889"/>
            <a:ext cx="11900905" cy="3192182"/>
            <a:chOff x="190744" y="1611049"/>
            <a:chExt cx="11900905" cy="3192182"/>
          </a:xfrm>
        </p:grpSpPr>
        <p:grpSp>
          <p:nvGrpSpPr>
            <p:cNvPr id="22" name="组合 21">
              <a:extLst>
                <a:ext uri="{FF2B5EF4-FFF2-40B4-BE49-F238E27FC236}">
                  <a16:creationId xmlns:a16="http://schemas.microsoft.com/office/drawing/2014/main" id="{52E49629-B82E-4C85-AD58-88C7E2A87157}"/>
                </a:ext>
              </a:extLst>
            </p:cNvPr>
            <p:cNvGrpSpPr/>
            <p:nvPr/>
          </p:nvGrpSpPr>
          <p:grpSpPr>
            <a:xfrm>
              <a:off x="6169569" y="1611049"/>
              <a:ext cx="5922080" cy="3050443"/>
              <a:chOff x="6169569" y="1611049"/>
              <a:chExt cx="5922080" cy="3050443"/>
            </a:xfrm>
          </p:grpSpPr>
          <p:grpSp>
            <p:nvGrpSpPr>
              <p:cNvPr id="10" name="组合 9">
                <a:extLst>
                  <a:ext uri="{FF2B5EF4-FFF2-40B4-BE49-F238E27FC236}">
                    <a16:creationId xmlns:a16="http://schemas.microsoft.com/office/drawing/2014/main" id="{95A550AB-F96C-42C9-B46C-85A3D9167ABC}"/>
                  </a:ext>
                </a:extLst>
              </p:cNvPr>
              <p:cNvGrpSpPr/>
              <p:nvPr/>
            </p:nvGrpSpPr>
            <p:grpSpPr>
              <a:xfrm>
                <a:off x="6169569" y="2249491"/>
                <a:ext cx="5922080" cy="2412001"/>
                <a:chOff x="6559305" y="2720982"/>
                <a:chExt cx="5922080" cy="2412001"/>
              </a:xfrm>
            </p:grpSpPr>
            <p:pic>
              <p:nvPicPr>
                <p:cNvPr id="18" name="图片 17">
                  <a:extLst>
                    <a:ext uri="{FF2B5EF4-FFF2-40B4-BE49-F238E27FC236}">
                      <a16:creationId xmlns:a16="http://schemas.microsoft.com/office/drawing/2014/main" id="{75D5E9EA-A86C-4D12-BFE3-77A1B8A00A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59305" y="2720982"/>
                  <a:ext cx="3217225" cy="2411999"/>
                </a:xfrm>
                <a:prstGeom prst="rect">
                  <a:avLst/>
                </a:prstGeom>
              </p:spPr>
            </p:pic>
            <p:pic>
              <p:nvPicPr>
                <p:cNvPr id="17" name="图片 16">
                  <a:extLst>
                    <a:ext uri="{FF2B5EF4-FFF2-40B4-BE49-F238E27FC236}">
                      <a16:creationId xmlns:a16="http://schemas.microsoft.com/office/drawing/2014/main" id="{F6493336-795B-42FF-AE2F-770B832FA809}"/>
                    </a:ext>
                  </a:extLst>
                </p:cNvPr>
                <p:cNvPicPr>
                  <a:picLocks noChangeAspect="1"/>
                </p:cNvPicPr>
                <p:nvPr/>
              </p:nvPicPr>
              <p:blipFill>
                <a:blip r:embed="rId4" cstate="print">
                  <a:extLst>
                    <a:ext uri="{28A0092B-C50C-407E-A947-70E740481C1C}">
                      <a14:useLocalDpi xmlns:a14="http://schemas.microsoft.com/office/drawing/2010/main" val="0"/>
                    </a:ext>
                  </a:extLst>
                </a:blip>
                <a:srcRect l="1987" r="1987"/>
                <a:stretch/>
              </p:blipFill>
              <p:spPr>
                <a:xfrm>
                  <a:off x="9392002" y="2720983"/>
                  <a:ext cx="3089383" cy="2412000"/>
                </a:xfrm>
                <a:prstGeom prst="rect">
                  <a:avLst/>
                </a:prstGeom>
              </p:spPr>
            </p:pic>
          </p:grpSp>
          <p:sp>
            <p:nvSpPr>
              <p:cNvPr id="7" name="文本框 6">
                <a:extLst>
                  <a:ext uri="{FF2B5EF4-FFF2-40B4-BE49-F238E27FC236}">
                    <a16:creationId xmlns:a16="http://schemas.microsoft.com/office/drawing/2014/main" id="{E03C8496-D8BF-4BC4-A1A5-AF165C336E35}"/>
                  </a:ext>
                </a:extLst>
              </p:cNvPr>
              <p:cNvSpPr txBox="1"/>
              <p:nvPr/>
            </p:nvSpPr>
            <p:spPr>
              <a:xfrm>
                <a:off x="8155780" y="1611049"/>
                <a:ext cx="201271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Pure PPMLR</a:t>
                </a:r>
              </a:p>
            </p:txBody>
          </p:sp>
        </p:grpSp>
        <p:grpSp>
          <p:nvGrpSpPr>
            <p:cNvPr id="19" name="组合 18">
              <a:extLst>
                <a:ext uri="{FF2B5EF4-FFF2-40B4-BE49-F238E27FC236}">
                  <a16:creationId xmlns:a16="http://schemas.microsoft.com/office/drawing/2014/main" id="{EAA7ACB8-85C3-46D3-9ACD-9C5068E14B45}"/>
                </a:ext>
              </a:extLst>
            </p:cNvPr>
            <p:cNvGrpSpPr/>
            <p:nvPr/>
          </p:nvGrpSpPr>
          <p:grpSpPr>
            <a:xfrm>
              <a:off x="190744" y="1611049"/>
              <a:ext cx="5915766" cy="3050443"/>
              <a:chOff x="190744" y="1611049"/>
              <a:chExt cx="5915766" cy="3050443"/>
            </a:xfrm>
          </p:grpSpPr>
          <p:grpSp>
            <p:nvGrpSpPr>
              <p:cNvPr id="11" name="组合 10">
                <a:extLst>
                  <a:ext uri="{FF2B5EF4-FFF2-40B4-BE49-F238E27FC236}">
                    <a16:creationId xmlns:a16="http://schemas.microsoft.com/office/drawing/2014/main" id="{C85C815A-C3CA-4EBD-AD82-1BC5C2F14EA7}"/>
                  </a:ext>
                </a:extLst>
              </p:cNvPr>
              <p:cNvGrpSpPr/>
              <p:nvPr/>
            </p:nvGrpSpPr>
            <p:grpSpPr>
              <a:xfrm>
                <a:off x="190744" y="2249492"/>
                <a:ext cx="5915766" cy="2412000"/>
                <a:chOff x="316868" y="3195416"/>
                <a:chExt cx="5915766" cy="2412000"/>
              </a:xfrm>
            </p:grpSpPr>
            <p:pic>
              <p:nvPicPr>
                <p:cNvPr id="6" name="图片 5">
                  <a:extLst>
                    <a:ext uri="{FF2B5EF4-FFF2-40B4-BE49-F238E27FC236}">
                      <a16:creationId xmlns:a16="http://schemas.microsoft.com/office/drawing/2014/main" id="{83F40355-BC54-46A9-B824-791C4219A0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6868" y="3195416"/>
                  <a:ext cx="3217225" cy="2412000"/>
                </a:xfrm>
                <a:prstGeom prst="rect">
                  <a:avLst/>
                </a:prstGeom>
              </p:spPr>
            </p:pic>
            <p:pic>
              <p:nvPicPr>
                <p:cNvPr id="3" name="图片 2">
                  <a:extLst>
                    <a:ext uri="{FF2B5EF4-FFF2-40B4-BE49-F238E27FC236}">
                      <a16:creationId xmlns:a16="http://schemas.microsoft.com/office/drawing/2014/main" id="{3F09717C-5E0E-48BC-84AD-BB7BBAD35607}"/>
                    </a:ext>
                  </a:extLst>
                </p:cNvPr>
                <p:cNvPicPr>
                  <a:picLocks noChangeAspect="1"/>
                </p:cNvPicPr>
                <p:nvPr/>
              </p:nvPicPr>
              <p:blipFill>
                <a:blip r:embed="rId6" cstate="print">
                  <a:extLst>
                    <a:ext uri="{28A0092B-C50C-407E-A947-70E740481C1C}">
                      <a14:useLocalDpi xmlns:a14="http://schemas.microsoft.com/office/drawing/2010/main" val="0"/>
                    </a:ext>
                  </a:extLst>
                </a:blip>
                <a:srcRect l="1987" r="1987"/>
                <a:stretch/>
              </p:blipFill>
              <p:spPr>
                <a:xfrm>
                  <a:off x="3143251" y="3195416"/>
                  <a:ext cx="3089383" cy="2412000"/>
                </a:xfrm>
                <a:prstGeom prst="rect">
                  <a:avLst/>
                </a:prstGeom>
              </p:spPr>
            </p:pic>
          </p:grpSp>
          <p:sp>
            <p:nvSpPr>
              <p:cNvPr id="20" name="文本框 19">
                <a:extLst>
                  <a:ext uri="{FF2B5EF4-FFF2-40B4-BE49-F238E27FC236}">
                    <a16:creationId xmlns:a16="http://schemas.microsoft.com/office/drawing/2014/main" id="{43F6B949-8A19-4374-BD8F-F2A740BCD79F}"/>
                  </a:ext>
                </a:extLst>
              </p:cNvPr>
              <p:cNvSpPr txBox="1"/>
              <p:nvPr/>
            </p:nvSpPr>
            <p:spPr>
              <a:xfrm>
                <a:off x="1920157" y="1611049"/>
                <a:ext cx="2746436"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Pure Open GGCM</a:t>
                </a:r>
              </a:p>
            </p:txBody>
          </p:sp>
        </p:grpSp>
        <p:cxnSp>
          <p:nvCxnSpPr>
            <p:cNvPr id="14" name="直接连接符 13">
              <a:extLst>
                <a:ext uri="{FF2B5EF4-FFF2-40B4-BE49-F238E27FC236}">
                  <a16:creationId xmlns:a16="http://schemas.microsoft.com/office/drawing/2014/main" id="{376AD507-D2F3-4399-8077-9C8A6240DB9D}"/>
                </a:ext>
              </a:extLst>
            </p:cNvPr>
            <p:cNvCxnSpPr>
              <a:cxnSpLocks/>
            </p:cNvCxnSpPr>
            <p:nvPr/>
          </p:nvCxnSpPr>
          <p:spPr>
            <a:xfrm>
              <a:off x="6096000" y="2207446"/>
              <a:ext cx="0" cy="2595785"/>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815FF3C-065D-443E-ADBA-B2C883678CB1}"/>
                  </a:ext>
                </a:extLst>
              </p:cNvPr>
              <p:cNvSpPr txBox="1"/>
              <p:nvPr/>
            </p:nvSpPr>
            <p:spPr>
              <a:xfrm>
                <a:off x="1237641" y="4966415"/>
                <a:ext cx="3152775" cy="561564"/>
              </a:xfrm>
              <a:prstGeom prst="rect">
                <a:avLst/>
              </a:prstGeom>
              <a:noFill/>
            </p:spPr>
            <p:txBody>
              <a:bodyPr wrap="square">
                <a:spAutoFit/>
              </a:bodyPr>
              <a:lstStyle/>
              <a:p>
                <a:pPr algn="ctr"/>
                <a14:m>
                  <m:oMath xmlns:m="http://schemas.openxmlformats.org/officeDocument/2006/math">
                    <m:sSub>
                      <m:sSubPr>
                        <m:ctrlPr>
                          <a:rPr lang="en-US" altLang="zh-CN" sz="2800" i="1" smtClean="0">
                            <a:latin typeface="Cambria Math" panose="02040503050406030204" pitchFamily="18" charset="0"/>
                          </a:rPr>
                        </m:ctrlPr>
                      </m:sSubPr>
                      <m:e>
                        <m:r>
                          <m:rPr>
                            <m:sty m:val="p"/>
                          </m:rPr>
                          <a:rPr lang="en-US" altLang="zh-CN" sz="2800" i="0" smtClean="0">
                            <a:latin typeface="Cambria Math" panose="02040503050406030204" pitchFamily="18" charset="0"/>
                          </a:rPr>
                          <m:t>Q</m:t>
                        </m:r>
                      </m:e>
                      <m:sub>
                        <m:r>
                          <m:rPr>
                            <m:sty m:val="p"/>
                          </m:rPr>
                          <a:rPr lang="en-US" altLang="zh-CN" sz="2800" i="0" smtClean="0">
                            <a:latin typeface="Cambria Math" panose="02040503050406030204" pitchFamily="18" charset="0"/>
                          </a:rPr>
                          <m:t>MHD</m:t>
                        </m:r>
                      </m:sub>
                    </m:sSub>
                  </m:oMath>
                </a14:m>
                <a:r>
                  <a:rPr lang="zh-CN" altLang="en-US" sz="2800" i="0" dirty="0">
                    <a:latin typeface="Arial" panose="020B0604020202020204" pitchFamily="34" charset="0"/>
                    <a:cs typeface="Arial" panose="020B0604020202020204" pitchFamily="34" charset="0"/>
                  </a:rPr>
                  <a:t> </a:t>
                </a:r>
                <a:r>
                  <a:rPr lang="en-US" altLang="zh-CN" sz="2800" i="0" dirty="0">
                    <a:latin typeface="Arial" panose="020B0604020202020204" pitchFamily="34" charset="0"/>
                    <a:cs typeface="Arial" panose="020B0604020202020204" pitchFamily="34" charset="0"/>
                  </a:rPr>
                  <a:t>=</a:t>
                </a:r>
                <a:r>
                  <a:rPr lang="zh-CN" altLang="en-US" sz="2800" i="0" dirty="0">
                    <a:latin typeface="Arial" panose="020B0604020202020204" pitchFamily="34" charset="0"/>
                    <a:cs typeface="Arial" panose="020B0604020202020204" pitchFamily="34" charset="0"/>
                  </a:rPr>
                  <a:t> </a:t>
                </a:r>
                <a14:m>
                  <m:oMath xmlns:m="http://schemas.openxmlformats.org/officeDocument/2006/math">
                    <m:r>
                      <m:rPr>
                        <m:sty m:val="p"/>
                      </m:rPr>
                      <a:rPr lang="zh-CN" altLang="en-US" sz="2800" i="0" smtClean="0">
                        <a:latin typeface="Cambria Math" panose="02040503050406030204" pitchFamily="18" charset="0"/>
                      </a:rPr>
                      <m:t>α</m:t>
                    </m:r>
                    <m:sSub>
                      <m:sSubPr>
                        <m:ctrlPr>
                          <a:rPr lang="en-US" altLang="zh-CN" sz="2800" i="1" smtClean="0">
                            <a:latin typeface="Cambria Math" panose="02040503050406030204" pitchFamily="18" charset="0"/>
                          </a:rPr>
                        </m:ctrlPr>
                      </m:sSubPr>
                      <m:e>
                        <m:r>
                          <m:rPr>
                            <m:sty m:val="p"/>
                          </m:rPr>
                          <a:rPr lang="en-US" altLang="zh-CN" sz="2800" i="0" smtClean="0">
                            <a:latin typeface="Cambria Math" panose="02040503050406030204" pitchFamily="18" charset="0"/>
                          </a:rPr>
                          <m:t>n</m:t>
                        </m:r>
                      </m:e>
                      <m:sub>
                        <m:r>
                          <m:rPr>
                            <m:sty m:val="p"/>
                          </m:rPr>
                          <a:rPr lang="en-US" altLang="zh-CN" sz="2800" i="0" smtClean="0">
                            <a:latin typeface="Cambria Math" panose="02040503050406030204" pitchFamily="18" charset="0"/>
                          </a:rPr>
                          <m:t>H</m:t>
                        </m:r>
                      </m:sub>
                    </m:sSub>
                    <m:sSub>
                      <m:sSubPr>
                        <m:ctrlPr>
                          <a:rPr lang="en-US" altLang="zh-CN" sz="2800" i="1" smtClean="0">
                            <a:latin typeface="Cambria Math" panose="02040503050406030204" pitchFamily="18" charset="0"/>
                          </a:rPr>
                        </m:ctrlPr>
                      </m:sSubPr>
                      <m:e>
                        <m:r>
                          <m:rPr>
                            <m:sty m:val="p"/>
                          </m:rPr>
                          <a:rPr lang="en-US" altLang="zh-CN" sz="2800" i="0" smtClean="0">
                            <a:latin typeface="Cambria Math" panose="02040503050406030204" pitchFamily="18" charset="0"/>
                          </a:rPr>
                          <m:t>n</m:t>
                        </m:r>
                      </m:e>
                      <m:sub>
                        <m:r>
                          <m:rPr>
                            <m:sty m:val="p"/>
                          </m:rPr>
                          <a:rPr lang="en-US" altLang="zh-CN" sz="2800" i="0" smtClean="0">
                            <a:latin typeface="Cambria Math" panose="02040503050406030204" pitchFamily="18" charset="0"/>
                          </a:rPr>
                          <m:t>p</m:t>
                        </m:r>
                      </m:sub>
                    </m:sSub>
                    <m:sSub>
                      <m:sSubPr>
                        <m:ctrlPr>
                          <a:rPr lang="en-US" altLang="zh-CN" sz="2800" i="1" smtClean="0">
                            <a:latin typeface="Cambria Math" panose="02040503050406030204" pitchFamily="18" charset="0"/>
                          </a:rPr>
                        </m:ctrlPr>
                      </m:sSubPr>
                      <m:e>
                        <m:r>
                          <m:rPr>
                            <m:sty m:val="p"/>
                          </m:rPr>
                          <a:rPr lang="en-US" altLang="zh-CN" sz="2800" i="0" smtClean="0">
                            <a:latin typeface="Cambria Math" panose="02040503050406030204" pitchFamily="18" charset="0"/>
                          </a:rPr>
                          <m:t>v</m:t>
                        </m:r>
                      </m:e>
                      <m:sub>
                        <m:r>
                          <m:rPr>
                            <m:sty m:val="p"/>
                          </m:rPr>
                          <a:rPr lang="en-US" altLang="zh-CN" sz="2800" i="0" smtClean="0">
                            <a:latin typeface="Cambria Math" panose="02040503050406030204" pitchFamily="18" charset="0"/>
                          </a:rPr>
                          <m:t>p</m:t>
                        </m:r>
                      </m:sub>
                    </m:sSub>
                  </m:oMath>
                </a14:m>
                <a:endParaRPr lang="en-US" altLang="zh-CN" sz="2800" i="0" dirty="0">
                  <a:latin typeface="Arial" panose="020B0604020202020204" pitchFamily="34" charset="0"/>
                  <a:cs typeface="Arial" panose="020B0604020202020204" pitchFamily="34" charset="0"/>
                </a:endParaRPr>
              </a:p>
            </p:txBody>
          </p:sp>
        </mc:Choice>
        <mc:Fallback xmlns="">
          <p:sp>
            <p:nvSpPr>
              <p:cNvPr id="25" name="文本框 24">
                <a:extLst>
                  <a:ext uri="{FF2B5EF4-FFF2-40B4-BE49-F238E27FC236}">
                    <a16:creationId xmlns:a16="http://schemas.microsoft.com/office/drawing/2014/main" id="{F815FF3C-065D-443E-ADBA-B2C883678CB1}"/>
                  </a:ext>
                </a:extLst>
              </p:cNvPr>
              <p:cNvSpPr txBox="1">
                <a:spLocks noRot="1" noChangeAspect="1" noMove="1" noResize="1" noEditPoints="1" noAdjustHandles="1" noChangeArrowheads="1" noChangeShapeType="1" noTextEdit="1"/>
              </p:cNvSpPr>
              <p:nvPr/>
            </p:nvSpPr>
            <p:spPr>
              <a:xfrm>
                <a:off x="1237641" y="4966415"/>
                <a:ext cx="3152775" cy="561564"/>
              </a:xfrm>
              <a:prstGeom prst="rect">
                <a:avLst/>
              </a:prstGeom>
              <a:blipFill>
                <a:blip r:embed="rId7"/>
                <a:stretch>
                  <a:fillRect t="-13043" b="-21739"/>
                </a:stretch>
              </a:blipFill>
            </p:spPr>
            <p:txBody>
              <a:bodyPr/>
              <a:lstStyle/>
              <a:p>
                <a:r>
                  <a:rPr lang="en-US">
                    <a:noFill/>
                  </a:rPr>
                  <a:t> </a:t>
                </a:r>
              </a:p>
            </p:txBody>
          </p:sp>
        </mc:Fallback>
      </mc:AlternateContent>
      <p:sp>
        <p:nvSpPr>
          <p:cNvPr id="26" name="文本框 25">
            <a:extLst>
              <a:ext uri="{FF2B5EF4-FFF2-40B4-BE49-F238E27FC236}">
                <a16:creationId xmlns:a16="http://schemas.microsoft.com/office/drawing/2014/main" id="{0E26269C-A40D-424D-B13D-F2CC9FCEB5C7}"/>
              </a:ext>
            </a:extLst>
          </p:cNvPr>
          <p:cNvSpPr txBox="1"/>
          <p:nvPr/>
        </p:nvSpPr>
        <p:spPr>
          <a:xfrm>
            <a:off x="5141282" y="4966415"/>
            <a:ext cx="5851882" cy="1279581"/>
          </a:xfrm>
          <a:prstGeom prst="rect">
            <a:avLst/>
          </a:prstGeom>
          <a:noFill/>
        </p:spPr>
        <p:txBody>
          <a:bodyPr wrap="square">
            <a:spAutoFit/>
          </a:bodyPr>
          <a:lstStyle/>
          <a:p>
            <a:pPr algn="just">
              <a:lnSpc>
                <a:spcPct val="110000"/>
              </a:lnSpc>
            </a:pPr>
            <a:r>
              <a:rPr lang="en-US" sz="2400" dirty="0">
                <a:latin typeface="Arial" panose="020B0604020202020204" pitchFamily="34" charset="0"/>
                <a:cs typeface="Arial" panose="020B0604020202020204" pitchFamily="34" charset="0"/>
              </a:rPr>
              <a:t>α is </a:t>
            </a:r>
            <a:r>
              <a:rPr lang="en-US" altLang="zh-CN" sz="2400" dirty="0">
                <a:latin typeface="Arial" panose="020B0604020202020204" pitchFamily="34" charset="0"/>
                <a:cs typeface="Arial" panose="020B0604020202020204" pitchFamily="34" charset="0"/>
              </a:rPr>
              <a:t>a combined coefficient </a:t>
            </a:r>
            <a:r>
              <a:rPr lang="en-US" sz="2400" dirty="0">
                <a:latin typeface="Arial" panose="020B0604020202020204" pitchFamily="34" charset="0"/>
                <a:cs typeface="Arial" panose="020B0604020202020204" pitchFamily="34" charset="0"/>
              </a:rPr>
              <a:t>contains the information about all the heavy SW ions that contribute to the Soft X-ray emission.</a:t>
            </a:r>
          </a:p>
        </p:txBody>
      </p:sp>
    </p:spTree>
    <p:extLst>
      <p:ext uri="{BB962C8B-B14F-4D97-AF65-F5344CB8AC3E}">
        <p14:creationId xmlns:p14="http://schemas.microsoft.com/office/powerpoint/2010/main" val="135742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16</a:t>
            </a:fld>
            <a:endParaRPr lang="zh-CN" altLang="en-US"/>
          </a:p>
        </p:txBody>
      </p:sp>
      <p:grpSp>
        <p:nvGrpSpPr>
          <p:cNvPr id="28" name="组合 27">
            <a:extLst>
              <a:ext uri="{FF2B5EF4-FFF2-40B4-BE49-F238E27FC236}">
                <a16:creationId xmlns:a16="http://schemas.microsoft.com/office/drawing/2014/main" id="{DF7892C7-E405-4E4A-A0C9-ECC7FDB485AA}"/>
              </a:ext>
            </a:extLst>
          </p:cNvPr>
          <p:cNvGrpSpPr/>
          <p:nvPr/>
        </p:nvGrpSpPr>
        <p:grpSpPr>
          <a:xfrm>
            <a:off x="316868" y="161676"/>
            <a:ext cx="2654932" cy="646331"/>
            <a:chOff x="316868" y="161676"/>
            <a:chExt cx="2654932" cy="646331"/>
          </a:xfrm>
        </p:grpSpPr>
        <p:sp>
          <p:nvSpPr>
            <p:cNvPr id="29" name="文本框 28">
              <a:extLst>
                <a:ext uri="{FF2B5EF4-FFF2-40B4-BE49-F238E27FC236}">
                  <a16:creationId xmlns:a16="http://schemas.microsoft.com/office/drawing/2014/main" id="{38E3E58E-2841-4B8D-A5FB-1A6C48C9D682}"/>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Results</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30" name="组合 29">
              <a:extLst>
                <a:ext uri="{FF2B5EF4-FFF2-40B4-BE49-F238E27FC236}">
                  <a16:creationId xmlns:a16="http://schemas.microsoft.com/office/drawing/2014/main" id="{D60F7124-34A4-4440-87FB-85C67CB22AD1}"/>
                </a:ext>
              </a:extLst>
            </p:cNvPr>
            <p:cNvGrpSpPr/>
            <p:nvPr/>
          </p:nvGrpSpPr>
          <p:grpSpPr>
            <a:xfrm>
              <a:off x="316868" y="286841"/>
              <a:ext cx="396000" cy="396000"/>
              <a:chOff x="316868" y="286841"/>
              <a:chExt cx="396000" cy="396000"/>
            </a:xfrm>
          </p:grpSpPr>
          <p:sp>
            <p:nvSpPr>
              <p:cNvPr id="31" name="椭圆 30">
                <a:extLst>
                  <a:ext uri="{FF2B5EF4-FFF2-40B4-BE49-F238E27FC236}">
                    <a16:creationId xmlns:a16="http://schemas.microsoft.com/office/drawing/2014/main" id="{D204043C-D89F-4418-9905-2F5FE6B10CB6}"/>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32" name="椭圆 31">
                <a:extLst>
                  <a:ext uri="{FF2B5EF4-FFF2-40B4-BE49-F238E27FC236}">
                    <a16:creationId xmlns:a16="http://schemas.microsoft.com/office/drawing/2014/main" id="{5073B782-C75D-462F-820A-284F3F3C0D5C}"/>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
        <p:nvSpPr>
          <p:cNvPr id="8" name="文本框 7">
            <a:extLst>
              <a:ext uri="{FF2B5EF4-FFF2-40B4-BE49-F238E27FC236}">
                <a16:creationId xmlns:a16="http://schemas.microsoft.com/office/drawing/2014/main" id="{B7A30332-E23D-4CFC-A762-01D494FF3310}"/>
              </a:ext>
            </a:extLst>
          </p:cNvPr>
          <p:cNvSpPr txBox="1"/>
          <p:nvPr/>
        </p:nvSpPr>
        <p:spPr>
          <a:xfrm>
            <a:off x="4351611" y="808007"/>
            <a:ext cx="348877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TP-MHD approach</a:t>
            </a:r>
          </a:p>
        </p:txBody>
      </p:sp>
      <p:grpSp>
        <p:nvGrpSpPr>
          <p:cNvPr id="23" name="组合 22">
            <a:extLst>
              <a:ext uri="{FF2B5EF4-FFF2-40B4-BE49-F238E27FC236}">
                <a16:creationId xmlns:a16="http://schemas.microsoft.com/office/drawing/2014/main" id="{F39433DF-9814-41A6-B7F5-682067805269}"/>
              </a:ext>
            </a:extLst>
          </p:cNvPr>
          <p:cNvGrpSpPr/>
          <p:nvPr/>
        </p:nvGrpSpPr>
        <p:grpSpPr>
          <a:xfrm>
            <a:off x="190744" y="1442889"/>
            <a:ext cx="11963965" cy="3192182"/>
            <a:chOff x="190744" y="1611049"/>
            <a:chExt cx="11963965" cy="3192182"/>
          </a:xfrm>
        </p:grpSpPr>
        <p:grpSp>
          <p:nvGrpSpPr>
            <p:cNvPr id="22" name="组合 21">
              <a:extLst>
                <a:ext uri="{FF2B5EF4-FFF2-40B4-BE49-F238E27FC236}">
                  <a16:creationId xmlns:a16="http://schemas.microsoft.com/office/drawing/2014/main" id="{52E49629-B82E-4C85-AD58-88C7E2A87157}"/>
                </a:ext>
              </a:extLst>
            </p:cNvPr>
            <p:cNvGrpSpPr/>
            <p:nvPr/>
          </p:nvGrpSpPr>
          <p:grpSpPr>
            <a:xfrm>
              <a:off x="6169570" y="1611049"/>
              <a:ext cx="5985139" cy="3050443"/>
              <a:chOff x="6169570" y="1611049"/>
              <a:chExt cx="5985139" cy="3050443"/>
            </a:xfrm>
          </p:grpSpPr>
          <p:grpSp>
            <p:nvGrpSpPr>
              <p:cNvPr id="10" name="组合 9">
                <a:extLst>
                  <a:ext uri="{FF2B5EF4-FFF2-40B4-BE49-F238E27FC236}">
                    <a16:creationId xmlns:a16="http://schemas.microsoft.com/office/drawing/2014/main" id="{95A550AB-F96C-42C9-B46C-85A3D9167ABC}"/>
                  </a:ext>
                </a:extLst>
              </p:cNvPr>
              <p:cNvGrpSpPr/>
              <p:nvPr/>
            </p:nvGrpSpPr>
            <p:grpSpPr>
              <a:xfrm>
                <a:off x="6169570" y="2249492"/>
                <a:ext cx="5985139" cy="2412000"/>
                <a:chOff x="6559306" y="2720983"/>
                <a:chExt cx="5985139" cy="2412000"/>
              </a:xfrm>
            </p:grpSpPr>
            <p:pic>
              <p:nvPicPr>
                <p:cNvPr id="18" name="图片 17">
                  <a:extLst>
                    <a:ext uri="{FF2B5EF4-FFF2-40B4-BE49-F238E27FC236}">
                      <a16:creationId xmlns:a16="http://schemas.microsoft.com/office/drawing/2014/main" id="{75D5E9EA-A86C-4D12-BFE3-77A1B8A00A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59306" y="2720983"/>
                  <a:ext cx="3217225" cy="2412000"/>
                </a:xfrm>
                <a:prstGeom prst="rect">
                  <a:avLst/>
                </a:prstGeom>
              </p:spPr>
            </p:pic>
            <p:pic>
              <p:nvPicPr>
                <p:cNvPr id="17" name="图片 16">
                  <a:extLst>
                    <a:ext uri="{FF2B5EF4-FFF2-40B4-BE49-F238E27FC236}">
                      <a16:creationId xmlns:a16="http://schemas.microsoft.com/office/drawing/2014/main" id="{F6493336-795B-42FF-AE2F-770B832FA8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74"/>
                <a:stretch/>
              </p:blipFill>
              <p:spPr>
                <a:xfrm>
                  <a:off x="9455062" y="2720983"/>
                  <a:ext cx="3089383" cy="2412000"/>
                </a:xfrm>
                <a:prstGeom prst="rect">
                  <a:avLst/>
                </a:prstGeom>
              </p:spPr>
            </p:pic>
          </p:grpSp>
          <p:sp>
            <p:nvSpPr>
              <p:cNvPr id="7" name="文本框 6">
                <a:extLst>
                  <a:ext uri="{FF2B5EF4-FFF2-40B4-BE49-F238E27FC236}">
                    <a16:creationId xmlns:a16="http://schemas.microsoft.com/office/drawing/2014/main" id="{E03C8496-D8BF-4BC4-A1A5-AF165C336E35}"/>
                  </a:ext>
                </a:extLst>
              </p:cNvPr>
              <p:cNvSpPr txBox="1"/>
              <p:nvPr/>
            </p:nvSpPr>
            <p:spPr>
              <a:xfrm>
                <a:off x="8155780" y="1611049"/>
                <a:ext cx="201271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TP-PPMLR</a:t>
                </a:r>
              </a:p>
            </p:txBody>
          </p:sp>
        </p:grpSp>
        <p:grpSp>
          <p:nvGrpSpPr>
            <p:cNvPr id="19" name="组合 18">
              <a:extLst>
                <a:ext uri="{FF2B5EF4-FFF2-40B4-BE49-F238E27FC236}">
                  <a16:creationId xmlns:a16="http://schemas.microsoft.com/office/drawing/2014/main" id="{EAA7ACB8-85C3-46D3-9ACD-9C5068E14B45}"/>
                </a:ext>
              </a:extLst>
            </p:cNvPr>
            <p:cNvGrpSpPr/>
            <p:nvPr/>
          </p:nvGrpSpPr>
          <p:grpSpPr>
            <a:xfrm>
              <a:off x="190744" y="1611049"/>
              <a:ext cx="5978826" cy="3050443"/>
              <a:chOff x="190744" y="1611049"/>
              <a:chExt cx="5978826" cy="3050443"/>
            </a:xfrm>
          </p:grpSpPr>
          <p:grpSp>
            <p:nvGrpSpPr>
              <p:cNvPr id="11" name="组合 10">
                <a:extLst>
                  <a:ext uri="{FF2B5EF4-FFF2-40B4-BE49-F238E27FC236}">
                    <a16:creationId xmlns:a16="http://schemas.microsoft.com/office/drawing/2014/main" id="{C85C815A-C3CA-4EBD-AD82-1BC5C2F14EA7}"/>
                  </a:ext>
                </a:extLst>
              </p:cNvPr>
              <p:cNvGrpSpPr/>
              <p:nvPr/>
            </p:nvGrpSpPr>
            <p:grpSpPr>
              <a:xfrm>
                <a:off x="190744" y="2249492"/>
                <a:ext cx="5978826" cy="2412000"/>
                <a:chOff x="316868" y="3195416"/>
                <a:chExt cx="5978826" cy="2412000"/>
              </a:xfrm>
            </p:grpSpPr>
            <p:pic>
              <p:nvPicPr>
                <p:cNvPr id="6" name="图片 5">
                  <a:extLst>
                    <a:ext uri="{FF2B5EF4-FFF2-40B4-BE49-F238E27FC236}">
                      <a16:creationId xmlns:a16="http://schemas.microsoft.com/office/drawing/2014/main" id="{83F40355-BC54-46A9-B824-791C4219A0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868" y="3195416"/>
                  <a:ext cx="3217226" cy="2412000"/>
                </a:xfrm>
                <a:prstGeom prst="rect">
                  <a:avLst/>
                </a:prstGeom>
              </p:spPr>
            </p:pic>
            <p:pic>
              <p:nvPicPr>
                <p:cNvPr id="3" name="图片 2">
                  <a:extLst>
                    <a:ext uri="{FF2B5EF4-FFF2-40B4-BE49-F238E27FC236}">
                      <a16:creationId xmlns:a16="http://schemas.microsoft.com/office/drawing/2014/main" id="{3F09717C-5E0E-48BC-84AD-BB7BBAD356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74"/>
                <a:stretch/>
              </p:blipFill>
              <p:spPr>
                <a:xfrm>
                  <a:off x="3206311" y="3195416"/>
                  <a:ext cx="3089383" cy="2412000"/>
                </a:xfrm>
                <a:prstGeom prst="rect">
                  <a:avLst/>
                </a:prstGeom>
              </p:spPr>
            </p:pic>
          </p:grpSp>
          <p:sp>
            <p:nvSpPr>
              <p:cNvPr id="20" name="文本框 19">
                <a:extLst>
                  <a:ext uri="{FF2B5EF4-FFF2-40B4-BE49-F238E27FC236}">
                    <a16:creationId xmlns:a16="http://schemas.microsoft.com/office/drawing/2014/main" id="{43F6B949-8A19-4374-BD8F-F2A740BCD79F}"/>
                  </a:ext>
                </a:extLst>
              </p:cNvPr>
              <p:cNvSpPr txBox="1"/>
              <p:nvPr/>
            </p:nvSpPr>
            <p:spPr>
              <a:xfrm>
                <a:off x="1920157" y="1611049"/>
                <a:ext cx="2520001"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TP-Open GGCM</a:t>
                </a:r>
              </a:p>
            </p:txBody>
          </p:sp>
        </p:grpSp>
        <p:cxnSp>
          <p:nvCxnSpPr>
            <p:cNvPr id="14" name="直接连接符 13">
              <a:extLst>
                <a:ext uri="{FF2B5EF4-FFF2-40B4-BE49-F238E27FC236}">
                  <a16:creationId xmlns:a16="http://schemas.microsoft.com/office/drawing/2014/main" id="{376AD507-D2F3-4399-8077-9C8A6240DB9D}"/>
                </a:ext>
              </a:extLst>
            </p:cNvPr>
            <p:cNvCxnSpPr>
              <a:cxnSpLocks/>
            </p:cNvCxnSpPr>
            <p:nvPr/>
          </p:nvCxnSpPr>
          <p:spPr>
            <a:xfrm>
              <a:off x="6096000" y="2207446"/>
              <a:ext cx="0" cy="2595785"/>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24" name="文本框 23">
            <a:extLst>
              <a:ext uri="{FF2B5EF4-FFF2-40B4-BE49-F238E27FC236}">
                <a16:creationId xmlns:a16="http://schemas.microsoft.com/office/drawing/2014/main" id="{0789A8A1-8913-435F-A136-6697345088F7}"/>
              </a:ext>
            </a:extLst>
          </p:cNvPr>
          <p:cNvSpPr txBox="1"/>
          <p:nvPr/>
        </p:nvSpPr>
        <p:spPr>
          <a:xfrm>
            <a:off x="975239" y="5016032"/>
            <a:ext cx="10241521"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With the same initial solar wind conditions, there are still some difference between TP-Open GGCM and TP-PPMLR approaches.</a:t>
            </a:r>
          </a:p>
        </p:txBody>
      </p:sp>
    </p:spTree>
    <p:extLst>
      <p:ext uri="{BB962C8B-B14F-4D97-AF65-F5344CB8AC3E}">
        <p14:creationId xmlns:p14="http://schemas.microsoft.com/office/powerpoint/2010/main" val="394253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17</a:t>
            </a:fld>
            <a:endParaRPr lang="zh-CN" altLang="en-US"/>
          </a:p>
        </p:txBody>
      </p:sp>
      <p:grpSp>
        <p:nvGrpSpPr>
          <p:cNvPr id="28" name="组合 27">
            <a:extLst>
              <a:ext uri="{FF2B5EF4-FFF2-40B4-BE49-F238E27FC236}">
                <a16:creationId xmlns:a16="http://schemas.microsoft.com/office/drawing/2014/main" id="{DF7892C7-E405-4E4A-A0C9-ECC7FDB485AA}"/>
              </a:ext>
            </a:extLst>
          </p:cNvPr>
          <p:cNvGrpSpPr/>
          <p:nvPr/>
        </p:nvGrpSpPr>
        <p:grpSpPr>
          <a:xfrm>
            <a:off x="316868" y="161676"/>
            <a:ext cx="2654932" cy="646331"/>
            <a:chOff x="316868" y="161676"/>
            <a:chExt cx="2654932" cy="646331"/>
          </a:xfrm>
        </p:grpSpPr>
        <p:sp>
          <p:nvSpPr>
            <p:cNvPr id="29" name="文本框 28">
              <a:extLst>
                <a:ext uri="{FF2B5EF4-FFF2-40B4-BE49-F238E27FC236}">
                  <a16:creationId xmlns:a16="http://schemas.microsoft.com/office/drawing/2014/main" id="{38E3E58E-2841-4B8D-A5FB-1A6C48C9D682}"/>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Results</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30" name="组合 29">
              <a:extLst>
                <a:ext uri="{FF2B5EF4-FFF2-40B4-BE49-F238E27FC236}">
                  <a16:creationId xmlns:a16="http://schemas.microsoft.com/office/drawing/2014/main" id="{D60F7124-34A4-4440-87FB-85C67CB22AD1}"/>
                </a:ext>
              </a:extLst>
            </p:cNvPr>
            <p:cNvGrpSpPr/>
            <p:nvPr/>
          </p:nvGrpSpPr>
          <p:grpSpPr>
            <a:xfrm>
              <a:off x="316868" y="286841"/>
              <a:ext cx="396000" cy="396000"/>
              <a:chOff x="316868" y="286841"/>
              <a:chExt cx="396000" cy="396000"/>
            </a:xfrm>
          </p:grpSpPr>
          <p:sp>
            <p:nvSpPr>
              <p:cNvPr id="31" name="椭圆 30">
                <a:extLst>
                  <a:ext uri="{FF2B5EF4-FFF2-40B4-BE49-F238E27FC236}">
                    <a16:creationId xmlns:a16="http://schemas.microsoft.com/office/drawing/2014/main" id="{D204043C-D89F-4418-9905-2F5FE6B10CB6}"/>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32" name="椭圆 31">
                <a:extLst>
                  <a:ext uri="{FF2B5EF4-FFF2-40B4-BE49-F238E27FC236}">
                    <a16:creationId xmlns:a16="http://schemas.microsoft.com/office/drawing/2014/main" id="{5073B782-C75D-462F-820A-284F3F3C0D5C}"/>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grpSp>
        <p:nvGrpSpPr>
          <p:cNvPr id="13" name="组合 12">
            <a:extLst>
              <a:ext uri="{FF2B5EF4-FFF2-40B4-BE49-F238E27FC236}">
                <a16:creationId xmlns:a16="http://schemas.microsoft.com/office/drawing/2014/main" id="{7C8AC99E-FD2F-487B-BD98-6DC74FDA4D3D}"/>
              </a:ext>
            </a:extLst>
          </p:cNvPr>
          <p:cNvGrpSpPr/>
          <p:nvPr/>
        </p:nvGrpSpPr>
        <p:grpSpPr>
          <a:xfrm>
            <a:off x="291095" y="787941"/>
            <a:ext cx="11900905" cy="3034532"/>
            <a:chOff x="291095" y="787941"/>
            <a:chExt cx="11900905" cy="3034532"/>
          </a:xfrm>
        </p:grpSpPr>
        <p:grpSp>
          <p:nvGrpSpPr>
            <p:cNvPr id="2" name="组合 1">
              <a:extLst>
                <a:ext uri="{FF2B5EF4-FFF2-40B4-BE49-F238E27FC236}">
                  <a16:creationId xmlns:a16="http://schemas.microsoft.com/office/drawing/2014/main" id="{8CC59154-5266-478A-BB9B-1B3E6546F9C8}"/>
                </a:ext>
              </a:extLst>
            </p:cNvPr>
            <p:cNvGrpSpPr/>
            <p:nvPr/>
          </p:nvGrpSpPr>
          <p:grpSpPr>
            <a:xfrm>
              <a:off x="291095" y="787941"/>
              <a:ext cx="11900905" cy="2766672"/>
              <a:chOff x="291095" y="840491"/>
              <a:chExt cx="11900905" cy="2766672"/>
            </a:xfrm>
          </p:grpSpPr>
          <p:grpSp>
            <p:nvGrpSpPr>
              <p:cNvPr id="10" name="组合 9">
                <a:extLst>
                  <a:ext uri="{FF2B5EF4-FFF2-40B4-BE49-F238E27FC236}">
                    <a16:creationId xmlns:a16="http://schemas.microsoft.com/office/drawing/2014/main" id="{95A550AB-F96C-42C9-B46C-85A3D9167ABC}"/>
                  </a:ext>
                </a:extLst>
              </p:cNvPr>
              <p:cNvGrpSpPr/>
              <p:nvPr/>
            </p:nvGrpSpPr>
            <p:grpSpPr>
              <a:xfrm>
                <a:off x="6269920" y="1195162"/>
                <a:ext cx="5922080" cy="2412001"/>
                <a:chOff x="6559305" y="2720982"/>
                <a:chExt cx="5922080" cy="2412001"/>
              </a:xfrm>
            </p:grpSpPr>
            <p:pic>
              <p:nvPicPr>
                <p:cNvPr id="18" name="图片 17">
                  <a:extLst>
                    <a:ext uri="{FF2B5EF4-FFF2-40B4-BE49-F238E27FC236}">
                      <a16:creationId xmlns:a16="http://schemas.microsoft.com/office/drawing/2014/main" id="{75D5E9EA-A86C-4D12-BFE3-77A1B8A00A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59305" y="2720982"/>
                  <a:ext cx="3217225" cy="2411999"/>
                </a:xfrm>
                <a:prstGeom prst="rect">
                  <a:avLst/>
                </a:prstGeom>
              </p:spPr>
            </p:pic>
            <p:pic>
              <p:nvPicPr>
                <p:cNvPr id="17" name="图片 16">
                  <a:extLst>
                    <a:ext uri="{FF2B5EF4-FFF2-40B4-BE49-F238E27FC236}">
                      <a16:creationId xmlns:a16="http://schemas.microsoft.com/office/drawing/2014/main" id="{F6493336-795B-42FF-AE2F-770B832FA809}"/>
                    </a:ext>
                  </a:extLst>
                </p:cNvPr>
                <p:cNvPicPr>
                  <a:picLocks noChangeAspect="1"/>
                </p:cNvPicPr>
                <p:nvPr/>
              </p:nvPicPr>
              <p:blipFill>
                <a:blip r:embed="rId4" cstate="print">
                  <a:extLst>
                    <a:ext uri="{28A0092B-C50C-407E-A947-70E740481C1C}">
                      <a14:useLocalDpi xmlns:a14="http://schemas.microsoft.com/office/drawing/2010/main" val="0"/>
                    </a:ext>
                  </a:extLst>
                </a:blip>
                <a:srcRect l="1987" r="1987"/>
                <a:stretch/>
              </p:blipFill>
              <p:spPr>
                <a:xfrm>
                  <a:off x="9392002" y="2720983"/>
                  <a:ext cx="3089383" cy="2412000"/>
                </a:xfrm>
                <a:prstGeom prst="rect">
                  <a:avLst/>
                </a:prstGeom>
              </p:spPr>
            </p:pic>
          </p:grpSp>
          <p:sp>
            <p:nvSpPr>
              <p:cNvPr id="7" name="文本框 6">
                <a:extLst>
                  <a:ext uri="{FF2B5EF4-FFF2-40B4-BE49-F238E27FC236}">
                    <a16:creationId xmlns:a16="http://schemas.microsoft.com/office/drawing/2014/main" id="{E03C8496-D8BF-4BC4-A1A5-AF165C336E35}"/>
                  </a:ext>
                </a:extLst>
              </p:cNvPr>
              <p:cNvSpPr txBox="1"/>
              <p:nvPr/>
            </p:nvSpPr>
            <p:spPr>
              <a:xfrm>
                <a:off x="8256131" y="840491"/>
                <a:ext cx="2012719"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Pure PPMLR</a:t>
                </a:r>
              </a:p>
            </p:txBody>
          </p:sp>
          <p:grpSp>
            <p:nvGrpSpPr>
              <p:cNvPr id="11" name="组合 10">
                <a:extLst>
                  <a:ext uri="{FF2B5EF4-FFF2-40B4-BE49-F238E27FC236}">
                    <a16:creationId xmlns:a16="http://schemas.microsoft.com/office/drawing/2014/main" id="{C85C815A-C3CA-4EBD-AD82-1BC5C2F14EA7}"/>
                  </a:ext>
                </a:extLst>
              </p:cNvPr>
              <p:cNvGrpSpPr/>
              <p:nvPr/>
            </p:nvGrpSpPr>
            <p:grpSpPr>
              <a:xfrm>
                <a:off x="291095" y="1195163"/>
                <a:ext cx="5915766" cy="2412000"/>
                <a:chOff x="316868" y="3195416"/>
                <a:chExt cx="5915766" cy="2412000"/>
              </a:xfrm>
            </p:grpSpPr>
            <p:pic>
              <p:nvPicPr>
                <p:cNvPr id="6" name="图片 5">
                  <a:extLst>
                    <a:ext uri="{FF2B5EF4-FFF2-40B4-BE49-F238E27FC236}">
                      <a16:creationId xmlns:a16="http://schemas.microsoft.com/office/drawing/2014/main" id="{83F40355-BC54-46A9-B824-791C4219A0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6868" y="3195416"/>
                  <a:ext cx="3217225" cy="2412000"/>
                </a:xfrm>
                <a:prstGeom prst="rect">
                  <a:avLst/>
                </a:prstGeom>
              </p:spPr>
            </p:pic>
            <p:pic>
              <p:nvPicPr>
                <p:cNvPr id="3" name="图片 2">
                  <a:extLst>
                    <a:ext uri="{FF2B5EF4-FFF2-40B4-BE49-F238E27FC236}">
                      <a16:creationId xmlns:a16="http://schemas.microsoft.com/office/drawing/2014/main" id="{3F09717C-5E0E-48BC-84AD-BB7BBAD35607}"/>
                    </a:ext>
                  </a:extLst>
                </p:cNvPr>
                <p:cNvPicPr>
                  <a:picLocks noChangeAspect="1"/>
                </p:cNvPicPr>
                <p:nvPr/>
              </p:nvPicPr>
              <p:blipFill>
                <a:blip r:embed="rId6" cstate="print">
                  <a:extLst>
                    <a:ext uri="{28A0092B-C50C-407E-A947-70E740481C1C}">
                      <a14:useLocalDpi xmlns:a14="http://schemas.microsoft.com/office/drawing/2010/main" val="0"/>
                    </a:ext>
                  </a:extLst>
                </a:blip>
                <a:srcRect l="1987" r="1987"/>
                <a:stretch/>
              </p:blipFill>
              <p:spPr>
                <a:xfrm>
                  <a:off x="3143251" y="3195416"/>
                  <a:ext cx="3089383" cy="2412000"/>
                </a:xfrm>
                <a:prstGeom prst="rect">
                  <a:avLst/>
                </a:prstGeom>
              </p:spPr>
            </p:pic>
          </p:grpSp>
          <p:sp>
            <p:nvSpPr>
              <p:cNvPr id="20" name="文本框 19">
                <a:extLst>
                  <a:ext uri="{FF2B5EF4-FFF2-40B4-BE49-F238E27FC236}">
                    <a16:creationId xmlns:a16="http://schemas.microsoft.com/office/drawing/2014/main" id="{43F6B949-8A19-4374-BD8F-F2A740BCD79F}"/>
                  </a:ext>
                </a:extLst>
              </p:cNvPr>
              <p:cNvSpPr txBox="1"/>
              <p:nvPr/>
            </p:nvSpPr>
            <p:spPr>
              <a:xfrm>
                <a:off x="2020508" y="840491"/>
                <a:ext cx="2746436"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Pure Open GGCM</a:t>
                </a:r>
              </a:p>
            </p:txBody>
          </p:sp>
        </p:grpSp>
        <p:cxnSp>
          <p:nvCxnSpPr>
            <p:cNvPr id="14" name="直接连接符 13">
              <a:extLst>
                <a:ext uri="{FF2B5EF4-FFF2-40B4-BE49-F238E27FC236}">
                  <a16:creationId xmlns:a16="http://schemas.microsoft.com/office/drawing/2014/main" id="{376AD507-D2F3-4399-8077-9C8A6240DB9D}"/>
                </a:ext>
              </a:extLst>
            </p:cNvPr>
            <p:cNvCxnSpPr>
              <a:cxnSpLocks/>
            </p:cNvCxnSpPr>
            <p:nvPr/>
          </p:nvCxnSpPr>
          <p:spPr>
            <a:xfrm>
              <a:off x="6196351" y="1226688"/>
              <a:ext cx="0" cy="2595785"/>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12" name="组合 11">
            <a:extLst>
              <a:ext uri="{FF2B5EF4-FFF2-40B4-BE49-F238E27FC236}">
                <a16:creationId xmlns:a16="http://schemas.microsoft.com/office/drawing/2014/main" id="{38BB482B-E9AA-4BA5-90A4-7321C9633E47}"/>
              </a:ext>
            </a:extLst>
          </p:cNvPr>
          <p:cNvGrpSpPr/>
          <p:nvPr/>
        </p:nvGrpSpPr>
        <p:grpSpPr>
          <a:xfrm>
            <a:off x="291095" y="3598970"/>
            <a:ext cx="11963965" cy="2918922"/>
            <a:chOff x="291095" y="3598970"/>
            <a:chExt cx="11963965" cy="2918922"/>
          </a:xfrm>
        </p:grpSpPr>
        <p:grpSp>
          <p:nvGrpSpPr>
            <p:cNvPr id="51" name="组合 50">
              <a:extLst>
                <a:ext uri="{FF2B5EF4-FFF2-40B4-BE49-F238E27FC236}">
                  <a16:creationId xmlns:a16="http://schemas.microsoft.com/office/drawing/2014/main" id="{6AEBEEE6-D09A-4A71-A9FB-6BD89EAFCED4}"/>
                </a:ext>
              </a:extLst>
            </p:cNvPr>
            <p:cNvGrpSpPr/>
            <p:nvPr/>
          </p:nvGrpSpPr>
          <p:grpSpPr>
            <a:xfrm>
              <a:off x="6269921" y="3974663"/>
              <a:ext cx="5985139" cy="2412000"/>
              <a:chOff x="6559306" y="2720983"/>
              <a:chExt cx="5985139" cy="2412000"/>
            </a:xfrm>
          </p:grpSpPr>
          <p:pic>
            <p:nvPicPr>
              <p:cNvPr id="53" name="图片 52">
                <a:extLst>
                  <a:ext uri="{FF2B5EF4-FFF2-40B4-BE49-F238E27FC236}">
                    <a16:creationId xmlns:a16="http://schemas.microsoft.com/office/drawing/2014/main" id="{C78A2785-2D6B-4C13-820E-1DFEFFDF326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559306" y="2720983"/>
                <a:ext cx="3217225" cy="2412000"/>
              </a:xfrm>
              <a:prstGeom prst="rect">
                <a:avLst/>
              </a:prstGeom>
            </p:spPr>
          </p:pic>
          <p:pic>
            <p:nvPicPr>
              <p:cNvPr id="54" name="图片 53">
                <a:extLst>
                  <a:ext uri="{FF2B5EF4-FFF2-40B4-BE49-F238E27FC236}">
                    <a16:creationId xmlns:a16="http://schemas.microsoft.com/office/drawing/2014/main" id="{97063190-7651-4DCC-BD91-6A94964151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974"/>
              <a:stretch/>
            </p:blipFill>
            <p:spPr>
              <a:xfrm>
                <a:off x="9455062" y="2720983"/>
                <a:ext cx="3089383" cy="2412000"/>
              </a:xfrm>
              <a:prstGeom prst="rect">
                <a:avLst/>
              </a:prstGeom>
            </p:spPr>
          </p:pic>
        </p:grpSp>
        <p:sp>
          <p:nvSpPr>
            <p:cNvPr id="52" name="文本框 51">
              <a:extLst>
                <a:ext uri="{FF2B5EF4-FFF2-40B4-BE49-F238E27FC236}">
                  <a16:creationId xmlns:a16="http://schemas.microsoft.com/office/drawing/2014/main" id="{F26783EC-F280-44A9-8FD0-6BF5CEFB4627}"/>
                </a:ext>
              </a:extLst>
            </p:cNvPr>
            <p:cNvSpPr txBox="1"/>
            <p:nvPr/>
          </p:nvSpPr>
          <p:spPr>
            <a:xfrm>
              <a:off x="8256131" y="3598970"/>
              <a:ext cx="2012719"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TP-PPMLR</a:t>
              </a:r>
            </a:p>
          </p:txBody>
        </p:sp>
        <p:grpSp>
          <p:nvGrpSpPr>
            <p:cNvPr id="47" name="组合 46">
              <a:extLst>
                <a:ext uri="{FF2B5EF4-FFF2-40B4-BE49-F238E27FC236}">
                  <a16:creationId xmlns:a16="http://schemas.microsoft.com/office/drawing/2014/main" id="{176410F9-C2F3-4484-991F-D02A00FD4F7F}"/>
                </a:ext>
              </a:extLst>
            </p:cNvPr>
            <p:cNvGrpSpPr/>
            <p:nvPr/>
          </p:nvGrpSpPr>
          <p:grpSpPr>
            <a:xfrm>
              <a:off x="291095" y="3974663"/>
              <a:ext cx="5978826" cy="2412000"/>
              <a:chOff x="316868" y="3195416"/>
              <a:chExt cx="5978826" cy="2412000"/>
            </a:xfrm>
          </p:grpSpPr>
          <p:pic>
            <p:nvPicPr>
              <p:cNvPr id="49" name="图片 48">
                <a:extLst>
                  <a:ext uri="{FF2B5EF4-FFF2-40B4-BE49-F238E27FC236}">
                    <a16:creationId xmlns:a16="http://schemas.microsoft.com/office/drawing/2014/main" id="{048EBD41-D6C2-481C-AFB2-294AB7F5FD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868" y="3195416"/>
                <a:ext cx="3217226" cy="2412000"/>
              </a:xfrm>
              <a:prstGeom prst="rect">
                <a:avLst/>
              </a:prstGeom>
            </p:spPr>
          </p:pic>
          <p:pic>
            <p:nvPicPr>
              <p:cNvPr id="50" name="图片 49">
                <a:extLst>
                  <a:ext uri="{FF2B5EF4-FFF2-40B4-BE49-F238E27FC236}">
                    <a16:creationId xmlns:a16="http://schemas.microsoft.com/office/drawing/2014/main" id="{BC67CA4E-5548-4116-AB24-FA8EB0EC30B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974"/>
              <a:stretch/>
            </p:blipFill>
            <p:spPr>
              <a:xfrm>
                <a:off x="3206311" y="3195416"/>
                <a:ext cx="3089383" cy="2412000"/>
              </a:xfrm>
              <a:prstGeom prst="rect">
                <a:avLst/>
              </a:prstGeom>
            </p:spPr>
          </p:pic>
        </p:grpSp>
        <p:sp>
          <p:nvSpPr>
            <p:cNvPr id="48" name="文本框 47">
              <a:extLst>
                <a:ext uri="{FF2B5EF4-FFF2-40B4-BE49-F238E27FC236}">
                  <a16:creationId xmlns:a16="http://schemas.microsoft.com/office/drawing/2014/main" id="{8BD97B41-1579-4C29-AD84-F7981A9F0513}"/>
                </a:ext>
              </a:extLst>
            </p:cNvPr>
            <p:cNvSpPr txBox="1"/>
            <p:nvPr/>
          </p:nvSpPr>
          <p:spPr>
            <a:xfrm>
              <a:off x="2020508" y="3598970"/>
              <a:ext cx="252000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TP-Open GGCM</a:t>
              </a:r>
            </a:p>
          </p:txBody>
        </p:sp>
        <p:cxnSp>
          <p:nvCxnSpPr>
            <p:cNvPr id="46" name="直接连接符 45">
              <a:extLst>
                <a:ext uri="{FF2B5EF4-FFF2-40B4-BE49-F238E27FC236}">
                  <a16:creationId xmlns:a16="http://schemas.microsoft.com/office/drawing/2014/main" id="{62051686-1853-43C2-9CAF-B9541DCED4FD}"/>
                </a:ext>
              </a:extLst>
            </p:cNvPr>
            <p:cNvCxnSpPr>
              <a:cxnSpLocks/>
            </p:cNvCxnSpPr>
            <p:nvPr/>
          </p:nvCxnSpPr>
          <p:spPr>
            <a:xfrm>
              <a:off x="6196351" y="3731172"/>
              <a:ext cx="0" cy="278672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7257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E24D4CC-EE02-49EC-9038-8E1685AD850C}"/>
              </a:ext>
            </a:extLst>
          </p:cNvPr>
          <p:cNvSpPr>
            <a:spLocks noGrp="1"/>
          </p:cNvSpPr>
          <p:nvPr>
            <p:ph type="sldNum" sz="quarter" idx="12"/>
          </p:nvPr>
        </p:nvSpPr>
        <p:spPr/>
        <p:txBody>
          <a:bodyPr/>
          <a:lstStyle/>
          <a:p>
            <a:fld id="{EA28F50F-8FAB-4D21-A335-1ADE8C761086}" type="slidenum">
              <a:rPr lang="zh-CN" altLang="en-US" smtClean="0"/>
              <a:t>18</a:t>
            </a:fld>
            <a:endParaRPr lang="zh-CN" altLang="en-US"/>
          </a:p>
        </p:txBody>
      </p:sp>
      <p:grpSp>
        <p:nvGrpSpPr>
          <p:cNvPr id="7" name="组合 6">
            <a:extLst>
              <a:ext uri="{FF2B5EF4-FFF2-40B4-BE49-F238E27FC236}">
                <a16:creationId xmlns:a16="http://schemas.microsoft.com/office/drawing/2014/main" id="{FBD6892E-E204-4509-A714-C742B11A703E}"/>
              </a:ext>
            </a:extLst>
          </p:cNvPr>
          <p:cNvGrpSpPr/>
          <p:nvPr/>
        </p:nvGrpSpPr>
        <p:grpSpPr>
          <a:xfrm>
            <a:off x="316868" y="161676"/>
            <a:ext cx="3424814" cy="646331"/>
            <a:chOff x="316868" y="161676"/>
            <a:chExt cx="3424814" cy="646331"/>
          </a:xfrm>
        </p:grpSpPr>
        <p:sp>
          <p:nvSpPr>
            <p:cNvPr id="8" name="文本框 7">
              <a:extLst>
                <a:ext uri="{FF2B5EF4-FFF2-40B4-BE49-F238E27FC236}">
                  <a16:creationId xmlns:a16="http://schemas.microsoft.com/office/drawing/2014/main" id="{26B4446F-02C2-4D3D-A3E7-B229C68E7768}"/>
                </a:ext>
              </a:extLst>
            </p:cNvPr>
            <p:cNvSpPr txBox="1"/>
            <p:nvPr/>
          </p:nvSpPr>
          <p:spPr>
            <a:xfrm>
              <a:off x="696891" y="161676"/>
              <a:ext cx="3044791"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Conclusion</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9" name="组合 8">
              <a:extLst>
                <a:ext uri="{FF2B5EF4-FFF2-40B4-BE49-F238E27FC236}">
                  <a16:creationId xmlns:a16="http://schemas.microsoft.com/office/drawing/2014/main" id="{2EFF4705-9AEF-4218-A5AD-E5D2D6307232}"/>
                </a:ext>
              </a:extLst>
            </p:cNvPr>
            <p:cNvGrpSpPr/>
            <p:nvPr/>
          </p:nvGrpSpPr>
          <p:grpSpPr>
            <a:xfrm>
              <a:off x="316868" y="286841"/>
              <a:ext cx="396000" cy="396000"/>
              <a:chOff x="316868" y="286841"/>
              <a:chExt cx="396000" cy="396000"/>
            </a:xfrm>
          </p:grpSpPr>
          <p:sp>
            <p:nvSpPr>
              <p:cNvPr id="10" name="椭圆 9">
                <a:extLst>
                  <a:ext uri="{FF2B5EF4-FFF2-40B4-BE49-F238E27FC236}">
                    <a16:creationId xmlns:a16="http://schemas.microsoft.com/office/drawing/2014/main" id="{1917DFB4-4633-4DB8-9CE4-31BB8341032F}"/>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A37F3E09-A4EC-42B4-BA79-DB8DF683ABFB}"/>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grpSp>
        <p:nvGrpSpPr>
          <p:cNvPr id="55" name="组合 54">
            <a:extLst>
              <a:ext uri="{FF2B5EF4-FFF2-40B4-BE49-F238E27FC236}">
                <a16:creationId xmlns:a16="http://schemas.microsoft.com/office/drawing/2014/main" id="{F55F87D3-E5EC-41C0-9451-67ABAB7E5CC1}"/>
              </a:ext>
            </a:extLst>
          </p:cNvPr>
          <p:cNvGrpSpPr/>
          <p:nvPr/>
        </p:nvGrpSpPr>
        <p:grpSpPr>
          <a:xfrm>
            <a:off x="97129" y="1018897"/>
            <a:ext cx="12032621" cy="1825632"/>
            <a:chOff x="97129" y="999847"/>
            <a:chExt cx="12032621" cy="1825632"/>
          </a:xfrm>
        </p:grpSpPr>
        <p:grpSp>
          <p:nvGrpSpPr>
            <p:cNvPr id="46" name="组合 45">
              <a:extLst>
                <a:ext uri="{FF2B5EF4-FFF2-40B4-BE49-F238E27FC236}">
                  <a16:creationId xmlns:a16="http://schemas.microsoft.com/office/drawing/2014/main" id="{D4606412-0EB5-4F71-8A13-94EA8F1CEABE}"/>
                </a:ext>
              </a:extLst>
            </p:cNvPr>
            <p:cNvGrpSpPr/>
            <p:nvPr/>
          </p:nvGrpSpPr>
          <p:grpSpPr>
            <a:xfrm>
              <a:off x="6083322" y="999847"/>
              <a:ext cx="6046428" cy="1825632"/>
              <a:chOff x="41566" y="1100448"/>
              <a:chExt cx="6046428" cy="1825632"/>
            </a:xfrm>
          </p:grpSpPr>
          <p:grpSp>
            <p:nvGrpSpPr>
              <p:cNvPr id="42" name="组合 41">
                <a:extLst>
                  <a:ext uri="{FF2B5EF4-FFF2-40B4-BE49-F238E27FC236}">
                    <a16:creationId xmlns:a16="http://schemas.microsoft.com/office/drawing/2014/main" id="{9C5BC079-553F-461B-8B5A-9AEB8550CB16}"/>
                  </a:ext>
                </a:extLst>
              </p:cNvPr>
              <p:cNvGrpSpPr/>
              <p:nvPr/>
            </p:nvGrpSpPr>
            <p:grpSpPr>
              <a:xfrm>
                <a:off x="41566" y="1100448"/>
                <a:ext cx="3085263" cy="1813751"/>
                <a:chOff x="41566" y="1100448"/>
                <a:chExt cx="3085263" cy="1813751"/>
              </a:xfrm>
            </p:grpSpPr>
            <p:grpSp>
              <p:nvGrpSpPr>
                <p:cNvPr id="38" name="组合 37">
                  <a:extLst>
                    <a:ext uri="{FF2B5EF4-FFF2-40B4-BE49-F238E27FC236}">
                      <a16:creationId xmlns:a16="http://schemas.microsoft.com/office/drawing/2014/main" id="{F8AE22AC-D77E-4231-932D-CAFBFD4BFF6D}"/>
                    </a:ext>
                  </a:extLst>
                </p:cNvPr>
                <p:cNvGrpSpPr/>
                <p:nvPr/>
              </p:nvGrpSpPr>
              <p:grpSpPr>
                <a:xfrm>
                  <a:off x="41566" y="1546199"/>
                  <a:ext cx="3085263" cy="1368000"/>
                  <a:chOff x="41566" y="1679549"/>
                  <a:chExt cx="3085263" cy="1368000"/>
                </a:xfrm>
              </p:grpSpPr>
              <p:pic>
                <p:nvPicPr>
                  <p:cNvPr id="19" name="图片 18">
                    <a:extLst>
                      <a:ext uri="{FF2B5EF4-FFF2-40B4-BE49-F238E27FC236}">
                        <a16:creationId xmlns:a16="http://schemas.microsoft.com/office/drawing/2014/main" id="{6198A00B-3703-404B-9BDF-A60BC2CAB8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566" y="1679549"/>
                    <a:ext cx="1659764" cy="1368000"/>
                  </a:xfrm>
                  <a:prstGeom prst="rect">
                    <a:avLst/>
                  </a:prstGeom>
                </p:spPr>
              </p:pic>
              <p:pic>
                <p:nvPicPr>
                  <p:cNvPr id="20" name="图片 19">
                    <a:extLst>
                      <a:ext uri="{FF2B5EF4-FFF2-40B4-BE49-F238E27FC236}">
                        <a16:creationId xmlns:a16="http://schemas.microsoft.com/office/drawing/2014/main" id="{1290036D-32BB-4FF1-85E0-7DA0558CDAE0}"/>
                      </a:ext>
                    </a:extLst>
                  </p:cNvPr>
                  <p:cNvPicPr>
                    <a:picLocks noChangeAspect="1"/>
                  </p:cNvPicPr>
                  <p:nvPr/>
                </p:nvPicPr>
                <p:blipFill>
                  <a:blip r:embed="rId4" cstate="print">
                    <a:extLst>
                      <a:ext uri="{28A0092B-C50C-407E-A947-70E740481C1C}">
                        <a14:useLocalDpi xmlns:a14="http://schemas.microsoft.com/office/drawing/2010/main" val="0"/>
                      </a:ext>
                    </a:extLst>
                  </a:blip>
                  <a:srcRect l="1987" r="1987"/>
                  <a:stretch/>
                </p:blipFill>
                <p:spPr>
                  <a:xfrm>
                    <a:off x="1533019" y="1679549"/>
                    <a:ext cx="1593810" cy="1368000"/>
                  </a:xfrm>
                  <a:prstGeom prst="rect">
                    <a:avLst/>
                  </a:prstGeom>
                </p:spPr>
              </p:pic>
            </p:grpSp>
            <p:sp>
              <p:nvSpPr>
                <p:cNvPr id="18" name="文本框 17">
                  <a:extLst>
                    <a:ext uri="{FF2B5EF4-FFF2-40B4-BE49-F238E27FC236}">
                      <a16:creationId xmlns:a16="http://schemas.microsoft.com/office/drawing/2014/main" id="{DCD7C255-3B65-4EED-8CB2-2B626DDAD4D9}"/>
                    </a:ext>
                  </a:extLst>
                </p:cNvPr>
                <p:cNvSpPr txBox="1"/>
                <p:nvPr/>
              </p:nvSpPr>
              <p:spPr>
                <a:xfrm>
                  <a:off x="445820" y="1100448"/>
                  <a:ext cx="2276754"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Pure Open GGCM</a:t>
                  </a:r>
                </a:p>
              </p:txBody>
            </p:sp>
          </p:grpSp>
          <p:grpSp>
            <p:nvGrpSpPr>
              <p:cNvPr id="43" name="组合 42">
                <a:extLst>
                  <a:ext uri="{FF2B5EF4-FFF2-40B4-BE49-F238E27FC236}">
                    <a16:creationId xmlns:a16="http://schemas.microsoft.com/office/drawing/2014/main" id="{594CABAB-01D1-4956-AE86-CB0A20E0D68C}"/>
                  </a:ext>
                </a:extLst>
              </p:cNvPr>
              <p:cNvGrpSpPr/>
              <p:nvPr/>
            </p:nvGrpSpPr>
            <p:grpSpPr>
              <a:xfrm>
                <a:off x="2997910" y="1100448"/>
                <a:ext cx="3090084" cy="1825632"/>
                <a:chOff x="2997910" y="1100448"/>
                <a:chExt cx="3090084" cy="1825632"/>
              </a:xfrm>
            </p:grpSpPr>
            <p:sp>
              <p:nvSpPr>
                <p:cNvPr id="16" name="文本框 15">
                  <a:extLst>
                    <a:ext uri="{FF2B5EF4-FFF2-40B4-BE49-F238E27FC236}">
                      <a16:creationId xmlns:a16="http://schemas.microsoft.com/office/drawing/2014/main" id="{076D1000-E5EE-40AF-8E87-3DD933B01C24}"/>
                    </a:ext>
                  </a:extLst>
                </p:cNvPr>
                <p:cNvSpPr txBox="1"/>
                <p:nvPr/>
              </p:nvSpPr>
              <p:spPr>
                <a:xfrm>
                  <a:off x="3560632" y="1100448"/>
                  <a:ext cx="196464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Pure PPMLR</a:t>
                  </a:r>
                </a:p>
              </p:txBody>
            </p:sp>
            <p:grpSp>
              <p:nvGrpSpPr>
                <p:cNvPr id="37" name="组合 36">
                  <a:extLst>
                    <a:ext uri="{FF2B5EF4-FFF2-40B4-BE49-F238E27FC236}">
                      <a16:creationId xmlns:a16="http://schemas.microsoft.com/office/drawing/2014/main" id="{96AFAAE5-7276-4BF2-B9C4-97B6E0576519}"/>
                    </a:ext>
                  </a:extLst>
                </p:cNvPr>
                <p:cNvGrpSpPr/>
                <p:nvPr/>
              </p:nvGrpSpPr>
              <p:grpSpPr>
                <a:xfrm>
                  <a:off x="2997910" y="1558080"/>
                  <a:ext cx="3090084" cy="1368000"/>
                  <a:chOff x="2997910" y="1691430"/>
                  <a:chExt cx="3090084" cy="1368000"/>
                </a:xfrm>
              </p:grpSpPr>
              <p:pic>
                <p:nvPicPr>
                  <p:cNvPr id="21" name="图片 20">
                    <a:extLst>
                      <a:ext uri="{FF2B5EF4-FFF2-40B4-BE49-F238E27FC236}">
                        <a16:creationId xmlns:a16="http://schemas.microsoft.com/office/drawing/2014/main" id="{36FF6244-181E-417B-8208-FBC25E3584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910" y="1691430"/>
                    <a:ext cx="1659765" cy="1368000"/>
                  </a:xfrm>
                  <a:prstGeom prst="rect">
                    <a:avLst/>
                  </a:prstGeom>
                </p:spPr>
              </p:pic>
              <p:pic>
                <p:nvPicPr>
                  <p:cNvPr id="22" name="图片 21">
                    <a:extLst>
                      <a:ext uri="{FF2B5EF4-FFF2-40B4-BE49-F238E27FC236}">
                        <a16:creationId xmlns:a16="http://schemas.microsoft.com/office/drawing/2014/main" id="{662F1BF1-29DB-41E4-B623-5630C2A91060}"/>
                      </a:ext>
                    </a:extLst>
                  </p:cNvPr>
                  <p:cNvPicPr>
                    <a:picLocks noChangeAspect="1"/>
                  </p:cNvPicPr>
                  <p:nvPr/>
                </p:nvPicPr>
                <p:blipFill>
                  <a:blip r:embed="rId6" cstate="print">
                    <a:extLst>
                      <a:ext uri="{28A0092B-C50C-407E-A947-70E740481C1C}">
                        <a14:useLocalDpi xmlns:a14="http://schemas.microsoft.com/office/drawing/2010/main" val="0"/>
                      </a:ext>
                    </a:extLst>
                  </a:blip>
                  <a:srcRect l="1987" r="1987"/>
                  <a:stretch/>
                </p:blipFill>
                <p:spPr>
                  <a:xfrm>
                    <a:off x="4494184" y="1691430"/>
                    <a:ext cx="1593810" cy="1368000"/>
                  </a:xfrm>
                  <a:prstGeom prst="rect">
                    <a:avLst/>
                  </a:prstGeom>
                </p:spPr>
              </p:pic>
            </p:grpSp>
          </p:grpSp>
        </p:grpSp>
        <p:grpSp>
          <p:nvGrpSpPr>
            <p:cNvPr id="47" name="组合 46">
              <a:extLst>
                <a:ext uri="{FF2B5EF4-FFF2-40B4-BE49-F238E27FC236}">
                  <a16:creationId xmlns:a16="http://schemas.microsoft.com/office/drawing/2014/main" id="{1A27E5FD-66EF-4147-B0A7-B2B43BC41AC5}"/>
                </a:ext>
              </a:extLst>
            </p:cNvPr>
            <p:cNvGrpSpPr/>
            <p:nvPr/>
          </p:nvGrpSpPr>
          <p:grpSpPr>
            <a:xfrm>
              <a:off x="97129" y="999847"/>
              <a:ext cx="5986193" cy="1825632"/>
              <a:chOff x="6128374" y="1100448"/>
              <a:chExt cx="5986193" cy="1825632"/>
            </a:xfrm>
          </p:grpSpPr>
          <p:grpSp>
            <p:nvGrpSpPr>
              <p:cNvPr id="44" name="组合 43">
                <a:extLst>
                  <a:ext uri="{FF2B5EF4-FFF2-40B4-BE49-F238E27FC236}">
                    <a16:creationId xmlns:a16="http://schemas.microsoft.com/office/drawing/2014/main" id="{7923B25A-7C6E-409F-A498-42B96BBE405C}"/>
                  </a:ext>
                </a:extLst>
              </p:cNvPr>
              <p:cNvGrpSpPr/>
              <p:nvPr/>
            </p:nvGrpSpPr>
            <p:grpSpPr>
              <a:xfrm>
                <a:off x="6128374" y="1100448"/>
                <a:ext cx="3082937" cy="1825632"/>
                <a:chOff x="6128374" y="1100448"/>
                <a:chExt cx="3082937" cy="1825632"/>
              </a:xfrm>
            </p:grpSpPr>
            <p:sp>
              <p:nvSpPr>
                <p:cNvPr id="27" name="文本框 26">
                  <a:extLst>
                    <a:ext uri="{FF2B5EF4-FFF2-40B4-BE49-F238E27FC236}">
                      <a16:creationId xmlns:a16="http://schemas.microsoft.com/office/drawing/2014/main" id="{D33D5401-871D-42BB-9189-90D58D687700}"/>
                    </a:ext>
                  </a:extLst>
                </p:cNvPr>
                <p:cNvSpPr txBox="1"/>
                <p:nvPr/>
              </p:nvSpPr>
              <p:spPr>
                <a:xfrm>
                  <a:off x="6272896" y="1100448"/>
                  <a:ext cx="2689209"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TP-Open GGCM</a:t>
                  </a:r>
                </a:p>
              </p:txBody>
            </p:sp>
            <p:grpSp>
              <p:nvGrpSpPr>
                <p:cNvPr id="39" name="组合 38">
                  <a:extLst>
                    <a:ext uri="{FF2B5EF4-FFF2-40B4-BE49-F238E27FC236}">
                      <a16:creationId xmlns:a16="http://schemas.microsoft.com/office/drawing/2014/main" id="{81B10003-2090-42B9-83F4-8CE78709D13D}"/>
                    </a:ext>
                  </a:extLst>
                </p:cNvPr>
                <p:cNvGrpSpPr/>
                <p:nvPr/>
              </p:nvGrpSpPr>
              <p:grpSpPr>
                <a:xfrm>
                  <a:off x="6128374" y="1558080"/>
                  <a:ext cx="3082937" cy="1368000"/>
                  <a:chOff x="6128374" y="1691430"/>
                  <a:chExt cx="3082937" cy="1368000"/>
                </a:xfrm>
              </p:grpSpPr>
              <p:pic>
                <p:nvPicPr>
                  <p:cNvPr id="29" name="图片 28">
                    <a:extLst>
                      <a:ext uri="{FF2B5EF4-FFF2-40B4-BE49-F238E27FC236}">
                        <a16:creationId xmlns:a16="http://schemas.microsoft.com/office/drawing/2014/main" id="{28758EC1-969D-4A35-AD7E-326510C6A1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8374" y="1691430"/>
                    <a:ext cx="1659764" cy="1368000"/>
                  </a:xfrm>
                  <a:prstGeom prst="rect">
                    <a:avLst/>
                  </a:prstGeom>
                </p:spPr>
              </p:pic>
              <p:pic>
                <p:nvPicPr>
                  <p:cNvPr id="30" name="图片 29">
                    <a:extLst>
                      <a:ext uri="{FF2B5EF4-FFF2-40B4-BE49-F238E27FC236}">
                        <a16:creationId xmlns:a16="http://schemas.microsoft.com/office/drawing/2014/main" id="{70C42DFC-5068-4BD4-85A8-1D4CB4E310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974"/>
                  <a:stretch/>
                </p:blipFill>
                <p:spPr>
                  <a:xfrm>
                    <a:off x="7617501" y="1691430"/>
                    <a:ext cx="1593810" cy="1368000"/>
                  </a:xfrm>
                  <a:prstGeom prst="rect">
                    <a:avLst/>
                  </a:prstGeom>
                </p:spPr>
              </p:pic>
            </p:grpSp>
          </p:grpSp>
          <p:grpSp>
            <p:nvGrpSpPr>
              <p:cNvPr id="45" name="组合 44">
                <a:extLst>
                  <a:ext uri="{FF2B5EF4-FFF2-40B4-BE49-F238E27FC236}">
                    <a16:creationId xmlns:a16="http://schemas.microsoft.com/office/drawing/2014/main" id="{1EE2507C-B88F-44F2-9265-C6297E9780FE}"/>
                  </a:ext>
                </a:extLst>
              </p:cNvPr>
              <p:cNvGrpSpPr/>
              <p:nvPr/>
            </p:nvGrpSpPr>
            <p:grpSpPr>
              <a:xfrm>
                <a:off x="9041107" y="1100448"/>
                <a:ext cx="3073460" cy="1825632"/>
                <a:chOff x="9041107" y="1100448"/>
                <a:chExt cx="3073460" cy="1825632"/>
              </a:xfrm>
            </p:grpSpPr>
            <p:sp>
              <p:nvSpPr>
                <p:cNvPr id="25" name="文本框 24">
                  <a:extLst>
                    <a:ext uri="{FF2B5EF4-FFF2-40B4-BE49-F238E27FC236}">
                      <a16:creationId xmlns:a16="http://schemas.microsoft.com/office/drawing/2014/main" id="{83157ED1-BE39-46D5-9442-99E3EE293EF9}"/>
                    </a:ext>
                  </a:extLst>
                </p:cNvPr>
                <p:cNvSpPr txBox="1"/>
                <p:nvPr/>
              </p:nvSpPr>
              <p:spPr>
                <a:xfrm>
                  <a:off x="9567902" y="1100448"/>
                  <a:ext cx="201987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TP-PPMLR</a:t>
                  </a:r>
                </a:p>
              </p:txBody>
            </p:sp>
            <p:grpSp>
              <p:nvGrpSpPr>
                <p:cNvPr id="40" name="组合 39">
                  <a:extLst>
                    <a:ext uri="{FF2B5EF4-FFF2-40B4-BE49-F238E27FC236}">
                      <a16:creationId xmlns:a16="http://schemas.microsoft.com/office/drawing/2014/main" id="{BB30691E-9E5B-4176-A2C0-9A50709B3BF1}"/>
                    </a:ext>
                  </a:extLst>
                </p:cNvPr>
                <p:cNvGrpSpPr/>
                <p:nvPr/>
              </p:nvGrpSpPr>
              <p:grpSpPr>
                <a:xfrm>
                  <a:off x="9041107" y="1558080"/>
                  <a:ext cx="3073460" cy="1368000"/>
                  <a:chOff x="9041107" y="1691430"/>
                  <a:chExt cx="3073460" cy="1368000"/>
                </a:xfrm>
              </p:grpSpPr>
              <p:pic>
                <p:nvPicPr>
                  <p:cNvPr id="32" name="图片 31">
                    <a:extLst>
                      <a:ext uri="{FF2B5EF4-FFF2-40B4-BE49-F238E27FC236}">
                        <a16:creationId xmlns:a16="http://schemas.microsoft.com/office/drawing/2014/main" id="{83F6EF8A-377C-46F2-B8F5-043F3A68E08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974"/>
                  <a:stretch/>
                </p:blipFill>
                <p:spPr>
                  <a:xfrm>
                    <a:off x="10520757" y="1691430"/>
                    <a:ext cx="1593810" cy="1368000"/>
                  </a:xfrm>
                  <a:prstGeom prst="rect">
                    <a:avLst/>
                  </a:prstGeom>
                </p:spPr>
              </p:pic>
              <p:pic>
                <p:nvPicPr>
                  <p:cNvPr id="31" name="图片 30">
                    <a:extLst>
                      <a:ext uri="{FF2B5EF4-FFF2-40B4-BE49-F238E27FC236}">
                        <a16:creationId xmlns:a16="http://schemas.microsoft.com/office/drawing/2014/main" id="{EA9363ED-66B0-4EA6-9A08-F95260E901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041107" y="1691430"/>
                    <a:ext cx="1659764" cy="1368000"/>
                  </a:xfrm>
                  <a:prstGeom prst="rect">
                    <a:avLst/>
                  </a:prstGeom>
                </p:spPr>
              </p:pic>
            </p:grpSp>
          </p:grpSp>
        </p:grpSp>
      </p:grpSp>
      <p:sp>
        <p:nvSpPr>
          <p:cNvPr id="52" name="文本框 51">
            <a:extLst>
              <a:ext uri="{FF2B5EF4-FFF2-40B4-BE49-F238E27FC236}">
                <a16:creationId xmlns:a16="http://schemas.microsoft.com/office/drawing/2014/main" id="{C00FE0B2-1D8C-44B3-99AE-CEE4BDBDD626}"/>
              </a:ext>
            </a:extLst>
          </p:cNvPr>
          <p:cNvSpPr txBox="1"/>
          <p:nvPr/>
        </p:nvSpPr>
        <p:spPr>
          <a:xfrm>
            <a:off x="1156609" y="3152040"/>
            <a:ext cx="9878782" cy="1646605"/>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TP approach introduces </a:t>
            </a:r>
            <a:r>
              <a:rPr lang="en-US" sz="2400" b="1" dirty="0">
                <a:solidFill>
                  <a:srgbClr val="C00000"/>
                </a:solidFill>
                <a:latin typeface="Arial" panose="020B0604020202020204" pitchFamily="34" charset="0"/>
                <a:cs typeface="Arial" panose="020B0604020202020204" pitchFamily="34" charset="0"/>
              </a:rPr>
              <a:t>kinetic effects due to the ion gyromotion</a:t>
            </a:r>
            <a:r>
              <a:rPr lang="en-US" sz="2400" dirty="0">
                <a:latin typeface="Arial" panose="020B0604020202020204" pitchFamily="34" charset="0"/>
                <a:cs typeface="Arial" panose="020B0604020202020204" pitchFamily="34" charset="0"/>
              </a:rPr>
              <a:t>. This will allow us to estimate if these effects are detectable by SXI.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TP approach allows a clean view of the emission, since </a:t>
            </a:r>
            <a:r>
              <a:rPr lang="en-US" altLang="zh-CN" sz="2400" dirty="0">
                <a:latin typeface="Arial" panose="020B0604020202020204" pitchFamily="34" charset="0"/>
                <a:cs typeface="Arial" panose="020B0604020202020204" pitchFamily="34" charset="0"/>
              </a:rPr>
              <a:t>TP model can </a:t>
            </a:r>
            <a:r>
              <a:rPr lang="en-US" altLang="zh-CN" sz="2400" b="1" dirty="0">
                <a:solidFill>
                  <a:srgbClr val="C00000"/>
                </a:solidFill>
                <a:latin typeface="Arial" panose="020B0604020202020204" pitchFamily="34" charset="0"/>
                <a:cs typeface="Arial" panose="020B0604020202020204" pitchFamily="34" charset="0"/>
              </a:rPr>
              <a:t>distinguish solar wind from magnetospheric plasma</a:t>
            </a:r>
            <a:r>
              <a:rPr lang="en-US" sz="2400" dirty="0">
                <a:latin typeface="Arial" panose="020B0604020202020204" pitchFamily="34" charset="0"/>
                <a:cs typeface="Arial" panose="020B0604020202020204" pitchFamily="34" charset="0"/>
              </a:rPr>
              <a:t>. </a:t>
            </a:r>
          </a:p>
        </p:txBody>
      </p:sp>
      <p:sp>
        <p:nvSpPr>
          <p:cNvPr id="54" name="文本框 53">
            <a:extLst>
              <a:ext uri="{FF2B5EF4-FFF2-40B4-BE49-F238E27FC236}">
                <a16:creationId xmlns:a16="http://schemas.microsoft.com/office/drawing/2014/main" id="{74832178-EC01-4561-AA88-34BD79603F1C}"/>
              </a:ext>
            </a:extLst>
          </p:cNvPr>
          <p:cNvSpPr txBox="1"/>
          <p:nvPr/>
        </p:nvSpPr>
        <p:spPr>
          <a:xfrm>
            <a:off x="1156609" y="5106157"/>
            <a:ext cx="9878783" cy="956773"/>
          </a:xfrm>
          <a:prstGeom prst="rect">
            <a:avLst/>
          </a:prstGeom>
          <a:noFill/>
          <a:ln w="28575">
            <a:solidFill>
              <a:srgbClr val="C00000"/>
            </a:solidFill>
          </a:ln>
        </p:spPr>
        <p:txBody>
          <a:bodyPr wrap="square" lIns="180000" tIns="108000" rIns="180000" bIns="108000">
            <a:spAutoFit/>
          </a:bodyPr>
          <a:lstStyle/>
          <a:p>
            <a:pPr algn="just"/>
            <a:r>
              <a:rPr lang="en-US" sz="2400" dirty="0">
                <a:latin typeface="Arial" panose="020B0604020202020204" pitchFamily="34" charset="0"/>
                <a:cs typeface="Arial" panose="020B0604020202020204" pitchFamily="34" charset="0"/>
              </a:rPr>
              <a:t>This project combines the advantages of both TP and MHD models and can help on the interpretation of SMILE observations</a:t>
            </a:r>
          </a:p>
        </p:txBody>
      </p:sp>
    </p:spTree>
    <p:extLst>
      <p:ext uri="{BB962C8B-B14F-4D97-AF65-F5344CB8AC3E}">
        <p14:creationId xmlns:p14="http://schemas.microsoft.com/office/powerpoint/2010/main" val="234766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
            <a:extLst>
              <a:ext uri="{FF2B5EF4-FFF2-40B4-BE49-F238E27FC236}">
                <a16:creationId xmlns:a16="http://schemas.microsoft.com/office/drawing/2014/main" id="{82046AC8-B3CE-489E-9CB4-EF966CC7CC75}"/>
              </a:ext>
            </a:extLst>
          </p:cNvPr>
          <p:cNvSpPr txBox="1">
            <a:spLocks noChangeArrowheads="1"/>
          </p:cNvSpPr>
          <p:nvPr>
            <p:custDataLst>
              <p:tags r:id="rId1"/>
            </p:custDataLst>
          </p:nvPr>
        </p:nvSpPr>
        <p:spPr bwMode="auto">
          <a:xfrm>
            <a:off x="1056625" y="2193837"/>
            <a:ext cx="2247543" cy="224676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rPr>
              <a:t>04</a:t>
            </a:r>
            <a:endParaRPr lang="zh-CN" altLang="en-US"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0" name="直接连接符 9">
            <a:extLst>
              <a:ext uri="{FF2B5EF4-FFF2-40B4-BE49-F238E27FC236}">
                <a16:creationId xmlns:a16="http://schemas.microsoft.com/office/drawing/2014/main" id="{50667279-DCCC-453B-ACDC-58DB8700AE66}"/>
              </a:ext>
            </a:extLst>
          </p:cNvPr>
          <p:cNvCxnSpPr/>
          <p:nvPr>
            <p:custDataLst>
              <p:tags r:id="rId2"/>
            </p:custDataLst>
          </p:nvPr>
        </p:nvCxnSpPr>
        <p:spPr>
          <a:xfrm>
            <a:off x="4269095" y="3974767"/>
            <a:ext cx="7186590"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160BE1F-0ADC-47FD-A1A7-3F2367B00590}"/>
              </a:ext>
            </a:extLst>
          </p:cNvPr>
          <p:cNvSpPr/>
          <p:nvPr/>
        </p:nvSpPr>
        <p:spPr>
          <a:xfrm>
            <a:off x="4445703" y="2809389"/>
            <a:ext cx="6833373" cy="1015663"/>
          </a:xfrm>
          <a:prstGeom prst="rect">
            <a:avLst/>
          </a:prstGeom>
        </p:spPr>
        <p:txBody>
          <a:bodyPr wrap="square" lIns="0" tIns="0" rIns="0" bIns="0">
            <a:spAutoFit/>
          </a:bodyPr>
          <a:lstStyle/>
          <a:p>
            <a:pPr algn="ctr"/>
            <a:r>
              <a:rPr lang="en-US" altLang="zh-CN"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rPr>
              <a:t>Discussion</a:t>
            </a:r>
            <a:endParaRPr lang="zh-CN" altLang="en-US"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endParaRPr>
          </a:p>
        </p:txBody>
      </p:sp>
      <p:grpSp>
        <p:nvGrpSpPr>
          <p:cNvPr id="12" name="组合 11">
            <a:extLst>
              <a:ext uri="{FF2B5EF4-FFF2-40B4-BE49-F238E27FC236}">
                <a16:creationId xmlns:a16="http://schemas.microsoft.com/office/drawing/2014/main" id="{4D0294D9-FF60-45EE-BEB9-754BE0209443}"/>
              </a:ext>
            </a:extLst>
          </p:cNvPr>
          <p:cNvGrpSpPr/>
          <p:nvPr/>
        </p:nvGrpSpPr>
        <p:grpSpPr>
          <a:xfrm>
            <a:off x="7781759" y="937931"/>
            <a:ext cx="2758272" cy="837788"/>
            <a:chOff x="4602145" y="211015"/>
            <a:chExt cx="2758272" cy="837788"/>
          </a:xfrm>
        </p:grpSpPr>
        <p:sp>
          <p:nvSpPr>
            <p:cNvPr id="13" name="流程图: 终止 12">
              <a:extLst>
                <a:ext uri="{FF2B5EF4-FFF2-40B4-BE49-F238E27FC236}">
                  <a16:creationId xmlns:a16="http://schemas.microsoft.com/office/drawing/2014/main" id="{55E4ADF2-15F5-48C2-A5B6-9BF0EF2A827B}"/>
                </a:ext>
              </a:extLst>
            </p:cNvPr>
            <p:cNvSpPr/>
            <p:nvPr/>
          </p:nvSpPr>
          <p:spPr>
            <a:xfrm>
              <a:off x="5521569" y="566482"/>
              <a:ext cx="1838848" cy="482321"/>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流程图: 终止 13">
              <a:extLst>
                <a:ext uri="{FF2B5EF4-FFF2-40B4-BE49-F238E27FC236}">
                  <a16:creationId xmlns:a16="http://schemas.microsoft.com/office/drawing/2014/main" id="{F28CE1BE-0913-41F9-8226-ECCED74C1951}"/>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流程图: 终止 14">
              <a:extLst>
                <a:ext uri="{FF2B5EF4-FFF2-40B4-BE49-F238E27FC236}">
                  <a16:creationId xmlns:a16="http://schemas.microsoft.com/office/drawing/2014/main" id="{72DBDB30-154E-4463-B831-687FFAC9777A}"/>
                </a:ext>
              </a:extLst>
            </p:cNvPr>
            <p:cNvSpPr/>
            <p:nvPr/>
          </p:nvSpPr>
          <p:spPr>
            <a:xfrm>
              <a:off x="5521569" y="526200"/>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16" name="矩形 15">
            <a:extLst>
              <a:ext uri="{FF2B5EF4-FFF2-40B4-BE49-F238E27FC236}">
                <a16:creationId xmlns:a16="http://schemas.microsoft.com/office/drawing/2014/main" id="{D2331528-807C-4337-A1F1-562A4DC556A6}"/>
              </a:ext>
            </a:extLst>
          </p:cNvPr>
          <p:cNvSpPr/>
          <p:nvPr/>
        </p:nvSpPr>
        <p:spPr>
          <a:xfrm>
            <a:off x="1056625" y="-1"/>
            <a:ext cx="2247543" cy="1775719"/>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7" name="矩形 16">
            <a:extLst>
              <a:ext uri="{FF2B5EF4-FFF2-40B4-BE49-F238E27FC236}">
                <a16:creationId xmlns:a16="http://schemas.microsoft.com/office/drawing/2014/main" id="{5FAC8CEF-6256-4A09-ABCC-FF991314AB31}"/>
              </a:ext>
            </a:extLst>
          </p:cNvPr>
          <p:cNvSpPr/>
          <p:nvPr/>
        </p:nvSpPr>
        <p:spPr>
          <a:xfrm>
            <a:off x="1056625" y="4913832"/>
            <a:ext cx="2247543" cy="194416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 name="灯片编号占位符 2">
            <a:extLst>
              <a:ext uri="{FF2B5EF4-FFF2-40B4-BE49-F238E27FC236}">
                <a16:creationId xmlns:a16="http://schemas.microsoft.com/office/drawing/2014/main" id="{0755CC03-6AF2-4ABB-9679-6A1E137480E6}"/>
              </a:ext>
            </a:extLst>
          </p:cNvPr>
          <p:cNvSpPr>
            <a:spLocks noGrp="1"/>
          </p:cNvSpPr>
          <p:nvPr>
            <p:ph type="sldNum" sz="quarter" idx="12"/>
          </p:nvPr>
        </p:nvSpPr>
        <p:spPr/>
        <p:txBody>
          <a:bodyPr/>
          <a:lstStyle/>
          <a:p>
            <a:fld id="{EA28F50F-8FAB-4D21-A335-1ADE8C761086}" type="slidenum">
              <a:rPr lang="zh-CN" altLang="en-US" smtClean="0"/>
              <a:t>19</a:t>
            </a:fld>
            <a:endParaRPr lang="zh-CN" altLang="en-US"/>
          </a:p>
        </p:txBody>
      </p:sp>
    </p:spTree>
    <p:extLst>
      <p:ext uri="{BB962C8B-B14F-4D97-AF65-F5344CB8AC3E}">
        <p14:creationId xmlns:p14="http://schemas.microsoft.com/office/powerpoint/2010/main" val="249978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MH_Others_1">
            <a:extLst>
              <a:ext uri="{FF2B5EF4-FFF2-40B4-BE49-F238E27FC236}">
                <a16:creationId xmlns:a16="http://schemas.microsoft.com/office/drawing/2014/main" id="{D6A1C92A-9BCA-4680-904B-C10675C21D71}"/>
              </a:ext>
            </a:extLst>
          </p:cNvPr>
          <p:cNvSpPr txBox="1"/>
          <p:nvPr>
            <p:custDataLst>
              <p:tags r:id="rId1"/>
            </p:custDataLst>
          </p:nvPr>
        </p:nvSpPr>
        <p:spPr>
          <a:xfrm>
            <a:off x="4280449" y="584503"/>
            <a:ext cx="3631102" cy="677108"/>
          </a:xfrm>
          <a:prstGeom prst="rect">
            <a:avLst/>
          </a:prstGeom>
          <a:noFill/>
        </p:spPr>
        <p:txBody>
          <a:bodyPr vert="horz" wrap="square" lIns="0" tIns="0" rIns="0" bIns="0" rtlCol="0" anchor="ctr" anchorCtr="0">
            <a:spAutoFit/>
          </a:bodyPr>
          <a:lstStyle/>
          <a:p>
            <a:pPr algn="ctr"/>
            <a:r>
              <a:rPr lang="en-US" altLang="zh-CN" sz="4400" b="1" dirty="0">
                <a:solidFill>
                  <a:srgbClr val="314865"/>
                </a:solidFill>
                <a:latin typeface="Arial" panose="020B0604020202020204"/>
                <a:ea typeface="微软雅黑" panose="020B0503020204020204" charset="-122"/>
                <a:sym typeface="Arial" panose="020B0604020202020204"/>
              </a:rPr>
              <a:t>CONTENTS</a:t>
            </a:r>
            <a:endParaRPr lang="zh-CN" altLang="en-US" sz="4400" b="1" dirty="0">
              <a:solidFill>
                <a:srgbClr val="314865"/>
              </a:solidFill>
              <a:latin typeface="Arial" panose="020B0604020202020204"/>
              <a:ea typeface="微软雅黑" panose="020B0503020204020204" charset="-122"/>
              <a:sym typeface="Arial" panose="020B0604020202020204"/>
            </a:endParaRPr>
          </a:p>
        </p:txBody>
      </p:sp>
      <p:sp>
        <p:nvSpPr>
          <p:cNvPr id="8" name="灯片编号占位符 7">
            <a:extLst>
              <a:ext uri="{FF2B5EF4-FFF2-40B4-BE49-F238E27FC236}">
                <a16:creationId xmlns:a16="http://schemas.microsoft.com/office/drawing/2014/main" id="{1EA957A2-198A-41A5-ACC1-1B852DF332EB}"/>
              </a:ext>
            </a:extLst>
          </p:cNvPr>
          <p:cNvSpPr>
            <a:spLocks noGrp="1"/>
          </p:cNvSpPr>
          <p:nvPr>
            <p:ph type="sldNum" sz="quarter" idx="12"/>
          </p:nvPr>
        </p:nvSpPr>
        <p:spPr/>
        <p:txBody>
          <a:bodyPr/>
          <a:lstStyle/>
          <a:p>
            <a:fld id="{EA28F50F-8FAB-4D21-A335-1ADE8C761086}" type="slidenum">
              <a:rPr lang="zh-CN" altLang="en-US" smtClean="0"/>
              <a:t>2</a:t>
            </a:fld>
            <a:endParaRPr lang="zh-CN" altLang="en-US" dirty="0"/>
          </a:p>
        </p:txBody>
      </p:sp>
      <p:grpSp>
        <p:nvGrpSpPr>
          <p:cNvPr id="14" name="组合 13">
            <a:extLst>
              <a:ext uri="{FF2B5EF4-FFF2-40B4-BE49-F238E27FC236}">
                <a16:creationId xmlns:a16="http://schemas.microsoft.com/office/drawing/2014/main" id="{5D684EB1-B53A-45B5-840A-37538A9D6A64}"/>
              </a:ext>
            </a:extLst>
          </p:cNvPr>
          <p:cNvGrpSpPr/>
          <p:nvPr/>
        </p:nvGrpSpPr>
        <p:grpSpPr>
          <a:xfrm>
            <a:off x="2802354" y="1648100"/>
            <a:ext cx="6587292" cy="3836959"/>
            <a:chOff x="2802354" y="1493670"/>
            <a:chExt cx="6587292" cy="3836959"/>
          </a:xfrm>
        </p:grpSpPr>
        <p:grpSp>
          <p:nvGrpSpPr>
            <p:cNvPr id="6" name="组合 5">
              <a:extLst>
                <a:ext uri="{FF2B5EF4-FFF2-40B4-BE49-F238E27FC236}">
                  <a16:creationId xmlns:a16="http://schemas.microsoft.com/office/drawing/2014/main" id="{4E00AC2B-6E98-4474-9129-4746A18C1F18}"/>
                </a:ext>
              </a:extLst>
            </p:cNvPr>
            <p:cNvGrpSpPr/>
            <p:nvPr/>
          </p:nvGrpSpPr>
          <p:grpSpPr>
            <a:xfrm>
              <a:off x="2802356" y="1493670"/>
              <a:ext cx="6587290" cy="689530"/>
              <a:chOff x="4343050" y="1131401"/>
              <a:chExt cx="6587290" cy="689530"/>
            </a:xfrm>
          </p:grpSpPr>
          <p:sp>
            <p:nvSpPr>
              <p:cNvPr id="39" name="矩形 38">
                <a:extLst>
                  <a:ext uri="{FF2B5EF4-FFF2-40B4-BE49-F238E27FC236}">
                    <a16:creationId xmlns:a16="http://schemas.microsoft.com/office/drawing/2014/main" id="{9719176E-379E-41EB-B803-C071EDBCE1DD}"/>
                  </a:ext>
                </a:extLst>
              </p:cNvPr>
              <p:cNvSpPr/>
              <p:nvPr/>
            </p:nvSpPr>
            <p:spPr>
              <a:xfrm>
                <a:off x="6600055" y="1236156"/>
                <a:ext cx="4330285" cy="584775"/>
              </a:xfrm>
              <a:prstGeom prst="rect">
                <a:avLst/>
              </a:prstGeom>
              <a:solidFill>
                <a:srgbClr val="314865"/>
              </a:solidFill>
              <a:ln w="19050">
                <a:noFill/>
                <a:prstDash val="lgDashDot"/>
              </a:ln>
            </p:spPr>
            <p:txBody>
              <a:bodyPr wrap="square">
                <a:spAutoFit/>
              </a:bodyPr>
              <a:lstStyle/>
              <a:p>
                <a:pPr algn="ctr"/>
                <a:r>
                  <a:rPr lang="en-US" altLang="zh-CN" sz="32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Introduction</a:t>
                </a:r>
                <a:endParaRPr lang="zh-CN" altLang="en-US" sz="3200" b="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grpSp>
            <p:nvGrpSpPr>
              <p:cNvPr id="46" name="组合 45">
                <a:extLst>
                  <a:ext uri="{FF2B5EF4-FFF2-40B4-BE49-F238E27FC236}">
                    <a16:creationId xmlns:a16="http://schemas.microsoft.com/office/drawing/2014/main" id="{2B92CD91-4CA5-43CA-84ED-40DF081FE7C9}"/>
                  </a:ext>
                </a:extLst>
              </p:cNvPr>
              <p:cNvGrpSpPr/>
              <p:nvPr/>
            </p:nvGrpSpPr>
            <p:grpSpPr>
              <a:xfrm>
                <a:off x="4343050" y="1131401"/>
                <a:ext cx="1752950" cy="646331"/>
                <a:chOff x="4343050" y="1131401"/>
                <a:chExt cx="1752950" cy="646331"/>
              </a:xfrm>
              <a:effectLst>
                <a:outerShdw blurRad="50800" dist="50800" dir="5400000" algn="t" rotWithShape="0">
                  <a:prstClr val="black">
                    <a:alpha val="15000"/>
                  </a:prstClr>
                </a:outerShdw>
              </a:effectLst>
            </p:grpSpPr>
            <p:grpSp>
              <p:nvGrpSpPr>
                <p:cNvPr id="47" name="组合 46">
                  <a:extLst>
                    <a:ext uri="{FF2B5EF4-FFF2-40B4-BE49-F238E27FC236}">
                      <a16:creationId xmlns:a16="http://schemas.microsoft.com/office/drawing/2014/main" id="{5B8BDD70-88E4-4B46-BC3A-BADE8CAAF959}"/>
                    </a:ext>
                  </a:extLst>
                </p:cNvPr>
                <p:cNvGrpSpPr/>
                <p:nvPr/>
              </p:nvGrpSpPr>
              <p:grpSpPr>
                <a:xfrm>
                  <a:off x="4343050" y="1160643"/>
                  <a:ext cx="1752950" cy="605880"/>
                  <a:chOff x="4602145" y="211015"/>
                  <a:chExt cx="2298560" cy="794460"/>
                </a:xfrm>
              </p:grpSpPr>
              <p:sp>
                <p:nvSpPr>
                  <p:cNvPr id="54" name="流程图: 终止 53">
                    <a:extLst>
                      <a:ext uri="{FF2B5EF4-FFF2-40B4-BE49-F238E27FC236}">
                        <a16:creationId xmlns:a16="http://schemas.microsoft.com/office/drawing/2014/main" id="{D9605732-9FA5-4E66-B288-83DD00976C3D}"/>
                      </a:ext>
                    </a:extLst>
                  </p:cNvPr>
                  <p:cNvSpPr/>
                  <p:nvPr/>
                </p:nvSpPr>
                <p:spPr>
                  <a:xfrm>
                    <a:off x="5061857" y="523152"/>
                    <a:ext cx="1838848" cy="482323"/>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55" name="流程图: 终止 54">
                    <a:extLst>
                      <a:ext uri="{FF2B5EF4-FFF2-40B4-BE49-F238E27FC236}">
                        <a16:creationId xmlns:a16="http://schemas.microsoft.com/office/drawing/2014/main" id="{6DD7CABC-9B70-4937-A366-2D8F3CAB64EC}"/>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56" name="流程图: 终止 55">
                    <a:extLst>
                      <a:ext uri="{FF2B5EF4-FFF2-40B4-BE49-F238E27FC236}">
                        <a16:creationId xmlns:a16="http://schemas.microsoft.com/office/drawing/2014/main" id="{6662E324-F1A3-416F-8A68-D5F3FAA470BF}"/>
                      </a:ext>
                    </a:extLst>
                  </p:cNvPr>
                  <p:cNvSpPr/>
                  <p:nvPr/>
                </p:nvSpPr>
                <p:spPr>
                  <a:xfrm>
                    <a:off x="5061857" y="479326"/>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sp>
              <p:nvSpPr>
                <p:cNvPr id="53" name="文本框 52">
                  <a:extLst>
                    <a:ext uri="{FF2B5EF4-FFF2-40B4-BE49-F238E27FC236}">
                      <a16:creationId xmlns:a16="http://schemas.microsoft.com/office/drawing/2014/main" id="{55EDBC1E-63AC-454E-94AC-4E98DAE4B8A9}"/>
                    </a:ext>
                  </a:extLst>
                </p:cNvPr>
                <p:cNvSpPr txBox="1"/>
                <p:nvPr/>
              </p:nvSpPr>
              <p:spPr>
                <a:xfrm>
                  <a:off x="4872741" y="1131401"/>
                  <a:ext cx="698643" cy="646331"/>
                </a:xfrm>
                <a:prstGeom prst="rect">
                  <a:avLst/>
                </a:prstGeom>
                <a:noFill/>
              </p:spPr>
              <p:txBody>
                <a:bodyPr wrap="square" rtlCol="0">
                  <a:spAutoFit/>
                </a:bodyPr>
                <a:lstStyle/>
                <a:p>
                  <a:pPr algn="ctr"/>
                  <a:r>
                    <a:rPr lang="en-US" altLang="zh-CN" sz="3600" b="1" dirty="0">
                      <a:solidFill>
                        <a:srgbClr val="314865"/>
                      </a:solidFill>
                      <a:latin typeface="Arial" panose="020B0604020202020204"/>
                      <a:ea typeface="微软雅黑" panose="020B0503020204020204" charset="-122"/>
                      <a:sym typeface="Arial" panose="020B0604020202020204"/>
                    </a:rPr>
                    <a:t>01</a:t>
                  </a:r>
                  <a:endParaRPr lang="zh-CN" altLang="en-US" sz="3600" b="1" dirty="0">
                    <a:solidFill>
                      <a:srgbClr val="314865"/>
                    </a:solidFill>
                    <a:latin typeface="Arial" panose="020B0604020202020204"/>
                    <a:ea typeface="微软雅黑" panose="020B0503020204020204" charset="-122"/>
                    <a:sym typeface="Arial" panose="020B0604020202020204"/>
                  </a:endParaRPr>
                </a:p>
              </p:txBody>
            </p:sp>
          </p:grpSp>
        </p:grpSp>
        <p:grpSp>
          <p:nvGrpSpPr>
            <p:cNvPr id="5" name="组合 4">
              <a:extLst>
                <a:ext uri="{FF2B5EF4-FFF2-40B4-BE49-F238E27FC236}">
                  <a16:creationId xmlns:a16="http://schemas.microsoft.com/office/drawing/2014/main" id="{897F9DB0-573C-4624-9E86-66A6CF782AEF}"/>
                </a:ext>
              </a:extLst>
            </p:cNvPr>
            <p:cNvGrpSpPr/>
            <p:nvPr/>
          </p:nvGrpSpPr>
          <p:grpSpPr>
            <a:xfrm>
              <a:off x="2802354" y="2537792"/>
              <a:ext cx="6587292" cy="698959"/>
              <a:chOff x="4343050" y="2211481"/>
              <a:chExt cx="6587292" cy="698959"/>
            </a:xfrm>
          </p:grpSpPr>
          <p:sp>
            <p:nvSpPr>
              <p:cNvPr id="40" name="矩形 39">
                <a:extLst>
                  <a:ext uri="{FF2B5EF4-FFF2-40B4-BE49-F238E27FC236}">
                    <a16:creationId xmlns:a16="http://schemas.microsoft.com/office/drawing/2014/main" id="{24BD6077-B0C8-429B-9C68-17E4C1871770}"/>
                  </a:ext>
                </a:extLst>
              </p:cNvPr>
              <p:cNvSpPr/>
              <p:nvPr/>
            </p:nvSpPr>
            <p:spPr>
              <a:xfrm>
                <a:off x="6600056" y="2325665"/>
                <a:ext cx="4330286" cy="584775"/>
              </a:xfrm>
              <a:prstGeom prst="rect">
                <a:avLst/>
              </a:prstGeom>
              <a:solidFill>
                <a:srgbClr val="314865"/>
              </a:solidFill>
              <a:ln w="19050">
                <a:noFill/>
                <a:prstDash val="lgDashDot"/>
              </a:ln>
            </p:spPr>
            <p:txBody>
              <a:bodyPr wrap="square">
                <a:spAutoFit/>
              </a:bodyPr>
              <a:lstStyle/>
              <a:p>
                <a:pPr algn="ctr" eaLnBrk="1" hangingPunct="1">
                  <a:spcBef>
                    <a:spcPct val="20000"/>
                  </a:spcBef>
                  <a:buClr>
                    <a:schemeClr val="hlink"/>
                  </a:buClr>
                  <a:buSzPct val="65000"/>
                  <a:buFont typeface="Wingdings" panose="05000000000000000000" pitchFamily="2" charset="2"/>
                  <a:buNone/>
                </a:pPr>
                <a:r>
                  <a:rPr lang="en-US" altLang="zh-CN" sz="3200" b="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Method</a:t>
                </a:r>
                <a:endParaRPr lang="zh-CN" altLang="en-US" sz="3200" b="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grpSp>
            <p:nvGrpSpPr>
              <p:cNvPr id="57" name="组合 56">
                <a:extLst>
                  <a:ext uri="{FF2B5EF4-FFF2-40B4-BE49-F238E27FC236}">
                    <a16:creationId xmlns:a16="http://schemas.microsoft.com/office/drawing/2014/main" id="{D44C0261-C5B1-4AAB-B3D8-71056A750965}"/>
                  </a:ext>
                </a:extLst>
              </p:cNvPr>
              <p:cNvGrpSpPr/>
              <p:nvPr/>
            </p:nvGrpSpPr>
            <p:grpSpPr>
              <a:xfrm>
                <a:off x="4343050" y="2211481"/>
                <a:ext cx="1752950" cy="646331"/>
                <a:chOff x="4343050" y="2211481"/>
                <a:chExt cx="1752950" cy="646331"/>
              </a:xfrm>
              <a:effectLst>
                <a:outerShdw blurRad="50800" dist="50800" dir="5400000" algn="t" rotWithShape="0">
                  <a:prstClr val="black">
                    <a:alpha val="15000"/>
                  </a:prstClr>
                </a:outerShdw>
              </a:effectLst>
            </p:grpSpPr>
            <p:grpSp>
              <p:nvGrpSpPr>
                <p:cNvPr id="58" name="组合 57">
                  <a:extLst>
                    <a:ext uri="{FF2B5EF4-FFF2-40B4-BE49-F238E27FC236}">
                      <a16:creationId xmlns:a16="http://schemas.microsoft.com/office/drawing/2014/main" id="{F1677979-947A-49E2-BA1C-2D7891B3AF44}"/>
                    </a:ext>
                  </a:extLst>
                </p:cNvPr>
                <p:cNvGrpSpPr/>
                <p:nvPr/>
              </p:nvGrpSpPr>
              <p:grpSpPr>
                <a:xfrm>
                  <a:off x="4343050" y="2250972"/>
                  <a:ext cx="1752950" cy="605880"/>
                  <a:chOff x="4602145" y="211015"/>
                  <a:chExt cx="2298560" cy="794460"/>
                </a:xfrm>
              </p:grpSpPr>
              <p:sp>
                <p:nvSpPr>
                  <p:cNvPr id="60" name="流程图: 终止 59">
                    <a:extLst>
                      <a:ext uri="{FF2B5EF4-FFF2-40B4-BE49-F238E27FC236}">
                        <a16:creationId xmlns:a16="http://schemas.microsoft.com/office/drawing/2014/main" id="{D5C4A9FD-B5B2-4335-A778-30B0DBF66A12}"/>
                      </a:ext>
                    </a:extLst>
                  </p:cNvPr>
                  <p:cNvSpPr/>
                  <p:nvPr/>
                </p:nvSpPr>
                <p:spPr>
                  <a:xfrm>
                    <a:off x="5061857" y="523152"/>
                    <a:ext cx="1838848" cy="482323"/>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61" name="流程图: 终止 60">
                    <a:extLst>
                      <a:ext uri="{FF2B5EF4-FFF2-40B4-BE49-F238E27FC236}">
                        <a16:creationId xmlns:a16="http://schemas.microsoft.com/office/drawing/2014/main" id="{0C48D1C7-E00A-473B-B895-017F98FB0A1B}"/>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62" name="流程图: 终止 61">
                    <a:extLst>
                      <a:ext uri="{FF2B5EF4-FFF2-40B4-BE49-F238E27FC236}">
                        <a16:creationId xmlns:a16="http://schemas.microsoft.com/office/drawing/2014/main" id="{9FBCAA61-5F12-4743-8532-A141239B2A39}"/>
                      </a:ext>
                    </a:extLst>
                  </p:cNvPr>
                  <p:cNvSpPr/>
                  <p:nvPr/>
                </p:nvSpPr>
                <p:spPr>
                  <a:xfrm>
                    <a:off x="5061857" y="479326"/>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sp>
              <p:nvSpPr>
                <p:cNvPr id="59" name="文本框 58">
                  <a:extLst>
                    <a:ext uri="{FF2B5EF4-FFF2-40B4-BE49-F238E27FC236}">
                      <a16:creationId xmlns:a16="http://schemas.microsoft.com/office/drawing/2014/main" id="{C2AE3A6F-54E7-45E0-BADB-BDD149ECE362}"/>
                    </a:ext>
                  </a:extLst>
                </p:cNvPr>
                <p:cNvSpPr txBox="1"/>
                <p:nvPr/>
              </p:nvSpPr>
              <p:spPr>
                <a:xfrm>
                  <a:off x="4872741" y="2211481"/>
                  <a:ext cx="698643" cy="646331"/>
                </a:xfrm>
                <a:prstGeom prst="rect">
                  <a:avLst/>
                </a:prstGeom>
                <a:noFill/>
              </p:spPr>
              <p:txBody>
                <a:bodyPr wrap="square" rtlCol="0">
                  <a:spAutoFit/>
                </a:bodyPr>
                <a:lstStyle/>
                <a:p>
                  <a:pPr algn="ctr"/>
                  <a:r>
                    <a:rPr lang="en-US" altLang="zh-CN" sz="3600" b="1" dirty="0">
                      <a:solidFill>
                        <a:srgbClr val="314865"/>
                      </a:solidFill>
                      <a:latin typeface="Arial" panose="020B0604020202020204"/>
                      <a:ea typeface="微软雅黑" panose="020B0503020204020204" charset="-122"/>
                      <a:sym typeface="Arial" panose="020B0604020202020204"/>
                    </a:rPr>
                    <a:t>02</a:t>
                  </a:r>
                  <a:endParaRPr lang="zh-CN" altLang="en-US" sz="3600" b="1" dirty="0">
                    <a:solidFill>
                      <a:srgbClr val="314865"/>
                    </a:solidFill>
                    <a:latin typeface="Arial" panose="020B0604020202020204"/>
                    <a:ea typeface="微软雅黑" panose="020B0503020204020204" charset="-122"/>
                    <a:sym typeface="Arial" panose="020B0604020202020204"/>
                  </a:endParaRPr>
                </a:p>
              </p:txBody>
            </p:sp>
          </p:grpSp>
        </p:grpSp>
        <p:grpSp>
          <p:nvGrpSpPr>
            <p:cNvPr id="4" name="组合 3">
              <a:extLst>
                <a:ext uri="{FF2B5EF4-FFF2-40B4-BE49-F238E27FC236}">
                  <a16:creationId xmlns:a16="http://schemas.microsoft.com/office/drawing/2014/main" id="{2D578BB2-45D2-4575-A293-A6E1CD3A8FBC}"/>
                </a:ext>
              </a:extLst>
            </p:cNvPr>
            <p:cNvGrpSpPr/>
            <p:nvPr/>
          </p:nvGrpSpPr>
          <p:grpSpPr>
            <a:xfrm>
              <a:off x="2802354" y="3591343"/>
              <a:ext cx="6587292" cy="692347"/>
              <a:chOff x="4343050" y="3307603"/>
              <a:chExt cx="6587292" cy="692347"/>
            </a:xfrm>
          </p:grpSpPr>
          <p:sp>
            <p:nvSpPr>
              <p:cNvPr id="42" name="矩形 41">
                <a:extLst>
                  <a:ext uri="{FF2B5EF4-FFF2-40B4-BE49-F238E27FC236}">
                    <a16:creationId xmlns:a16="http://schemas.microsoft.com/office/drawing/2014/main" id="{1AC283C9-6F56-47FF-A026-C281AFCD7C9D}"/>
                  </a:ext>
                </a:extLst>
              </p:cNvPr>
              <p:cNvSpPr/>
              <p:nvPr/>
            </p:nvSpPr>
            <p:spPr>
              <a:xfrm>
                <a:off x="6600056" y="3415175"/>
                <a:ext cx="4330286" cy="584775"/>
              </a:xfrm>
              <a:prstGeom prst="rect">
                <a:avLst/>
              </a:prstGeom>
              <a:solidFill>
                <a:srgbClr val="314865"/>
              </a:solidFill>
              <a:ln w="19050">
                <a:noFill/>
                <a:prstDash val="lgDashDot"/>
              </a:ln>
            </p:spPr>
            <p:txBody>
              <a:bodyPr wrap="square">
                <a:spAutoFit/>
                <a:scene3d>
                  <a:camera prst="orthographicFront"/>
                  <a:lightRig rig="threePt" dir="t"/>
                </a:scene3d>
              </a:bodyPr>
              <a:lstStyle/>
              <a:p>
                <a:pPr algn="ctr" eaLnBrk="1" hangingPunct="1">
                  <a:spcBef>
                    <a:spcPct val="20000"/>
                  </a:spcBef>
                  <a:buClr>
                    <a:schemeClr val="hlink"/>
                  </a:buClr>
                  <a:buSzPct val="65000"/>
                  <a:buFont typeface="Wingdings" panose="05000000000000000000" pitchFamily="2" charset="2"/>
                  <a:buNone/>
                </a:pPr>
                <a:r>
                  <a:rPr lang="en-US" altLang="zh-CN" sz="3200" b="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Results</a:t>
                </a:r>
                <a:endParaRPr lang="zh-CN" altLang="en-US" sz="3200" b="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grpSp>
            <p:nvGrpSpPr>
              <p:cNvPr id="63" name="组合 62">
                <a:extLst>
                  <a:ext uri="{FF2B5EF4-FFF2-40B4-BE49-F238E27FC236}">
                    <a16:creationId xmlns:a16="http://schemas.microsoft.com/office/drawing/2014/main" id="{937A92A5-1244-476D-9A93-622652B02877}"/>
                  </a:ext>
                </a:extLst>
              </p:cNvPr>
              <p:cNvGrpSpPr/>
              <p:nvPr/>
            </p:nvGrpSpPr>
            <p:grpSpPr>
              <a:xfrm>
                <a:off x="4343050" y="3307603"/>
                <a:ext cx="1752950" cy="646331"/>
                <a:chOff x="4343050" y="3307603"/>
                <a:chExt cx="1752950" cy="646331"/>
              </a:xfrm>
              <a:effectLst>
                <a:outerShdw blurRad="50800" dist="50800" dir="5400000" algn="t" rotWithShape="0">
                  <a:prstClr val="black">
                    <a:alpha val="15000"/>
                  </a:prstClr>
                </a:outerShdw>
              </a:effectLst>
            </p:grpSpPr>
            <p:grpSp>
              <p:nvGrpSpPr>
                <p:cNvPr id="64" name="组合 63">
                  <a:extLst>
                    <a:ext uri="{FF2B5EF4-FFF2-40B4-BE49-F238E27FC236}">
                      <a16:creationId xmlns:a16="http://schemas.microsoft.com/office/drawing/2014/main" id="{B68F7C82-846B-440E-8347-E6CA83739DA2}"/>
                    </a:ext>
                  </a:extLst>
                </p:cNvPr>
                <p:cNvGrpSpPr/>
                <p:nvPr/>
              </p:nvGrpSpPr>
              <p:grpSpPr>
                <a:xfrm>
                  <a:off x="4343050" y="3341301"/>
                  <a:ext cx="1752950" cy="605880"/>
                  <a:chOff x="4602145" y="211015"/>
                  <a:chExt cx="2298560" cy="794460"/>
                </a:xfrm>
              </p:grpSpPr>
              <p:sp>
                <p:nvSpPr>
                  <p:cNvPr id="66" name="流程图: 终止 65">
                    <a:extLst>
                      <a:ext uri="{FF2B5EF4-FFF2-40B4-BE49-F238E27FC236}">
                        <a16:creationId xmlns:a16="http://schemas.microsoft.com/office/drawing/2014/main" id="{07270B84-6A77-4E29-A095-71176909DB1A}"/>
                      </a:ext>
                    </a:extLst>
                  </p:cNvPr>
                  <p:cNvSpPr/>
                  <p:nvPr/>
                </p:nvSpPr>
                <p:spPr>
                  <a:xfrm>
                    <a:off x="5061857" y="523152"/>
                    <a:ext cx="1838848" cy="482323"/>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67" name="流程图: 终止 66">
                    <a:extLst>
                      <a:ext uri="{FF2B5EF4-FFF2-40B4-BE49-F238E27FC236}">
                        <a16:creationId xmlns:a16="http://schemas.microsoft.com/office/drawing/2014/main" id="{FBA52827-3F69-4592-BC88-20A55EAB12EB}"/>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68" name="流程图: 终止 67">
                    <a:extLst>
                      <a:ext uri="{FF2B5EF4-FFF2-40B4-BE49-F238E27FC236}">
                        <a16:creationId xmlns:a16="http://schemas.microsoft.com/office/drawing/2014/main" id="{D315794A-68CA-4B47-8958-47EB7836EA60}"/>
                      </a:ext>
                    </a:extLst>
                  </p:cNvPr>
                  <p:cNvSpPr/>
                  <p:nvPr/>
                </p:nvSpPr>
                <p:spPr>
                  <a:xfrm>
                    <a:off x="5061857" y="479326"/>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sp>
              <p:nvSpPr>
                <p:cNvPr id="65" name="文本框 64">
                  <a:extLst>
                    <a:ext uri="{FF2B5EF4-FFF2-40B4-BE49-F238E27FC236}">
                      <a16:creationId xmlns:a16="http://schemas.microsoft.com/office/drawing/2014/main" id="{CDDE1FE4-8887-4731-B3F5-5AA7C708DF40}"/>
                    </a:ext>
                  </a:extLst>
                </p:cNvPr>
                <p:cNvSpPr txBox="1"/>
                <p:nvPr/>
              </p:nvSpPr>
              <p:spPr>
                <a:xfrm>
                  <a:off x="4872741" y="3307603"/>
                  <a:ext cx="698643" cy="646331"/>
                </a:xfrm>
                <a:prstGeom prst="rect">
                  <a:avLst/>
                </a:prstGeom>
                <a:noFill/>
              </p:spPr>
              <p:txBody>
                <a:bodyPr wrap="square" rtlCol="0">
                  <a:spAutoFit/>
                </a:bodyPr>
                <a:lstStyle/>
                <a:p>
                  <a:pPr algn="ctr"/>
                  <a:r>
                    <a:rPr lang="en-US" altLang="zh-CN" sz="3600" b="1" dirty="0">
                      <a:solidFill>
                        <a:srgbClr val="314865"/>
                      </a:solidFill>
                      <a:latin typeface="Arial" panose="020B0604020202020204"/>
                      <a:ea typeface="微软雅黑" panose="020B0503020204020204" charset="-122"/>
                      <a:sym typeface="Arial" panose="020B0604020202020204"/>
                    </a:rPr>
                    <a:t>03</a:t>
                  </a:r>
                  <a:endParaRPr lang="zh-CN" altLang="en-US" sz="3600" b="1" dirty="0">
                    <a:solidFill>
                      <a:srgbClr val="314865"/>
                    </a:solidFill>
                    <a:latin typeface="Arial" panose="020B0604020202020204"/>
                    <a:ea typeface="微软雅黑" panose="020B0503020204020204" charset="-122"/>
                    <a:sym typeface="Arial" panose="020B0604020202020204"/>
                  </a:endParaRPr>
                </a:p>
              </p:txBody>
            </p:sp>
          </p:grpSp>
        </p:grpSp>
        <p:grpSp>
          <p:nvGrpSpPr>
            <p:cNvPr id="2" name="组合 1">
              <a:extLst>
                <a:ext uri="{FF2B5EF4-FFF2-40B4-BE49-F238E27FC236}">
                  <a16:creationId xmlns:a16="http://schemas.microsoft.com/office/drawing/2014/main" id="{0CDDC15A-C708-539B-4F06-428CA0CECB33}"/>
                </a:ext>
              </a:extLst>
            </p:cNvPr>
            <p:cNvGrpSpPr/>
            <p:nvPr/>
          </p:nvGrpSpPr>
          <p:grpSpPr>
            <a:xfrm>
              <a:off x="2802354" y="4638282"/>
              <a:ext cx="6587292" cy="692347"/>
              <a:chOff x="4343050" y="3307603"/>
              <a:chExt cx="6587292" cy="692347"/>
            </a:xfrm>
          </p:grpSpPr>
          <p:sp>
            <p:nvSpPr>
              <p:cNvPr id="3" name="矩形 2">
                <a:extLst>
                  <a:ext uri="{FF2B5EF4-FFF2-40B4-BE49-F238E27FC236}">
                    <a16:creationId xmlns:a16="http://schemas.microsoft.com/office/drawing/2014/main" id="{7B97D140-06D5-5CA9-14B8-E96E30B76E65}"/>
                  </a:ext>
                </a:extLst>
              </p:cNvPr>
              <p:cNvSpPr/>
              <p:nvPr/>
            </p:nvSpPr>
            <p:spPr>
              <a:xfrm>
                <a:off x="6600055" y="3415175"/>
                <a:ext cx="4330287" cy="584775"/>
              </a:xfrm>
              <a:prstGeom prst="rect">
                <a:avLst/>
              </a:prstGeom>
              <a:solidFill>
                <a:srgbClr val="314865"/>
              </a:solidFill>
              <a:ln w="19050">
                <a:noFill/>
                <a:prstDash val="lgDashDot"/>
              </a:ln>
            </p:spPr>
            <p:txBody>
              <a:bodyPr wrap="square">
                <a:spAutoFit/>
                <a:scene3d>
                  <a:camera prst="orthographicFront"/>
                  <a:lightRig rig="threePt" dir="t"/>
                </a:scene3d>
              </a:bodyPr>
              <a:lstStyle/>
              <a:p>
                <a:pPr algn="ctr" eaLnBrk="1" hangingPunct="1">
                  <a:spcBef>
                    <a:spcPct val="20000"/>
                  </a:spcBef>
                  <a:buClr>
                    <a:schemeClr val="hlink"/>
                  </a:buClr>
                  <a:buSzPct val="65000"/>
                  <a:buFont typeface="Wingdings" panose="05000000000000000000" pitchFamily="2" charset="2"/>
                  <a:buNone/>
                </a:pPr>
                <a:r>
                  <a:rPr lang="en-US" altLang="zh-CN" sz="32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Discussion</a:t>
                </a:r>
                <a:endParaRPr lang="zh-CN" altLang="en-US" sz="32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grpSp>
            <p:nvGrpSpPr>
              <p:cNvPr id="7" name="组合 6">
                <a:extLst>
                  <a:ext uri="{FF2B5EF4-FFF2-40B4-BE49-F238E27FC236}">
                    <a16:creationId xmlns:a16="http://schemas.microsoft.com/office/drawing/2014/main" id="{D1321CC9-0D4D-76B1-9105-F364547911D1}"/>
                  </a:ext>
                </a:extLst>
              </p:cNvPr>
              <p:cNvGrpSpPr/>
              <p:nvPr/>
            </p:nvGrpSpPr>
            <p:grpSpPr>
              <a:xfrm>
                <a:off x="4343050" y="3307603"/>
                <a:ext cx="1752950" cy="646331"/>
                <a:chOff x="4343050" y="3307603"/>
                <a:chExt cx="1752950" cy="646331"/>
              </a:xfrm>
              <a:effectLst>
                <a:outerShdw blurRad="50800" dist="50800" dir="5400000" algn="t" rotWithShape="0">
                  <a:prstClr val="black">
                    <a:alpha val="15000"/>
                  </a:prstClr>
                </a:outerShdw>
              </a:effectLst>
            </p:grpSpPr>
            <p:grpSp>
              <p:nvGrpSpPr>
                <p:cNvPr id="9" name="组合 8">
                  <a:extLst>
                    <a:ext uri="{FF2B5EF4-FFF2-40B4-BE49-F238E27FC236}">
                      <a16:creationId xmlns:a16="http://schemas.microsoft.com/office/drawing/2014/main" id="{0D28F22A-EA5E-CD84-2292-88480DD7523E}"/>
                    </a:ext>
                  </a:extLst>
                </p:cNvPr>
                <p:cNvGrpSpPr/>
                <p:nvPr/>
              </p:nvGrpSpPr>
              <p:grpSpPr>
                <a:xfrm>
                  <a:off x="4343050" y="3341301"/>
                  <a:ext cx="1752950" cy="605880"/>
                  <a:chOff x="4602145" y="211015"/>
                  <a:chExt cx="2298560" cy="794460"/>
                </a:xfrm>
              </p:grpSpPr>
              <p:sp>
                <p:nvSpPr>
                  <p:cNvPr id="11" name="流程图: 终止 10">
                    <a:extLst>
                      <a:ext uri="{FF2B5EF4-FFF2-40B4-BE49-F238E27FC236}">
                        <a16:creationId xmlns:a16="http://schemas.microsoft.com/office/drawing/2014/main" id="{23034130-6FFD-6392-4E36-B1BB2825C8ED}"/>
                      </a:ext>
                    </a:extLst>
                  </p:cNvPr>
                  <p:cNvSpPr/>
                  <p:nvPr/>
                </p:nvSpPr>
                <p:spPr>
                  <a:xfrm>
                    <a:off x="5061857" y="523152"/>
                    <a:ext cx="1838848" cy="482323"/>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12" name="流程图: 终止 11">
                    <a:extLst>
                      <a:ext uri="{FF2B5EF4-FFF2-40B4-BE49-F238E27FC236}">
                        <a16:creationId xmlns:a16="http://schemas.microsoft.com/office/drawing/2014/main" id="{64AAC798-F262-5127-B3F6-1D38B80FCB2D}"/>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a:ea typeface="微软雅黑" panose="020B0503020204020204" charset="-122"/>
                      <a:sym typeface="Arial" panose="020B0604020202020204"/>
                    </a:endParaRPr>
                  </a:p>
                </p:txBody>
              </p:sp>
              <p:sp>
                <p:nvSpPr>
                  <p:cNvPr id="13" name="流程图: 终止 12">
                    <a:extLst>
                      <a:ext uri="{FF2B5EF4-FFF2-40B4-BE49-F238E27FC236}">
                        <a16:creationId xmlns:a16="http://schemas.microsoft.com/office/drawing/2014/main" id="{75808C8A-944B-4759-4440-B96DEF025AAC}"/>
                      </a:ext>
                    </a:extLst>
                  </p:cNvPr>
                  <p:cNvSpPr/>
                  <p:nvPr/>
                </p:nvSpPr>
                <p:spPr>
                  <a:xfrm>
                    <a:off x="5061857" y="479326"/>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sp>
              <p:nvSpPr>
                <p:cNvPr id="10" name="文本框 9">
                  <a:extLst>
                    <a:ext uri="{FF2B5EF4-FFF2-40B4-BE49-F238E27FC236}">
                      <a16:creationId xmlns:a16="http://schemas.microsoft.com/office/drawing/2014/main" id="{99CB4CD1-B26E-93DE-2D32-665AA17C7403}"/>
                    </a:ext>
                  </a:extLst>
                </p:cNvPr>
                <p:cNvSpPr txBox="1"/>
                <p:nvPr/>
              </p:nvSpPr>
              <p:spPr>
                <a:xfrm>
                  <a:off x="4872741" y="3307603"/>
                  <a:ext cx="698643" cy="646331"/>
                </a:xfrm>
                <a:prstGeom prst="rect">
                  <a:avLst/>
                </a:prstGeom>
                <a:noFill/>
              </p:spPr>
              <p:txBody>
                <a:bodyPr wrap="square" rtlCol="0">
                  <a:spAutoFit/>
                </a:bodyPr>
                <a:lstStyle/>
                <a:p>
                  <a:pPr algn="ctr"/>
                  <a:r>
                    <a:rPr lang="en-US" altLang="zh-CN" sz="3600" b="1" dirty="0">
                      <a:solidFill>
                        <a:srgbClr val="314865"/>
                      </a:solidFill>
                      <a:latin typeface="Arial" panose="020B0604020202020204"/>
                      <a:ea typeface="微软雅黑" panose="020B0503020204020204" charset="-122"/>
                      <a:sym typeface="Arial" panose="020B0604020202020204"/>
                    </a:rPr>
                    <a:t>04</a:t>
                  </a:r>
                  <a:endParaRPr lang="zh-CN" altLang="en-US" sz="3600" b="1" dirty="0">
                    <a:solidFill>
                      <a:srgbClr val="314865"/>
                    </a:solidFill>
                    <a:latin typeface="Arial" panose="020B0604020202020204"/>
                    <a:ea typeface="微软雅黑" panose="020B0503020204020204" charset="-122"/>
                    <a:sym typeface="Arial" panose="020B0604020202020204"/>
                  </a:endParaRPr>
                </a:p>
              </p:txBody>
            </p:sp>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CFAFF0D-8D15-42B2-AD24-446E74F6BF0C}"/>
              </a:ext>
            </a:extLst>
          </p:cNvPr>
          <p:cNvSpPr>
            <a:spLocks noGrp="1"/>
          </p:cNvSpPr>
          <p:nvPr>
            <p:ph type="sldNum" sz="quarter" idx="12"/>
          </p:nvPr>
        </p:nvSpPr>
        <p:spPr/>
        <p:txBody>
          <a:bodyPr/>
          <a:lstStyle/>
          <a:p>
            <a:fld id="{EA28F50F-8FAB-4D21-A335-1ADE8C761086}" type="slidenum">
              <a:rPr lang="zh-CN" altLang="en-US" smtClean="0"/>
              <a:t>20</a:t>
            </a:fld>
            <a:endParaRPr lang="zh-CN" altLang="en-US" dirty="0"/>
          </a:p>
        </p:txBody>
      </p:sp>
      <p:grpSp>
        <p:nvGrpSpPr>
          <p:cNvPr id="8" name="组合 7">
            <a:extLst>
              <a:ext uri="{FF2B5EF4-FFF2-40B4-BE49-F238E27FC236}">
                <a16:creationId xmlns:a16="http://schemas.microsoft.com/office/drawing/2014/main" id="{5B7C360B-34E7-43B1-A1E4-E5105A459DE8}"/>
              </a:ext>
            </a:extLst>
          </p:cNvPr>
          <p:cNvGrpSpPr/>
          <p:nvPr/>
        </p:nvGrpSpPr>
        <p:grpSpPr>
          <a:xfrm>
            <a:off x="316868" y="161676"/>
            <a:ext cx="3591908" cy="646331"/>
            <a:chOff x="316868" y="161676"/>
            <a:chExt cx="3591908" cy="646331"/>
          </a:xfrm>
        </p:grpSpPr>
        <p:sp>
          <p:nvSpPr>
            <p:cNvPr id="9" name="文本框 8">
              <a:extLst>
                <a:ext uri="{FF2B5EF4-FFF2-40B4-BE49-F238E27FC236}">
                  <a16:creationId xmlns:a16="http://schemas.microsoft.com/office/drawing/2014/main" id="{88D30CF1-1AFA-4FA5-8B1F-371D64B99BD3}"/>
                </a:ext>
              </a:extLst>
            </p:cNvPr>
            <p:cNvSpPr txBox="1"/>
            <p:nvPr/>
          </p:nvSpPr>
          <p:spPr>
            <a:xfrm>
              <a:off x="696891" y="161676"/>
              <a:ext cx="3211885"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Perspective</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10" name="组合 9">
              <a:extLst>
                <a:ext uri="{FF2B5EF4-FFF2-40B4-BE49-F238E27FC236}">
                  <a16:creationId xmlns:a16="http://schemas.microsoft.com/office/drawing/2014/main" id="{406ED397-976F-47E4-BF83-3123B05901F2}"/>
                </a:ext>
              </a:extLst>
            </p:cNvPr>
            <p:cNvGrpSpPr/>
            <p:nvPr/>
          </p:nvGrpSpPr>
          <p:grpSpPr>
            <a:xfrm>
              <a:off x="316868" y="286841"/>
              <a:ext cx="396000" cy="396000"/>
              <a:chOff x="316868" y="286841"/>
              <a:chExt cx="396000" cy="396000"/>
            </a:xfrm>
          </p:grpSpPr>
          <p:sp>
            <p:nvSpPr>
              <p:cNvPr id="11" name="椭圆 10">
                <a:extLst>
                  <a:ext uri="{FF2B5EF4-FFF2-40B4-BE49-F238E27FC236}">
                    <a16:creationId xmlns:a16="http://schemas.microsoft.com/office/drawing/2014/main" id="{DE1C1338-B355-4932-8799-9C8AA8E9D718}"/>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86E68D89-CDFD-4645-B46D-E5C97710E8AB}"/>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
        <p:nvSpPr>
          <p:cNvPr id="57" name="文本框 56">
            <a:extLst>
              <a:ext uri="{FF2B5EF4-FFF2-40B4-BE49-F238E27FC236}">
                <a16:creationId xmlns:a16="http://schemas.microsoft.com/office/drawing/2014/main" id="{E2FB1B91-14D0-45C4-9252-995CEE6FAAC1}"/>
              </a:ext>
            </a:extLst>
          </p:cNvPr>
          <p:cNvSpPr txBox="1"/>
          <p:nvPr/>
        </p:nvSpPr>
        <p:spPr>
          <a:xfrm>
            <a:off x="1143117" y="4903149"/>
            <a:ext cx="9904988" cy="937949"/>
          </a:xfrm>
          <a:prstGeom prst="rect">
            <a:avLst/>
          </a:prstGeom>
          <a:noFill/>
        </p:spPr>
        <p:txBody>
          <a:bodyPr wrap="square">
            <a:spAutoFit/>
          </a:bodyPr>
          <a:lstStyle/>
          <a:p>
            <a:pPr algn="just">
              <a:lnSpc>
                <a:spcPct val="120000"/>
              </a:lnSpc>
            </a:pPr>
            <a:r>
              <a:rPr lang="en-US" altLang="zh-CN" sz="2400" dirty="0">
                <a:latin typeface="Arial" panose="020B0604020202020204" pitchFamily="34" charset="0"/>
                <a:cs typeface="Arial" panose="020B0604020202020204" pitchFamily="34" charset="0"/>
              </a:rPr>
              <a:t>TP model simulates the motion of particles under given B&amp;E field, which means it pre-assumes that the </a:t>
            </a:r>
            <a:r>
              <a:rPr lang="en-US" sz="2400" dirty="0">
                <a:latin typeface="Arial" panose="020B0604020202020204" pitchFamily="34" charset="0"/>
                <a:cs typeface="Arial" panose="020B0604020202020204" pitchFamily="34" charset="0"/>
              </a:rPr>
              <a:t>magnetosphere is in a </a:t>
            </a:r>
            <a:r>
              <a:rPr lang="en-US" sz="2400" b="1" dirty="0">
                <a:solidFill>
                  <a:srgbClr val="C00000"/>
                </a:solidFill>
                <a:latin typeface="Arial" panose="020B0604020202020204" pitchFamily="34" charset="0"/>
                <a:cs typeface="Arial" panose="020B0604020202020204" pitchFamily="34" charset="0"/>
              </a:rPr>
              <a:t>steady state</a:t>
            </a:r>
            <a:r>
              <a:rPr lang="en-US" sz="2400" dirty="0">
                <a:latin typeface="Arial" panose="020B0604020202020204" pitchFamily="34" charset="0"/>
                <a:cs typeface="Arial" panose="020B0604020202020204" pitchFamily="34" charset="0"/>
              </a:rPr>
              <a:t>.</a:t>
            </a:r>
          </a:p>
        </p:txBody>
      </p:sp>
      <p:grpSp>
        <p:nvGrpSpPr>
          <p:cNvPr id="87" name="组合 86">
            <a:extLst>
              <a:ext uri="{FF2B5EF4-FFF2-40B4-BE49-F238E27FC236}">
                <a16:creationId xmlns:a16="http://schemas.microsoft.com/office/drawing/2014/main" id="{5FB27B49-80BD-4E79-B9BE-52CC852B5DBD}"/>
              </a:ext>
            </a:extLst>
          </p:cNvPr>
          <p:cNvGrpSpPr/>
          <p:nvPr/>
        </p:nvGrpSpPr>
        <p:grpSpPr>
          <a:xfrm>
            <a:off x="712868" y="1323259"/>
            <a:ext cx="3240000" cy="3045417"/>
            <a:chOff x="1269831" y="1197922"/>
            <a:chExt cx="3240000" cy="3045417"/>
          </a:xfrm>
        </p:grpSpPr>
        <p:sp>
          <p:nvSpPr>
            <p:cNvPr id="65" name="文本框 64">
              <a:extLst>
                <a:ext uri="{FF2B5EF4-FFF2-40B4-BE49-F238E27FC236}">
                  <a16:creationId xmlns:a16="http://schemas.microsoft.com/office/drawing/2014/main" id="{996BD013-3BB1-4DEF-8A06-4F5B54C4904B}"/>
                </a:ext>
              </a:extLst>
            </p:cNvPr>
            <p:cNvSpPr txBox="1"/>
            <p:nvPr/>
          </p:nvSpPr>
          <p:spPr>
            <a:xfrm>
              <a:off x="1390542" y="1197922"/>
              <a:ext cx="299857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Stable B&amp;E </a:t>
              </a:r>
              <a:r>
                <a:rPr lang="en-US" altLang="zh-CN" sz="2400" dirty="0">
                  <a:latin typeface="Arial" panose="020B0604020202020204" pitchFamily="34" charset="0"/>
                  <a:cs typeface="Arial" panose="020B0604020202020204" pitchFamily="34" charset="0"/>
                </a:rPr>
                <a:t>field</a:t>
              </a:r>
              <a:endParaRPr lang="en-US" sz="2400" dirty="0">
                <a:latin typeface="Arial" panose="020B0604020202020204" pitchFamily="34" charset="0"/>
                <a:cs typeface="Arial" panose="020B0604020202020204" pitchFamily="34" charset="0"/>
              </a:endParaRPr>
            </a:p>
          </p:txBody>
        </p:sp>
        <p:pic>
          <p:nvPicPr>
            <p:cNvPr id="82" name="Picture 33">
              <a:extLst>
                <a:ext uri="{FF2B5EF4-FFF2-40B4-BE49-F238E27FC236}">
                  <a16:creationId xmlns:a16="http://schemas.microsoft.com/office/drawing/2014/main" id="{7A535635-7633-4912-AF69-0B74BD2E3D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69831" y="1814265"/>
              <a:ext cx="3240000" cy="2429074"/>
            </a:xfrm>
            <a:prstGeom prst="rect">
              <a:avLst/>
            </a:prstGeom>
          </p:spPr>
        </p:pic>
      </p:grpSp>
      <p:grpSp>
        <p:nvGrpSpPr>
          <p:cNvPr id="88" name="组合 87">
            <a:extLst>
              <a:ext uri="{FF2B5EF4-FFF2-40B4-BE49-F238E27FC236}">
                <a16:creationId xmlns:a16="http://schemas.microsoft.com/office/drawing/2014/main" id="{7A941AD3-08DD-4E6E-B1C9-C1F862F7D59B}"/>
              </a:ext>
            </a:extLst>
          </p:cNvPr>
          <p:cNvGrpSpPr/>
          <p:nvPr/>
        </p:nvGrpSpPr>
        <p:grpSpPr>
          <a:xfrm>
            <a:off x="8077127" y="1342480"/>
            <a:ext cx="3240000" cy="3045417"/>
            <a:chOff x="7570145" y="1197922"/>
            <a:chExt cx="3240000" cy="3045417"/>
          </a:xfrm>
        </p:grpSpPr>
        <p:pic>
          <p:nvPicPr>
            <p:cNvPr id="35" name="Picture 33">
              <a:extLst>
                <a:ext uri="{FF2B5EF4-FFF2-40B4-BE49-F238E27FC236}">
                  <a16:creationId xmlns:a16="http://schemas.microsoft.com/office/drawing/2014/main" id="{4B7BC430-70B8-4FA1-9BF4-4F419E791A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70145" y="1814263"/>
              <a:ext cx="3240000" cy="2429076"/>
            </a:xfrm>
            <a:prstGeom prst="rect">
              <a:avLst/>
            </a:prstGeom>
          </p:spPr>
        </p:pic>
        <p:sp>
          <p:nvSpPr>
            <p:cNvPr id="84" name="文本框 83">
              <a:extLst>
                <a:ext uri="{FF2B5EF4-FFF2-40B4-BE49-F238E27FC236}">
                  <a16:creationId xmlns:a16="http://schemas.microsoft.com/office/drawing/2014/main" id="{2914D176-4F0A-4662-B44E-A111E29E4D33}"/>
                </a:ext>
              </a:extLst>
            </p:cNvPr>
            <p:cNvSpPr txBox="1"/>
            <p:nvPr/>
          </p:nvSpPr>
          <p:spPr>
            <a:xfrm>
              <a:off x="7690856" y="1197922"/>
              <a:ext cx="2998578"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Emission</a:t>
              </a:r>
              <a:endParaRPr lang="en-US" sz="2400" dirty="0">
                <a:latin typeface="Arial" panose="020B0604020202020204" pitchFamily="34" charset="0"/>
                <a:cs typeface="Arial" panose="020B0604020202020204" pitchFamily="34" charset="0"/>
              </a:endParaRPr>
            </a:p>
          </p:txBody>
        </p:sp>
      </p:grpSp>
      <p:grpSp>
        <p:nvGrpSpPr>
          <p:cNvPr id="95" name="组合 94">
            <a:extLst>
              <a:ext uri="{FF2B5EF4-FFF2-40B4-BE49-F238E27FC236}">
                <a16:creationId xmlns:a16="http://schemas.microsoft.com/office/drawing/2014/main" id="{A1874E14-4378-4B02-8D19-EF09F9BFDFEF}"/>
              </a:ext>
            </a:extLst>
          </p:cNvPr>
          <p:cNvGrpSpPr/>
          <p:nvPr/>
        </p:nvGrpSpPr>
        <p:grpSpPr>
          <a:xfrm>
            <a:off x="4352584" y="1323259"/>
            <a:ext cx="3238765" cy="3045417"/>
            <a:chOff x="1270448" y="1197922"/>
            <a:chExt cx="3238765" cy="3045417"/>
          </a:xfrm>
        </p:grpSpPr>
        <p:sp>
          <p:nvSpPr>
            <p:cNvPr id="96" name="文本框 95">
              <a:extLst>
                <a:ext uri="{FF2B5EF4-FFF2-40B4-BE49-F238E27FC236}">
                  <a16:creationId xmlns:a16="http://schemas.microsoft.com/office/drawing/2014/main" id="{D2CA307C-45D7-479E-B5A0-426D4816101D}"/>
                </a:ext>
              </a:extLst>
            </p:cNvPr>
            <p:cNvSpPr txBox="1"/>
            <p:nvPr/>
          </p:nvSpPr>
          <p:spPr>
            <a:xfrm>
              <a:off x="1390542" y="1197922"/>
              <a:ext cx="2998578"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Particle motion</a:t>
              </a:r>
              <a:endParaRPr lang="en-US" sz="2400" dirty="0">
                <a:latin typeface="Arial" panose="020B0604020202020204" pitchFamily="34" charset="0"/>
                <a:cs typeface="Arial" panose="020B0604020202020204" pitchFamily="34" charset="0"/>
              </a:endParaRPr>
            </a:p>
          </p:txBody>
        </p:sp>
        <p:pic>
          <p:nvPicPr>
            <p:cNvPr id="97" name="Picture 33">
              <a:extLst>
                <a:ext uri="{FF2B5EF4-FFF2-40B4-BE49-F238E27FC236}">
                  <a16:creationId xmlns:a16="http://schemas.microsoft.com/office/drawing/2014/main" id="{21CF2D13-2173-4346-8B7D-1A78BDEB4E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70448" y="1814265"/>
              <a:ext cx="3238765" cy="2429074"/>
            </a:xfrm>
            <a:prstGeom prst="rect">
              <a:avLst/>
            </a:prstGeom>
          </p:spPr>
        </p:pic>
      </p:grpSp>
      <p:cxnSp>
        <p:nvCxnSpPr>
          <p:cNvPr id="99" name="直接箭头连接符 98">
            <a:extLst>
              <a:ext uri="{FF2B5EF4-FFF2-40B4-BE49-F238E27FC236}">
                <a16:creationId xmlns:a16="http://schemas.microsoft.com/office/drawing/2014/main" id="{2E618B34-465E-4A5A-8880-D4D3BC9DA259}"/>
              </a:ext>
            </a:extLst>
          </p:cNvPr>
          <p:cNvCxnSpPr>
            <a:cxnSpLocks/>
          </p:cNvCxnSpPr>
          <p:nvPr/>
        </p:nvCxnSpPr>
        <p:spPr>
          <a:xfrm>
            <a:off x="3798096" y="3184117"/>
            <a:ext cx="62319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3" name="直接箭头连接符 102">
            <a:extLst>
              <a:ext uri="{FF2B5EF4-FFF2-40B4-BE49-F238E27FC236}">
                <a16:creationId xmlns:a16="http://schemas.microsoft.com/office/drawing/2014/main" id="{74A89162-2AAC-4D94-A891-9EA1237A1493}"/>
              </a:ext>
            </a:extLst>
          </p:cNvPr>
          <p:cNvCxnSpPr>
            <a:cxnSpLocks/>
          </p:cNvCxnSpPr>
          <p:nvPr/>
        </p:nvCxnSpPr>
        <p:spPr>
          <a:xfrm>
            <a:off x="7447335" y="3184117"/>
            <a:ext cx="62319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676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CFAFF0D-8D15-42B2-AD24-446E74F6BF0C}"/>
              </a:ext>
            </a:extLst>
          </p:cNvPr>
          <p:cNvSpPr>
            <a:spLocks noGrp="1"/>
          </p:cNvSpPr>
          <p:nvPr>
            <p:ph type="sldNum" sz="quarter" idx="12"/>
          </p:nvPr>
        </p:nvSpPr>
        <p:spPr/>
        <p:txBody>
          <a:bodyPr/>
          <a:lstStyle/>
          <a:p>
            <a:fld id="{EA28F50F-8FAB-4D21-A335-1ADE8C761086}" type="slidenum">
              <a:rPr lang="zh-CN" altLang="en-US" smtClean="0"/>
              <a:t>21</a:t>
            </a:fld>
            <a:endParaRPr lang="zh-CN" altLang="en-US"/>
          </a:p>
        </p:txBody>
      </p:sp>
      <p:grpSp>
        <p:nvGrpSpPr>
          <p:cNvPr id="8" name="组合 7">
            <a:extLst>
              <a:ext uri="{FF2B5EF4-FFF2-40B4-BE49-F238E27FC236}">
                <a16:creationId xmlns:a16="http://schemas.microsoft.com/office/drawing/2014/main" id="{5B7C360B-34E7-43B1-A1E4-E5105A459DE8}"/>
              </a:ext>
            </a:extLst>
          </p:cNvPr>
          <p:cNvGrpSpPr/>
          <p:nvPr/>
        </p:nvGrpSpPr>
        <p:grpSpPr>
          <a:xfrm>
            <a:off x="316868" y="161676"/>
            <a:ext cx="3591908" cy="646331"/>
            <a:chOff x="316868" y="161676"/>
            <a:chExt cx="3591908" cy="646331"/>
          </a:xfrm>
        </p:grpSpPr>
        <p:sp>
          <p:nvSpPr>
            <p:cNvPr id="9" name="文本框 8">
              <a:extLst>
                <a:ext uri="{FF2B5EF4-FFF2-40B4-BE49-F238E27FC236}">
                  <a16:creationId xmlns:a16="http://schemas.microsoft.com/office/drawing/2014/main" id="{88D30CF1-1AFA-4FA5-8B1F-371D64B99BD3}"/>
                </a:ext>
              </a:extLst>
            </p:cNvPr>
            <p:cNvSpPr txBox="1"/>
            <p:nvPr/>
          </p:nvSpPr>
          <p:spPr>
            <a:xfrm>
              <a:off x="696891" y="161676"/>
              <a:ext cx="3211885"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Perspective</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10" name="组合 9">
              <a:extLst>
                <a:ext uri="{FF2B5EF4-FFF2-40B4-BE49-F238E27FC236}">
                  <a16:creationId xmlns:a16="http://schemas.microsoft.com/office/drawing/2014/main" id="{406ED397-976F-47E4-BF83-3123B05901F2}"/>
                </a:ext>
              </a:extLst>
            </p:cNvPr>
            <p:cNvGrpSpPr/>
            <p:nvPr/>
          </p:nvGrpSpPr>
          <p:grpSpPr>
            <a:xfrm>
              <a:off x="316868" y="286841"/>
              <a:ext cx="396000" cy="396000"/>
              <a:chOff x="316868" y="286841"/>
              <a:chExt cx="396000" cy="396000"/>
            </a:xfrm>
          </p:grpSpPr>
          <p:sp>
            <p:nvSpPr>
              <p:cNvPr id="11" name="椭圆 10">
                <a:extLst>
                  <a:ext uri="{FF2B5EF4-FFF2-40B4-BE49-F238E27FC236}">
                    <a16:creationId xmlns:a16="http://schemas.microsoft.com/office/drawing/2014/main" id="{DE1C1338-B355-4932-8799-9C8AA8E9D718}"/>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86E68D89-CDFD-4645-B46D-E5C97710E8AB}"/>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
        <p:nvSpPr>
          <p:cNvPr id="48" name="文本框 47">
            <a:extLst>
              <a:ext uri="{FF2B5EF4-FFF2-40B4-BE49-F238E27FC236}">
                <a16:creationId xmlns:a16="http://schemas.microsoft.com/office/drawing/2014/main" id="{E72A41EA-BA5C-42DE-8FB5-54F5762C3CDB}"/>
              </a:ext>
            </a:extLst>
          </p:cNvPr>
          <p:cNvSpPr txBox="1"/>
          <p:nvPr/>
        </p:nvSpPr>
        <p:spPr>
          <a:xfrm>
            <a:off x="1206650" y="4929855"/>
            <a:ext cx="9778701" cy="690922"/>
          </a:xfrm>
          <a:prstGeom prst="rect">
            <a:avLst/>
          </a:prstGeom>
          <a:noFill/>
          <a:ln w="31750">
            <a:solidFill>
              <a:srgbClr val="C00000"/>
            </a:solidFill>
          </a:ln>
        </p:spPr>
        <p:txBody>
          <a:bodyPr wrap="square" lIns="180000" tIns="144000" rIns="180000" bIns="144000" rtlCol="0">
            <a:spAutoFit/>
          </a:bodyPr>
          <a:lstStyle/>
          <a:p>
            <a:pPr algn="ctr"/>
            <a:r>
              <a:rPr lang="en-US" sz="2500" dirty="0">
                <a:latin typeface="Arial" panose="020B0604020202020204" pitchFamily="34" charset="0"/>
                <a:cs typeface="Arial" panose="020B0604020202020204" pitchFamily="34" charset="0"/>
              </a:rPr>
              <a:t>Improve TP model to apply to the</a:t>
            </a:r>
            <a:r>
              <a:rPr lang="en-US" sz="2500" b="1" dirty="0">
                <a:latin typeface="Arial" panose="020B0604020202020204" pitchFamily="34" charset="0"/>
                <a:cs typeface="Arial" panose="020B0604020202020204" pitchFamily="34" charset="0"/>
              </a:rPr>
              <a:t> time-varying </a:t>
            </a:r>
            <a:r>
              <a:rPr lang="en-US" sz="2500" dirty="0">
                <a:latin typeface="Arial" panose="020B0604020202020204" pitchFamily="34" charset="0"/>
                <a:cs typeface="Arial" panose="020B0604020202020204" pitchFamily="34" charset="0"/>
              </a:rPr>
              <a:t>magnetosphere</a:t>
            </a:r>
          </a:p>
        </p:txBody>
      </p:sp>
      <p:sp>
        <p:nvSpPr>
          <p:cNvPr id="3" name="文本框 2">
            <a:extLst>
              <a:ext uri="{FF2B5EF4-FFF2-40B4-BE49-F238E27FC236}">
                <a16:creationId xmlns:a16="http://schemas.microsoft.com/office/drawing/2014/main" id="{17D73F62-D4FF-4AD4-AADF-BE3EB79DF443}"/>
              </a:ext>
            </a:extLst>
          </p:cNvPr>
          <p:cNvSpPr txBox="1"/>
          <p:nvPr/>
        </p:nvSpPr>
        <p:spPr>
          <a:xfrm>
            <a:off x="3225762" y="4205818"/>
            <a:ext cx="574047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Typical time of life of particles: </a:t>
            </a:r>
            <a:r>
              <a:rPr lang="en-US" sz="2400" b="1" dirty="0">
                <a:solidFill>
                  <a:srgbClr val="C00000"/>
                </a:solidFill>
                <a:latin typeface="Arial" panose="020B0604020202020204" pitchFamily="34" charset="0"/>
                <a:cs typeface="Arial" panose="020B0604020202020204" pitchFamily="34" charset="0"/>
              </a:rPr>
              <a:t>~8 min</a:t>
            </a:r>
          </a:p>
        </p:txBody>
      </p:sp>
      <p:grpSp>
        <p:nvGrpSpPr>
          <p:cNvPr id="2" name="组合 1">
            <a:extLst>
              <a:ext uri="{FF2B5EF4-FFF2-40B4-BE49-F238E27FC236}">
                <a16:creationId xmlns:a16="http://schemas.microsoft.com/office/drawing/2014/main" id="{0AE76A49-FAFA-46CE-B5CA-A58D1FC47905}"/>
              </a:ext>
            </a:extLst>
          </p:cNvPr>
          <p:cNvGrpSpPr/>
          <p:nvPr/>
        </p:nvGrpSpPr>
        <p:grpSpPr>
          <a:xfrm>
            <a:off x="799760" y="1311123"/>
            <a:ext cx="10592481" cy="2566930"/>
            <a:chOff x="799760" y="1311123"/>
            <a:chExt cx="10592481" cy="2566930"/>
          </a:xfrm>
        </p:grpSpPr>
        <p:grpSp>
          <p:nvGrpSpPr>
            <p:cNvPr id="13" name="组合 12">
              <a:extLst>
                <a:ext uri="{FF2B5EF4-FFF2-40B4-BE49-F238E27FC236}">
                  <a16:creationId xmlns:a16="http://schemas.microsoft.com/office/drawing/2014/main" id="{E038F04A-16D8-4366-B982-400400DFD6BF}"/>
                </a:ext>
              </a:extLst>
            </p:cNvPr>
            <p:cNvGrpSpPr/>
            <p:nvPr/>
          </p:nvGrpSpPr>
          <p:grpSpPr>
            <a:xfrm>
              <a:off x="799760" y="1311123"/>
              <a:ext cx="2881097" cy="2566930"/>
              <a:chOff x="789280" y="1486235"/>
              <a:chExt cx="2881097" cy="2566930"/>
            </a:xfrm>
          </p:grpSpPr>
          <p:pic>
            <p:nvPicPr>
              <p:cNvPr id="37" name="Picture 27">
                <a:extLst>
                  <a:ext uri="{FF2B5EF4-FFF2-40B4-BE49-F238E27FC236}">
                    <a16:creationId xmlns:a16="http://schemas.microsoft.com/office/drawing/2014/main" id="{BA07B702-D785-4BC7-ABF8-093F782706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9280" y="1893166"/>
                <a:ext cx="2881097" cy="2159999"/>
              </a:xfrm>
              <a:prstGeom prst="rect">
                <a:avLst/>
              </a:prstGeom>
            </p:spPr>
          </p:pic>
          <p:sp>
            <p:nvSpPr>
              <p:cNvPr id="64" name="文本框 63">
                <a:extLst>
                  <a:ext uri="{FF2B5EF4-FFF2-40B4-BE49-F238E27FC236}">
                    <a16:creationId xmlns:a16="http://schemas.microsoft.com/office/drawing/2014/main" id="{D19FD13B-7C22-4A58-8D3C-69BE60E42853}"/>
                  </a:ext>
                </a:extLst>
              </p:cNvPr>
              <p:cNvSpPr txBox="1"/>
              <p:nvPr/>
            </p:nvSpPr>
            <p:spPr>
              <a:xfrm>
                <a:off x="1147252" y="1486235"/>
                <a:ext cx="2165153"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Solar wind 1</a:t>
                </a:r>
              </a:p>
            </p:txBody>
          </p:sp>
        </p:grpSp>
        <p:grpSp>
          <p:nvGrpSpPr>
            <p:cNvPr id="16" name="组合 15">
              <a:extLst>
                <a:ext uri="{FF2B5EF4-FFF2-40B4-BE49-F238E27FC236}">
                  <a16:creationId xmlns:a16="http://schemas.microsoft.com/office/drawing/2014/main" id="{C45E9024-3B95-4F72-B20A-60E10CC1AB67}"/>
                </a:ext>
              </a:extLst>
            </p:cNvPr>
            <p:cNvGrpSpPr/>
            <p:nvPr/>
          </p:nvGrpSpPr>
          <p:grpSpPr>
            <a:xfrm>
              <a:off x="4655452" y="1311123"/>
              <a:ext cx="2881097" cy="2566930"/>
              <a:chOff x="4506271" y="1486235"/>
              <a:chExt cx="2881097" cy="2566930"/>
            </a:xfrm>
          </p:grpSpPr>
          <p:pic>
            <p:nvPicPr>
              <p:cNvPr id="35" name="Picture 33">
                <a:extLst>
                  <a:ext uri="{FF2B5EF4-FFF2-40B4-BE49-F238E27FC236}">
                    <a16:creationId xmlns:a16="http://schemas.microsoft.com/office/drawing/2014/main" id="{4B7BC430-70B8-4FA1-9BF4-4F419E791A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06271" y="1893166"/>
                <a:ext cx="2881097" cy="2159999"/>
              </a:xfrm>
              <a:prstGeom prst="rect">
                <a:avLst/>
              </a:prstGeom>
            </p:spPr>
          </p:pic>
          <p:sp>
            <p:nvSpPr>
              <p:cNvPr id="67" name="文本框 66">
                <a:extLst>
                  <a:ext uri="{FF2B5EF4-FFF2-40B4-BE49-F238E27FC236}">
                    <a16:creationId xmlns:a16="http://schemas.microsoft.com/office/drawing/2014/main" id="{C92BB88A-FF1C-4E62-9018-237FC63F7153}"/>
                  </a:ext>
                </a:extLst>
              </p:cNvPr>
              <p:cNvSpPr txBox="1"/>
              <p:nvPr/>
            </p:nvSpPr>
            <p:spPr>
              <a:xfrm>
                <a:off x="4864243" y="1486235"/>
                <a:ext cx="2165153"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Solar wind 2</a:t>
                </a:r>
              </a:p>
            </p:txBody>
          </p:sp>
        </p:grpSp>
        <p:grpSp>
          <p:nvGrpSpPr>
            <p:cNvPr id="15" name="组合 14">
              <a:extLst>
                <a:ext uri="{FF2B5EF4-FFF2-40B4-BE49-F238E27FC236}">
                  <a16:creationId xmlns:a16="http://schemas.microsoft.com/office/drawing/2014/main" id="{A0AFB1EB-7248-412C-9234-71DE1C95B818}"/>
                </a:ext>
              </a:extLst>
            </p:cNvPr>
            <p:cNvGrpSpPr/>
            <p:nvPr/>
          </p:nvGrpSpPr>
          <p:grpSpPr>
            <a:xfrm>
              <a:off x="8511144" y="1311123"/>
              <a:ext cx="2881097" cy="2566930"/>
              <a:chOff x="8500664" y="1486235"/>
              <a:chExt cx="2881097" cy="2566930"/>
            </a:xfrm>
          </p:grpSpPr>
          <p:pic>
            <p:nvPicPr>
              <p:cNvPr id="33" name="Picture 15">
                <a:extLst>
                  <a:ext uri="{FF2B5EF4-FFF2-40B4-BE49-F238E27FC236}">
                    <a16:creationId xmlns:a16="http://schemas.microsoft.com/office/drawing/2014/main" id="{D93B046F-137F-4C98-A988-CF20289092B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00664" y="1893166"/>
                <a:ext cx="2881097" cy="2159999"/>
              </a:xfrm>
              <a:prstGeom prst="rect">
                <a:avLst/>
              </a:prstGeom>
            </p:spPr>
          </p:pic>
          <p:sp>
            <p:nvSpPr>
              <p:cNvPr id="70" name="文本框 69">
                <a:extLst>
                  <a:ext uri="{FF2B5EF4-FFF2-40B4-BE49-F238E27FC236}">
                    <a16:creationId xmlns:a16="http://schemas.microsoft.com/office/drawing/2014/main" id="{0BE227CB-FCFA-434E-8BD8-546EFB0C2B09}"/>
                  </a:ext>
                </a:extLst>
              </p:cNvPr>
              <p:cNvSpPr txBox="1"/>
              <p:nvPr/>
            </p:nvSpPr>
            <p:spPr>
              <a:xfrm>
                <a:off x="8858636" y="1486235"/>
                <a:ext cx="2165153"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Solar wind 3</a:t>
                </a:r>
              </a:p>
            </p:txBody>
          </p:sp>
        </p:grpSp>
        <p:grpSp>
          <p:nvGrpSpPr>
            <p:cNvPr id="71" name="组合 70">
              <a:extLst>
                <a:ext uri="{FF2B5EF4-FFF2-40B4-BE49-F238E27FC236}">
                  <a16:creationId xmlns:a16="http://schemas.microsoft.com/office/drawing/2014/main" id="{59205AE6-01E6-46CF-BFF8-54E7EF7F83DF}"/>
                </a:ext>
              </a:extLst>
            </p:cNvPr>
            <p:cNvGrpSpPr/>
            <p:nvPr/>
          </p:nvGrpSpPr>
          <p:grpSpPr>
            <a:xfrm>
              <a:off x="7318540" y="2372089"/>
              <a:ext cx="1260000" cy="429398"/>
              <a:chOff x="3468088" y="2493411"/>
              <a:chExt cx="1260000" cy="429398"/>
            </a:xfrm>
          </p:grpSpPr>
          <p:sp>
            <p:nvSpPr>
              <p:cNvPr id="72" name="文本框 71">
                <a:extLst>
                  <a:ext uri="{FF2B5EF4-FFF2-40B4-BE49-F238E27FC236}">
                    <a16:creationId xmlns:a16="http://schemas.microsoft.com/office/drawing/2014/main" id="{5BCFB601-6451-407C-8147-AE36AFCE9137}"/>
                  </a:ext>
                </a:extLst>
              </p:cNvPr>
              <p:cNvSpPr txBox="1"/>
              <p:nvPr/>
            </p:nvSpPr>
            <p:spPr>
              <a:xfrm>
                <a:off x="3468088" y="2493411"/>
                <a:ext cx="1260000"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changing</a:t>
                </a:r>
              </a:p>
            </p:txBody>
          </p:sp>
          <p:cxnSp>
            <p:nvCxnSpPr>
              <p:cNvPr id="73" name="直接箭头连接符 72">
                <a:extLst>
                  <a:ext uri="{FF2B5EF4-FFF2-40B4-BE49-F238E27FC236}">
                    <a16:creationId xmlns:a16="http://schemas.microsoft.com/office/drawing/2014/main" id="{1A7D2A79-76E5-44F9-BAE5-54D71B9AC2D4}"/>
                  </a:ext>
                </a:extLst>
              </p:cNvPr>
              <p:cNvCxnSpPr>
                <a:cxnSpLocks/>
              </p:cNvCxnSpPr>
              <p:nvPr/>
            </p:nvCxnSpPr>
            <p:spPr>
              <a:xfrm>
                <a:off x="3468088" y="2922809"/>
                <a:ext cx="1260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39" name="组合 38">
              <a:extLst>
                <a:ext uri="{FF2B5EF4-FFF2-40B4-BE49-F238E27FC236}">
                  <a16:creationId xmlns:a16="http://schemas.microsoft.com/office/drawing/2014/main" id="{096A75C9-DBCE-4A06-806F-27EAD641A60B}"/>
                </a:ext>
              </a:extLst>
            </p:cNvPr>
            <p:cNvGrpSpPr/>
            <p:nvPr/>
          </p:nvGrpSpPr>
          <p:grpSpPr>
            <a:xfrm>
              <a:off x="3538155" y="2372089"/>
              <a:ext cx="1260000" cy="429398"/>
              <a:chOff x="3468088" y="2493411"/>
              <a:chExt cx="1260000" cy="429398"/>
            </a:xfrm>
          </p:grpSpPr>
          <p:sp>
            <p:nvSpPr>
              <p:cNvPr id="40" name="文本框 39">
                <a:extLst>
                  <a:ext uri="{FF2B5EF4-FFF2-40B4-BE49-F238E27FC236}">
                    <a16:creationId xmlns:a16="http://schemas.microsoft.com/office/drawing/2014/main" id="{D3CFFF87-3D58-4739-AA41-CAE911B94BD6}"/>
                  </a:ext>
                </a:extLst>
              </p:cNvPr>
              <p:cNvSpPr txBox="1"/>
              <p:nvPr/>
            </p:nvSpPr>
            <p:spPr>
              <a:xfrm>
                <a:off x="3468088" y="2493411"/>
                <a:ext cx="1260000"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changing</a:t>
                </a:r>
              </a:p>
            </p:txBody>
          </p:sp>
          <p:cxnSp>
            <p:nvCxnSpPr>
              <p:cNvPr id="42" name="直接箭头连接符 41">
                <a:extLst>
                  <a:ext uri="{FF2B5EF4-FFF2-40B4-BE49-F238E27FC236}">
                    <a16:creationId xmlns:a16="http://schemas.microsoft.com/office/drawing/2014/main" id="{5C361CA7-6D8F-44B0-A612-3B32BF3A4775}"/>
                  </a:ext>
                </a:extLst>
              </p:cNvPr>
              <p:cNvCxnSpPr>
                <a:cxnSpLocks/>
              </p:cNvCxnSpPr>
              <p:nvPr/>
            </p:nvCxnSpPr>
            <p:spPr>
              <a:xfrm>
                <a:off x="3468088" y="2922809"/>
                <a:ext cx="1260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682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6E8B34D-75BA-410E-B5C4-A14D740B0B83}"/>
              </a:ext>
            </a:extLst>
          </p:cNvPr>
          <p:cNvGrpSpPr/>
          <p:nvPr/>
        </p:nvGrpSpPr>
        <p:grpSpPr>
          <a:xfrm>
            <a:off x="1927486" y="2716903"/>
            <a:ext cx="8337029" cy="1107996"/>
            <a:chOff x="1927486" y="2554978"/>
            <a:chExt cx="8337029" cy="1107996"/>
          </a:xfrm>
        </p:grpSpPr>
        <p:sp>
          <p:nvSpPr>
            <p:cNvPr id="13" name="矩形 12"/>
            <p:cNvSpPr/>
            <p:nvPr/>
          </p:nvSpPr>
          <p:spPr>
            <a:xfrm>
              <a:off x="1927486" y="2554978"/>
              <a:ext cx="8337029" cy="1107996"/>
            </a:xfrm>
            <a:prstGeom prst="rect">
              <a:avLst/>
            </a:prstGeom>
            <a:solidFill>
              <a:srgbClr val="314865"/>
            </a:solidFill>
            <a:ln>
              <a:solidFill>
                <a:schemeClr val="tx1">
                  <a:lumMod val="75000"/>
                  <a:lumOff val="25000"/>
                </a:schemeClr>
              </a:solidFill>
            </a:ln>
          </p:spPr>
          <p:txBody>
            <a:bodyPr wrap="square">
              <a:spAutoFit/>
            </a:bodyPr>
            <a:lstStyle/>
            <a:p>
              <a:pPr algn="ctr"/>
              <a:r>
                <a:rPr lang="en-US" altLang="zh-CN" sz="6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Arial" panose="020B0604020202020204" pitchFamily="34" charset="0"/>
                  <a:sym typeface="+mn-ea"/>
                </a:rPr>
                <a:t>Thank You!</a:t>
              </a:r>
              <a:endPar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Arial" panose="020B0604020202020204" pitchFamily="34" charset="0"/>
                <a:sym typeface="Arial" panose="020B0604020202020204"/>
              </a:endParaRPr>
            </a:p>
          </p:txBody>
        </p:sp>
        <p:cxnSp>
          <p:nvCxnSpPr>
            <p:cNvPr id="22" name="直接连接符 21"/>
            <p:cNvCxnSpPr>
              <a:cxnSpLocks/>
              <a:endCxn id="13" idx="1"/>
            </p:cNvCxnSpPr>
            <p:nvPr/>
          </p:nvCxnSpPr>
          <p:spPr>
            <a:xfrm flipH="1">
              <a:off x="1927486" y="3108976"/>
              <a:ext cx="1440000"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a:cxnSpLocks/>
              <a:endCxn id="13" idx="3"/>
            </p:cNvCxnSpPr>
            <p:nvPr/>
          </p:nvCxnSpPr>
          <p:spPr>
            <a:xfrm flipV="1">
              <a:off x="8810625" y="3108976"/>
              <a:ext cx="1440000" cy="1"/>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grpSp>
      <p:sp>
        <p:nvSpPr>
          <p:cNvPr id="2" name="等腰三角形 1"/>
          <p:cNvSpPr/>
          <p:nvPr/>
        </p:nvSpPr>
        <p:spPr>
          <a:xfrm rot="4499273">
            <a:off x="1511166" y="231006"/>
            <a:ext cx="1607419" cy="1385706"/>
          </a:xfrm>
          <a:prstGeom prst="triangle">
            <a:avLst/>
          </a:prstGeom>
          <a:solidFill>
            <a:srgbClr val="31486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99" name="等腰三角形 198"/>
          <p:cNvSpPr/>
          <p:nvPr/>
        </p:nvSpPr>
        <p:spPr>
          <a:xfrm rot="18665383">
            <a:off x="10310323" y="4742924"/>
            <a:ext cx="1341270" cy="1156267"/>
          </a:xfrm>
          <a:prstGeom prst="triangle">
            <a:avLst/>
          </a:prstGeom>
          <a:solidFill>
            <a:srgbClr val="31486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00" name="等腰三角形 199"/>
          <p:cNvSpPr/>
          <p:nvPr/>
        </p:nvSpPr>
        <p:spPr>
          <a:xfrm rot="961450">
            <a:off x="11233554" y="6038168"/>
            <a:ext cx="798333" cy="688218"/>
          </a:xfrm>
          <a:prstGeom prst="triangl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01" name="等腰三角形 200"/>
          <p:cNvSpPr/>
          <p:nvPr/>
        </p:nvSpPr>
        <p:spPr>
          <a:xfrm rot="7947741">
            <a:off x="400932" y="1199831"/>
            <a:ext cx="1209165" cy="1042384"/>
          </a:xfrm>
          <a:prstGeom prst="triangl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0EA709C-AD11-4DC6-A428-AAD3A880FBAB}"/>
              </a:ext>
            </a:extLst>
          </p:cNvPr>
          <p:cNvSpPr>
            <a:spLocks noGrp="1"/>
          </p:cNvSpPr>
          <p:nvPr>
            <p:ph type="sldNum" sz="quarter" idx="12"/>
          </p:nvPr>
        </p:nvSpPr>
        <p:spPr/>
        <p:txBody>
          <a:bodyPr/>
          <a:lstStyle/>
          <a:p>
            <a:fld id="{EA28F50F-8FAB-4D21-A335-1ADE8C761086}" type="slidenum">
              <a:rPr lang="zh-CN" altLang="en-US" smtClean="0"/>
              <a:t>23</a:t>
            </a:fld>
            <a:endParaRPr lang="zh-CN" altLang="en-US" dirty="0"/>
          </a:p>
        </p:txBody>
      </p:sp>
      <p:graphicFrame>
        <p:nvGraphicFramePr>
          <p:cNvPr id="14" name="Object 24">
            <a:extLst>
              <a:ext uri="{FF2B5EF4-FFF2-40B4-BE49-F238E27FC236}">
                <a16:creationId xmlns:a16="http://schemas.microsoft.com/office/drawing/2014/main" id="{6FE1D391-649D-23B2-5808-62F0CD81BEDF}"/>
              </a:ext>
            </a:extLst>
          </p:cNvPr>
          <p:cNvGraphicFramePr>
            <a:graphicFrameLocks noChangeAspect="1"/>
          </p:cNvGraphicFramePr>
          <p:nvPr/>
        </p:nvGraphicFramePr>
        <p:xfrm>
          <a:off x="2066615" y="3592943"/>
          <a:ext cx="4901210" cy="904759"/>
        </p:xfrm>
        <a:graphic>
          <a:graphicData uri="http://schemas.openxmlformats.org/presentationml/2006/ole">
            <mc:AlternateContent xmlns:mc="http://schemas.openxmlformats.org/markup-compatibility/2006">
              <mc:Choice xmlns:v="urn:schemas-microsoft-com:vml" Requires="v">
                <p:oleObj spid="_x0000_s1026" name="公式" r:id="rId4" imgW="2476500" imgH="457200" progId="Equation.3">
                  <p:embed/>
                </p:oleObj>
              </mc:Choice>
              <mc:Fallback>
                <p:oleObj name="公式" r:id="rId4" imgW="2476500" imgH="457200" progId="Equation.3">
                  <p:embed/>
                  <p:pic>
                    <p:nvPicPr>
                      <p:cNvPr id="14" name="Object 24">
                        <a:extLst>
                          <a:ext uri="{FF2B5EF4-FFF2-40B4-BE49-F238E27FC236}">
                            <a16:creationId xmlns:a16="http://schemas.microsoft.com/office/drawing/2014/main" id="{6FE1D391-649D-23B2-5808-62F0CD81B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615" y="3592943"/>
                        <a:ext cx="4901210" cy="904759"/>
                      </a:xfrm>
                      <a:prstGeom prst="rect">
                        <a:avLst/>
                      </a:prstGeom>
                      <a:noFill/>
                      <a:ln>
                        <a:noFill/>
                      </a:ln>
                      <a:effectLst/>
                    </p:spPr>
                  </p:pic>
                </p:oleObj>
              </mc:Fallback>
            </mc:AlternateContent>
          </a:graphicData>
        </a:graphic>
      </p:graphicFrame>
      <p:sp>
        <p:nvSpPr>
          <p:cNvPr id="4" name="Text Box 3">
            <a:extLst>
              <a:ext uri="{FF2B5EF4-FFF2-40B4-BE49-F238E27FC236}">
                <a16:creationId xmlns:a16="http://schemas.microsoft.com/office/drawing/2014/main" id="{5142B103-4FBB-00C9-D1E5-704C4BD97674}"/>
              </a:ext>
            </a:extLst>
          </p:cNvPr>
          <p:cNvSpPr txBox="1">
            <a:spLocks noChangeArrowheads="1"/>
          </p:cNvSpPr>
          <p:nvPr/>
        </p:nvSpPr>
        <p:spPr bwMode="auto">
          <a:xfrm>
            <a:off x="1414439" y="1864286"/>
            <a:ext cx="6205562"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en-US" altLang="zh-CN" sz="2400" dirty="0">
                <a:latin typeface="微软雅黑" panose="020B0503020204020204" pitchFamily="34" charset="-122"/>
                <a:ea typeface="微软雅黑" panose="020B0503020204020204" pitchFamily="34" charset="-122"/>
              </a:rPr>
              <a:t>Pressure balance between the magnetosphere and </a:t>
            </a:r>
            <a:r>
              <a:rPr lang="en-US" altLang="zh-CN" sz="2400" dirty="0" err="1">
                <a:latin typeface="微软雅黑" panose="020B0503020204020204" pitchFamily="34" charset="-122"/>
                <a:ea typeface="微软雅黑" panose="020B0503020204020204" pitchFamily="34" charset="-122"/>
              </a:rPr>
              <a:t>magnetosheath</a:t>
            </a:r>
            <a:r>
              <a:rPr lang="zh-CN" altLang="en-US" sz="2400" dirty="0">
                <a:latin typeface="微软雅黑" panose="020B0503020204020204" pitchFamily="34" charset="-122"/>
                <a:ea typeface="微软雅黑" panose="020B0503020204020204" pitchFamily="34" charset="-122"/>
              </a:rPr>
              <a:t>：</a:t>
            </a:r>
          </a:p>
        </p:txBody>
      </p:sp>
      <p:sp>
        <p:nvSpPr>
          <p:cNvPr id="15" name="Text Box 3">
            <a:extLst>
              <a:ext uri="{FF2B5EF4-FFF2-40B4-BE49-F238E27FC236}">
                <a16:creationId xmlns:a16="http://schemas.microsoft.com/office/drawing/2014/main" id="{B0848754-66E7-DB77-8A13-7BE23802C26D}"/>
              </a:ext>
            </a:extLst>
          </p:cNvPr>
          <p:cNvSpPr txBox="1">
            <a:spLocks noChangeArrowheads="1"/>
          </p:cNvSpPr>
          <p:nvPr/>
        </p:nvSpPr>
        <p:spPr bwMode="auto">
          <a:xfrm>
            <a:off x="973592" y="1050165"/>
            <a:ext cx="7340675" cy="70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Tx/>
              <a:buNone/>
            </a:pPr>
            <a:r>
              <a:rPr lang="en-US" altLang="zh-CN" b="1" dirty="0">
                <a:latin typeface="微软雅黑" panose="020B0503020204020204" pitchFamily="34" charset="-122"/>
                <a:ea typeface="微软雅黑" panose="020B0503020204020204" pitchFamily="34" charset="-122"/>
              </a:rPr>
              <a:t>Position of Magnetopause</a:t>
            </a:r>
          </a:p>
        </p:txBody>
      </p:sp>
      <p:pic>
        <p:nvPicPr>
          <p:cNvPr id="22" name="图片 21" descr="图示, 示意图&#10;&#10;描述已自动生成">
            <a:extLst>
              <a:ext uri="{FF2B5EF4-FFF2-40B4-BE49-F238E27FC236}">
                <a16:creationId xmlns:a16="http://schemas.microsoft.com/office/drawing/2014/main" id="{D1A9F966-A9A8-F4A7-0C81-2207778DC9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7963" y="1864286"/>
            <a:ext cx="3021401" cy="2986804"/>
          </a:xfrm>
          <a:prstGeom prst="rect">
            <a:avLst/>
          </a:prstGeom>
        </p:spPr>
      </p:pic>
      <p:grpSp>
        <p:nvGrpSpPr>
          <p:cNvPr id="18" name="组合 17">
            <a:extLst>
              <a:ext uri="{FF2B5EF4-FFF2-40B4-BE49-F238E27FC236}">
                <a16:creationId xmlns:a16="http://schemas.microsoft.com/office/drawing/2014/main" id="{CC938350-C777-48A8-A745-6AF47B571820}"/>
              </a:ext>
            </a:extLst>
          </p:cNvPr>
          <p:cNvGrpSpPr/>
          <p:nvPr/>
        </p:nvGrpSpPr>
        <p:grpSpPr>
          <a:xfrm>
            <a:off x="316868" y="161676"/>
            <a:ext cx="4035002" cy="646331"/>
            <a:chOff x="316868" y="161676"/>
            <a:chExt cx="4035002" cy="646331"/>
          </a:xfrm>
        </p:grpSpPr>
        <p:sp>
          <p:nvSpPr>
            <p:cNvPr id="19" name="文本框 18">
              <a:extLst>
                <a:ext uri="{FF2B5EF4-FFF2-40B4-BE49-F238E27FC236}">
                  <a16:creationId xmlns:a16="http://schemas.microsoft.com/office/drawing/2014/main" id="{1BD90712-29F0-405F-A06C-9E64BCD248FA}"/>
                </a:ext>
              </a:extLst>
            </p:cNvPr>
            <p:cNvSpPr txBox="1"/>
            <p:nvPr/>
          </p:nvSpPr>
          <p:spPr>
            <a:xfrm>
              <a:off x="696892" y="161676"/>
              <a:ext cx="365497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Introduction</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20" name="组合 19">
              <a:extLst>
                <a:ext uri="{FF2B5EF4-FFF2-40B4-BE49-F238E27FC236}">
                  <a16:creationId xmlns:a16="http://schemas.microsoft.com/office/drawing/2014/main" id="{DA248162-1C8B-4AFA-AEFC-DD9967167ECB}"/>
                </a:ext>
              </a:extLst>
            </p:cNvPr>
            <p:cNvGrpSpPr/>
            <p:nvPr/>
          </p:nvGrpSpPr>
          <p:grpSpPr>
            <a:xfrm>
              <a:off x="316868" y="286841"/>
              <a:ext cx="396000" cy="396000"/>
              <a:chOff x="316868" y="286841"/>
              <a:chExt cx="396000" cy="396000"/>
            </a:xfrm>
          </p:grpSpPr>
          <p:sp>
            <p:nvSpPr>
              <p:cNvPr id="21" name="椭圆 20">
                <a:extLst>
                  <a:ext uri="{FF2B5EF4-FFF2-40B4-BE49-F238E27FC236}">
                    <a16:creationId xmlns:a16="http://schemas.microsoft.com/office/drawing/2014/main" id="{12ABE6B8-6318-4C9B-9155-DADFD9866BDC}"/>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9FB03B79-B26F-4370-923C-F6BB7CE3D379}"/>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Tree>
    <p:extLst>
      <p:ext uri="{BB962C8B-B14F-4D97-AF65-F5344CB8AC3E}">
        <p14:creationId xmlns:p14="http://schemas.microsoft.com/office/powerpoint/2010/main" val="124251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
            <a:extLst>
              <a:ext uri="{FF2B5EF4-FFF2-40B4-BE49-F238E27FC236}">
                <a16:creationId xmlns:a16="http://schemas.microsoft.com/office/drawing/2014/main" id="{82046AC8-B3CE-489E-9CB4-EF966CC7CC75}"/>
              </a:ext>
            </a:extLst>
          </p:cNvPr>
          <p:cNvSpPr txBox="1">
            <a:spLocks noChangeArrowheads="1"/>
          </p:cNvSpPr>
          <p:nvPr>
            <p:custDataLst>
              <p:tags r:id="rId1"/>
            </p:custDataLst>
          </p:nvPr>
        </p:nvSpPr>
        <p:spPr bwMode="auto">
          <a:xfrm>
            <a:off x="1056625" y="2193837"/>
            <a:ext cx="2247543" cy="224676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rPr>
              <a:t>01</a:t>
            </a:r>
            <a:endParaRPr lang="zh-CN" altLang="en-US"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0" name="直接连接符 9">
            <a:extLst>
              <a:ext uri="{FF2B5EF4-FFF2-40B4-BE49-F238E27FC236}">
                <a16:creationId xmlns:a16="http://schemas.microsoft.com/office/drawing/2014/main" id="{50667279-DCCC-453B-ACDC-58DB8700AE66}"/>
              </a:ext>
            </a:extLst>
          </p:cNvPr>
          <p:cNvCxnSpPr/>
          <p:nvPr>
            <p:custDataLst>
              <p:tags r:id="rId2"/>
            </p:custDataLst>
          </p:nvPr>
        </p:nvCxnSpPr>
        <p:spPr>
          <a:xfrm>
            <a:off x="4269095" y="3974767"/>
            <a:ext cx="7186590"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160BE1F-0ADC-47FD-A1A7-3F2367B00590}"/>
              </a:ext>
            </a:extLst>
          </p:cNvPr>
          <p:cNvSpPr/>
          <p:nvPr/>
        </p:nvSpPr>
        <p:spPr>
          <a:xfrm>
            <a:off x="4445703" y="2809389"/>
            <a:ext cx="6833373" cy="1015663"/>
          </a:xfrm>
          <a:prstGeom prst="rect">
            <a:avLst/>
          </a:prstGeom>
        </p:spPr>
        <p:txBody>
          <a:bodyPr wrap="square" lIns="0" tIns="0" rIns="0" bIns="0">
            <a:spAutoFit/>
          </a:bodyPr>
          <a:lstStyle/>
          <a:p>
            <a:pPr algn="ctr"/>
            <a:r>
              <a:rPr lang="en-US" altLang="zh-CN"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rPr>
              <a:t>Introduction</a:t>
            </a:r>
            <a:endParaRPr lang="zh-CN" altLang="en-US"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endParaRPr>
          </a:p>
        </p:txBody>
      </p:sp>
      <p:grpSp>
        <p:nvGrpSpPr>
          <p:cNvPr id="12" name="组合 11">
            <a:extLst>
              <a:ext uri="{FF2B5EF4-FFF2-40B4-BE49-F238E27FC236}">
                <a16:creationId xmlns:a16="http://schemas.microsoft.com/office/drawing/2014/main" id="{4D0294D9-FF60-45EE-BEB9-754BE0209443}"/>
              </a:ext>
            </a:extLst>
          </p:cNvPr>
          <p:cNvGrpSpPr/>
          <p:nvPr/>
        </p:nvGrpSpPr>
        <p:grpSpPr>
          <a:xfrm>
            <a:off x="7781759" y="937931"/>
            <a:ext cx="2758272" cy="837788"/>
            <a:chOff x="4602145" y="211015"/>
            <a:chExt cx="2758272" cy="837788"/>
          </a:xfrm>
        </p:grpSpPr>
        <p:sp>
          <p:nvSpPr>
            <p:cNvPr id="13" name="流程图: 终止 12">
              <a:extLst>
                <a:ext uri="{FF2B5EF4-FFF2-40B4-BE49-F238E27FC236}">
                  <a16:creationId xmlns:a16="http://schemas.microsoft.com/office/drawing/2014/main" id="{55E4ADF2-15F5-48C2-A5B6-9BF0EF2A827B}"/>
                </a:ext>
              </a:extLst>
            </p:cNvPr>
            <p:cNvSpPr/>
            <p:nvPr/>
          </p:nvSpPr>
          <p:spPr>
            <a:xfrm>
              <a:off x="5521569" y="566482"/>
              <a:ext cx="1838848" cy="482321"/>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流程图: 终止 13">
              <a:extLst>
                <a:ext uri="{FF2B5EF4-FFF2-40B4-BE49-F238E27FC236}">
                  <a16:creationId xmlns:a16="http://schemas.microsoft.com/office/drawing/2014/main" id="{F28CE1BE-0913-41F9-8226-ECCED74C1951}"/>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流程图: 终止 14">
              <a:extLst>
                <a:ext uri="{FF2B5EF4-FFF2-40B4-BE49-F238E27FC236}">
                  <a16:creationId xmlns:a16="http://schemas.microsoft.com/office/drawing/2014/main" id="{72DBDB30-154E-4463-B831-687FFAC9777A}"/>
                </a:ext>
              </a:extLst>
            </p:cNvPr>
            <p:cNvSpPr/>
            <p:nvPr/>
          </p:nvSpPr>
          <p:spPr>
            <a:xfrm>
              <a:off x="5521569" y="526200"/>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16" name="矩形 15">
            <a:extLst>
              <a:ext uri="{FF2B5EF4-FFF2-40B4-BE49-F238E27FC236}">
                <a16:creationId xmlns:a16="http://schemas.microsoft.com/office/drawing/2014/main" id="{D2331528-807C-4337-A1F1-562A4DC556A6}"/>
              </a:ext>
            </a:extLst>
          </p:cNvPr>
          <p:cNvSpPr/>
          <p:nvPr/>
        </p:nvSpPr>
        <p:spPr>
          <a:xfrm>
            <a:off x="1056625" y="-1"/>
            <a:ext cx="2247543" cy="1775719"/>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7" name="矩形 16">
            <a:extLst>
              <a:ext uri="{FF2B5EF4-FFF2-40B4-BE49-F238E27FC236}">
                <a16:creationId xmlns:a16="http://schemas.microsoft.com/office/drawing/2014/main" id="{5FAC8CEF-6256-4A09-ABCC-FF991314AB31}"/>
              </a:ext>
            </a:extLst>
          </p:cNvPr>
          <p:cNvSpPr/>
          <p:nvPr/>
        </p:nvSpPr>
        <p:spPr>
          <a:xfrm>
            <a:off x="1056625" y="4913832"/>
            <a:ext cx="2247543" cy="194416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 name="灯片编号占位符 2">
            <a:extLst>
              <a:ext uri="{FF2B5EF4-FFF2-40B4-BE49-F238E27FC236}">
                <a16:creationId xmlns:a16="http://schemas.microsoft.com/office/drawing/2014/main" id="{0755CC03-6AF2-4ABB-9679-6A1E137480E6}"/>
              </a:ext>
            </a:extLst>
          </p:cNvPr>
          <p:cNvSpPr>
            <a:spLocks noGrp="1"/>
          </p:cNvSpPr>
          <p:nvPr>
            <p:ph type="sldNum" sz="quarter" idx="12"/>
          </p:nvPr>
        </p:nvSpPr>
        <p:spPr/>
        <p:txBody>
          <a:bodyPr/>
          <a:lstStyle/>
          <a:p>
            <a:fld id="{EA28F50F-8FAB-4D21-A335-1ADE8C761086}" type="slidenum">
              <a:rPr lang="zh-CN" altLang="en-US" smtClean="0"/>
              <a:t>3</a:t>
            </a:fld>
            <a:endParaRPr lang="zh-CN" altLang="en-US"/>
          </a:p>
        </p:txBody>
      </p:sp>
    </p:spTree>
    <p:extLst>
      <p:ext uri="{BB962C8B-B14F-4D97-AF65-F5344CB8AC3E}">
        <p14:creationId xmlns:p14="http://schemas.microsoft.com/office/powerpoint/2010/main" val="316283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0EA709C-AD11-4DC6-A428-AAD3A880FBAB}"/>
              </a:ext>
            </a:extLst>
          </p:cNvPr>
          <p:cNvSpPr>
            <a:spLocks noGrp="1"/>
          </p:cNvSpPr>
          <p:nvPr>
            <p:ph type="sldNum" sz="quarter" idx="12"/>
          </p:nvPr>
        </p:nvSpPr>
        <p:spPr/>
        <p:txBody>
          <a:bodyPr/>
          <a:lstStyle/>
          <a:p>
            <a:fld id="{EA28F50F-8FAB-4D21-A335-1ADE8C761086}" type="slidenum">
              <a:rPr lang="zh-CN" altLang="en-US" smtClean="0"/>
              <a:t>4</a:t>
            </a:fld>
            <a:endParaRPr lang="zh-CN" altLang="en-US" dirty="0"/>
          </a:p>
        </p:txBody>
      </p:sp>
      <p:pic>
        <p:nvPicPr>
          <p:cNvPr id="2050" name="Picture 2" descr="查看源图像">
            <a:extLst>
              <a:ext uri="{FF2B5EF4-FFF2-40B4-BE49-F238E27FC236}">
                <a16:creationId xmlns:a16="http://schemas.microsoft.com/office/drawing/2014/main" id="{F2834ABB-FECE-4B3F-EFED-4EDFA7E0B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5" t="1" r="13032" b="597"/>
          <a:stretch/>
        </p:blipFill>
        <p:spPr bwMode="auto">
          <a:xfrm>
            <a:off x="6520545" y="2340506"/>
            <a:ext cx="4833255" cy="3304444"/>
          </a:xfrm>
          <a:prstGeom prst="rect">
            <a:avLst/>
          </a:prstGeom>
          <a:noFill/>
          <a:ln w="19050">
            <a:solidFill>
              <a:schemeClr val="accent5"/>
            </a:solidFill>
          </a:ln>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14360BFE-0781-48B4-AADD-1A44008DB276}"/>
              </a:ext>
            </a:extLst>
          </p:cNvPr>
          <p:cNvSpPr txBox="1"/>
          <p:nvPr/>
        </p:nvSpPr>
        <p:spPr>
          <a:xfrm>
            <a:off x="695483" y="2282619"/>
            <a:ext cx="5400517" cy="3359125"/>
          </a:xfrm>
          <a:prstGeom prst="rect">
            <a:avLst/>
          </a:prstGeom>
          <a:noFill/>
        </p:spPr>
        <p:txBody>
          <a:bodyPr wrap="square">
            <a:spAutoFit/>
          </a:bodyPr>
          <a:lstStyle/>
          <a:p>
            <a:pPr algn="just" eaLnBrk="1" hangingPunct="1">
              <a:lnSpc>
                <a:spcPct val="120000"/>
              </a:lnSpc>
              <a:spcBef>
                <a:spcPct val="0"/>
              </a:spcBef>
              <a:spcAft>
                <a:spcPts val="800"/>
              </a:spcAft>
            </a:pPr>
            <a:r>
              <a:rPr lang="en-US" altLang="zh-CN" sz="2400" b="1" dirty="0">
                <a:latin typeface="Arial" panose="020B0604020202020204" pitchFamily="34" charset="0"/>
                <a:ea typeface="Microsoft YaHei" panose="020B0503020204020204" pitchFamily="34" charset="-122"/>
                <a:cs typeface="Arial" panose="020B0604020202020204" pitchFamily="34" charset="0"/>
              </a:rPr>
              <a:t>·</a:t>
            </a:r>
            <a:r>
              <a:rPr lang="en-US" altLang="zh-CN" sz="2400" b="1" dirty="0">
                <a:latin typeface="Arial" panose="020B0604020202020204" pitchFamily="34" charset="0"/>
                <a:ea typeface="微软雅黑" panose="020B0503020204020204" pitchFamily="34" charset="-122"/>
                <a:cs typeface="Arial" panose="020B0604020202020204" pitchFamily="34" charset="0"/>
              </a:rPr>
              <a:t> </a:t>
            </a: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Boundary</a:t>
            </a:r>
            <a:r>
              <a:rPr lang="en-US" altLang="zh-CN" sz="2400" b="1" dirty="0">
                <a:latin typeface="Arial" panose="020B0604020202020204" pitchFamily="34" charset="0"/>
                <a:ea typeface="微软雅黑" panose="020B0503020204020204" pitchFamily="34" charset="-122"/>
                <a:cs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Arial" panose="020B0604020202020204" pitchFamily="34" charset="0"/>
              </a:rPr>
              <a:t>between magnetosphere and </a:t>
            </a:r>
            <a:r>
              <a:rPr lang="en-US" altLang="zh-CN" sz="2400" dirty="0" err="1">
                <a:latin typeface="Arial" panose="020B0604020202020204" pitchFamily="34" charset="0"/>
                <a:ea typeface="微软雅黑" panose="020B0503020204020204" pitchFamily="34" charset="-122"/>
                <a:cs typeface="Arial" panose="020B0604020202020204" pitchFamily="34" charset="0"/>
              </a:rPr>
              <a:t>magnetosheath</a:t>
            </a:r>
            <a:endPar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gn="just" eaLnBrk="1" hangingPunct="1">
              <a:lnSpc>
                <a:spcPct val="120000"/>
              </a:lnSpc>
              <a:spcBef>
                <a:spcPct val="0"/>
              </a:spcBef>
              <a:spcAft>
                <a:spcPts val="800"/>
              </a:spcAft>
            </a:pPr>
            <a:r>
              <a:rPr lang="en-US" altLang="zh-CN" sz="2400" b="1" dirty="0">
                <a:latin typeface="Arial" panose="020B0604020202020204" pitchFamily="34" charset="0"/>
                <a:ea typeface="Microsoft YaHei" panose="020B0503020204020204" pitchFamily="34" charset="-122"/>
                <a:cs typeface="Arial" panose="020B0604020202020204" pitchFamily="34" charset="0"/>
              </a:rPr>
              <a:t>· </a:t>
            </a: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Separating plasma and magnetic field</a:t>
            </a:r>
            <a:r>
              <a:rPr lang="en-US" altLang="zh-CN" sz="2400" dirty="0">
                <a:latin typeface="Arial" panose="020B0604020202020204" pitchFamily="34" charset="0"/>
                <a:ea typeface="微软雅黑" panose="020B0503020204020204" pitchFamily="34" charset="-122"/>
                <a:cs typeface="Arial" panose="020B0604020202020204" pitchFamily="34" charset="0"/>
              </a:rPr>
              <a:t> in solar wind and magnetosphere</a:t>
            </a:r>
          </a:p>
          <a:p>
            <a:pPr algn="just" eaLnBrk="1" hangingPunct="1">
              <a:lnSpc>
                <a:spcPct val="120000"/>
              </a:lnSpc>
              <a:spcBef>
                <a:spcPct val="0"/>
              </a:spcBef>
              <a:spcAft>
                <a:spcPts val="800"/>
              </a:spcAft>
            </a:pPr>
            <a:r>
              <a:rPr lang="en-US" altLang="zh-CN" sz="2400" b="1" dirty="0">
                <a:latin typeface="Arial" panose="020B0604020202020204" pitchFamily="34" charset="0"/>
                <a:ea typeface="Microsoft YaHei" panose="020B0503020204020204" pitchFamily="34" charset="-122"/>
                <a:cs typeface="Arial" panose="020B0604020202020204" pitchFamily="34" charset="0"/>
              </a:rPr>
              <a:t>·</a:t>
            </a:r>
            <a:r>
              <a:rPr lang="en-US" altLang="zh-CN" sz="2400" b="1" dirty="0">
                <a:latin typeface="Arial" panose="020B0604020202020204" pitchFamily="34" charset="0"/>
                <a:ea typeface="微软雅黑" panose="020B0503020204020204" pitchFamily="34" charset="-122"/>
                <a:cs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Arial" panose="020B0604020202020204" pitchFamily="34" charset="0"/>
              </a:rPr>
              <a:t>Channel for </a:t>
            </a: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transferring energy, momentum and plasma</a:t>
            </a:r>
            <a:r>
              <a:rPr lang="en-US" altLang="zh-CN" sz="2400" dirty="0">
                <a:latin typeface="Arial" panose="020B0604020202020204" pitchFamily="34" charset="0"/>
                <a:ea typeface="微软雅黑" panose="020B0503020204020204" pitchFamily="34" charset="-122"/>
                <a:cs typeface="Arial" panose="020B0604020202020204" pitchFamily="34" charset="0"/>
              </a:rPr>
              <a:t> from solar wind to magnetosphere</a:t>
            </a:r>
            <a:endParaRPr lang="zh-CN" altLang="en-US" sz="24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15" name="组合 14">
            <a:extLst>
              <a:ext uri="{FF2B5EF4-FFF2-40B4-BE49-F238E27FC236}">
                <a16:creationId xmlns:a16="http://schemas.microsoft.com/office/drawing/2014/main" id="{460203AA-FECC-4D59-8F16-38FFBF89F289}"/>
              </a:ext>
            </a:extLst>
          </p:cNvPr>
          <p:cNvGrpSpPr/>
          <p:nvPr/>
        </p:nvGrpSpPr>
        <p:grpSpPr>
          <a:xfrm>
            <a:off x="316868" y="161676"/>
            <a:ext cx="4035002" cy="646331"/>
            <a:chOff x="316868" y="161676"/>
            <a:chExt cx="4035002" cy="646331"/>
          </a:xfrm>
        </p:grpSpPr>
        <p:sp>
          <p:nvSpPr>
            <p:cNvPr id="17" name="文本框 16">
              <a:extLst>
                <a:ext uri="{FF2B5EF4-FFF2-40B4-BE49-F238E27FC236}">
                  <a16:creationId xmlns:a16="http://schemas.microsoft.com/office/drawing/2014/main" id="{5D38E3ED-EE45-41AE-B468-D34598321BB2}"/>
                </a:ext>
              </a:extLst>
            </p:cNvPr>
            <p:cNvSpPr txBox="1"/>
            <p:nvPr/>
          </p:nvSpPr>
          <p:spPr>
            <a:xfrm>
              <a:off x="696892" y="161676"/>
              <a:ext cx="365497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Introduction</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18" name="组合 17">
              <a:extLst>
                <a:ext uri="{FF2B5EF4-FFF2-40B4-BE49-F238E27FC236}">
                  <a16:creationId xmlns:a16="http://schemas.microsoft.com/office/drawing/2014/main" id="{10BD67C9-A6F4-4DBB-BB16-71CBE9FBE947}"/>
                </a:ext>
              </a:extLst>
            </p:cNvPr>
            <p:cNvGrpSpPr/>
            <p:nvPr/>
          </p:nvGrpSpPr>
          <p:grpSpPr>
            <a:xfrm>
              <a:off x="316868" y="286841"/>
              <a:ext cx="396000" cy="396000"/>
              <a:chOff x="316868" y="286841"/>
              <a:chExt cx="396000" cy="396000"/>
            </a:xfrm>
          </p:grpSpPr>
          <p:sp>
            <p:nvSpPr>
              <p:cNvPr id="19" name="椭圆 18">
                <a:extLst>
                  <a:ext uri="{FF2B5EF4-FFF2-40B4-BE49-F238E27FC236}">
                    <a16:creationId xmlns:a16="http://schemas.microsoft.com/office/drawing/2014/main" id="{D45DB0FA-F9FD-4E31-987C-4512B95849FD}"/>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20" name="椭圆 19">
                <a:extLst>
                  <a:ext uri="{FF2B5EF4-FFF2-40B4-BE49-F238E27FC236}">
                    <a16:creationId xmlns:a16="http://schemas.microsoft.com/office/drawing/2014/main" id="{E8085191-0E43-4E51-8EDE-05F386A81008}"/>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grpSp>
        <p:nvGrpSpPr>
          <p:cNvPr id="7" name="组合 6">
            <a:extLst>
              <a:ext uri="{FF2B5EF4-FFF2-40B4-BE49-F238E27FC236}">
                <a16:creationId xmlns:a16="http://schemas.microsoft.com/office/drawing/2014/main" id="{C2AF7E93-7B21-49B7-AEA7-B4CF3337BA5B}"/>
              </a:ext>
            </a:extLst>
          </p:cNvPr>
          <p:cNvGrpSpPr/>
          <p:nvPr/>
        </p:nvGrpSpPr>
        <p:grpSpPr>
          <a:xfrm>
            <a:off x="627747" y="1163071"/>
            <a:ext cx="9879388" cy="707053"/>
            <a:chOff x="585412" y="1137670"/>
            <a:chExt cx="9879388" cy="707053"/>
          </a:xfrm>
        </p:grpSpPr>
        <p:sp>
          <p:nvSpPr>
            <p:cNvPr id="12" name="Text Box 3">
              <a:extLst>
                <a:ext uri="{FF2B5EF4-FFF2-40B4-BE49-F238E27FC236}">
                  <a16:creationId xmlns:a16="http://schemas.microsoft.com/office/drawing/2014/main" id="{0D34C891-C704-D600-E968-7A6BE2326B95}"/>
                </a:ext>
              </a:extLst>
            </p:cNvPr>
            <p:cNvSpPr txBox="1">
              <a:spLocks noChangeArrowheads="1"/>
            </p:cNvSpPr>
            <p:nvPr/>
          </p:nvSpPr>
          <p:spPr bwMode="auto">
            <a:xfrm>
              <a:off x="585412" y="1137670"/>
              <a:ext cx="3654978" cy="70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Tx/>
                <a:buNone/>
              </a:pPr>
              <a:r>
                <a:rPr lang="en-US" altLang="zh-CN" b="1" dirty="0">
                  <a:latin typeface="Microsoft YaHei" panose="020B0503020204020204" pitchFamily="34" charset="-122"/>
                  <a:ea typeface="Microsoft YaHei" panose="020B0503020204020204" pitchFamily="34" charset="-122"/>
                </a:rPr>
                <a:t>Magnetopause</a:t>
              </a:r>
              <a:r>
                <a:rPr lang="zh-CN" altLang="en-US" b="1" dirty="0">
                  <a:latin typeface="Microsoft YaHei" panose="020B0503020204020204" pitchFamily="34" charset="-122"/>
                  <a:ea typeface="Microsoft YaHei" panose="020B0503020204020204" pitchFamily="34" charset="-122"/>
                </a:rPr>
                <a:t>：</a:t>
              </a:r>
              <a:endParaRPr lang="en-US" altLang="zh-CN" b="1" dirty="0">
                <a:latin typeface="Microsoft YaHei" panose="020B0503020204020204" pitchFamily="34" charset="-122"/>
                <a:ea typeface="Microsoft YaHei" panose="020B0503020204020204" pitchFamily="34" charset="-122"/>
              </a:endParaRPr>
            </a:p>
          </p:txBody>
        </p:sp>
        <p:sp>
          <p:nvSpPr>
            <p:cNvPr id="21" name="Text Box 3">
              <a:extLst>
                <a:ext uri="{FF2B5EF4-FFF2-40B4-BE49-F238E27FC236}">
                  <a16:creationId xmlns:a16="http://schemas.microsoft.com/office/drawing/2014/main" id="{325D2770-ACC2-46A7-B43F-24361B60EACF}"/>
                </a:ext>
              </a:extLst>
            </p:cNvPr>
            <p:cNvSpPr txBox="1">
              <a:spLocks noChangeArrowheads="1"/>
            </p:cNvSpPr>
            <p:nvPr/>
          </p:nvSpPr>
          <p:spPr bwMode="auto">
            <a:xfrm>
              <a:off x="4140203" y="1214486"/>
              <a:ext cx="632459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Tx/>
                <a:buNone/>
              </a:pPr>
              <a:r>
                <a:rPr lang="en-US" altLang="zh-CN" sz="2800" dirty="0">
                  <a:latin typeface="Microsoft YaHei" panose="020B0503020204020204" pitchFamily="34" charset="-122"/>
                  <a:ea typeface="Microsoft YaHei" panose="020B0503020204020204" pitchFamily="34" charset="-122"/>
                </a:rPr>
                <a:t>Important region in SW-M-I system</a:t>
              </a:r>
            </a:p>
          </p:txBody>
        </p:sp>
      </p:grpSp>
    </p:spTree>
    <p:extLst>
      <p:ext uri="{BB962C8B-B14F-4D97-AF65-F5344CB8AC3E}">
        <p14:creationId xmlns:p14="http://schemas.microsoft.com/office/powerpoint/2010/main" val="197197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7BC29DB4-1453-4B4D-B261-DFC08DC9655C}"/>
              </a:ext>
            </a:extLst>
          </p:cNvPr>
          <p:cNvSpPr>
            <a:spLocks noGrp="1"/>
          </p:cNvSpPr>
          <p:nvPr>
            <p:ph type="sldNum" sz="quarter" idx="12"/>
          </p:nvPr>
        </p:nvSpPr>
        <p:spPr/>
        <p:txBody>
          <a:bodyPr/>
          <a:lstStyle/>
          <a:p>
            <a:fld id="{EA28F50F-8FAB-4D21-A335-1ADE8C761086}" type="slidenum">
              <a:rPr lang="zh-CN" altLang="en-US" smtClean="0"/>
              <a:t>5</a:t>
            </a:fld>
            <a:endParaRPr lang="zh-CN" altLang="en-US" dirty="0"/>
          </a:p>
        </p:txBody>
      </p:sp>
      <p:grpSp>
        <p:nvGrpSpPr>
          <p:cNvPr id="25" name="组合 24">
            <a:extLst>
              <a:ext uri="{FF2B5EF4-FFF2-40B4-BE49-F238E27FC236}">
                <a16:creationId xmlns:a16="http://schemas.microsoft.com/office/drawing/2014/main" id="{3D0CE9DC-2C8F-4BCE-B05A-1FA93DA48CA1}"/>
              </a:ext>
            </a:extLst>
          </p:cNvPr>
          <p:cNvGrpSpPr/>
          <p:nvPr/>
        </p:nvGrpSpPr>
        <p:grpSpPr>
          <a:xfrm>
            <a:off x="481495" y="1356048"/>
            <a:ext cx="6525724" cy="4766265"/>
            <a:chOff x="792925" y="1172004"/>
            <a:chExt cx="6427452" cy="4694490"/>
          </a:xfrm>
        </p:grpSpPr>
        <p:pic>
          <p:nvPicPr>
            <p:cNvPr id="26" name="Picture 2" descr="Artist concept of Magnetospheric Multiscale mission">
              <a:extLst>
                <a:ext uri="{FF2B5EF4-FFF2-40B4-BE49-F238E27FC236}">
                  <a16:creationId xmlns:a16="http://schemas.microsoft.com/office/drawing/2014/main" id="{D52DB6E6-4E64-42D0-AE97-CBC8F38D16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53" t="17762" r="20794" b="10858"/>
            <a:stretch/>
          </p:blipFill>
          <p:spPr bwMode="auto">
            <a:xfrm>
              <a:off x="1114236" y="4255030"/>
              <a:ext cx="1671521" cy="1611464"/>
            </a:xfrm>
            <a:prstGeom prst="rect">
              <a:avLst/>
            </a:prstGeom>
            <a:noFill/>
            <a:ln w="28575">
              <a:solidFill>
                <a:schemeClr val="accent5"/>
              </a:solidFill>
            </a:ln>
            <a:extLst>
              <a:ext uri="{909E8E84-426E-40DD-AFC4-6F175D3DCCD1}">
                <a14:hiddenFill xmlns:a14="http://schemas.microsoft.com/office/drawing/2010/main">
                  <a:solidFill>
                    <a:srgbClr val="FFFFFF"/>
                  </a:solidFill>
                </a14:hiddenFill>
              </a:ext>
            </a:extLst>
          </p:spPr>
        </p:pic>
        <p:pic>
          <p:nvPicPr>
            <p:cNvPr id="27" name="图片 26">
              <a:extLst>
                <a:ext uri="{FF2B5EF4-FFF2-40B4-BE49-F238E27FC236}">
                  <a16:creationId xmlns:a16="http://schemas.microsoft.com/office/drawing/2014/main" id="{06786DB1-C929-408A-97B1-D1D1B7C8B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235" y="2198862"/>
              <a:ext cx="1671521" cy="1671521"/>
            </a:xfrm>
            <a:prstGeom prst="rect">
              <a:avLst/>
            </a:prstGeom>
            <a:ln w="28575">
              <a:solidFill>
                <a:schemeClr val="accent5"/>
              </a:solidFill>
            </a:ln>
          </p:spPr>
        </p:pic>
        <p:pic>
          <p:nvPicPr>
            <p:cNvPr id="28" name="Picture 4" descr="Cluster_Tsyganenko_model_magnetosphere_animated">
              <a:extLst>
                <a:ext uri="{FF2B5EF4-FFF2-40B4-BE49-F238E27FC236}">
                  <a16:creationId xmlns:a16="http://schemas.microsoft.com/office/drawing/2014/main" id="{CE505549-FECF-4BEC-ADBB-D74FA2226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581" y="2198862"/>
              <a:ext cx="4027796" cy="3667632"/>
            </a:xfrm>
            <a:prstGeom prst="rect">
              <a:avLst/>
            </a:prstGeom>
            <a:noFill/>
            <a:ln w="28575">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sp>
          <p:nvSpPr>
            <p:cNvPr id="29" name="文本框 28">
              <a:extLst>
                <a:ext uri="{FF2B5EF4-FFF2-40B4-BE49-F238E27FC236}">
                  <a16:creationId xmlns:a16="http://schemas.microsoft.com/office/drawing/2014/main" id="{0544BE75-C950-4EC9-8DDF-970A2ACFDACF}"/>
                </a:ext>
              </a:extLst>
            </p:cNvPr>
            <p:cNvSpPr txBox="1"/>
            <p:nvPr/>
          </p:nvSpPr>
          <p:spPr>
            <a:xfrm>
              <a:off x="792925" y="1172006"/>
              <a:ext cx="2314139" cy="939739"/>
            </a:xfrm>
            <a:prstGeom prst="rect">
              <a:avLst/>
            </a:prstGeom>
            <a:noFill/>
          </p:spPr>
          <p:txBody>
            <a:bodyPr wrap="square" rtlCol="0">
              <a:spAutoFit/>
            </a:bodyPr>
            <a:lstStyle/>
            <a:p>
              <a:pPr algn="ctr"/>
              <a:r>
                <a:rPr lang="en-US" altLang="zh-CN" sz="2800" dirty="0">
                  <a:latin typeface="Microsoft YaHei" panose="020B0503020204020204" pitchFamily="34" charset="-122"/>
                  <a:ea typeface="Microsoft YaHei" panose="020B0503020204020204" pitchFamily="34" charset="-122"/>
                </a:rPr>
                <a:t>In situ observation</a:t>
              </a:r>
              <a:endParaRPr lang="zh-CN" altLang="en-US" sz="2800" dirty="0">
                <a:latin typeface="Microsoft YaHei" panose="020B0503020204020204" pitchFamily="34" charset="-122"/>
                <a:ea typeface="Microsoft YaHei" panose="020B0503020204020204" pitchFamily="34" charset="-122"/>
              </a:endParaRPr>
            </a:p>
          </p:txBody>
        </p:sp>
        <p:sp>
          <p:nvSpPr>
            <p:cNvPr id="30" name="文本框 29">
              <a:extLst>
                <a:ext uri="{FF2B5EF4-FFF2-40B4-BE49-F238E27FC236}">
                  <a16:creationId xmlns:a16="http://schemas.microsoft.com/office/drawing/2014/main" id="{2DAEC71D-227E-498F-994B-8E0CCB9B74D3}"/>
                </a:ext>
              </a:extLst>
            </p:cNvPr>
            <p:cNvSpPr txBox="1"/>
            <p:nvPr/>
          </p:nvSpPr>
          <p:spPr>
            <a:xfrm>
              <a:off x="4044339" y="1172004"/>
              <a:ext cx="2324276" cy="939739"/>
            </a:xfrm>
            <a:prstGeom prst="rect">
              <a:avLst/>
            </a:prstGeom>
            <a:noFill/>
          </p:spPr>
          <p:txBody>
            <a:bodyPr wrap="square" rtlCol="0">
              <a:spAutoFit/>
            </a:bodyPr>
            <a:lstStyle/>
            <a:p>
              <a:pPr algn="ctr"/>
              <a:r>
                <a:rPr lang="en-US" altLang="zh-CN" sz="2800" dirty="0">
                  <a:latin typeface="Microsoft YaHei" panose="020B0503020204020204" pitchFamily="34" charset="-122"/>
                  <a:ea typeface="Microsoft YaHei" panose="020B0503020204020204" pitchFamily="34" charset="-122"/>
                </a:rPr>
                <a:t>Numerical simulation</a:t>
              </a:r>
              <a:endParaRPr lang="zh-CN" altLang="en-US" sz="2800" dirty="0">
                <a:latin typeface="Microsoft YaHei" panose="020B0503020204020204" pitchFamily="34" charset="-122"/>
                <a:ea typeface="Microsoft YaHei" panose="020B0503020204020204" pitchFamily="34" charset="-122"/>
              </a:endParaRPr>
            </a:p>
          </p:txBody>
        </p:sp>
      </p:grpSp>
      <p:grpSp>
        <p:nvGrpSpPr>
          <p:cNvPr id="5" name="组合 4">
            <a:extLst>
              <a:ext uri="{FF2B5EF4-FFF2-40B4-BE49-F238E27FC236}">
                <a16:creationId xmlns:a16="http://schemas.microsoft.com/office/drawing/2014/main" id="{4781AF4E-4B43-46E1-8DD3-F22B2AFC6BB3}"/>
              </a:ext>
            </a:extLst>
          </p:cNvPr>
          <p:cNvGrpSpPr/>
          <p:nvPr/>
        </p:nvGrpSpPr>
        <p:grpSpPr>
          <a:xfrm>
            <a:off x="7315214" y="1540713"/>
            <a:ext cx="4309563" cy="3215868"/>
            <a:chOff x="7490898" y="1540713"/>
            <a:chExt cx="4309563" cy="3215868"/>
          </a:xfrm>
        </p:grpSpPr>
        <p:sp>
          <p:nvSpPr>
            <p:cNvPr id="32" name="文本框 31">
              <a:extLst>
                <a:ext uri="{FF2B5EF4-FFF2-40B4-BE49-F238E27FC236}">
                  <a16:creationId xmlns:a16="http://schemas.microsoft.com/office/drawing/2014/main" id="{89FDACF6-83F2-49B3-B342-4ED22CA72C74}"/>
                </a:ext>
              </a:extLst>
            </p:cNvPr>
            <p:cNvSpPr txBox="1"/>
            <p:nvPr/>
          </p:nvSpPr>
          <p:spPr>
            <a:xfrm>
              <a:off x="7490898" y="1540713"/>
              <a:ext cx="4309563" cy="584775"/>
            </a:xfrm>
            <a:prstGeom prst="rect">
              <a:avLst/>
            </a:prstGeom>
            <a:noFill/>
          </p:spPr>
          <p:txBody>
            <a:bodyPr wrap="square">
              <a:spAutoFit/>
            </a:bodyPr>
            <a:lstStyle/>
            <a:p>
              <a:pPr algn="ctr"/>
              <a:r>
                <a:rPr kumimoji="1" lang="en-US" altLang="zh-CN" sz="3200" b="1" dirty="0">
                  <a:latin typeface="Microsoft YaHei" panose="020B0503020204020204" pitchFamily="34" charset="-122"/>
                  <a:ea typeface="Microsoft YaHei" panose="020B0503020204020204" pitchFamily="34" charset="-122"/>
                  <a:cs typeface="Times New Roman" panose="02020603050405020304" pitchFamily="18" charset="0"/>
                </a:rPr>
                <a:t>Traditional method</a:t>
              </a:r>
            </a:p>
          </p:txBody>
        </p:sp>
        <p:grpSp>
          <p:nvGrpSpPr>
            <p:cNvPr id="4" name="组合 3">
              <a:extLst>
                <a:ext uri="{FF2B5EF4-FFF2-40B4-BE49-F238E27FC236}">
                  <a16:creationId xmlns:a16="http://schemas.microsoft.com/office/drawing/2014/main" id="{D2F6DCE8-8113-48DC-AB76-62CBFCBDCB6F}"/>
                </a:ext>
              </a:extLst>
            </p:cNvPr>
            <p:cNvGrpSpPr/>
            <p:nvPr/>
          </p:nvGrpSpPr>
          <p:grpSpPr>
            <a:xfrm>
              <a:off x="7690909" y="2402154"/>
              <a:ext cx="4026535" cy="2354427"/>
              <a:chOff x="7703700" y="2295080"/>
              <a:chExt cx="4026535" cy="2354427"/>
            </a:xfrm>
          </p:grpSpPr>
          <p:sp>
            <p:nvSpPr>
              <p:cNvPr id="31" name="文本框 30">
                <a:extLst>
                  <a:ext uri="{FF2B5EF4-FFF2-40B4-BE49-F238E27FC236}">
                    <a16:creationId xmlns:a16="http://schemas.microsoft.com/office/drawing/2014/main" id="{1275ACBA-33DE-49B5-804B-35C3B9A12C6A}"/>
                  </a:ext>
                </a:extLst>
              </p:cNvPr>
              <p:cNvSpPr txBox="1"/>
              <p:nvPr/>
            </p:nvSpPr>
            <p:spPr>
              <a:xfrm>
                <a:off x="7703700" y="2619775"/>
                <a:ext cx="4026535" cy="2029732"/>
              </a:xfrm>
              <a:prstGeom prst="rect">
                <a:avLst/>
              </a:prstGeom>
              <a:noFill/>
              <a:ln w="28575">
                <a:solidFill>
                  <a:srgbClr val="C00000"/>
                </a:solidFill>
              </a:ln>
            </p:spPr>
            <p:txBody>
              <a:bodyPr wrap="square" lIns="180000" tIns="252000" rIns="180000" bIns="180000">
                <a:spAutoFit/>
              </a:bodyPr>
              <a:lstStyle/>
              <a:p>
                <a:pPr algn="ctr">
                  <a:lnSpc>
                    <a:spcPct val="150000"/>
                  </a:lnSpc>
                </a:pPr>
                <a:r>
                  <a:rPr kumimoji="1" lang="en-US" altLang="zh-CN" sz="2400" dirty="0">
                    <a:latin typeface="Arial" panose="020B0604020202020204" pitchFamily="34" charset="0"/>
                    <a:ea typeface="Microsoft YaHei" panose="020B0503020204020204" pitchFamily="34" charset="-122"/>
                    <a:cs typeface="Arial" panose="020B0604020202020204" pitchFamily="34" charset="0"/>
                  </a:rPr>
                  <a:t>Difficult to obtain a </a:t>
                </a:r>
                <a:r>
                  <a:rPr kumimoji="1" lang="en-US" altLang="zh-CN" sz="24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real</a:t>
                </a:r>
                <a:r>
                  <a:rPr kumimoji="1" lang="en-US" altLang="zh-CN" sz="2400" dirty="0">
                    <a:latin typeface="Arial" panose="020B0604020202020204" pitchFamily="34" charset="0"/>
                    <a:ea typeface="Microsoft YaHei" panose="020B0503020204020204" pitchFamily="34" charset="-122"/>
                    <a:cs typeface="Arial" panose="020B0604020202020204" pitchFamily="34" charset="0"/>
                  </a:rPr>
                  <a:t> and </a:t>
                </a:r>
                <a:r>
                  <a:rPr kumimoji="1" lang="en-US" altLang="zh-CN" sz="24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global</a:t>
                </a:r>
                <a:r>
                  <a:rPr kumimoji="1" lang="en-US" altLang="zh-CN" sz="2400" dirty="0">
                    <a:latin typeface="Arial" panose="020B0604020202020204" pitchFamily="34" charset="0"/>
                    <a:ea typeface="Microsoft YaHei" panose="020B0503020204020204" pitchFamily="34" charset="-122"/>
                    <a:cs typeface="Arial" panose="020B0604020202020204" pitchFamily="34" charset="0"/>
                  </a:rPr>
                  <a:t> view of the motion of </a:t>
                </a:r>
                <a:r>
                  <a:rPr lang="en-US" altLang="zh-CN" sz="2400" dirty="0">
                    <a:latin typeface="Arial" panose="020B0604020202020204" pitchFamily="34" charset="0"/>
                    <a:ea typeface="Microsoft YaHei" panose="020B0503020204020204" pitchFamily="34" charset="-122"/>
                    <a:cs typeface="Arial" panose="020B0604020202020204" pitchFamily="34" charset="0"/>
                  </a:rPr>
                  <a:t>magnetopause</a:t>
                </a:r>
                <a:endParaRPr kumimoji="1" lang="en-US" altLang="zh-CN" sz="2400" dirty="0">
                  <a:latin typeface="Arial" panose="020B0604020202020204" pitchFamily="34" charset="0"/>
                  <a:ea typeface="Microsoft YaHei" panose="020B0503020204020204" pitchFamily="34" charset="-122"/>
                  <a:cs typeface="Arial" panose="020B0604020202020204" pitchFamily="34" charset="0"/>
                </a:endParaRPr>
              </a:p>
            </p:txBody>
          </p:sp>
          <p:sp>
            <p:nvSpPr>
              <p:cNvPr id="12" name="文本框 11">
                <a:extLst>
                  <a:ext uri="{FF2B5EF4-FFF2-40B4-BE49-F238E27FC236}">
                    <a16:creationId xmlns:a16="http://schemas.microsoft.com/office/drawing/2014/main" id="{6C6D02FA-962E-490B-A1BB-1F655D73569B}"/>
                  </a:ext>
                </a:extLst>
              </p:cNvPr>
              <p:cNvSpPr txBox="1"/>
              <p:nvPr/>
            </p:nvSpPr>
            <p:spPr>
              <a:xfrm>
                <a:off x="8587687" y="2295080"/>
                <a:ext cx="2258560" cy="523220"/>
              </a:xfrm>
              <a:prstGeom prst="rect">
                <a:avLst/>
              </a:prstGeom>
              <a:solidFill>
                <a:schemeClr val="bg1"/>
              </a:solidFill>
            </p:spPr>
            <p:txBody>
              <a:bodyPr wrap="square">
                <a:spAutoFit/>
              </a:bodyPr>
              <a:lstStyle/>
              <a:p>
                <a:pPr algn="ctr"/>
                <a:r>
                  <a:rPr kumimoji="1" lang="en-US" altLang="zh-CN" sz="2800" dirty="0">
                    <a:latin typeface="Microsoft YaHei" panose="020B0503020204020204" pitchFamily="34" charset="-122"/>
                    <a:ea typeface="Microsoft YaHei" panose="020B0503020204020204" pitchFamily="34" charset="-122"/>
                    <a:cs typeface="Times New Roman" panose="02020603050405020304" pitchFamily="18" charset="0"/>
                  </a:rPr>
                  <a:t>Limitation</a:t>
                </a:r>
              </a:p>
            </p:txBody>
          </p:sp>
        </p:grpSp>
      </p:grpSp>
      <p:grpSp>
        <p:nvGrpSpPr>
          <p:cNvPr id="18" name="组合 17">
            <a:extLst>
              <a:ext uri="{FF2B5EF4-FFF2-40B4-BE49-F238E27FC236}">
                <a16:creationId xmlns:a16="http://schemas.microsoft.com/office/drawing/2014/main" id="{99904A77-1FD0-4997-80A2-2303F02DD9E1}"/>
              </a:ext>
            </a:extLst>
          </p:cNvPr>
          <p:cNvGrpSpPr/>
          <p:nvPr/>
        </p:nvGrpSpPr>
        <p:grpSpPr>
          <a:xfrm>
            <a:off x="316868" y="161676"/>
            <a:ext cx="4035002" cy="646331"/>
            <a:chOff x="316868" y="161676"/>
            <a:chExt cx="4035002" cy="646331"/>
          </a:xfrm>
        </p:grpSpPr>
        <p:sp>
          <p:nvSpPr>
            <p:cNvPr id="19" name="文本框 18">
              <a:extLst>
                <a:ext uri="{FF2B5EF4-FFF2-40B4-BE49-F238E27FC236}">
                  <a16:creationId xmlns:a16="http://schemas.microsoft.com/office/drawing/2014/main" id="{0A87CD11-ABEE-4EA4-94F7-1B6CF5CE39C2}"/>
                </a:ext>
              </a:extLst>
            </p:cNvPr>
            <p:cNvSpPr txBox="1"/>
            <p:nvPr/>
          </p:nvSpPr>
          <p:spPr>
            <a:xfrm>
              <a:off x="696892" y="161676"/>
              <a:ext cx="365497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Introduction</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33" name="组合 32">
              <a:extLst>
                <a:ext uri="{FF2B5EF4-FFF2-40B4-BE49-F238E27FC236}">
                  <a16:creationId xmlns:a16="http://schemas.microsoft.com/office/drawing/2014/main" id="{A831574F-3D71-415C-BC6F-1767E14E36E3}"/>
                </a:ext>
              </a:extLst>
            </p:cNvPr>
            <p:cNvGrpSpPr/>
            <p:nvPr/>
          </p:nvGrpSpPr>
          <p:grpSpPr>
            <a:xfrm>
              <a:off x="316868" y="286841"/>
              <a:ext cx="396000" cy="396000"/>
              <a:chOff x="316868" y="286841"/>
              <a:chExt cx="396000" cy="396000"/>
            </a:xfrm>
          </p:grpSpPr>
          <p:sp>
            <p:nvSpPr>
              <p:cNvPr id="34" name="椭圆 33">
                <a:extLst>
                  <a:ext uri="{FF2B5EF4-FFF2-40B4-BE49-F238E27FC236}">
                    <a16:creationId xmlns:a16="http://schemas.microsoft.com/office/drawing/2014/main" id="{00254F79-10B1-459D-9AC2-FE1BF64D8180}"/>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35" name="椭圆 34">
                <a:extLst>
                  <a:ext uri="{FF2B5EF4-FFF2-40B4-BE49-F238E27FC236}">
                    <a16:creationId xmlns:a16="http://schemas.microsoft.com/office/drawing/2014/main" id="{7965B59F-7178-405D-9D59-09D26B4D21D1}"/>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Tree>
    <p:extLst>
      <p:ext uri="{BB962C8B-B14F-4D97-AF65-F5344CB8AC3E}">
        <p14:creationId xmlns:p14="http://schemas.microsoft.com/office/powerpoint/2010/main" val="337694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0B2CE9D-B0E9-4ECF-A1C2-44EAAC522EBF}"/>
              </a:ext>
            </a:extLst>
          </p:cNvPr>
          <p:cNvSpPr>
            <a:spLocks noGrp="1"/>
          </p:cNvSpPr>
          <p:nvPr>
            <p:ph type="sldNum" sz="quarter" idx="12"/>
          </p:nvPr>
        </p:nvSpPr>
        <p:spPr/>
        <p:txBody>
          <a:bodyPr/>
          <a:lstStyle/>
          <a:p>
            <a:fld id="{EA28F50F-8FAB-4D21-A335-1ADE8C761086}" type="slidenum">
              <a:rPr lang="zh-CN" altLang="en-US" smtClean="0"/>
              <a:t>6</a:t>
            </a:fld>
            <a:endParaRPr lang="zh-CN" altLang="en-US"/>
          </a:p>
        </p:txBody>
      </p:sp>
      <p:grpSp>
        <p:nvGrpSpPr>
          <p:cNvPr id="6" name="组合 5">
            <a:extLst>
              <a:ext uri="{FF2B5EF4-FFF2-40B4-BE49-F238E27FC236}">
                <a16:creationId xmlns:a16="http://schemas.microsoft.com/office/drawing/2014/main" id="{FEC25E23-E87E-4BC4-A347-F5BE0E8CC29C}"/>
              </a:ext>
            </a:extLst>
          </p:cNvPr>
          <p:cNvGrpSpPr/>
          <p:nvPr/>
        </p:nvGrpSpPr>
        <p:grpSpPr>
          <a:xfrm>
            <a:off x="911367" y="1011330"/>
            <a:ext cx="5982782" cy="2469777"/>
            <a:chOff x="704945" y="958547"/>
            <a:chExt cx="6125267" cy="2469777"/>
          </a:xfrm>
        </p:grpSpPr>
        <p:sp>
          <p:nvSpPr>
            <p:cNvPr id="23" name="文本框 22">
              <a:extLst>
                <a:ext uri="{FF2B5EF4-FFF2-40B4-BE49-F238E27FC236}">
                  <a16:creationId xmlns:a16="http://schemas.microsoft.com/office/drawing/2014/main" id="{A1B5AFBA-CB00-4EF6-B70F-A0495DEC31B0}"/>
                </a:ext>
              </a:extLst>
            </p:cNvPr>
            <p:cNvSpPr txBox="1"/>
            <p:nvPr/>
          </p:nvSpPr>
          <p:spPr>
            <a:xfrm>
              <a:off x="704945" y="1256887"/>
              <a:ext cx="6125267" cy="2171437"/>
            </a:xfrm>
            <a:prstGeom prst="rect">
              <a:avLst/>
            </a:prstGeom>
            <a:noFill/>
            <a:ln w="28575">
              <a:solidFill>
                <a:srgbClr val="C00000"/>
              </a:solidFill>
            </a:ln>
          </p:spPr>
          <p:txBody>
            <a:bodyPr wrap="square" lIns="180000" tIns="252000" rIns="180000" bIns="180000">
              <a:spAutoFit/>
            </a:bodyPr>
            <a:lstStyle/>
            <a:p>
              <a:pPr algn="just">
                <a:lnSpc>
                  <a:spcPct val="120000"/>
                </a:lnSpc>
              </a:pPr>
              <a:r>
                <a:rPr lang="en-US" altLang="zh-CN" sz="240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A</a:t>
              </a:r>
              <a:r>
                <a:rPr lang="en-US" altLang="zh-CN" sz="2400" dirty="0">
                  <a:solidFill>
                    <a:srgbClr val="031E31"/>
                  </a:solidFill>
                  <a:latin typeface="Microsoft YaHei" panose="020B0503020204020204" pitchFamily="34" charset="-122"/>
                  <a:ea typeface="Microsoft YaHei" panose="020B0503020204020204" pitchFamily="34" charset="-122"/>
                  <a:cs typeface="Arial" panose="020B0604020202020204" pitchFamily="34" charset="0"/>
                </a:rPr>
                <a:t>t the magnetopause, </a:t>
              </a:r>
              <a:r>
                <a:rPr lang="en-US" altLang="zh-CN" sz="240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X-ray emissions are generated by </a:t>
              </a:r>
              <a:r>
                <a:rPr lang="en-US" altLang="zh-CN" sz="2400" dirty="0">
                  <a:solidFill>
                    <a:srgbClr val="7030A0"/>
                  </a:solidFill>
                  <a:latin typeface="Microsoft YaHei" panose="020B0503020204020204" pitchFamily="34" charset="-122"/>
                  <a:ea typeface="Microsoft YaHei" panose="020B0503020204020204" pitchFamily="34" charset="-122"/>
                  <a:cs typeface="Arial" panose="020B0604020202020204" pitchFamily="34" charset="0"/>
                </a:rPr>
                <a:t>Solar Wind </a:t>
              </a:r>
              <a:r>
                <a:rPr lang="en-US" altLang="zh-CN" sz="2400" i="0" dirty="0">
                  <a:solidFill>
                    <a:srgbClr val="7030A0"/>
                  </a:solidFill>
                  <a:effectLst/>
                  <a:latin typeface="Microsoft YaHei" panose="020B0503020204020204" pitchFamily="34" charset="-122"/>
                  <a:ea typeface="Microsoft YaHei" panose="020B0503020204020204" pitchFamily="34" charset="-122"/>
                  <a:cs typeface="Arial" panose="020B0604020202020204" pitchFamily="34" charset="0"/>
                </a:rPr>
                <a:t>Charge Exchange (SWCX) </a:t>
              </a:r>
              <a:r>
                <a:rPr lang="en-US" altLang="zh-CN" sz="240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between solar wind ions and the hydrogen geocorona.</a:t>
              </a:r>
              <a:r>
                <a:rPr lang="en-US" altLang="zh-CN" sz="2400" b="0" i="0" dirty="0">
                  <a:solidFill>
                    <a:srgbClr val="031E31"/>
                  </a:solidFill>
                  <a:effectLst/>
                  <a:latin typeface="Microsoft YaHei" panose="020B0503020204020204" pitchFamily="34" charset="-122"/>
                  <a:ea typeface="Microsoft YaHei" panose="020B0503020204020204" pitchFamily="34" charset="-122"/>
                  <a:cs typeface="Arial" panose="020B0604020202020204" pitchFamily="34" charset="0"/>
                </a:rPr>
                <a:t> </a:t>
              </a:r>
            </a:p>
          </p:txBody>
        </p:sp>
        <p:sp>
          <p:nvSpPr>
            <p:cNvPr id="42" name="文本框 41">
              <a:extLst>
                <a:ext uri="{FF2B5EF4-FFF2-40B4-BE49-F238E27FC236}">
                  <a16:creationId xmlns:a16="http://schemas.microsoft.com/office/drawing/2014/main" id="{271FDC0A-B777-40BF-AD15-0B12A5715B79}"/>
                </a:ext>
              </a:extLst>
            </p:cNvPr>
            <p:cNvSpPr txBox="1"/>
            <p:nvPr/>
          </p:nvSpPr>
          <p:spPr>
            <a:xfrm>
              <a:off x="2177052" y="958547"/>
              <a:ext cx="3103730" cy="539942"/>
            </a:xfrm>
            <a:prstGeom prst="rect">
              <a:avLst/>
            </a:prstGeom>
            <a:solidFill>
              <a:schemeClr val="bg1"/>
            </a:solidFill>
            <a:ln>
              <a:noFill/>
            </a:ln>
          </p:spPr>
          <p:txBody>
            <a:bodyPr wrap="square" tIns="54000" bIns="54000" rtlCol="0">
              <a:spAutoFit/>
            </a:bodyPr>
            <a:lstStyle/>
            <a:p>
              <a:pPr algn="ctr"/>
              <a:r>
                <a:rPr lang="en-US" altLang="zh-CN" sz="2800" b="1" dirty="0">
                  <a:latin typeface="Microsoft YaHei" panose="020B0503020204020204" pitchFamily="34" charset="-122"/>
                  <a:ea typeface="Microsoft YaHei" panose="020B0503020204020204" pitchFamily="34" charset="-122"/>
                </a:rPr>
                <a:t>X-ray imaging</a:t>
              </a:r>
              <a:endParaRPr lang="zh-CN" altLang="en-US" sz="2800" b="1" dirty="0">
                <a:latin typeface="Microsoft YaHei" panose="020B0503020204020204" pitchFamily="34" charset="-122"/>
                <a:ea typeface="Microsoft YaHei" panose="020B0503020204020204" pitchFamily="34" charset="-122"/>
              </a:endParaRPr>
            </a:p>
          </p:txBody>
        </p:sp>
      </p:grpSp>
      <p:grpSp>
        <p:nvGrpSpPr>
          <p:cNvPr id="8" name="组合 7">
            <a:extLst>
              <a:ext uri="{FF2B5EF4-FFF2-40B4-BE49-F238E27FC236}">
                <a16:creationId xmlns:a16="http://schemas.microsoft.com/office/drawing/2014/main" id="{F50FF6D4-EABB-4773-AA40-993E73D1AF82}"/>
              </a:ext>
            </a:extLst>
          </p:cNvPr>
          <p:cNvGrpSpPr/>
          <p:nvPr/>
        </p:nvGrpSpPr>
        <p:grpSpPr>
          <a:xfrm>
            <a:off x="925393" y="3802424"/>
            <a:ext cx="5968756" cy="2358368"/>
            <a:chOff x="1054000" y="3898416"/>
            <a:chExt cx="5395913" cy="2358368"/>
          </a:xfrm>
        </p:grpSpPr>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F952F9FA-3471-4C70-9B8F-4294AF552EFD}"/>
                    </a:ext>
                  </a:extLst>
                </p:cNvPr>
                <p:cNvSpPr txBox="1"/>
                <p:nvPr/>
              </p:nvSpPr>
              <p:spPr>
                <a:xfrm>
                  <a:off x="1054000" y="4204990"/>
                  <a:ext cx="5395913" cy="2051794"/>
                </a:xfrm>
                <a:prstGeom prst="rect">
                  <a:avLst/>
                </a:prstGeom>
                <a:noFill/>
                <a:ln w="28575">
                  <a:solidFill>
                    <a:srgbClr val="7030A0"/>
                  </a:solidFill>
                </a:ln>
              </p:spPr>
              <p:txBody>
                <a:bodyPr wrap="square" lIns="252000" tIns="216000" rIns="252000" bIns="180000">
                  <a:spAutoFit/>
                </a:bodyPr>
                <a:lstStyle/>
                <a:p>
                  <a:pPr>
                    <a:lnSpc>
                      <a:spcPct val="110000"/>
                    </a:lnSpc>
                  </a:pPr>
                  <a:r>
                    <a:rPr lang="en-US" altLang="zh-CN" sz="2400" dirty="0">
                      <a:latin typeface="Microsoft YaHei" panose="020B0503020204020204" pitchFamily="34" charset="-122"/>
                      <a:ea typeface="Microsoft YaHei" panose="020B0503020204020204" pitchFamily="34" charset="-122"/>
                    </a:rPr>
                    <a:t>Heavy solar wind ions, X, in collision with neutral target atoms, H</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ctr">
                    <a:lnSpc>
                      <a:spcPct val="110000"/>
                    </a:lnSpc>
                  </a:pPr>
                  <a14:m>
                    <m:oMathPara xmlns:m="http://schemas.openxmlformats.org/officeDocument/2006/math">
                      <m:oMathParaPr>
                        <m:jc m:val="centerGroup"/>
                      </m:oMathParaPr>
                      <m:oMath xmlns:m="http://schemas.openxmlformats.org/officeDocument/2006/math">
                        <m:sSup>
                          <m:sSupPr>
                            <m:ctrlPr>
                              <a:rPr lang="en-US" altLang="zh-CN" sz="2400" i="1">
                                <a:solidFill>
                                  <a:srgbClr val="000000"/>
                                </a:solidFill>
                                <a:latin typeface="Cambria Math" panose="02040503050406030204" pitchFamily="18" charset="0"/>
                                <a:ea typeface="等线" panose="02010600030101010101" pitchFamily="2" charset="-122"/>
                              </a:rPr>
                            </m:ctrlPr>
                          </m:sSupPr>
                          <m:e>
                            <m:r>
                              <a:rPr lang="en-US" altLang="zh-CN" sz="2400" i="1">
                                <a:solidFill>
                                  <a:srgbClr val="000000"/>
                                </a:solidFill>
                                <a:latin typeface="Cambria Math" panose="02040503050406030204" pitchFamily="18" charset="0"/>
                                <a:ea typeface="等线" panose="02010600030101010101" pitchFamily="2" charset="-122"/>
                              </a:rPr>
                              <m:t>𝑋</m:t>
                            </m:r>
                          </m:e>
                          <m:sup>
                            <m:r>
                              <a:rPr lang="en-US" altLang="zh-CN" sz="2400" i="1">
                                <a:solidFill>
                                  <a:srgbClr val="000000"/>
                                </a:solidFill>
                                <a:latin typeface="Cambria Math" panose="02040503050406030204" pitchFamily="18" charset="0"/>
                                <a:ea typeface="等线" panose="02010600030101010101" pitchFamily="2" charset="-122"/>
                              </a:rPr>
                              <m:t>𝑞</m:t>
                            </m:r>
                            <m:r>
                              <a:rPr lang="en-US" altLang="zh-CN" sz="2400" i="1">
                                <a:solidFill>
                                  <a:srgbClr val="000000"/>
                                </a:solidFill>
                                <a:latin typeface="Cambria Math" panose="02040503050406030204" pitchFamily="18" charset="0"/>
                                <a:ea typeface="等线" panose="02010600030101010101" pitchFamily="2" charset="-122"/>
                              </a:rPr>
                              <m:t>+</m:t>
                            </m:r>
                          </m:sup>
                        </m:sSup>
                        <m:r>
                          <a:rPr lang="en-US" altLang="zh-CN" sz="2400" i="1">
                            <a:solidFill>
                              <a:srgbClr val="000000"/>
                            </a:solidFill>
                            <a:latin typeface="Cambria Math" panose="02040503050406030204" pitchFamily="18" charset="0"/>
                            <a:ea typeface="等线" panose="02010600030101010101" pitchFamily="2" charset="-122"/>
                          </a:rPr>
                          <m:t>+</m:t>
                        </m:r>
                        <m:r>
                          <a:rPr lang="en-US" altLang="zh-CN" sz="2400" i="1">
                            <a:solidFill>
                              <a:srgbClr val="000000"/>
                            </a:solidFill>
                            <a:latin typeface="Cambria Math" panose="02040503050406030204" pitchFamily="18" charset="0"/>
                            <a:ea typeface="等线" panose="02010600030101010101" pitchFamily="2" charset="-122"/>
                          </a:rPr>
                          <m:t>𝐻</m:t>
                        </m:r>
                        <m:r>
                          <a:rPr lang="en-US" altLang="zh-CN" sz="2400">
                            <a:solidFill>
                              <a:srgbClr val="000000"/>
                            </a:solidFill>
                            <a:latin typeface="Cambria Math" panose="02040503050406030204" pitchFamily="18" charset="0"/>
                            <a:ea typeface="等线" panose="02010600030101010101" pitchFamily="2" charset="-122"/>
                            <a:cs typeface="Times New Roman Regular"/>
                          </a:rPr>
                          <m:t>→</m:t>
                        </m:r>
                        <m:sSup>
                          <m:sSupPr>
                            <m:ctrlPr>
                              <a:rPr lang="en-US" altLang="zh-CN" sz="2400" i="1">
                                <a:solidFill>
                                  <a:srgbClr val="000000"/>
                                </a:solidFill>
                                <a:latin typeface="Cambria Math" panose="02040503050406030204" pitchFamily="18" charset="0"/>
                                <a:ea typeface="等线" panose="02010600030101010101" pitchFamily="2" charset="-122"/>
                              </a:rPr>
                            </m:ctrlPr>
                          </m:sSupPr>
                          <m:e>
                            <m:r>
                              <a:rPr lang="en-US" altLang="zh-CN" sz="2400" i="1">
                                <a:solidFill>
                                  <a:srgbClr val="000000"/>
                                </a:solidFill>
                                <a:latin typeface="Cambria Math" panose="02040503050406030204" pitchFamily="18" charset="0"/>
                                <a:ea typeface="等线" panose="02010600030101010101" pitchFamily="2" charset="-122"/>
                              </a:rPr>
                              <m:t>𝑋</m:t>
                            </m:r>
                          </m:e>
                          <m:sup>
                            <m:sSup>
                              <m:sSupPr>
                                <m:ctrlPr>
                                  <a:rPr lang="en-US" altLang="zh-CN" sz="2400" i="1">
                                    <a:solidFill>
                                      <a:srgbClr val="000000"/>
                                    </a:solidFill>
                                    <a:latin typeface="Cambria Math" panose="02040503050406030204" pitchFamily="18" charset="0"/>
                                    <a:ea typeface="等线" panose="02010600030101010101" pitchFamily="2" charset="-122"/>
                                  </a:rPr>
                                </m:ctrlPr>
                              </m:sSupPr>
                              <m:e>
                                <m:d>
                                  <m:dPr>
                                    <m:ctrlPr>
                                      <a:rPr lang="en-US" altLang="zh-CN" sz="2400" i="1">
                                        <a:solidFill>
                                          <a:srgbClr val="000000"/>
                                        </a:solidFill>
                                        <a:latin typeface="Cambria Math" panose="02040503050406030204" pitchFamily="18" charset="0"/>
                                        <a:ea typeface="等线" panose="02010600030101010101" pitchFamily="2" charset="-122"/>
                                      </a:rPr>
                                    </m:ctrlPr>
                                  </m:dPr>
                                  <m:e>
                                    <m:r>
                                      <a:rPr lang="en-US" altLang="zh-CN" sz="2400" i="1">
                                        <a:solidFill>
                                          <a:srgbClr val="000000"/>
                                        </a:solidFill>
                                        <a:latin typeface="Cambria Math" panose="02040503050406030204" pitchFamily="18" charset="0"/>
                                        <a:ea typeface="等线" panose="02010600030101010101" pitchFamily="2" charset="-122"/>
                                      </a:rPr>
                                      <m:t>𝑞</m:t>
                                    </m:r>
                                    <m:r>
                                      <a:rPr lang="en-US" altLang="zh-CN" sz="2400" i="1">
                                        <a:solidFill>
                                          <a:srgbClr val="000000"/>
                                        </a:solidFill>
                                        <a:latin typeface="Cambria Math" panose="02040503050406030204" pitchFamily="18" charset="0"/>
                                        <a:ea typeface="等线" panose="02010600030101010101" pitchFamily="2" charset="-122"/>
                                      </a:rPr>
                                      <m:t>−1</m:t>
                                    </m:r>
                                  </m:e>
                                </m:d>
                                <m:r>
                                  <a:rPr lang="en-US" altLang="zh-CN" sz="2400" i="1">
                                    <a:solidFill>
                                      <a:srgbClr val="000000"/>
                                    </a:solidFill>
                                    <a:latin typeface="Cambria Math" panose="02040503050406030204" pitchFamily="18" charset="0"/>
                                    <a:ea typeface="等线" panose="02010600030101010101" pitchFamily="2" charset="-122"/>
                                  </a:rPr>
                                  <m:t>+</m:t>
                                </m:r>
                              </m:e>
                              <m:sup>
                                <m:r>
                                  <a:rPr lang="en-US" altLang="zh-CN" sz="2400" i="1">
                                    <a:solidFill>
                                      <a:srgbClr val="000000"/>
                                    </a:solidFill>
                                    <a:latin typeface="Cambria Math" panose="02040503050406030204" pitchFamily="18" charset="0"/>
                                    <a:ea typeface="等线" panose="02010600030101010101" pitchFamily="2" charset="-122"/>
                                  </a:rPr>
                                  <m:t>∗</m:t>
                                </m:r>
                              </m:sup>
                            </m:sSup>
                          </m:sup>
                        </m:sSup>
                        <m:r>
                          <a:rPr lang="en-US" altLang="zh-CN" sz="2400">
                            <a:solidFill>
                              <a:srgbClr val="000000"/>
                            </a:solidFill>
                            <a:latin typeface="Cambria Math" panose="02040503050406030204" pitchFamily="18" charset="0"/>
                            <a:ea typeface="等线" panose="02010600030101010101" pitchFamily="2" charset="-122"/>
                            <a:cs typeface="Times New Roman Regular"/>
                          </a:rPr>
                          <m:t>+</m:t>
                        </m:r>
                        <m:sSup>
                          <m:sSupPr>
                            <m:ctrlPr>
                              <a:rPr lang="en-US" altLang="zh-CN" sz="2400" i="1">
                                <a:solidFill>
                                  <a:srgbClr val="000000"/>
                                </a:solidFill>
                                <a:latin typeface="Cambria Math" panose="02040503050406030204" pitchFamily="18" charset="0"/>
                                <a:ea typeface="等线" panose="02010600030101010101" pitchFamily="2" charset="-122"/>
                              </a:rPr>
                            </m:ctrlPr>
                          </m:sSupPr>
                          <m:e>
                            <m:r>
                              <a:rPr lang="en-US" altLang="zh-CN" sz="2400" i="1">
                                <a:solidFill>
                                  <a:srgbClr val="000000"/>
                                </a:solidFill>
                                <a:latin typeface="Cambria Math" panose="02040503050406030204" pitchFamily="18" charset="0"/>
                                <a:ea typeface="等线" panose="02010600030101010101" pitchFamily="2" charset="-122"/>
                              </a:rPr>
                              <m:t>𝐻</m:t>
                            </m:r>
                          </m:e>
                          <m:sup>
                            <m:r>
                              <a:rPr lang="en-US" altLang="zh-CN" sz="2400" i="1">
                                <a:solidFill>
                                  <a:srgbClr val="000000"/>
                                </a:solidFill>
                                <a:latin typeface="Cambria Math" panose="02040503050406030204" pitchFamily="18" charset="0"/>
                                <a:ea typeface="等线" panose="02010600030101010101" pitchFamily="2" charset="-122"/>
                              </a:rPr>
                              <m:t>+</m:t>
                            </m:r>
                          </m:sup>
                        </m:sSup>
                      </m:oMath>
                    </m:oMathPara>
                  </a14:m>
                  <a:endParaRPr lang="en-US" altLang="zh-CN" sz="2400" dirty="0">
                    <a:solidFill>
                      <a:srgbClr val="000000"/>
                    </a:solidFill>
                    <a:ea typeface="等线" panose="02010600030101010101" pitchFamily="2" charset="-122"/>
                  </a:endParaRPr>
                </a:p>
                <a:p>
                  <a:pPr algn="ctr">
                    <a:lnSpc>
                      <a:spcPct val="110000"/>
                    </a:lnSpc>
                  </a:pPr>
                  <a14:m>
                    <m:oMath xmlns:m="http://schemas.openxmlformats.org/officeDocument/2006/math">
                      <m:sSup>
                        <m:sSupPr>
                          <m:ctrlPr>
                            <a:rPr lang="en-US" altLang="zh-CN" sz="2400" i="1">
                              <a:solidFill>
                                <a:srgbClr val="000000"/>
                              </a:solidFill>
                              <a:latin typeface="Cambria Math" panose="02040503050406030204" pitchFamily="18" charset="0"/>
                              <a:ea typeface="等线" panose="02010600030101010101" pitchFamily="2" charset="-122"/>
                            </a:rPr>
                          </m:ctrlPr>
                        </m:sSupPr>
                        <m:e>
                          <m:r>
                            <a:rPr lang="en-US" altLang="zh-CN" sz="2400" i="1">
                              <a:solidFill>
                                <a:srgbClr val="000000"/>
                              </a:solidFill>
                              <a:latin typeface="Cambria Math" panose="02040503050406030204" pitchFamily="18" charset="0"/>
                              <a:ea typeface="等线" panose="02010600030101010101" pitchFamily="2" charset="-122"/>
                            </a:rPr>
                            <m:t>𝑋</m:t>
                          </m:r>
                        </m:e>
                        <m:sup>
                          <m:sSup>
                            <m:sSupPr>
                              <m:ctrlPr>
                                <a:rPr lang="en-US" altLang="zh-CN" sz="2400" i="1">
                                  <a:solidFill>
                                    <a:srgbClr val="000000"/>
                                  </a:solidFill>
                                  <a:latin typeface="Cambria Math" panose="02040503050406030204" pitchFamily="18" charset="0"/>
                                  <a:ea typeface="等线" panose="02010600030101010101" pitchFamily="2" charset="-122"/>
                                </a:rPr>
                              </m:ctrlPr>
                            </m:sSupPr>
                            <m:e>
                              <m:d>
                                <m:dPr>
                                  <m:ctrlPr>
                                    <a:rPr lang="en-US" altLang="zh-CN" sz="2400" i="1">
                                      <a:solidFill>
                                        <a:srgbClr val="000000"/>
                                      </a:solidFill>
                                      <a:latin typeface="Cambria Math" panose="02040503050406030204" pitchFamily="18" charset="0"/>
                                      <a:ea typeface="等线" panose="02010600030101010101" pitchFamily="2" charset="-122"/>
                                    </a:rPr>
                                  </m:ctrlPr>
                                </m:dPr>
                                <m:e>
                                  <m:r>
                                    <a:rPr lang="en-US" altLang="zh-CN" sz="2400" i="1">
                                      <a:solidFill>
                                        <a:srgbClr val="000000"/>
                                      </a:solidFill>
                                      <a:latin typeface="Cambria Math" panose="02040503050406030204" pitchFamily="18" charset="0"/>
                                      <a:ea typeface="等线" panose="02010600030101010101" pitchFamily="2" charset="-122"/>
                                    </a:rPr>
                                    <m:t>𝑞</m:t>
                                  </m:r>
                                  <m:r>
                                    <a:rPr lang="en-US" altLang="zh-CN" sz="2400" i="1">
                                      <a:solidFill>
                                        <a:srgbClr val="000000"/>
                                      </a:solidFill>
                                      <a:latin typeface="Cambria Math" panose="02040503050406030204" pitchFamily="18" charset="0"/>
                                      <a:ea typeface="等线" panose="02010600030101010101" pitchFamily="2" charset="-122"/>
                                    </a:rPr>
                                    <m:t>−1</m:t>
                                  </m:r>
                                </m:e>
                              </m:d>
                              <m:r>
                                <a:rPr lang="en-US" altLang="zh-CN" sz="2400" i="1">
                                  <a:solidFill>
                                    <a:srgbClr val="000000"/>
                                  </a:solidFill>
                                  <a:latin typeface="Cambria Math" panose="02040503050406030204" pitchFamily="18" charset="0"/>
                                  <a:ea typeface="等线" panose="02010600030101010101" pitchFamily="2" charset="-122"/>
                                </a:rPr>
                                <m:t>+</m:t>
                              </m:r>
                            </m:e>
                            <m:sup>
                              <m:r>
                                <a:rPr lang="en-US" altLang="zh-CN" sz="2400" i="1">
                                  <a:solidFill>
                                    <a:srgbClr val="000000"/>
                                  </a:solidFill>
                                  <a:latin typeface="Cambria Math" panose="02040503050406030204" pitchFamily="18" charset="0"/>
                                  <a:ea typeface="等线" panose="02010600030101010101" pitchFamily="2" charset="-122"/>
                                </a:rPr>
                                <m:t>∗</m:t>
                              </m:r>
                            </m:sup>
                          </m:sSup>
                        </m:sup>
                      </m:sSup>
                      <m:r>
                        <a:rPr lang="en-US" altLang="zh-CN" sz="2400">
                          <a:solidFill>
                            <a:srgbClr val="000000"/>
                          </a:solidFill>
                          <a:latin typeface="Cambria Math" panose="02040503050406030204" pitchFamily="18" charset="0"/>
                          <a:ea typeface="等线" panose="02010600030101010101" pitchFamily="2" charset="-122"/>
                          <a:cs typeface="Times New Roman Regular"/>
                        </a:rPr>
                        <m:t>→</m:t>
                      </m:r>
                      <m:sSup>
                        <m:sSupPr>
                          <m:ctrlPr>
                            <a:rPr lang="en-US" altLang="zh-CN" sz="2400" i="1">
                              <a:solidFill>
                                <a:srgbClr val="000000"/>
                              </a:solidFill>
                              <a:latin typeface="Cambria Math" panose="02040503050406030204" pitchFamily="18" charset="0"/>
                              <a:ea typeface="等线" panose="02010600030101010101" pitchFamily="2" charset="-122"/>
                            </a:rPr>
                          </m:ctrlPr>
                        </m:sSupPr>
                        <m:e>
                          <m:r>
                            <a:rPr lang="en-US" altLang="zh-CN" sz="2400" i="1">
                              <a:solidFill>
                                <a:srgbClr val="000000"/>
                              </a:solidFill>
                              <a:latin typeface="Cambria Math" panose="02040503050406030204" pitchFamily="18" charset="0"/>
                              <a:ea typeface="等线" panose="02010600030101010101" pitchFamily="2" charset="-122"/>
                            </a:rPr>
                            <m:t>𝑋</m:t>
                          </m:r>
                        </m:e>
                        <m:sup>
                          <m:r>
                            <a:rPr lang="en-US" altLang="zh-CN" sz="2400" i="1">
                              <a:solidFill>
                                <a:srgbClr val="000000"/>
                              </a:solidFill>
                              <a:latin typeface="Cambria Math" panose="02040503050406030204" pitchFamily="18" charset="0"/>
                              <a:ea typeface="等线" panose="02010600030101010101" pitchFamily="2" charset="-122"/>
                            </a:rPr>
                            <m:t>(</m:t>
                          </m:r>
                          <m:r>
                            <a:rPr lang="en-US" altLang="zh-CN" sz="2400" i="1">
                              <a:solidFill>
                                <a:srgbClr val="000000"/>
                              </a:solidFill>
                              <a:latin typeface="Cambria Math" panose="02040503050406030204" pitchFamily="18" charset="0"/>
                              <a:ea typeface="等线" panose="02010600030101010101" pitchFamily="2" charset="-122"/>
                            </a:rPr>
                            <m:t>𝑞</m:t>
                          </m:r>
                          <m:r>
                            <a:rPr lang="en-US" altLang="zh-CN" sz="2400" i="1">
                              <a:solidFill>
                                <a:srgbClr val="000000"/>
                              </a:solidFill>
                              <a:latin typeface="Cambria Math" panose="02040503050406030204" pitchFamily="18" charset="0"/>
                              <a:ea typeface="等线" panose="02010600030101010101" pitchFamily="2" charset="-122"/>
                            </a:rPr>
                            <m:t>−1)+</m:t>
                          </m:r>
                        </m:sup>
                      </m:sSup>
                      <m:r>
                        <a:rPr lang="en-US" altLang="zh-CN" sz="2400" i="1">
                          <a:solidFill>
                            <a:srgbClr val="000000"/>
                          </a:solidFill>
                          <a:latin typeface="Cambria Math" panose="02040503050406030204" pitchFamily="18" charset="0"/>
                          <a:ea typeface="等线" panose="02010600030101010101" pitchFamily="2" charset="-122"/>
                        </a:rPr>
                        <m:t>+</m:t>
                      </m:r>
                      <m:r>
                        <a:rPr lang="en-US" altLang="zh-CN" sz="2400" i="1">
                          <a:solidFill>
                            <a:srgbClr val="000000"/>
                          </a:solidFill>
                          <a:latin typeface="Cambria Math" panose="02040503050406030204" pitchFamily="18" charset="0"/>
                          <a:ea typeface="等线" panose="02010600030101010101" pitchFamily="2" charset="-122"/>
                        </a:rPr>
                        <m:t>h</m:t>
                      </m:r>
                      <m:r>
                        <a:rPr lang="zh-CN" altLang="en-US" sz="2400" i="1">
                          <a:solidFill>
                            <a:srgbClr val="000000"/>
                          </a:solidFill>
                          <a:latin typeface="Cambria Math" panose="02040503050406030204" pitchFamily="18" charset="0"/>
                          <a:ea typeface="等线" panose="02010600030101010101" pitchFamily="2" charset="-122"/>
                        </a:rPr>
                        <m:t>𝜈</m:t>
                      </m:r>
                    </m:oMath>
                  </a14:m>
                  <a:r>
                    <a:rPr lang="en-US" altLang="zh-CN" sz="2400" dirty="0"/>
                    <a:t> </a:t>
                  </a:r>
                  <a:endParaRPr lang="zh-CN" altLang="en-US" sz="2400" dirty="0"/>
                </a:p>
              </p:txBody>
            </p:sp>
          </mc:Choice>
          <mc:Fallback xmlns="">
            <p:sp>
              <p:nvSpPr>
                <p:cNvPr id="38" name="文本框 37">
                  <a:extLst>
                    <a:ext uri="{FF2B5EF4-FFF2-40B4-BE49-F238E27FC236}">
                      <a16:creationId xmlns:a16="http://schemas.microsoft.com/office/drawing/2014/main" id="{F952F9FA-3471-4C70-9B8F-4294AF552EFD}"/>
                    </a:ext>
                  </a:extLst>
                </p:cNvPr>
                <p:cNvSpPr txBox="1">
                  <a:spLocks noRot="1" noChangeAspect="1" noMove="1" noResize="1" noEditPoints="1" noAdjustHandles="1" noChangeArrowheads="1" noChangeShapeType="1" noTextEdit="1"/>
                </p:cNvSpPr>
                <p:nvPr/>
              </p:nvSpPr>
              <p:spPr>
                <a:xfrm>
                  <a:off x="1054000" y="4204990"/>
                  <a:ext cx="5395913" cy="2051794"/>
                </a:xfrm>
                <a:prstGeom prst="rect">
                  <a:avLst/>
                </a:prstGeom>
                <a:blipFill>
                  <a:blip r:embed="rId3"/>
                  <a:stretch>
                    <a:fillRect/>
                  </a:stretch>
                </a:blipFill>
                <a:ln w="28575">
                  <a:solidFill>
                    <a:srgbClr val="7030A0"/>
                  </a:solidFill>
                </a:ln>
              </p:spPr>
              <p:txBody>
                <a:bodyPr/>
                <a:lstStyle/>
                <a:p>
                  <a:r>
                    <a:rPr lang="en-US">
                      <a:noFill/>
                    </a:rPr>
                    <a:t> </a:t>
                  </a:r>
                </a:p>
              </p:txBody>
            </p:sp>
          </mc:Fallback>
        </mc:AlternateContent>
        <p:sp>
          <p:nvSpPr>
            <p:cNvPr id="30" name="文本框 29">
              <a:extLst>
                <a:ext uri="{FF2B5EF4-FFF2-40B4-BE49-F238E27FC236}">
                  <a16:creationId xmlns:a16="http://schemas.microsoft.com/office/drawing/2014/main" id="{8E0D495D-F7C0-4FFF-B24E-000FC9A2D90C}"/>
                </a:ext>
              </a:extLst>
            </p:cNvPr>
            <p:cNvSpPr txBox="1"/>
            <p:nvPr/>
          </p:nvSpPr>
          <p:spPr>
            <a:xfrm>
              <a:off x="1865266" y="3898416"/>
              <a:ext cx="3773382" cy="523220"/>
            </a:xfrm>
            <a:prstGeom prst="rect">
              <a:avLst/>
            </a:prstGeom>
            <a:solidFill>
              <a:schemeClr val="bg1"/>
            </a:solidFill>
          </p:spPr>
          <p:txBody>
            <a:bodyPr wrap="square">
              <a:spAutoFit/>
            </a:bodyPr>
            <a:lstStyle/>
            <a:p>
              <a:pPr algn="ctr"/>
              <a:r>
                <a:rPr lang="en-US" altLang="zh-CN" sz="2800" b="1" i="0" dirty="0">
                  <a:solidFill>
                    <a:srgbClr val="031E31"/>
                  </a:solidFill>
                  <a:effectLst/>
                  <a:latin typeface="Microsoft YaHei" panose="020B0503020204020204" pitchFamily="34" charset="-122"/>
                  <a:ea typeface="Microsoft YaHei" panose="020B0503020204020204" pitchFamily="34" charset="-122"/>
                  <a:cs typeface="Times New Roman" panose="02020603050405020304" pitchFamily="18" charset="0"/>
                </a:rPr>
                <a:t>SWCX</a:t>
              </a:r>
              <a:r>
                <a:rPr lang="en-US" altLang="zh-CN" sz="2800" b="1" dirty="0">
                  <a:solidFill>
                    <a:srgbClr val="031E31"/>
                  </a:solidFill>
                  <a:latin typeface="Microsoft YaHei" panose="020B0503020204020204" pitchFamily="34" charset="-122"/>
                  <a:ea typeface="Microsoft YaHei" panose="020B0503020204020204" pitchFamily="34" charset="-122"/>
                  <a:cs typeface="Times New Roman" panose="02020603050405020304" pitchFamily="18" charset="0"/>
                </a:rPr>
                <a:t> X-ray emission</a:t>
              </a:r>
              <a:r>
                <a:rPr lang="en-US" altLang="zh-CN" sz="2800" b="1" i="0" dirty="0">
                  <a:solidFill>
                    <a:srgbClr val="031E3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endParaRPr lang="zh-CN" altLang="en-US" sz="2800" b="1" dirty="0">
                <a:latin typeface="Microsoft YaHei" panose="020B0503020204020204" pitchFamily="34" charset="-122"/>
                <a:ea typeface="Microsoft YaHei" panose="020B0503020204020204" pitchFamily="34" charset="-122"/>
              </a:endParaRPr>
            </a:p>
          </p:txBody>
        </p:sp>
      </p:grpSp>
      <p:grpSp>
        <p:nvGrpSpPr>
          <p:cNvPr id="43" name="组合 42">
            <a:extLst>
              <a:ext uri="{FF2B5EF4-FFF2-40B4-BE49-F238E27FC236}">
                <a16:creationId xmlns:a16="http://schemas.microsoft.com/office/drawing/2014/main" id="{29BE505E-0BF4-4CA4-80FD-6CF269E29AA7}"/>
              </a:ext>
            </a:extLst>
          </p:cNvPr>
          <p:cNvGrpSpPr/>
          <p:nvPr/>
        </p:nvGrpSpPr>
        <p:grpSpPr>
          <a:xfrm>
            <a:off x="316868" y="161676"/>
            <a:ext cx="3553870" cy="646331"/>
            <a:chOff x="316868" y="110876"/>
            <a:chExt cx="3553870" cy="646331"/>
          </a:xfrm>
        </p:grpSpPr>
        <p:sp>
          <p:nvSpPr>
            <p:cNvPr id="52" name="文本框 51">
              <a:extLst>
                <a:ext uri="{FF2B5EF4-FFF2-40B4-BE49-F238E27FC236}">
                  <a16:creationId xmlns:a16="http://schemas.microsoft.com/office/drawing/2014/main" id="{1F720382-6463-4686-B34D-61BFF7AA5AD5}"/>
                </a:ext>
              </a:extLst>
            </p:cNvPr>
            <p:cNvSpPr txBox="1"/>
            <p:nvPr/>
          </p:nvSpPr>
          <p:spPr>
            <a:xfrm>
              <a:off x="712868" y="110876"/>
              <a:ext cx="3157870" cy="646331"/>
            </a:xfrm>
            <a:prstGeom prst="rect">
              <a:avLst/>
            </a:prstGeom>
            <a:noFill/>
          </p:spPr>
          <p:txBody>
            <a:bodyPr wrap="square" rtlCol="0">
              <a:spAutoFit/>
            </a:bodyPr>
            <a:lstStyle/>
            <a:p>
              <a:pPr algn="ctr"/>
              <a:r>
                <a:rPr lang="en-US" altLang="zh-CN" sz="3600" b="1" dirty="0">
                  <a:latin typeface="Times New Roman" panose="02020603050405020304" pitchFamily="18" charset="0"/>
                  <a:cs typeface="Times New Roman" panose="02020603050405020304" pitchFamily="18" charset="0"/>
                </a:rPr>
                <a:t>Introduction</a:t>
              </a:r>
              <a:endParaRPr lang="zh-CN" altLang="en-US" sz="3600" b="1" dirty="0">
                <a:latin typeface="Times New Roman" panose="02020603050405020304" pitchFamily="18" charset="0"/>
                <a:cs typeface="Times New Roman" panose="02020603050405020304" pitchFamily="18" charset="0"/>
              </a:endParaRPr>
            </a:p>
          </p:txBody>
        </p:sp>
        <p:grpSp>
          <p:nvGrpSpPr>
            <p:cNvPr id="53" name="组合 52">
              <a:extLst>
                <a:ext uri="{FF2B5EF4-FFF2-40B4-BE49-F238E27FC236}">
                  <a16:creationId xmlns:a16="http://schemas.microsoft.com/office/drawing/2014/main" id="{98B3D288-F3AD-49FE-8DF5-291087200534}"/>
                </a:ext>
              </a:extLst>
            </p:cNvPr>
            <p:cNvGrpSpPr/>
            <p:nvPr/>
          </p:nvGrpSpPr>
          <p:grpSpPr>
            <a:xfrm>
              <a:off x="316868" y="262963"/>
              <a:ext cx="396000" cy="396000"/>
              <a:chOff x="8875326" y="5911142"/>
              <a:chExt cx="396000" cy="396000"/>
            </a:xfrm>
          </p:grpSpPr>
          <p:sp>
            <p:nvSpPr>
              <p:cNvPr id="54" name="椭圆 53">
                <a:extLst>
                  <a:ext uri="{FF2B5EF4-FFF2-40B4-BE49-F238E27FC236}">
                    <a16:creationId xmlns:a16="http://schemas.microsoft.com/office/drawing/2014/main" id="{8697AEF5-A8AD-43CB-866F-404C89517F2A}"/>
                  </a:ext>
                </a:extLst>
              </p:cNvPr>
              <p:cNvSpPr/>
              <p:nvPr/>
            </p:nvSpPr>
            <p:spPr>
              <a:xfrm>
                <a:off x="8875326" y="5911142"/>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55" name="椭圆 54">
                <a:extLst>
                  <a:ext uri="{FF2B5EF4-FFF2-40B4-BE49-F238E27FC236}">
                    <a16:creationId xmlns:a16="http://schemas.microsoft.com/office/drawing/2014/main" id="{9CA84B07-3D3B-454C-BC32-A35D4A267780}"/>
                  </a:ext>
                </a:extLst>
              </p:cNvPr>
              <p:cNvSpPr/>
              <p:nvPr/>
            </p:nvSpPr>
            <p:spPr>
              <a:xfrm>
                <a:off x="8929326" y="5961252"/>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grpSp>
        <p:nvGrpSpPr>
          <p:cNvPr id="5" name="组合 4">
            <a:extLst>
              <a:ext uri="{FF2B5EF4-FFF2-40B4-BE49-F238E27FC236}">
                <a16:creationId xmlns:a16="http://schemas.microsoft.com/office/drawing/2014/main" id="{C3D4579E-64F8-4B50-8156-EA5FDD12AB89}"/>
              </a:ext>
            </a:extLst>
          </p:cNvPr>
          <p:cNvGrpSpPr/>
          <p:nvPr/>
        </p:nvGrpSpPr>
        <p:grpSpPr>
          <a:xfrm>
            <a:off x="7520605" y="1728050"/>
            <a:ext cx="3713600" cy="3826084"/>
            <a:chOff x="7033423" y="1129738"/>
            <a:chExt cx="3884258" cy="4001911"/>
          </a:xfrm>
        </p:grpSpPr>
        <p:grpSp>
          <p:nvGrpSpPr>
            <p:cNvPr id="3" name="组合 2">
              <a:extLst>
                <a:ext uri="{FF2B5EF4-FFF2-40B4-BE49-F238E27FC236}">
                  <a16:creationId xmlns:a16="http://schemas.microsoft.com/office/drawing/2014/main" id="{749B8780-7C45-4A70-8AA6-CCA423CB2C6B}"/>
                </a:ext>
              </a:extLst>
            </p:cNvPr>
            <p:cNvGrpSpPr/>
            <p:nvPr/>
          </p:nvGrpSpPr>
          <p:grpSpPr>
            <a:xfrm>
              <a:off x="7046181" y="1129738"/>
              <a:ext cx="3871500" cy="3998665"/>
              <a:chOff x="6293318" y="2956612"/>
              <a:chExt cx="3871500" cy="3998665"/>
            </a:xfrm>
          </p:grpSpPr>
          <p:pic>
            <p:nvPicPr>
              <p:cNvPr id="65" name="Picture 8" descr="See the source image">
                <a:extLst>
                  <a:ext uri="{FF2B5EF4-FFF2-40B4-BE49-F238E27FC236}">
                    <a16:creationId xmlns:a16="http://schemas.microsoft.com/office/drawing/2014/main" id="{4C4C5DF4-B8A8-4631-9FFB-0AB6D72525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465"/>
              <a:stretch/>
            </p:blipFill>
            <p:spPr bwMode="auto">
              <a:xfrm>
                <a:off x="6293318" y="2956612"/>
                <a:ext cx="3871500" cy="3998665"/>
              </a:xfrm>
              <a:prstGeom prst="rect">
                <a:avLst/>
              </a:prstGeom>
              <a:noFill/>
              <a:extLst>
                <a:ext uri="{909E8E84-426E-40DD-AFC4-6F175D3DCCD1}">
                  <a14:hiddenFill xmlns:a14="http://schemas.microsoft.com/office/drawing/2010/main">
                    <a:solidFill>
                      <a:srgbClr val="FFFFFF"/>
                    </a:solidFill>
                  </a14:hiddenFill>
                </a:ext>
              </a:extLst>
            </p:spPr>
          </p:pic>
          <p:sp>
            <p:nvSpPr>
              <p:cNvPr id="56" name="矩形 55">
                <a:extLst>
                  <a:ext uri="{FF2B5EF4-FFF2-40B4-BE49-F238E27FC236}">
                    <a16:creationId xmlns:a16="http://schemas.microsoft.com/office/drawing/2014/main" id="{85034C4F-C41A-4DFB-986B-A69240863A18}"/>
                  </a:ext>
                </a:extLst>
              </p:cNvPr>
              <p:cNvSpPr/>
              <p:nvPr/>
            </p:nvSpPr>
            <p:spPr>
              <a:xfrm>
                <a:off x="7040238" y="4492749"/>
                <a:ext cx="519397" cy="14172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B6D244D8-02DD-4055-A7C6-DD63F2E73973}"/>
                  </a:ext>
                </a:extLst>
              </p:cNvPr>
              <p:cNvSpPr/>
              <p:nvPr/>
            </p:nvSpPr>
            <p:spPr>
              <a:xfrm>
                <a:off x="7351194" y="3973025"/>
                <a:ext cx="736720" cy="5171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55AEA67D-F36F-4BF1-99DB-92E0481CF97E}"/>
                  </a:ext>
                </a:extLst>
              </p:cNvPr>
              <p:cNvSpPr/>
              <p:nvPr/>
            </p:nvSpPr>
            <p:spPr>
              <a:xfrm>
                <a:off x="7854798" y="5899711"/>
                <a:ext cx="618203" cy="5292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a:extLst>
                <a:ext uri="{FF2B5EF4-FFF2-40B4-BE49-F238E27FC236}">
                  <a16:creationId xmlns:a16="http://schemas.microsoft.com/office/drawing/2014/main" id="{771F087A-2CD8-4855-9FAF-0276BE8FF7E1}"/>
                </a:ext>
              </a:extLst>
            </p:cNvPr>
            <p:cNvSpPr/>
            <p:nvPr/>
          </p:nvSpPr>
          <p:spPr>
            <a:xfrm>
              <a:off x="7033423" y="1129739"/>
              <a:ext cx="736720" cy="3998664"/>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矩形 66">
              <a:extLst>
                <a:ext uri="{FF2B5EF4-FFF2-40B4-BE49-F238E27FC236}">
                  <a16:creationId xmlns:a16="http://schemas.microsoft.com/office/drawing/2014/main" id="{72065EAE-6DFF-4BA1-BE01-94D328AE59E6}"/>
                </a:ext>
              </a:extLst>
            </p:cNvPr>
            <p:cNvSpPr/>
            <p:nvPr/>
          </p:nvSpPr>
          <p:spPr>
            <a:xfrm>
              <a:off x="9245358" y="1132984"/>
              <a:ext cx="1672323" cy="3998665"/>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8F7481E0-5A32-4E7B-BB41-6CAF77B7A20A}"/>
                </a:ext>
              </a:extLst>
            </p:cNvPr>
            <p:cNvSpPr/>
            <p:nvPr/>
          </p:nvSpPr>
          <p:spPr>
            <a:xfrm>
              <a:off x="7770143" y="1129738"/>
              <a:ext cx="1087489" cy="1001159"/>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BC938B5F-F7BF-48FA-87C5-8BFA49B2A280}"/>
                </a:ext>
              </a:extLst>
            </p:cNvPr>
            <p:cNvSpPr/>
            <p:nvPr/>
          </p:nvSpPr>
          <p:spPr>
            <a:xfrm>
              <a:off x="7770143" y="4616240"/>
              <a:ext cx="1477852" cy="512163"/>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7055FA13-754F-4CE9-A041-58910868F5AE}"/>
                </a:ext>
              </a:extLst>
            </p:cNvPr>
            <p:cNvSpPr/>
            <p:nvPr/>
          </p:nvSpPr>
          <p:spPr>
            <a:xfrm>
              <a:off x="8860270" y="1132074"/>
              <a:ext cx="385087" cy="1546523"/>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B24FB9D3-8D4E-4FBF-B21B-807C33227953}"/>
                </a:ext>
              </a:extLst>
            </p:cNvPr>
            <p:cNvSpPr/>
            <p:nvPr/>
          </p:nvSpPr>
          <p:spPr>
            <a:xfrm>
              <a:off x="7770142" y="2128115"/>
              <a:ext cx="310958" cy="517193"/>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B0220BC5-9C78-4E67-A3FA-B885858C4C9B}"/>
                </a:ext>
              </a:extLst>
            </p:cNvPr>
            <p:cNvSpPr/>
            <p:nvPr/>
          </p:nvSpPr>
          <p:spPr>
            <a:xfrm>
              <a:off x="7770142" y="4101114"/>
              <a:ext cx="824761" cy="517194"/>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3B0C5584-5BA6-4AA2-9BC7-BD2B6E87FEC2}"/>
                </a:ext>
              </a:extLst>
            </p:cNvPr>
            <p:cNvSpPr/>
            <p:nvPr/>
          </p:nvSpPr>
          <p:spPr>
            <a:xfrm>
              <a:off x="8325255" y="2678598"/>
              <a:ext cx="920102" cy="1126029"/>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55E17C79-8F46-4A39-9FC0-E961A7E70EAF}"/>
                </a:ext>
              </a:extLst>
            </p:cNvPr>
            <p:cNvSpPr/>
            <p:nvPr/>
          </p:nvSpPr>
          <p:spPr>
            <a:xfrm>
              <a:off x="8594904" y="3804629"/>
              <a:ext cx="650454" cy="254007"/>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a:extLst>
              <a:ext uri="{FF2B5EF4-FFF2-40B4-BE49-F238E27FC236}">
                <a16:creationId xmlns:a16="http://schemas.microsoft.com/office/drawing/2014/main" id="{DE5C683D-36D1-4DD7-B6C9-7082DD599DD3}"/>
              </a:ext>
            </a:extLst>
          </p:cNvPr>
          <p:cNvSpPr/>
          <p:nvPr/>
        </p:nvSpPr>
        <p:spPr>
          <a:xfrm>
            <a:off x="8762121" y="4285416"/>
            <a:ext cx="251359" cy="282897"/>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585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7BC29DB4-1453-4B4D-B261-DFC08DC9655C}"/>
              </a:ext>
            </a:extLst>
          </p:cNvPr>
          <p:cNvSpPr>
            <a:spLocks noGrp="1"/>
          </p:cNvSpPr>
          <p:nvPr>
            <p:ph type="sldNum" sz="quarter" idx="12"/>
          </p:nvPr>
        </p:nvSpPr>
        <p:spPr/>
        <p:txBody>
          <a:bodyPr/>
          <a:lstStyle/>
          <a:p>
            <a:fld id="{EA28F50F-8FAB-4D21-A335-1ADE8C761086}" type="slidenum">
              <a:rPr lang="zh-CN" altLang="en-US" smtClean="0"/>
              <a:t>7</a:t>
            </a:fld>
            <a:endParaRPr lang="zh-CN" altLang="en-US"/>
          </a:p>
        </p:txBody>
      </p:sp>
      <p:pic>
        <p:nvPicPr>
          <p:cNvPr id="11" name="图片 10" descr="黑暗中的蓝色星球&#10;&#10;中度可信度描述已自动生成">
            <a:extLst>
              <a:ext uri="{FF2B5EF4-FFF2-40B4-BE49-F238E27FC236}">
                <a16:creationId xmlns:a16="http://schemas.microsoft.com/office/drawing/2014/main" id="{4FE3F455-EF89-4364-9391-1A2AB1A52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67" b="4129"/>
          <a:stretch/>
        </p:blipFill>
        <p:spPr bwMode="auto">
          <a:xfrm flipH="1">
            <a:off x="6641915" y="3088504"/>
            <a:ext cx="4916724" cy="3082147"/>
          </a:xfrm>
          <a:prstGeom prst="rect">
            <a:avLst/>
          </a:prstGeom>
          <a:noFill/>
          <a:ln>
            <a:noFill/>
          </a:ln>
        </p:spPr>
      </p:pic>
      <p:pic>
        <p:nvPicPr>
          <p:cNvPr id="12" name="图片 11">
            <a:extLst>
              <a:ext uri="{FF2B5EF4-FFF2-40B4-BE49-F238E27FC236}">
                <a16:creationId xmlns:a16="http://schemas.microsoft.com/office/drawing/2014/main" id="{25385958-ECF5-4470-B0AF-1FAE7AF04141}"/>
              </a:ext>
            </a:extLst>
          </p:cNvPr>
          <p:cNvPicPr>
            <a:picLocks noChangeAspect="1"/>
          </p:cNvPicPr>
          <p:nvPr/>
        </p:nvPicPr>
        <p:blipFill>
          <a:blip r:embed="rId4"/>
          <a:stretch>
            <a:fillRect/>
          </a:stretch>
        </p:blipFill>
        <p:spPr>
          <a:xfrm>
            <a:off x="10345800" y="1725582"/>
            <a:ext cx="1008000" cy="1008000"/>
          </a:xfrm>
          <a:prstGeom prst="rect">
            <a:avLst/>
          </a:prstGeom>
        </p:spPr>
      </p:pic>
      <p:grpSp>
        <p:nvGrpSpPr>
          <p:cNvPr id="13" name="组合 12">
            <a:extLst>
              <a:ext uri="{FF2B5EF4-FFF2-40B4-BE49-F238E27FC236}">
                <a16:creationId xmlns:a16="http://schemas.microsoft.com/office/drawing/2014/main" id="{EF1FDAF9-51C8-409A-A231-6905378695C1}"/>
              </a:ext>
            </a:extLst>
          </p:cNvPr>
          <p:cNvGrpSpPr/>
          <p:nvPr/>
        </p:nvGrpSpPr>
        <p:grpSpPr>
          <a:xfrm>
            <a:off x="622904" y="2756288"/>
            <a:ext cx="5473096" cy="1930021"/>
            <a:chOff x="-6598587" y="1349182"/>
            <a:chExt cx="12178141" cy="773543"/>
          </a:xfrm>
        </p:grpSpPr>
        <p:sp>
          <p:nvSpPr>
            <p:cNvPr id="14" name="文本框 13">
              <a:extLst>
                <a:ext uri="{FF2B5EF4-FFF2-40B4-BE49-F238E27FC236}">
                  <a16:creationId xmlns:a16="http://schemas.microsoft.com/office/drawing/2014/main" id="{298C666E-4EBD-4BEE-AD57-1DC9CD60966A}"/>
                </a:ext>
              </a:extLst>
            </p:cNvPr>
            <p:cNvSpPr txBox="1"/>
            <p:nvPr/>
          </p:nvSpPr>
          <p:spPr>
            <a:xfrm>
              <a:off x="-6598587" y="1482333"/>
              <a:ext cx="12178141" cy="640392"/>
            </a:xfrm>
            <a:prstGeom prst="rect">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lIns="180000" tIns="180000" rIns="180000" bIns="126000">
              <a:spAutoFit/>
            </a:bodyPr>
            <a:lstStyle/>
            <a:p>
              <a:pPr algn="ctr">
                <a:lnSpc>
                  <a:spcPct val="120000"/>
                </a:lnSpc>
              </a:pPr>
              <a:r>
                <a:rPr lang="en-US" altLang="zh-CN" sz="2400" dirty="0">
                  <a:latin typeface="Arial" panose="020B0604020202020204" pitchFamily="34" charset="0"/>
                  <a:cs typeface="Arial" panose="020B0604020202020204" pitchFamily="34" charset="0"/>
                </a:rPr>
                <a:t>Investigate the dynamic response of the magnetosphere to the solar wind impact in a </a:t>
              </a:r>
              <a:r>
                <a:rPr lang="en-US" altLang="zh-CN" sz="2400" dirty="0">
                  <a:solidFill>
                    <a:srgbClr val="C00000"/>
                  </a:solidFill>
                  <a:latin typeface="Arial" panose="020B0604020202020204" pitchFamily="34" charset="0"/>
                  <a:cs typeface="Arial" panose="020B0604020202020204" pitchFamily="34" charset="0"/>
                </a:rPr>
                <a:t>unique</a:t>
              </a:r>
              <a:r>
                <a:rPr lang="en-US" altLang="zh-CN" sz="2400" dirty="0">
                  <a:latin typeface="Arial" panose="020B0604020202020204" pitchFamily="34" charset="0"/>
                  <a:cs typeface="Arial" panose="020B0604020202020204" pitchFamily="34" charset="0"/>
                </a:rPr>
                <a:t> and </a:t>
              </a:r>
              <a:r>
                <a:rPr lang="en-US" altLang="zh-CN" sz="2400" dirty="0">
                  <a:solidFill>
                    <a:srgbClr val="C00000"/>
                  </a:solidFill>
                  <a:latin typeface="Arial" panose="020B0604020202020204" pitchFamily="34" charset="0"/>
                  <a:cs typeface="Arial" panose="020B0604020202020204" pitchFamily="34" charset="0"/>
                </a:rPr>
                <a:t>global</a:t>
              </a:r>
              <a:r>
                <a:rPr lang="en-US" altLang="zh-CN" sz="2400" dirty="0">
                  <a:latin typeface="Arial" panose="020B0604020202020204" pitchFamily="34" charset="0"/>
                  <a:cs typeface="Arial" panose="020B0604020202020204" pitchFamily="34" charset="0"/>
                </a:rPr>
                <a:t> manner</a:t>
              </a:r>
              <a:endParaRPr lang="zh-CN" altLang="en-US" sz="2400"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B533A8C2-5256-4B6A-B404-546C25DDB222}"/>
                </a:ext>
              </a:extLst>
            </p:cNvPr>
            <p:cNvSpPr txBox="1"/>
            <p:nvPr/>
          </p:nvSpPr>
          <p:spPr>
            <a:xfrm>
              <a:off x="-3654323" y="1349182"/>
              <a:ext cx="6042448" cy="216406"/>
            </a:xfrm>
            <a:prstGeom prst="rect">
              <a:avLst/>
            </a:prstGeom>
            <a:solidFill>
              <a:schemeClr val="bg1"/>
            </a:solidFill>
            <a:ln>
              <a:noFill/>
            </a:ln>
          </p:spPr>
          <p:txBody>
            <a:bodyPr wrap="square" tIns="54000" bIns="54000" rtlCol="0">
              <a:spAutoFit/>
            </a:bodyPr>
            <a:lstStyle/>
            <a:p>
              <a:pPr algn="ctr"/>
              <a:r>
                <a:rPr lang="en-US" altLang="zh-CN" sz="2800" b="1" dirty="0">
                  <a:latin typeface="Microsoft YaHei" panose="020B0503020204020204" pitchFamily="34" charset="-122"/>
                  <a:ea typeface="Microsoft YaHei" panose="020B0503020204020204" pitchFamily="34" charset="-122"/>
                </a:rPr>
                <a:t>Main Goal</a:t>
              </a:r>
              <a:endParaRPr lang="zh-CN" altLang="en-US" sz="2800" b="1" dirty="0">
                <a:latin typeface="Microsoft YaHei" panose="020B0503020204020204" pitchFamily="34" charset="-122"/>
                <a:ea typeface="Microsoft YaHei" panose="020B0503020204020204" pitchFamily="34" charset="-122"/>
              </a:endParaRPr>
            </a:p>
          </p:txBody>
        </p:sp>
      </p:grpSp>
      <p:grpSp>
        <p:nvGrpSpPr>
          <p:cNvPr id="16" name="组合 15">
            <a:extLst>
              <a:ext uri="{FF2B5EF4-FFF2-40B4-BE49-F238E27FC236}">
                <a16:creationId xmlns:a16="http://schemas.microsoft.com/office/drawing/2014/main" id="{4E013F54-56BB-4D65-9A47-BE50681E33C5}"/>
              </a:ext>
            </a:extLst>
          </p:cNvPr>
          <p:cNvGrpSpPr/>
          <p:nvPr/>
        </p:nvGrpSpPr>
        <p:grpSpPr>
          <a:xfrm>
            <a:off x="8192392" y="2750136"/>
            <a:ext cx="1705766" cy="2797990"/>
            <a:chOff x="7710136" y="2772294"/>
            <a:chExt cx="1755983" cy="2880362"/>
          </a:xfrm>
        </p:grpSpPr>
        <p:pic>
          <p:nvPicPr>
            <p:cNvPr id="17" name="Picture 2">
              <a:extLst>
                <a:ext uri="{FF2B5EF4-FFF2-40B4-BE49-F238E27FC236}">
                  <a16:creationId xmlns:a16="http://schemas.microsoft.com/office/drawing/2014/main" id="{453CEF4F-FC3A-4C5C-87F9-65C83148572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50" b="93029" l="9607" r="89738">
                          <a14:foregroundMark x1="16157" y1="9375" x2="15721" y2="6250"/>
                          <a14:foregroundMark x1="81878" y1="91827" x2="85153" y2="93029"/>
                        </a14:backgroundRemoval>
                      </a14:imgEffect>
                    </a14:imgLayer>
                  </a14:imgProps>
                </a:ext>
                <a:ext uri="{28A0092B-C50C-407E-A947-70E740481C1C}">
                  <a14:useLocalDpi xmlns:a14="http://schemas.microsoft.com/office/drawing/2010/main" val="0"/>
                </a:ext>
              </a:extLst>
            </a:blip>
            <a:srcRect/>
            <a:stretch>
              <a:fillRect/>
            </a:stretch>
          </p:blipFill>
          <p:spPr bwMode="auto">
            <a:xfrm rot="3862240" flipH="1">
              <a:off x="7649347" y="2833083"/>
              <a:ext cx="1321626" cy="1200047"/>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F9CF935F-44DC-43B5-8AB0-0EF9BF1D67C1}"/>
                </a:ext>
              </a:extLst>
            </p:cNvPr>
            <p:cNvPicPr>
              <a:picLocks noChangeAspect="1"/>
            </p:cNvPicPr>
            <p:nvPr/>
          </p:nvPicPr>
          <p:blipFill rotWithShape="1">
            <a:blip r:embed="rId7">
              <a:alphaModFix amt="80000"/>
            </a:blip>
            <a:srcRect l="14608" t="3248" r="24594" b="22075"/>
            <a:stretch/>
          </p:blipFill>
          <p:spPr>
            <a:xfrm>
              <a:off x="7751619" y="3813464"/>
              <a:ext cx="1714500" cy="1839192"/>
            </a:xfrm>
            <a:prstGeom prst="rect">
              <a:avLst/>
            </a:prstGeom>
          </p:spPr>
        </p:pic>
      </p:grpSp>
      <p:sp>
        <p:nvSpPr>
          <p:cNvPr id="20" name="文本框 19">
            <a:extLst>
              <a:ext uri="{FF2B5EF4-FFF2-40B4-BE49-F238E27FC236}">
                <a16:creationId xmlns:a16="http://schemas.microsoft.com/office/drawing/2014/main" id="{D311A3FC-3E02-44E2-8E4E-887A1A96875D}"/>
              </a:ext>
            </a:extLst>
          </p:cNvPr>
          <p:cNvSpPr txBox="1"/>
          <p:nvPr/>
        </p:nvSpPr>
        <p:spPr>
          <a:xfrm>
            <a:off x="4349595" y="1839868"/>
            <a:ext cx="4029403" cy="646331"/>
          </a:xfrm>
          <a:prstGeom prst="rect">
            <a:avLst/>
          </a:prstGeom>
          <a:noFill/>
        </p:spPr>
        <p:txBody>
          <a:bodyPr wrap="square">
            <a:spAutoFit/>
          </a:bodyPr>
          <a:lstStyle/>
          <a:p>
            <a:pPr algn="ctr"/>
            <a:r>
              <a:rPr lang="en-US" altLang="zh-CN" sz="3600" b="1" dirty="0">
                <a:solidFill>
                  <a:schemeClr val="accent5">
                    <a:lumMod val="75000"/>
                  </a:schemeClr>
                </a:solidFill>
                <a:latin typeface="Arial" panose="020B0604020202020204" pitchFamily="34" charset="0"/>
                <a:cs typeface="Arial" panose="020B0604020202020204" pitchFamily="34" charset="0"/>
              </a:rPr>
              <a:t>SMILE </a:t>
            </a:r>
            <a:r>
              <a:rPr lang="en-US" altLang="zh-CN" sz="3600" b="1" dirty="0">
                <a:latin typeface="Arial" panose="020B0604020202020204" pitchFamily="34" charset="0"/>
                <a:cs typeface="Arial" panose="020B0604020202020204" pitchFamily="34" charset="0"/>
              </a:rPr>
              <a:t>mission</a:t>
            </a:r>
            <a:endParaRPr lang="zh-CN" altLang="en-US" sz="3600" b="1"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AEA4D9F1-61F8-4ED9-B30A-2B8E5F38BB4A}"/>
              </a:ext>
            </a:extLst>
          </p:cNvPr>
          <p:cNvSpPr txBox="1"/>
          <p:nvPr/>
        </p:nvSpPr>
        <p:spPr>
          <a:xfrm>
            <a:off x="1004897" y="946845"/>
            <a:ext cx="10718800" cy="707886"/>
          </a:xfrm>
          <a:prstGeom prst="rect">
            <a:avLst/>
          </a:prstGeom>
          <a:noFill/>
        </p:spPr>
        <p:txBody>
          <a:bodyPr wrap="square" rtlCol="0">
            <a:spAutoFit/>
          </a:bodyPr>
          <a:lstStyle/>
          <a:p>
            <a:pPr algn="ctr"/>
            <a:r>
              <a:rPr lang="en-US" altLang="zh-CN" sz="3600" b="1" dirty="0">
                <a:solidFill>
                  <a:schemeClr val="accent5">
                    <a:lumMod val="75000"/>
                  </a:schemeClr>
                </a:solidFill>
                <a:latin typeface="Arial" panose="020B0604020202020204" pitchFamily="34" charset="0"/>
                <a:cs typeface="Arial" panose="020B0604020202020204" pitchFamily="34" charset="0"/>
              </a:rPr>
              <a:t> S</a:t>
            </a:r>
            <a:r>
              <a:rPr lang="en-US" altLang="zh-CN" sz="3200" dirty="0">
                <a:latin typeface="Arial" panose="020B0604020202020204" pitchFamily="34" charset="0"/>
                <a:cs typeface="Arial" panose="020B0604020202020204" pitchFamily="34" charset="0"/>
              </a:rPr>
              <a:t>olar wind </a:t>
            </a:r>
            <a:r>
              <a:rPr lang="en-US" altLang="zh-CN" sz="3600" b="1" dirty="0">
                <a:solidFill>
                  <a:schemeClr val="accent5">
                    <a:lumMod val="75000"/>
                  </a:schemeClr>
                </a:solidFill>
                <a:latin typeface="Arial" panose="020B0604020202020204" pitchFamily="34" charset="0"/>
                <a:cs typeface="Arial" panose="020B0604020202020204" pitchFamily="34" charset="0"/>
              </a:rPr>
              <a:t>M</a:t>
            </a:r>
            <a:r>
              <a:rPr lang="en-US" altLang="zh-CN" sz="3200" dirty="0">
                <a:latin typeface="Arial" panose="020B0604020202020204" pitchFamily="34" charset="0"/>
                <a:cs typeface="Arial" panose="020B0604020202020204" pitchFamily="34" charset="0"/>
              </a:rPr>
              <a:t>agnetosphere </a:t>
            </a:r>
            <a:r>
              <a:rPr lang="en-US" altLang="zh-CN" sz="4000" b="1" dirty="0">
                <a:solidFill>
                  <a:schemeClr val="accent5">
                    <a:lumMod val="75000"/>
                  </a:schemeClr>
                </a:solidFill>
                <a:latin typeface="Arial" panose="020B0604020202020204" pitchFamily="34" charset="0"/>
                <a:cs typeface="Arial" panose="020B0604020202020204" pitchFamily="34" charset="0"/>
              </a:rPr>
              <a:t>I</a:t>
            </a:r>
            <a:r>
              <a:rPr lang="en-US" altLang="zh-CN" sz="3600" dirty="0">
                <a:latin typeface="Arial" panose="020B0604020202020204" pitchFamily="34" charset="0"/>
                <a:cs typeface="Arial" panose="020B0604020202020204" pitchFamily="34" charset="0"/>
              </a:rPr>
              <a:t>onosphere</a:t>
            </a:r>
            <a:r>
              <a:rPr lang="en-US" altLang="zh-CN" sz="3200" dirty="0">
                <a:latin typeface="Arial" panose="020B0604020202020204" pitchFamily="34" charset="0"/>
                <a:cs typeface="Arial" panose="020B0604020202020204" pitchFamily="34" charset="0"/>
              </a:rPr>
              <a:t> </a:t>
            </a:r>
            <a:r>
              <a:rPr lang="en-US" altLang="zh-CN" sz="3600" b="1" dirty="0">
                <a:solidFill>
                  <a:schemeClr val="accent5">
                    <a:lumMod val="75000"/>
                  </a:schemeClr>
                </a:solidFill>
                <a:latin typeface="Arial" panose="020B0604020202020204" pitchFamily="34" charset="0"/>
                <a:cs typeface="Arial" panose="020B0604020202020204" pitchFamily="34" charset="0"/>
              </a:rPr>
              <a:t>L</a:t>
            </a:r>
            <a:r>
              <a:rPr lang="en-US" altLang="zh-CN" sz="3200" dirty="0">
                <a:latin typeface="Arial" panose="020B0604020202020204" pitchFamily="34" charset="0"/>
                <a:cs typeface="Arial" panose="020B0604020202020204" pitchFamily="34" charset="0"/>
              </a:rPr>
              <a:t>ink </a:t>
            </a:r>
            <a:r>
              <a:rPr lang="en-US" altLang="zh-CN" sz="3600" b="1" dirty="0">
                <a:solidFill>
                  <a:schemeClr val="accent5">
                    <a:lumMod val="75000"/>
                  </a:schemeClr>
                </a:solidFill>
                <a:latin typeface="Arial" panose="020B0604020202020204" pitchFamily="34" charset="0"/>
                <a:cs typeface="Arial" panose="020B0604020202020204" pitchFamily="34" charset="0"/>
              </a:rPr>
              <a:t>E</a:t>
            </a:r>
            <a:r>
              <a:rPr lang="en-US" altLang="zh-CN" sz="3200" dirty="0">
                <a:latin typeface="Arial" panose="020B0604020202020204" pitchFamily="34" charset="0"/>
                <a:cs typeface="Arial" panose="020B0604020202020204" pitchFamily="34" charset="0"/>
              </a:rPr>
              <a:t>xplorer</a:t>
            </a:r>
            <a:endParaRPr lang="zh-CN" altLang="en-US" sz="3200" dirty="0">
              <a:latin typeface="Arial" panose="020B0604020202020204" pitchFamily="34" charset="0"/>
              <a:cs typeface="Arial" panose="020B0604020202020204" pitchFamily="34" charset="0"/>
            </a:endParaRPr>
          </a:p>
        </p:txBody>
      </p:sp>
      <p:grpSp>
        <p:nvGrpSpPr>
          <p:cNvPr id="22" name="组合 21">
            <a:extLst>
              <a:ext uri="{FF2B5EF4-FFF2-40B4-BE49-F238E27FC236}">
                <a16:creationId xmlns:a16="http://schemas.microsoft.com/office/drawing/2014/main" id="{243EB8CB-83CF-4DDA-8EB2-1E6770D2223C}"/>
              </a:ext>
            </a:extLst>
          </p:cNvPr>
          <p:cNvGrpSpPr/>
          <p:nvPr/>
        </p:nvGrpSpPr>
        <p:grpSpPr>
          <a:xfrm>
            <a:off x="595925" y="5195370"/>
            <a:ext cx="5768371" cy="924713"/>
            <a:chOff x="600350" y="5424273"/>
            <a:chExt cx="5471058" cy="924713"/>
          </a:xfrm>
        </p:grpSpPr>
        <p:sp>
          <p:nvSpPr>
            <p:cNvPr id="23" name="文本框 22">
              <a:extLst>
                <a:ext uri="{FF2B5EF4-FFF2-40B4-BE49-F238E27FC236}">
                  <a16:creationId xmlns:a16="http://schemas.microsoft.com/office/drawing/2014/main" id="{771A23E3-7B41-4C80-94BF-7AF669C51C86}"/>
                </a:ext>
              </a:extLst>
            </p:cNvPr>
            <p:cNvSpPr txBox="1"/>
            <p:nvPr/>
          </p:nvSpPr>
          <p:spPr>
            <a:xfrm>
              <a:off x="600351" y="5424273"/>
              <a:ext cx="2595612" cy="400110"/>
            </a:xfrm>
            <a:prstGeom prst="rect">
              <a:avLst/>
            </a:prstGeom>
            <a:noFill/>
            <a:ln w="19050">
              <a:solidFill>
                <a:srgbClr val="7030A0"/>
              </a:solidFill>
            </a:ln>
          </p:spPr>
          <p:txBody>
            <a:bodyPr wrap="square" rtlCol="0">
              <a:spAutoFit/>
            </a:bodyPr>
            <a:lstStyle/>
            <a:p>
              <a:r>
                <a:rPr lang="en-US" altLang="zh-CN" sz="2000" b="1" dirty="0">
                  <a:solidFill>
                    <a:srgbClr val="7030A0"/>
                  </a:solidFill>
                  <a:latin typeface="Arial" panose="020B0604020202020204" pitchFamily="34" charset="0"/>
                  <a:cs typeface="Arial" panose="020B0604020202020204" pitchFamily="34" charset="0"/>
                </a:rPr>
                <a:t>SXI </a:t>
              </a:r>
              <a:r>
                <a:rPr lang="en-US" altLang="zh-CN" sz="2000" dirty="0">
                  <a:solidFill>
                    <a:srgbClr val="7030A0"/>
                  </a:solidFill>
                  <a:latin typeface="Arial" panose="020B0604020202020204" pitchFamily="34" charset="0"/>
                  <a:cs typeface="Arial" panose="020B0604020202020204" pitchFamily="34" charset="0"/>
                </a:rPr>
                <a:t> </a:t>
              </a:r>
              <a:r>
                <a:rPr lang="en-US" altLang="zh-CN" dirty="0">
                  <a:solidFill>
                    <a:srgbClr val="7030A0"/>
                  </a:solidFill>
                  <a:latin typeface="Arial" panose="020B0604020202020204" pitchFamily="34" charset="0"/>
                  <a:cs typeface="Arial" panose="020B0604020202020204" pitchFamily="34" charset="0"/>
                </a:rPr>
                <a:t>(Soft X-ray Imager)</a:t>
              </a:r>
              <a:endParaRPr lang="zh-CN" altLang="en-US" dirty="0">
                <a:solidFill>
                  <a:srgbClr val="7030A0"/>
                </a:solidFill>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8A73B82C-47E8-4E9F-A6A0-2753B5E4CEDE}"/>
                </a:ext>
              </a:extLst>
            </p:cNvPr>
            <p:cNvSpPr txBox="1"/>
            <p:nvPr/>
          </p:nvSpPr>
          <p:spPr>
            <a:xfrm>
              <a:off x="3425575" y="5424273"/>
              <a:ext cx="2459971"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MAG</a:t>
              </a:r>
              <a:r>
                <a:rPr lang="en-US" altLang="zh-CN" sz="2000"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(Magnetometer)</a:t>
              </a:r>
              <a:endParaRPr lang="zh-CN" altLang="en-US" sz="2000" dirty="0">
                <a:latin typeface="Arial" panose="020B0604020202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1BF079D9-81E6-481B-86A9-3DF22A615FDD}"/>
                </a:ext>
              </a:extLst>
            </p:cNvPr>
            <p:cNvSpPr txBox="1"/>
            <p:nvPr/>
          </p:nvSpPr>
          <p:spPr>
            <a:xfrm>
              <a:off x="600350" y="5948876"/>
              <a:ext cx="2595614"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UVI</a:t>
              </a:r>
              <a:r>
                <a:rPr lang="en-US" altLang="zh-CN" sz="2000"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(Ultraviolet Imager)</a:t>
              </a:r>
              <a:endParaRPr lang="zh-CN" altLang="en-US"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B0D8E3DC-D8A4-4EF0-AACF-3F348BBDF110}"/>
                </a:ext>
              </a:extLst>
            </p:cNvPr>
            <p:cNvSpPr txBox="1"/>
            <p:nvPr/>
          </p:nvSpPr>
          <p:spPr>
            <a:xfrm>
              <a:off x="3411108" y="5948876"/>
              <a:ext cx="2660300"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LIA</a:t>
              </a:r>
              <a:r>
                <a:rPr lang="en-US" altLang="zh-CN" sz="2000"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(Light Ion Analyzer)</a:t>
              </a:r>
              <a:endParaRPr lang="zh-CN" altLang="en-US" dirty="0">
                <a:latin typeface="Arial" panose="020B0604020202020204" pitchFamily="34" charset="0"/>
                <a:cs typeface="Arial" panose="020B0604020202020204" pitchFamily="34" charset="0"/>
              </a:endParaRPr>
            </a:p>
          </p:txBody>
        </p:sp>
      </p:grpSp>
      <p:pic>
        <p:nvPicPr>
          <p:cNvPr id="1026" name="Picture 2" descr="查看源图像">
            <a:extLst>
              <a:ext uri="{FF2B5EF4-FFF2-40B4-BE49-F238E27FC236}">
                <a16:creationId xmlns:a16="http://schemas.microsoft.com/office/drawing/2014/main" id="{5CDC98B1-C88F-4A03-BABD-2D8A9308FB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0717" y="178866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查看源图像">
            <a:extLst>
              <a:ext uri="{FF2B5EF4-FFF2-40B4-BE49-F238E27FC236}">
                <a16:creationId xmlns:a16="http://schemas.microsoft.com/office/drawing/2014/main" id="{DA31890A-F2B3-42D2-8D5F-193EAEDB54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555" y="1506139"/>
            <a:ext cx="1753741" cy="131530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组合 24">
            <a:extLst>
              <a:ext uri="{FF2B5EF4-FFF2-40B4-BE49-F238E27FC236}">
                <a16:creationId xmlns:a16="http://schemas.microsoft.com/office/drawing/2014/main" id="{7C807EAB-FE92-458B-8C84-C0D0F34461AE}"/>
              </a:ext>
            </a:extLst>
          </p:cNvPr>
          <p:cNvGrpSpPr/>
          <p:nvPr/>
        </p:nvGrpSpPr>
        <p:grpSpPr>
          <a:xfrm>
            <a:off x="316868" y="161676"/>
            <a:ext cx="4035002" cy="646331"/>
            <a:chOff x="316868" y="161676"/>
            <a:chExt cx="4035002" cy="646331"/>
          </a:xfrm>
        </p:grpSpPr>
        <p:sp>
          <p:nvSpPr>
            <p:cNvPr id="26" name="文本框 25">
              <a:extLst>
                <a:ext uri="{FF2B5EF4-FFF2-40B4-BE49-F238E27FC236}">
                  <a16:creationId xmlns:a16="http://schemas.microsoft.com/office/drawing/2014/main" id="{CF3D1C0C-9B8F-4CC8-9D59-798941237BCC}"/>
                </a:ext>
              </a:extLst>
            </p:cNvPr>
            <p:cNvSpPr txBox="1"/>
            <p:nvPr/>
          </p:nvSpPr>
          <p:spPr>
            <a:xfrm>
              <a:off x="696892" y="161676"/>
              <a:ext cx="365497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Introduction</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27" name="组合 26">
              <a:extLst>
                <a:ext uri="{FF2B5EF4-FFF2-40B4-BE49-F238E27FC236}">
                  <a16:creationId xmlns:a16="http://schemas.microsoft.com/office/drawing/2014/main" id="{5652244B-5365-40C0-93E9-1C10D0AE758A}"/>
                </a:ext>
              </a:extLst>
            </p:cNvPr>
            <p:cNvGrpSpPr/>
            <p:nvPr/>
          </p:nvGrpSpPr>
          <p:grpSpPr>
            <a:xfrm>
              <a:off x="316868" y="286841"/>
              <a:ext cx="396000" cy="396000"/>
              <a:chOff x="316868" y="286841"/>
              <a:chExt cx="396000" cy="396000"/>
            </a:xfrm>
          </p:grpSpPr>
          <p:sp>
            <p:nvSpPr>
              <p:cNvPr id="28" name="椭圆 27">
                <a:extLst>
                  <a:ext uri="{FF2B5EF4-FFF2-40B4-BE49-F238E27FC236}">
                    <a16:creationId xmlns:a16="http://schemas.microsoft.com/office/drawing/2014/main" id="{81FEBFDF-875C-4AA7-B006-08E2662D86C7}"/>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29" name="椭圆 28">
                <a:extLst>
                  <a:ext uri="{FF2B5EF4-FFF2-40B4-BE49-F238E27FC236}">
                    <a16:creationId xmlns:a16="http://schemas.microsoft.com/office/drawing/2014/main" id="{C7AA962B-7FD8-4E77-A2EF-47AF5F42BDE1}"/>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Tree>
    <p:extLst>
      <p:ext uri="{BB962C8B-B14F-4D97-AF65-F5344CB8AC3E}">
        <p14:creationId xmlns:p14="http://schemas.microsoft.com/office/powerpoint/2010/main" val="14558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
            <a:extLst>
              <a:ext uri="{FF2B5EF4-FFF2-40B4-BE49-F238E27FC236}">
                <a16:creationId xmlns:a16="http://schemas.microsoft.com/office/drawing/2014/main" id="{82046AC8-B3CE-489E-9CB4-EF966CC7CC75}"/>
              </a:ext>
            </a:extLst>
          </p:cNvPr>
          <p:cNvSpPr txBox="1">
            <a:spLocks noChangeArrowheads="1"/>
          </p:cNvSpPr>
          <p:nvPr>
            <p:custDataLst>
              <p:tags r:id="rId1"/>
            </p:custDataLst>
          </p:nvPr>
        </p:nvSpPr>
        <p:spPr bwMode="auto">
          <a:xfrm>
            <a:off x="1056625" y="2193837"/>
            <a:ext cx="2247543" cy="224676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rPr>
              <a:t>02</a:t>
            </a:r>
            <a:endParaRPr lang="zh-CN" altLang="en-US" sz="14600" b="1" dirty="0">
              <a:solidFill>
                <a:srgbClr val="314865"/>
              </a:solidFill>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0" name="直接连接符 9">
            <a:extLst>
              <a:ext uri="{FF2B5EF4-FFF2-40B4-BE49-F238E27FC236}">
                <a16:creationId xmlns:a16="http://schemas.microsoft.com/office/drawing/2014/main" id="{50667279-DCCC-453B-ACDC-58DB8700AE66}"/>
              </a:ext>
            </a:extLst>
          </p:cNvPr>
          <p:cNvCxnSpPr/>
          <p:nvPr>
            <p:custDataLst>
              <p:tags r:id="rId2"/>
            </p:custDataLst>
          </p:nvPr>
        </p:nvCxnSpPr>
        <p:spPr>
          <a:xfrm>
            <a:off x="4269095" y="3974767"/>
            <a:ext cx="7186590"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160BE1F-0ADC-47FD-A1A7-3F2367B00590}"/>
              </a:ext>
            </a:extLst>
          </p:cNvPr>
          <p:cNvSpPr/>
          <p:nvPr/>
        </p:nvSpPr>
        <p:spPr>
          <a:xfrm>
            <a:off x="4445703" y="2809389"/>
            <a:ext cx="6833373" cy="1015663"/>
          </a:xfrm>
          <a:prstGeom prst="rect">
            <a:avLst/>
          </a:prstGeom>
        </p:spPr>
        <p:txBody>
          <a:bodyPr wrap="square" lIns="0" tIns="0" rIns="0" bIns="0">
            <a:spAutoFit/>
          </a:bodyPr>
          <a:lstStyle/>
          <a:p>
            <a:pPr algn="ctr"/>
            <a:r>
              <a:rPr lang="en-US" altLang="zh-CN"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rPr>
              <a:t>Method</a:t>
            </a:r>
            <a:endParaRPr lang="zh-CN" altLang="en-US" sz="6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endParaRPr>
          </a:p>
        </p:txBody>
      </p:sp>
      <p:grpSp>
        <p:nvGrpSpPr>
          <p:cNvPr id="12" name="组合 11">
            <a:extLst>
              <a:ext uri="{FF2B5EF4-FFF2-40B4-BE49-F238E27FC236}">
                <a16:creationId xmlns:a16="http://schemas.microsoft.com/office/drawing/2014/main" id="{4D0294D9-FF60-45EE-BEB9-754BE0209443}"/>
              </a:ext>
            </a:extLst>
          </p:cNvPr>
          <p:cNvGrpSpPr/>
          <p:nvPr/>
        </p:nvGrpSpPr>
        <p:grpSpPr>
          <a:xfrm>
            <a:off x="7781759" y="937931"/>
            <a:ext cx="2758272" cy="837788"/>
            <a:chOff x="4602145" y="211015"/>
            <a:chExt cx="2758272" cy="837788"/>
          </a:xfrm>
        </p:grpSpPr>
        <p:sp>
          <p:nvSpPr>
            <p:cNvPr id="13" name="流程图: 终止 12">
              <a:extLst>
                <a:ext uri="{FF2B5EF4-FFF2-40B4-BE49-F238E27FC236}">
                  <a16:creationId xmlns:a16="http://schemas.microsoft.com/office/drawing/2014/main" id="{55E4ADF2-15F5-48C2-A5B6-9BF0EF2A827B}"/>
                </a:ext>
              </a:extLst>
            </p:cNvPr>
            <p:cNvSpPr/>
            <p:nvPr/>
          </p:nvSpPr>
          <p:spPr>
            <a:xfrm>
              <a:off x="5521569" y="566482"/>
              <a:ext cx="1838848" cy="482321"/>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流程图: 终止 13">
              <a:extLst>
                <a:ext uri="{FF2B5EF4-FFF2-40B4-BE49-F238E27FC236}">
                  <a16:creationId xmlns:a16="http://schemas.microsoft.com/office/drawing/2014/main" id="{F28CE1BE-0913-41F9-8226-ECCED74C1951}"/>
                </a:ext>
              </a:extLst>
            </p:cNvPr>
            <p:cNvSpPr/>
            <p:nvPr/>
          </p:nvSpPr>
          <p:spPr>
            <a:xfrm>
              <a:off x="4602145" y="211015"/>
              <a:ext cx="1838848" cy="482321"/>
            </a:xfrm>
            <a:prstGeom prst="flowChartTerminato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流程图: 终止 14">
              <a:extLst>
                <a:ext uri="{FF2B5EF4-FFF2-40B4-BE49-F238E27FC236}">
                  <a16:creationId xmlns:a16="http://schemas.microsoft.com/office/drawing/2014/main" id="{72DBDB30-154E-4463-B831-687FFAC9777A}"/>
                </a:ext>
              </a:extLst>
            </p:cNvPr>
            <p:cNvSpPr/>
            <p:nvPr/>
          </p:nvSpPr>
          <p:spPr>
            <a:xfrm>
              <a:off x="5521569" y="526200"/>
              <a:ext cx="1838848" cy="48232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16" name="矩形 15">
            <a:extLst>
              <a:ext uri="{FF2B5EF4-FFF2-40B4-BE49-F238E27FC236}">
                <a16:creationId xmlns:a16="http://schemas.microsoft.com/office/drawing/2014/main" id="{D2331528-807C-4337-A1F1-562A4DC556A6}"/>
              </a:ext>
            </a:extLst>
          </p:cNvPr>
          <p:cNvSpPr/>
          <p:nvPr/>
        </p:nvSpPr>
        <p:spPr>
          <a:xfrm>
            <a:off x="1056625" y="-1"/>
            <a:ext cx="2247543" cy="1775719"/>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7" name="矩形 16">
            <a:extLst>
              <a:ext uri="{FF2B5EF4-FFF2-40B4-BE49-F238E27FC236}">
                <a16:creationId xmlns:a16="http://schemas.microsoft.com/office/drawing/2014/main" id="{5FAC8CEF-6256-4A09-ABCC-FF991314AB31}"/>
              </a:ext>
            </a:extLst>
          </p:cNvPr>
          <p:cNvSpPr/>
          <p:nvPr/>
        </p:nvSpPr>
        <p:spPr>
          <a:xfrm>
            <a:off x="1056625" y="4913832"/>
            <a:ext cx="2247543" cy="194416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 name="灯片编号占位符 2">
            <a:extLst>
              <a:ext uri="{FF2B5EF4-FFF2-40B4-BE49-F238E27FC236}">
                <a16:creationId xmlns:a16="http://schemas.microsoft.com/office/drawing/2014/main" id="{0755CC03-6AF2-4ABB-9679-6A1E137480E6}"/>
              </a:ext>
            </a:extLst>
          </p:cNvPr>
          <p:cNvSpPr>
            <a:spLocks noGrp="1"/>
          </p:cNvSpPr>
          <p:nvPr>
            <p:ph type="sldNum" sz="quarter" idx="12"/>
          </p:nvPr>
        </p:nvSpPr>
        <p:spPr/>
        <p:txBody>
          <a:bodyPr/>
          <a:lstStyle/>
          <a:p>
            <a:fld id="{EA28F50F-8FAB-4D21-A335-1ADE8C761086}" type="slidenum">
              <a:rPr lang="zh-CN" altLang="en-US" smtClean="0"/>
              <a:t>8</a:t>
            </a:fld>
            <a:endParaRPr lang="zh-CN" altLang="en-US"/>
          </a:p>
        </p:txBody>
      </p:sp>
    </p:spTree>
    <p:extLst>
      <p:ext uri="{BB962C8B-B14F-4D97-AF65-F5344CB8AC3E}">
        <p14:creationId xmlns:p14="http://schemas.microsoft.com/office/powerpoint/2010/main" val="358738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表格 19">
                <a:extLst>
                  <a:ext uri="{FF2B5EF4-FFF2-40B4-BE49-F238E27FC236}">
                    <a16:creationId xmlns:a16="http://schemas.microsoft.com/office/drawing/2014/main" id="{99DA73A7-B9A2-4BFD-B517-9BD1D9A5ED35}"/>
                  </a:ext>
                </a:extLst>
              </p:cNvPr>
              <p:cNvGraphicFramePr>
                <a:graphicFrameLocks noGrp="1"/>
              </p:cNvGraphicFramePr>
              <p:nvPr/>
            </p:nvGraphicFramePr>
            <p:xfrm>
              <a:off x="1385185" y="1368948"/>
              <a:ext cx="9569894" cy="3342409"/>
            </p:xfrm>
            <a:graphic>
              <a:graphicData uri="http://schemas.openxmlformats.org/drawingml/2006/table">
                <a:tbl>
                  <a:tblPr firstRow="1" bandRow="1">
                    <a:tableStyleId>{7DF18680-E054-41AD-8BC1-D1AEF772440D}</a:tableStyleId>
                  </a:tblPr>
                  <a:tblGrid>
                    <a:gridCol w="4784947">
                      <a:extLst>
                        <a:ext uri="{9D8B030D-6E8A-4147-A177-3AD203B41FA5}">
                          <a16:colId xmlns:a16="http://schemas.microsoft.com/office/drawing/2014/main" val="4277349939"/>
                        </a:ext>
                      </a:extLst>
                    </a:gridCol>
                    <a:gridCol w="4784947">
                      <a:extLst>
                        <a:ext uri="{9D8B030D-6E8A-4147-A177-3AD203B41FA5}">
                          <a16:colId xmlns:a16="http://schemas.microsoft.com/office/drawing/2014/main" val="2850511801"/>
                        </a:ext>
                      </a:extLst>
                    </a:gridCol>
                  </a:tblGrid>
                  <a:tr h="603883">
                    <a:tc>
                      <a:txBody>
                        <a:bodyPr/>
                        <a:lstStyle/>
                        <a:p>
                          <a:pPr algn="ctr"/>
                          <a:r>
                            <a:rPr lang="en-US" altLang="zh-CN" sz="2400" b="1" kern="1200" dirty="0">
                              <a:solidFill>
                                <a:schemeClr val="lt1"/>
                              </a:solidFill>
                              <a:latin typeface="Arial" panose="020B0604020202020204" pitchFamily="34" charset="0"/>
                              <a:ea typeface="+mn-ea"/>
                              <a:cs typeface="Arial" panose="020B0604020202020204" pitchFamily="34" charset="0"/>
                            </a:rPr>
                            <a:t>Magnetohydrodynamics (MHD)</a:t>
                          </a:r>
                          <a:endParaRPr lang="zh-CN" altLang="en-US" sz="2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en-US" altLang="zh-CN" sz="2400" dirty="0">
                              <a:latin typeface="Arial" panose="020B0604020202020204" pitchFamily="34" charset="0"/>
                              <a:cs typeface="Arial" panose="020B0604020202020204" pitchFamily="34" charset="0"/>
                            </a:rPr>
                            <a:t>Test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Particle (TP)</a:t>
                          </a:r>
                          <a:endParaRPr lang="zh-CN" alt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694066"/>
                      </a:ext>
                    </a:extLst>
                  </a:tr>
                  <a:tr h="542099">
                    <a:tc>
                      <a:txBody>
                        <a:bodyPr/>
                        <a:lstStyle/>
                        <a:p>
                          <a:pPr algn="ctr"/>
                          <a:r>
                            <a:rPr lang="en-US" altLang="zh-CN" sz="2400" i="0" dirty="0">
                              <a:latin typeface="Arial" panose="020B0604020202020204" pitchFamily="34" charset="0"/>
                              <a:cs typeface="Arial" panose="020B0604020202020204" pitchFamily="34" charset="0"/>
                            </a:rPr>
                            <a:t>Single-fluid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description</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r>
                            <a:rPr lang="en-US" altLang="zh-CN" sz="2400" i="0" dirty="0">
                              <a:latin typeface="Arial" panose="020B0604020202020204" pitchFamily="34" charset="0"/>
                              <a:cs typeface="Arial" panose="020B0604020202020204" pitchFamily="34" charset="0"/>
                            </a:rPr>
                            <a:t>Collision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probability</a:t>
                          </a:r>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42081696"/>
                      </a:ext>
                    </a:extLst>
                  </a:tr>
                  <a:tr h="471155">
                    <a:tc>
                      <a:txBody>
                        <a:bodyPr/>
                        <a:lstStyle/>
                        <a:p>
                          <a:pPr algn="ctr"/>
                          <a14:m>
                            <m:oMathPara xmlns:m="http://schemas.openxmlformats.org/officeDocument/2006/math">
                              <m:oMathParaPr>
                                <m:jc m:val="centerGroup"/>
                              </m:oMathParaPr>
                              <m:oMath xmlns:m="http://schemas.openxmlformats.org/officeDocument/2006/math">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constant</m:t>
                                </m:r>
                              </m:oMath>
                            </m:oMathPara>
                          </a14:m>
                          <a:endParaRPr lang="en-US" altLang="zh-CN" sz="2400" i="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r>
                                  <m:rPr>
                                    <m:sty m:val="p"/>
                                  </m:rPr>
                                  <a:rPr lang="zh-CN" altLang="en-US" sz="2400" i="0" smtClean="0">
                                    <a:latin typeface="Cambria Math" panose="02040503050406030204" pitchFamily="18" charset="0"/>
                                  </a:rPr>
                                  <m:t>σ</m:t>
                                </m:r>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V</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b="0" i="0" smtClean="0">
                                    <a:latin typeface="Cambria Math" panose="02040503050406030204" pitchFamily="18" charset="0"/>
                                  </a:rPr>
                                  <m:t>)</m:t>
                                </m:r>
                              </m:oMath>
                            </m:oMathPara>
                          </a14:m>
                          <a:endParaRPr lang="en-US" altLang="zh-CN"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48018752"/>
                      </a:ext>
                    </a:extLst>
                  </a:tr>
                  <a:tr h="543698">
                    <a:tc>
                      <a:txBody>
                        <a:bodyPr/>
                        <a:lstStyle/>
                        <a:p>
                          <a:pPr algn="ctr"/>
                          <a:r>
                            <a:rPr lang="en-US" altLang="zh-CN" sz="2400" i="0" dirty="0">
                              <a:latin typeface="Arial" panose="020B0604020202020204" pitchFamily="34" charset="0"/>
                              <a:cs typeface="Arial" panose="020B0604020202020204" pitchFamily="34" charset="0"/>
                            </a:rPr>
                            <a:t>No</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separate</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calculations</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14:m>
                            <m:oMath xmlns:m="http://schemas.openxmlformats.org/officeDocument/2006/math">
                              <m:sSubSup>
                                <m:sSubSupPr>
                                  <m:ctrlPr>
                                    <a:rPr lang="en-US" altLang="zh-CN" sz="2400" i="1" smtClean="0">
                                      <a:latin typeface="Cambria Math" panose="02040503050406030204" pitchFamily="18" charset="0"/>
                                    </a:rPr>
                                  </m:ctrlPr>
                                </m:sSubSup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TP</m:t>
                                  </m:r>
                                </m:sub>
                                <m:sup>
                                  <m:r>
                                    <a:rPr lang="en-US" altLang="zh-CN" sz="2400" i="0" smtClean="0">
                                      <a:latin typeface="Cambria Math" panose="02040503050406030204" pitchFamily="18" charset="0"/>
                                    </a:rPr>
                                    <m:t> </m:t>
                                  </m:r>
                                  <m:sSup>
                                    <m:sSupPr>
                                      <m:ctrlPr>
                                        <a:rPr lang="en-US" altLang="zh-CN" sz="2400" i="1" smtClean="0">
                                          <a:latin typeface="Cambria Math" panose="02040503050406030204" pitchFamily="18" charset="0"/>
                                        </a:rPr>
                                      </m:ctrlPr>
                                    </m:sSupPr>
                                    <m:e>
                                      <m:r>
                                        <m:rPr>
                                          <m:sty m:val="p"/>
                                        </m:rPr>
                                        <a:rPr lang="en-US" altLang="zh-CN" sz="2400" i="0" smtClean="0">
                                          <a:latin typeface="Cambria Math" panose="02040503050406030204" pitchFamily="18" charset="0"/>
                                        </a:rPr>
                                        <m:t>X</m:t>
                                      </m:r>
                                    </m:e>
                                    <m:sup>
                                      <m:r>
                                        <m:rPr>
                                          <m:sty m:val="p"/>
                                        </m:rPr>
                                        <a:rPr lang="en-US" altLang="zh-CN" sz="2400" i="0" smtClean="0">
                                          <a:latin typeface="Cambria Math" panose="02040503050406030204" pitchFamily="18" charset="0"/>
                                        </a:rPr>
                                        <m:t>q</m:t>
                                      </m:r>
                                      <m:r>
                                        <a:rPr lang="en-US" altLang="zh-CN" sz="2400" b="0" i="0" smtClean="0">
                                          <a:latin typeface="Cambria Math" panose="02040503050406030204" pitchFamily="18" charset="0"/>
                                        </a:rPr>
                                        <m:t>+</m:t>
                                      </m:r>
                                    </m:sup>
                                  </m:sSup>
                                </m:sup>
                              </m:sSubSup>
                              <m:r>
                                <a:rPr lang="en-US" altLang="zh-CN" sz="2400" i="0" smtClean="0">
                                  <a:latin typeface="Cambria Math" panose="02040503050406030204" pitchFamily="18" charset="0"/>
                                  <a:ea typeface="Cambria Math" panose="02040503050406030204" pitchFamily="18" charset="0"/>
                                </a:rPr>
                                <m:t>∝</m:t>
                              </m:r>
                            </m:oMath>
                          </a14:m>
                          <a:r>
                            <a:rPr lang="zh-CN" altLang="en-US" sz="2400" i="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400" i="1" dirty="0" smtClean="0">
                                      <a:latin typeface="Cambria Math" panose="02040503050406030204" pitchFamily="18" charset="0"/>
                                    </a:rPr>
                                  </m:ctrlPr>
                                </m:sSubPr>
                                <m:e>
                                  <m:r>
                                    <m:rPr>
                                      <m:sty m:val="p"/>
                                    </m:rPr>
                                    <a:rPr lang="en-US" altLang="zh-CN" sz="2400" i="0" dirty="0" smtClean="0">
                                      <a:latin typeface="Cambria Math" panose="02040503050406030204" pitchFamily="18" charset="0"/>
                                    </a:rPr>
                                    <m:t>N</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i="0" dirty="0" smtClean="0">
                                  <a:latin typeface="Cambria Math" panose="02040503050406030204" pitchFamily="18" charset="0"/>
                                </a:rPr>
                                <m:t>(</m:t>
                              </m:r>
                              <m:r>
                                <m:rPr>
                                  <m:sty m:val="p"/>
                                </m:rPr>
                                <a:rPr lang="en-US" altLang="zh-CN" sz="2400" i="0" dirty="0" smtClean="0">
                                  <a:latin typeface="Cambria Math" panose="02040503050406030204" pitchFamily="18" charset="0"/>
                                </a:rPr>
                                <m:t>t</m:t>
                              </m:r>
                              <m:r>
                                <a:rPr lang="en-US" altLang="zh-CN" sz="2400" i="0" dirty="0" smtClean="0">
                                  <a:latin typeface="Cambria Math" panose="02040503050406030204" pitchFamily="18" charset="0"/>
                                </a:rPr>
                                <m:t>)(1 – </m:t>
                              </m:r>
                              <m:sSup>
                                <m:sSupPr>
                                  <m:ctrlPr>
                                    <a:rPr lang="en-US" altLang="zh-CN" sz="2400" i="1" dirty="0" smtClean="0">
                                      <a:latin typeface="Cambria Math" panose="02040503050406030204" pitchFamily="18" charset="0"/>
                                    </a:rPr>
                                  </m:ctrlPr>
                                </m:sSupPr>
                                <m:e>
                                  <m:r>
                                    <m:rPr>
                                      <m:sty m:val="p"/>
                                    </m:rPr>
                                    <a:rPr lang="en-US" altLang="zh-CN" sz="2400" b="0" i="0" dirty="0" smtClean="0">
                                      <a:latin typeface="Cambria Math" panose="02040503050406030204" pitchFamily="18" charset="0"/>
                                    </a:rPr>
                                    <m:t>e</m:t>
                                  </m:r>
                                </m:e>
                                <m:sup>
                                  <m:r>
                                    <a:rPr lang="en-US" altLang="zh-CN" sz="2400" i="0" dirty="0" smtClean="0">
                                      <a:latin typeface="Cambria Math" panose="02040503050406030204" pitchFamily="18" charset="0"/>
                                    </a:rPr>
                                    <m:t>−</m:t>
                                  </m:r>
                                  <m:r>
                                    <m:rPr>
                                      <m:sty m:val="p"/>
                                    </m:rPr>
                                    <a:rPr lang="en-US" altLang="zh-CN" sz="2400" i="0" smtClean="0">
                                      <a:latin typeface="Cambria Math" panose="02040503050406030204" pitchFamily="18" charset="0"/>
                                      <a:ea typeface="Cambria Math" panose="02040503050406030204" pitchFamily="18" charset="0"/>
                                    </a:rPr>
                                    <m:t>σ</m:t>
                                  </m:r>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i="0" smtClean="0">
                                          <a:latin typeface="Cambria Math" panose="02040503050406030204" pitchFamily="18" charset="0"/>
                                          <a:ea typeface="Cambria Math" panose="02040503050406030204" pitchFamily="18" charset="0"/>
                                        </a:rPr>
                                        <m:t>n</m:t>
                                      </m:r>
                                    </m:e>
                                    <m:sub>
                                      <m:r>
                                        <m:rPr>
                                          <m:sty m:val="p"/>
                                        </m:rPr>
                                        <a:rPr lang="en-US" altLang="zh-CN" sz="2400" i="0" smtClean="0">
                                          <a:latin typeface="Cambria Math" panose="02040503050406030204" pitchFamily="18" charset="0"/>
                                          <a:ea typeface="Cambria Math" panose="02040503050406030204" pitchFamily="18" charset="0"/>
                                        </a:rPr>
                                        <m:t>H</m:t>
                                      </m:r>
                                    </m:sub>
                                  </m:sSub>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b="0" i="0" smtClean="0">
                                          <a:latin typeface="Cambria Math" panose="02040503050406030204" pitchFamily="18" charset="0"/>
                                          <a:ea typeface="Cambria Math" panose="02040503050406030204" pitchFamily="18" charset="0"/>
                                        </a:rPr>
                                        <m:t>V</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b>
                                  </m:sSub>
                                  <m:r>
                                    <a:rPr lang="en-US" altLang="zh-CN" sz="2400" i="0" smtClean="0">
                                      <a:latin typeface="Cambria Math" panose="02040503050406030204" pitchFamily="18" charset="0"/>
                                      <a:ea typeface="Cambria Math" panose="02040503050406030204" pitchFamily="18" charset="0"/>
                                    </a:rPr>
                                    <m:t>△</m:t>
                                  </m:r>
                                  <m:r>
                                    <m:rPr>
                                      <m:sty m:val="p"/>
                                    </m:rPr>
                                    <a:rPr lang="en-US" altLang="zh-CN" sz="2400" i="0" smtClean="0">
                                      <a:latin typeface="Cambria Math" panose="02040503050406030204" pitchFamily="18" charset="0"/>
                                      <a:ea typeface="Cambria Math" panose="02040503050406030204" pitchFamily="18" charset="0"/>
                                    </a:rPr>
                                    <m:t>t</m:t>
                                  </m:r>
                                </m:sup>
                              </m:sSup>
                              <m:r>
                                <a:rPr lang="en-US" altLang="zh-CN" sz="2400" b="0" i="0" smtClean="0">
                                  <a:latin typeface="Cambria Math" panose="02040503050406030204" pitchFamily="18" charset="0"/>
                                  <a:ea typeface="Cambria Math" panose="02040503050406030204" pitchFamily="18" charset="0"/>
                                </a:rPr>
                                <m:t>)</m:t>
                              </m:r>
                            </m:oMath>
                          </a14:m>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53163160"/>
                      </a:ext>
                    </a:extLst>
                  </a:tr>
                  <a:tr h="0">
                    <a:tc>
                      <a:txBody>
                        <a:bodyPr/>
                        <a:lstStyle/>
                        <a:p>
                          <a:pPr algn="ct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MHD</m:t>
                                  </m:r>
                                </m:sub>
                              </m:sSub>
                            </m:oMath>
                          </a14:m>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a:t>
                          </a:r>
                          <a:r>
                            <a:rPr lang="zh-CN" altLang="en-US" sz="2400" i="0" dirty="0">
                              <a:latin typeface="Arial" panose="020B0604020202020204" pitchFamily="34" charset="0"/>
                              <a:cs typeface="Arial" panose="020B0604020202020204" pitchFamily="34" charset="0"/>
                            </a:rPr>
                            <a:t> </a:t>
                          </a:r>
                          <a14:m>
                            <m:oMath xmlns:m="http://schemas.openxmlformats.org/officeDocument/2006/math">
                              <m:r>
                                <m:rPr>
                                  <m:sty m:val="p"/>
                                </m:rPr>
                                <a:rPr lang="zh-CN" altLang="en-US" sz="2400" i="0" smtClean="0">
                                  <a:latin typeface="Cambria Math" panose="02040503050406030204" pitchFamily="18" charset="0"/>
                                </a:rPr>
                                <m:t>α</m:t>
                              </m:r>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n</m:t>
                                  </m:r>
                                </m:e>
                                <m:sub>
                                  <m:r>
                                    <m:rPr>
                                      <m:sty m:val="p"/>
                                    </m:rPr>
                                    <a:rPr lang="en-US" altLang="zh-CN" sz="2400" i="0" smtClean="0">
                                      <a:latin typeface="Cambria Math" panose="02040503050406030204" pitchFamily="18" charset="0"/>
                                    </a:rPr>
                                    <m:t>H</m:t>
                                  </m:r>
                                </m:sub>
                              </m:sSub>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n</m:t>
                                  </m:r>
                                </m:e>
                                <m:sub>
                                  <m:r>
                                    <m:rPr>
                                      <m:sty m:val="p"/>
                                    </m:rPr>
                                    <a:rPr lang="en-US" altLang="zh-CN" sz="2400" i="0" smtClean="0">
                                      <a:latin typeface="Cambria Math" panose="02040503050406030204" pitchFamily="18" charset="0"/>
                                    </a:rPr>
                                    <m:t>p</m:t>
                                  </m:r>
                                </m:sub>
                              </m:sSub>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v</m:t>
                                  </m:r>
                                </m:e>
                                <m:sub>
                                  <m:r>
                                    <m:rPr>
                                      <m:sty m:val="p"/>
                                    </m:rPr>
                                    <a:rPr lang="en-US" altLang="zh-CN" sz="2400" i="0" smtClean="0">
                                      <a:latin typeface="Cambria Math" panose="02040503050406030204" pitchFamily="18" charset="0"/>
                                    </a:rPr>
                                    <m:t>p</m:t>
                                  </m:r>
                                </m:sub>
                              </m:sSub>
                            </m:oMath>
                          </a14:m>
                          <a:endParaRPr lang="en-US" altLang="zh-CN" sz="2400" i="0" dirty="0">
                            <a:latin typeface="Arial" panose="020B0604020202020204" pitchFamily="34" charset="0"/>
                            <a:cs typeface="Arial" panose="020B0604020202020204" pitchFamily="34" charset="0"/>
                          </a:endParaRPr>
                        </a:p>
                      </a:txBody>
                      <a:tcPr anchor="ctr"/>
                    </a:tc>
                    <a:tc>
                      <a:txBody>
                        <a:bodyPr/>
                        <a:lstStyle/>
                        <a:p>
                          <a:pPr algn="ct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0" smtClean="0">
                                      <a:latin typeface="Cambria Math" panose="02040503050406030204" pitchFamily="18" charset="0"/>
                                    </a:rPr>
                                    <m:t>Q</m:t>
                                  </m:r>
                                </m:e>
                                <m:sub>
                                  <m:r>
                                    <m:rPr>
                                      <m:sty m:val="p"/>
                                    </m:rPr>
                                    <a:rPr lang="en-US" altLang="zh-CN" sz="2400" i="0" smtClean="0">
                                      <a:latin typeface="Cambria Math" panose="02040503050406030204" pitchFamily="18" charset="0"/>
                                    </a:rPr>
                                    <m:t>TP</m:t>
                                  </m:r>
                                </m:sub>
                              </m:sSub>
                            </m:oMath>
                          </a14:m>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a:t>
                          </a:r>
                          <a14:m>
                            <m:oMath xmlns:m="http://schemas.openxmlformats.org/officeDocument/2006/math">
                              <m:nary>
                                <m:naryPr>
                                  <m:chr m:val="∑"/>
                                  <m:supHide m:val="on"/>
                                  <m:ctrlPr>
                                    <a:rPr lang="en-US" altLang="zh-CN" sz="2400" i="1" dirty="0" smtClean="0">
                                      <a:latin typeface="Cambria Math" panose="02040503050406030204" pitchFamily="18" charset="0"/>
                                    </a:rPr>
                                  </m:ctrlPr>
                                </m:naryPr>
                                <m:sub>
                                  <m:sSup>
                                    <m:sSupPr>
                                      <m:ctrlPr>
                                        <a:rPr lang="en-US" altLang="zh-CN" sz="2400" i="1" dirty="0" smtClean="0">
                                          <a:latin typeface="Cambria Math" panose="02040503050406030204" pitchFamily="18" charset="0"/>
                                        </a:rPr>
                                      </m:ctrlPr>
                                    </m:sSupPr>
                                    <m:e>
                                      <m:r>
                                        <m:rPr>
                                          <m:sty m:val="p"/>
                                        </m:rPr>
                                        <a:rPr lang="en-US" altLang="zh-CN" sz="2400" b="0" i="0" dirty="0" smtClean="0">
                                          <a:latin typeface="Cambria Math" panose="02040503050406030204" pitchFamily="18" charset="0"/>
                                        </a:rPr>
                                        <m:t>X</m:t>
                                      </m:r>
                                    </m:e>
                                    <m:sup>
                                      <m:r>
                                        <m:rPr>
                                          <m:sty m:val="p"/>
                                        </m:rPr>
                                        <a:rPr lang="en-US" altLang="zh-CN" sz="2400" b="0" i="0" dirty="0" smtClean="0">
                                          <a:latin typeface="Cambria Math" panose="02040503050406030204" pitchFamily="18" charset="0"/>
                                        </a:rPr>
                                        <m:t>q</m:t>
                                      </m:r>
                                    </m:sup>
                                  </m:sSup>
                                  <m:r>
                                    <m:rPr>
                                      <m:brk m:alnAt="7"/>
                                    </m:rPr>
                                    <a:rPr lang="en-US" altLang="zh-CN" sz="2400" b="0" i="0" dirty="0" smtClean="0">
                                      <a:latin typeface="Cambria Math" panose="02040503050406030204" pitchFamily="18" charset="0"/>
                                    </a:rPr>
                                    <m:t>,</m:t>
                                  </m:r>
                                  <m:r>
                                    <m:rPr>
                                      <m:sty m:val="p"/>
                                    </m:rPr>
                                    <a:rPr lang="en-US" altLang="zh-CN" sz="2400" b="0" i="0" dirty="0" smtClean="0">
                                      <a:latin typeface="Cambria Math" panose="02040503050406030204" pitchFamily="18" charset="0"/>
                                    </a:rPr>
                                    <m:t>E</m:t>
                                  </m:r>
                                </m:sub>
                                <m:sup/>
                                <m:e>
                                  <m:sSubSup>
                                    <m:sSubSupPr>
                                      <m:ctrlPr>
                                        <a:rPr lang="en-US" altLang="zh-CN" sz="2400" i="1" dirty="0" smtClean="0">
                                          <a:latin typeface="Cambria Math" panose="02040503050406030204" pitchFamily="18" charset="0"/>
                                        </a:rPr>
                                      </m:ctrlPr>
                                    </m:sSubSupPr>
                                    <m:e>
                                      <m:r>
                                        <m:rPr>
                                          <m:sty m:val="p"/>
                                        </m:rPr>
                                        <a:rPr lang="en-US" altLang="zh-CN" sz="2400" b="0" i="0" dirty="0" smtClean="0">
                                          <a:latin typeface="Cambria Math" panose="02040503050406030204" pitchFamily="18" charset="0"/>
                                        </a:rPr>
                                        <m:t>Q</m:t>
                                      </m:r>
                                    </m:e>
                                    <m:sub>
                                      <m:r>
                                        <m:rPr>
                                          <m:sty m:val="p"/>
                                        </m:rPr>
                                        <a:rPr lang="en-US" altLang="zh-CN" sz="2400" b="0" i="0" dirty="0" smtClean="0">
                                          <a:latin typeface="Cambria Math" panose="02040503050406030204" pitchFamily="18" charset="0"/>
                                        </a:rPr>
                                        <m:t>TP</m:t>
                                      </m:r>
                                    </m:sub>
                                    <m:sup>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sup>
                                  </m:sSubSup>
                                </m:e>
                              </m:nary>
                              <m:sSub>
                                <m:sSubPr>
                                  <m:ctrlPr>
                                    <a:rPr lang="en-US" altLang="zh-CN" sz="2400" i="1" dirty="0" smtClean="0">
                                      <a:latin typeface="Cambria Math" panose="02040503050406030204" pitchFamily="18" charset="0"/>
                                    </a:rPr>
                                  </m:ctrlPr>
                                </m:sSubPr>
                                <m:e>
                                  <m:r>
                                    <m:rPr>
                                      <m:sty m:val="p"/>
                                    </m:rPr>
                                    <a:rPr lang="en-US" altLang="zh-CN" sz="2400" b="0" i="0" dirty="0" smtClean="0">
                                      <a:latin typeface="Cambria Math" panose="02040503050406030204" pitchFamily="18" charset="0"/>
                                    </a:rPr>
                                    <m:t>Y</m:t>
                                  </m:r>
                                </m:e>
                                <m:sub>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X</m:t>
                                      </m:r>
                                    </m:e>
                                    <m:sup>
                                      <m:r>
                                        <m:rPr>
                                          <m:sty m:val="p"/>
                                        </m:rPr>
                                        <a:rPr lang="en-US" altLang="zh-CN" sz="2400" b="0" i="0" smtClean="0">
                                          <a:latin typeface="Cambria Math" panose="02040503050406030204" pitchFamily="18" charset="0"/>
                                        </a:rPr>
                                        <m:t>q</m:t>
                                      </m:r>
                                      <m:r>
                                        <a:rPr lang="en-US" altLang="zh-CN" sz="2400" b="0" i="0" smtClean="0">
                                          <a:latin typeface="Cambria Math" panose="02040503050406030204" pitchFamily="18" charset="0"/>
                                        </a:rPr>
                                        <m:t>+</m:t>
                                      </m:r>
                                    </m:sup>
                                  </m:sSup>
                                  <m:r>
                                    <a:rPr lang="en-US" altLang="zh-CN" sz="2400" b="0" i="0" dirty="0" smtClean="0">
                                      <a:latin typeface="Cambria Math" panose="02040503050406030204" pitchFamily="18" charset="0"/>
                                    </a:rPr>
                                    <m:t>,</m:t>
                                  </m:r>
                                  <m:r>
                                    <m:rPr>
                                      <m:sty m:val="p"/>
                                    </m:rPr>
                                    <a:rPr lang="en-US" altLang="zh-CN" sz="2400" b="0" i="0" dirty="0" smtClean="0">
                                      <a:latin typeface="Cambria Math" panose="02040503050406030204" pitchFamily="18" charset="0"/>
                                    </a:rPr>
                                    <m:t>H</m:t>
                                  </m:r>
                                </m:sub>
                              </m:sSub>
                            </m:oMath>
                          </a14:m>
                          <a:r>
                            <a:rPr lang="en-US" altLang="zh-CN" sz="2400" i="0" dirty="0">
                              <a:latin typeface="Arial" panose="020B0604020202020204" pitchFamily="34" charset="0"/>
                              <a:cs typeface="Arial" panose="020B0604020202020204" pitchFamily="34" charset="0"/>
                            </a:rPr>
                            <a:t>(E)[</a:t>
                          </a:r>
                          <a14:m>
                            <m:oMath xmlns:m="http://schemas.openxmlformats.org/officeDocument/2006/math">
                              <m:f>
                                <m:fPr>
                                  <m:ctrlPr>
                                    <a:rPr lang="en-US" altLang="zh-CN" sz="2400" i="1" smtClean="0">
                                      <a:latin typeface="Cambria Math" panose="02040503050406030204" pitchFamily="18" charset="0"/>
                                    </a:rPr>
                                  </m:ctrlPr>
                                </m:fPr>
                                <m:num>
                                  <m:sSup>
                                    <m:sSupPr>
                                      <m:ctrlPr>
                                        <a:rPr lang="en-US" altLang="zh-CN" sz="2400" i="1" smtClean="0">
                                          <a:latin typeface="Cambria Math" panose="02040503050406030204" pitchFamily="18" charset="0"/>
                                        </a:rPr>
                                      </m:ctrlPr>
                                    </m:sSupPr>
                                    <m:e>
                                      <m:r>
                                        <m:rPr>
                                          <m:sty m:val="p"/>
                                        </m:rPr>
                                        <a:rPr lang="en-US" altLang="zh-CN" sz="2400" b="0" i="0" smtClean="0">
                                          <a:latin typeface="Cambria Math" panose="02040503050406030204" pitchFamily="18" charset="0"/>
                                        </a:rPr>
                                        <m:t>Xq</m:t>
                                      </m:r>
                                    </m:e>
                                    <m:sup>
                                      <m:r>
                                        <a:rPr lang="en-US" altLang="zh-CN" sz="2400" b="0" i="0" smtClean="0">
                                          <a:latin typeface="Cambria Math" panose="02040503050406030204" pitchFamily="18" charset="0"/>
                                        </a:rPr>
                                        <m:t>+</m:t>
                                      </m:r>
                                    </m:sup>
                                  </m:sSup>
                                </m:num>
                                <m:den>
                                  <m:r>
                                    <m:rPr>
                                      <m:sty m:val="p"/>
                                    </m:rPr>
                                    <a:rPr lang="en-US" altLang="zh-CN" sz="2400" b="0" i="0" smtClean="0">
                                      <a:latin typeface="Cambria Math" panose="02040503050406030204" pitchFamily="18" charset="0"/>
                                    </a:rPr>
                                    <m:t>p</m:t>
                                  </m:r>
                                </m:den>
                              </m:f>
                            </m:oMath>
                          </a14:m>
                          <a:r>
                            <a:rPr lang="en-US" altLang="zh-CN" sz="2400" i="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402488868"/>
                      </a:ext>
                    </a:extLst>
                  </a:tr>
                  <a:tr h="477803">
                    <a:tc>
                      <a:txBody>
                        <a:bodyPr/>
                        <a:lstStyle/>
                        <a:p>
                          <a:pPr algn="ctr"/>
                          <a:r>
                            <a:rPr lang="en-US" altLang="zh-CN" sz="2400" i="0" dirty="0">
                              <a:latin typeface="Arial" panose="020B0604020202020204" pitchFamily="34" charset="0"/>
                              <a:cs typeface="Arial" panose="020B0604020202020204" pitchFamily="34" charset="0"/>
                            </a:rPr>
                            <a:t>Self-computed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fields</a:t>
                          </a:r>
                        </a:p>
                      </a:txBody>
                      <a:tcPr anchor="ctr"/>
                    </a:tc>
                    <a:tc>
                      <a:txBody>
                        <a:bodyPr/>
                        <a:lstStyle/>
                        <a:p>
                          <a:pPr algn="ctr"/>
                          <a:r>
                            <a:rPr lang="en-US" altLang="zh-CN" sz="2400" i="0" dirty="0">
                              <a:latin typeface="Arial" panose="020B0604020202020204" pitchFamily="34" charset="0"/>
                              <a:cs typeface="Arial" panose="020B0604020202020204" pitchFamily="34" charset="0"/>
                            </a:rPr>
                            <a:t>Requires</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external</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 input</a:t>
                          </a:r>
                        </a:p>
                      </a:txBody>
                      <a:tcPr anchor="ctr"/>
                    </a:tc>
                    <a:extLst>
                      <a:ext uri="{0D108BD9-81ED-4DB2-BD59-A6C34878D82A}">
                        <a16:rowId xmlns:a16="http://schemas.microsoft.com/office/drawing/2014/main" val="2392946608"/>
                      </a:ext>
                    </a:extLst>
                  </a:tr>
                </a:tbl>
              </a:graphicData>
            </a:graphic>
          </p:graphicFrame>
        </mc:Choice>
        <mc:Fallback xmlns="">
          <p:graphicFrame>
            <p:nvGraphicFramePr>
              <p:cNvPr id="20" name="表格 19">
                <a:extLst>
                  <a:ext uri="{FF2B5EF4-FFF2-40B4-BE49-F238E27FC236}">
                    <a16:creationId xmlns:a16="http://schemas.microsoft.com/office/drawing/2014/main" id="{99DA73A7-B9A2-4BFD-B517-9BD1D9A5ED35}"/>
                  </a:ext>
                </a:extLst>
              </p:cNvPr>
              <p:cNvGraphicFramePr>
                <a:graphicFrameLocks noGrp="1"/>
              </p:cNvGraphicFramePr>
              <p:nvPr>
                <p:extLst>
                  <p:ext uri="{D42A27DB-BD31-4B8C-83A1-F6EECF244321}">
                    <p14:modId xmlns:p14="http://schemas.microsoft.com/office/powerpoint/2010/main" val="1322425294"/>
                  </p:ext>
                </p:extLst>
              </p:nvPr>
            </p:nvGraphicFramePr>
            <p:xfrm>
              <a:off x="1385185" y="1368948"/>
              <a:ext cx="9569894" cy="3342409"/>
            </p:xfrm>
            <a:graphic>
              <a:graphicData uri="http://schemas.openxmlformats.org/drawingml/2006/table">
                <a:tbl>
                  <a:tblPr firstRow="1" bandRow="1">
                    <a:tableStyleId>{7DF18680-E054-41AD-8BC1-D1AEF772440D}</a:tableStyleId>
                  </a:tblPr>
                  <a:tblGrid>
                    <a:gridCol w="4784947">
                      <a:extLst>
                        <a:ext uri="{9D8B030D-6E8A-4147-A177-3AD203B41FA5}">
                          <a16:colId xmlns:a16="http://schemas.microsoft.com/office/drawing/2014/main" val="4277349939"/>
                        </a:ext>
                      </a:extLst>
                    </a:gridCol>
                    <a:gridCol w="4784947">
                      <a:extLst>
                        <a:ext uri="{9D8B030D-6E8A-4147-A177-3AD203B41FA5}">
                          <a16:colId xmlns:a16="http://schemas.microsoft.com/office/drawing/2014/main" val="2850511801"/>
                        </a:ext>
                      </a:extLst>
                    </a:gridCol>
                  </a:tblGrid>
                  <a:tr h="603883">
                    <a:tc>
                      <a:txBody>
                        <a:bodyPr/>
                        <a:lstStyle/>
                        <a:p>
                          <a:pPr algn="ctr"/>
                          <a:r>
                            <a:rPr lang="en-US" altLang="zh-CN" sz="2400" b="1" kern="1200" dirty="0">
                              <a:solidFill>
                                <a:schemeClr val="lt1"/>
                              </a:solidFill>
                              <a:latin typeface="Arial" panose="020B0604020202020204" pitchFamily="34" charset="0"/>
                              <a:ea typeface="+mn-ea"/>
                              <a:cs typeface="Arial" panose="020B0604020202020204" pitchFamily="34" charset="0"/>
                            </a:rPr>
                            <a:t>Magnetohydrodynamics (MHD)</a:t>
                          </a:r>
                          <a:endParaRPr lang="zh-CN" altLang="en-US" sz="2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en-US" altLang="zh-CN" sz="2400" dirty="0">
                              <a:latin typeface="Arial" panose="020B0604020202020204" pitchFamily="34" charset="0"/>
                              <a:cs typeface="Arial" panose="020B0604020202020204" pitchFamily="34" charset="0"/>
                            </a:rPr>
                            <a:t>Test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Particle (TP)</a:t>
                          </a:r>
                          <a:endParaRPr lang="zh-CN" alt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694066"/>
                      </a:ext>
                    </a:extLst>
                  </a:tr>
                  <a:tr h="542099">
                    <a:tc>
                      <a:txBody>
                        <a:bodyPr/>
                        <a:lstStyle/>
                        <a:p>
                          <a:pPr algn="ctr"/>
                          <a:r>
                            <a:rPr lang="en-US" altLang="zh-CN" sz="2400" i="0" dirty="0">
                              <a:latin typeface="Arial" panose="020B0604020202020204" pitchFamily="34" charset="0"/>
                              <a:cs typeface="Arial" panose="020B0604020202020204" pitchFamily="34" charset="0"/>
                            </a:rPr>
                            <a:t>Single-fluid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description</a:t>
                          </a:r>
                          <a:endParaRPr lang="zh-CN" altLang="en-US" sz="2400" i="0" dirty="0">
                            <a:latin typeface="Arial" panose="020B0604020202020204" pitchFamily="34" charset="0"/>
                            <a:cs typeface="Arial" panose="020B0604020202020204" pitchFamily="34" charset="0"/>
                          </a:endParaRPr>
                        </a:p>
                      </a:txBody>
                      <a:tcPr anchor="ctr"/>
                    </a:tc>
                    <a:tc>
                      <a:txBody>
                        <a:bodyPr/>
                        <a:lstStyle/>
                        <a:p>
                          <a:pPr algn="ctr"/>
                          <a:r>
                            <a:rPr lang="en-US" altLang="zh-CN" sz="2400" i="0" dirty="0">
                              <a:latin typeface="Arial" panose="020B0604020202020204" pitchFamily="34" charset="0"/>
                              <a:cs typeface="Arial" panose="020B0604020202020204" pitchFamily="34" charset="0"/>
                            </a:rPr>
                            <a:t>Collision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probability</a:t>
                          </a:r>
                          <a:endParaRPr lang="zh-CN" alt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42081696"/>
                      </a:ext>
                    </a:extLst>
                  </a:tr>
                  <a:tr h="471155">
                    <a:tc>
                      <a:txBody>
                        <a:bodyPr/>
                        <a:lstStyle/>
                        <a:p>
                          <a:endParaRPr lang="en-US"/>
                        </a:p>
                      </a:txBody>
                      <a:tcPr anchor="ctr">
                        <a:blipFill>
                          <a:blip r:embed="rId3"/>
                          <a:stretch>
                            <a:fillRect l="-127" t="-242308" r="-100382" b="-391026"/>
                          </a:stretch>
                        </a:blipFill>
                      </a:tcPr>
                    </a:tc>
                    <a:tc>
                      <a:txBody>
                        <a:bodyPr/>
                        <a:lstStyle/>
                        <a:p>
                          <a:endParaRPr lang="en-US"/>
                        </a:p>
                      </a:txBody>
                      <a:tcPr anchor="ctr">
                        <a:blipFill>
                          <a:blip r:embed="rId3"/>
                          <a:stretch>
                            <a:fillRect l="-100255" t="-242308" r="-510" b="-391026"/>
                          </a:stretch>
                        </a:blipFill>
                      </a:tcPr>
                    </a:tc>
                    <a:extLst>
                      <a:ext uri="{0D108BD9-81ED-4DB2-BD59-A6C34878D82A}">
                        <a16:rowId xmlns:a16="http://schemas.microsoft.com/office/drawing/2014/main" val="1748018752"/>
                      </a:ext>
                    </a:extLst>
                  </a:tr>
                  <a:tr h="543698">
                    <a:tc>
                      <a:txBody>
                        <a:bodyPr/>
                        <a:lstStyle/>
                        <a:p>
                          <a:pPr algn="ctr"/>
                          <a:r>
                            <a:rPr lang="en-US" altLang="zh-CN" sz="2400" i="0" dirty="0">
                              <a:latin typeface="Arial" panose="020B0604020202020204" pitchFamily="34" charset="0"/>
                              <a:cs typeface="Arial" panose="020B0604020202020204" pitchFamily="34" charset="0"/>
                            </a:rPr>
                            <a:t>No</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separate</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ion</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calculations</a:t>
                          </a:r>
                          <a:endParaRPr lang="zh-CN" altLang="en-US" sz="2400" i="0" dirty="0">
                            <a:latin typeface="Arial" panose="020B0604020202020204" pitchFamily="34" charset="0"/>
                            <a:cs typeface="Arial" panose="020B0604020202020204" pitchFamily="34" charset="0"/>
                          </a:endParaRPr>
                        </a:p>
                      </a:txBody>
                      <a:tcPr anchor="ctr"/>
                    </a:tc>
                    <a:tc>
                      <a:txBody>
                        <a:bodyPr/>
                        <a:lstStyle/>
                        <a:p>
                          <a:endParaRPr lang="en-US"/>
                        </a:p>
                      </a:txBody>
                      <a:tcPr anchor="ctr">
                        <a:blipFill>
                          <a:blip r:embed="rId3"/>
                          <a:stretch>
                            <a:fillRect l="-100255" t="-300000" r="-510" b="-242697"/>
                          </a:stretch>
                        </a:blipFill>
                      </a:tcPr>
                    </a:tc>
                    <a:extLst>
                      <a:ext uri="{0D108BD9-81ED-4DB2-BD59-A6C34878D82A}">
                        <a16:rowId xmlns:a16="http://schemas.microsoft.com/office/drawing/2014/main" val="4253163160"/>
                      </a:ext>
                    </a:extLst>
                  </a:tr>
                  <a:tr h="703771">
                    <a:tc>
                      <a:txBody>
                        <a:bodyPr/>
                        <a:lstStyle/>
                        <a:p>
                          <a:endParaRPr lang="en-US"/>
                        </a:p>
                      </a:txBody>
                      <a:tcPr anchor="ctr">
                        <a:blipFill>
                          <a:blip r:embed="rId3"/>
                          <a:stretch>
                            <a:fillRect l="-127" t="-306897" r="-100382" b="-86207"/>
                          </a:stretch>
                        </a:blipFill>
                      </a:tcPr>
                    </a:tc>
                    <a:tc>
                      <a:txBody>
                        <a:bodyPr/>
                        <a:lstStyle/>
                        <a:p>
                          <a:endParaRPr lang="en-US"/>
                        </a:p>
                      </a:txBody>
                      <a:tcPr anchor="ctr">
                        <a:blipFill>
                          <a:blip r:embed="rId3"/>
                          <a:stretch>
                            <a:fillRect l="-100255" t="-306897" r="-510" b="-86207"/>
                          </a:stretch>
                        </a:blipFill>
                      </a:tcPr>
                    </a:tc>
                    <a:extLst>
                      <a:ext uri="{0D108BD9-81ED-4DB2-BD59-A6C34878D82A}">
                        <a16:rowId xmlns:a16="http://schemas.microsoft.com/office/drawing/2014/main" val="2402488868"/>
                      </a:ext>
                    </a:extLst>
                  </a:tr>
                  <a:tr h="477803">
                    <a:tc>
                      <a:txBody>
                        <a:bodyPr/>
                        <a:lstStyle/>
                        <a:p>
                          <a:pPr algn="ctr"/>
                          <a:r>
                            <a:rPr lang="en-US" altLang="zh-CN" sz="2400" i="0" dirty="0">
                              <a:latin typeface="Arial" panose="020B0604020202020204" pitchFamily="34" charset="0"/>
                              <a:cs typeface="Arial" panose="020B0604020202020204" pitchFamily="34" charset="0"/>
                            </a:rPr>
                            <a:t>Self-computed</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fields</a:t>
                          </a:r>
                        </a:p>
                      </a:txBody>
                      <a:tcPr anchor="ctr"/>
                    </a:tc>
                    <a:tc>
                      <a:txBody>
                        <a:bodyPr/>
                        <a:lstStyle/>
                        <a:p>
                          <a:pPr algn="ctr"/>
                          <a:r>
                            <a:rPr lang="en-US" altLang="zh-CN" sz="2400" i="0" dirty="0">
                              <a:latin typeface="Arial" panose="020B0604020202020204" pitchFamily="34" charset="0"/>
                              <a:cs typeface="Arial" panose="020B0604020202020204" pitchFamily="34" charset="0"/>
                            </a:rPr>
                            <a:t>Requires</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external</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E&amp;B</a:t>
                          </a:r>
                          <a:r>
                            <a:rPr lang="zh-CN" altLang="en-US" sz="2400" i="0" dirty="0">
                              <a:latin typeface="Arial" panose="020B0604020202020204" pitchFamily="34" charset="0"/>
                              <a:cs typeface="Arial" panose="020B0604020202020204" pitchFamily="34" charset="0"/>
                            </a:rPr>
                            <a:t> </a:t>
                          </a:r>
                          <a:r>
                            <a:rPr lang="en-US" altLang="zh-CN" sz="2400" i="0" dirty="0">
                              <a:latin typeface="Arial" panose="020B0604020202020204" pitchFamily="34" charset="0"/>
                              <a:cs typeface="Arial" panose="020B0604020202020204" pitchFamily="34" charset="0"/>
                            </a:rPr>
                            <a:t>field input</a:t>
                          </a:r>
                        </a:p>
                      </a:txBody>
                      <a:tcPr anchor="ctr"/>
                    </a:tc>
                    <a:extLst>
                      <a:ext uri="{0D108BD9-81ED-4DB2-BD59-A6C34878D82A}">
                        <a16:rowId xmlns:a16="http://schemas.microsoft.com/office/drawing/2014/main" val="2392946608"/>
                      </a:ext>
                    </a:extLst>
                  </a:tr>
                </a:tbl>
              </a:graphicData>
            </a:graphic>
          </p:graphicFrame>
        </mc:Fallback>
      </mc:AlternateContent>
      <p:sp>
        <p:nvSpPr>
          <p:cNvPr id="4" name="灯片编号占位符 3">
            <a:extLst>
              <a:ext uri="{FF2B5EF4-FFF2-40B4-BE49-F238E27FC236}">
                <a16:creationId xmlns:a16="http://schemas.microsoft.com/office/drawing/2014/main" id="{A17C1046-74F2-4D22-A425-F75E88DA34BB}"/>
              </a:ext>
            </a:extLst>
          </p:cNvPr>
          <p:cNvSpPr>
            <a:spLocks noGrp="1"/>
          </p:cNvSpPr>
          <p:nvPr>
            <p:ph type="sldNum" sz="quarter" idx="12"/>
          </p:nvPr>
        </p:nvSpPr>
        <p:spPr/>
        <p:txBody>
          <a:bodyPr/>
          <a:lstStyle/>
          <a:p>
            <a:fld id="{EA28F50F-8FAB-4D21-A335-1ADE8C761086}" type="slidenum">
              <a:rPr lang="zh-CN" altLang="en-US" smtClean="0"/>
              <a:t>9</a:t>
            </a:fld>
            <a:endParaRPr lang="zh-CN" altLang="en-US"/>
          </a:p>
        </p:txBody>
      </p:sp>
      <p:sp>
        <p:nvSpPr>
          <p:cNvPr id="5" name="文本框 4">
            <a:extLst>
              <a:ext uri="{FF2B5EF4-FFF2-40B4-BE49-F238E27FC236}">
                <a16:creationId xmlns:a16="http://schemas.microsoft.com/office/drawing/2014/main" id="{41D0D67A-3EC1-4D20-9490-4B88B6CB345A}"/>
              </a:ext>
            </a:extLst>
          </p:cNvPr>
          <p:cNvSpPr txBox="1"/>
          <p:nvPr/>
        </p:nvSpPr>
        <p:spPr>
          <a:xfrm>
            <a:off x="2337733" y="820348"/>
            <a:ext cx="7607152" cy="523220"/>
          </a:xfrm>
          <a:prstGeom prst="rect">
            <a:avLst/>
          </a:prstGeom>
          <a:noFill/>
        </p:spPr>
        <p:txBody>
          <a:bodyPr wrap="square">
            <a:spAutoFit/>
          </a:bodyPr>
          <a:lstStyle/>
          <a:p>
            <a:pPr algn="ctr"/>
            <a:r>
              <a:rPr lang="en-US" altLang="zh-CN" sz="2800" dirty="0">
                <a:latin typeface="Arial" panose="020B0604020202020204" pitchFamily="34" charset="0"/>
                <a:cs typeface="Arial" panose="020B0604020202020204" pitchFamily="34" charset="0"/>
              </a:rPr>
              <a:t>SWCX X-ray emission: MHD and TP models</a:t>
            </a:r>
            <a:endParaRPr lang="zh-CN" altLang="en-US" sz="2800" dirty="0">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F5BA3A8A-897E-4B52-8159-BA6AEE5B7B27}"/>
              </a:ext>
            </a:extLst>
          </p:cNvPr>
          <p:cNvSpPr/>
          <p:nvPr/>
        </p:nvSpPr>
        <p:spPr>
          <a:xfrm>
            <a:off x="1385185" y="2508102"/>
            <a:ext cx="9569894" cy="2203255"/>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4BEB393-AE85-43F3-8B4E-D5E8527E6C4D}"/>
              </a:ext>
            </a:extLst>
          </p:cNvPr>
          <p:cNvSpPr/>
          <p:nvPr/>
        </p:nvSpPr>
        <p:spPr>
          <a:xfrm>
            <a:off x="1385185" y="1960495"/>
            <a:ext cx="9569894" cy="5228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3D91901D-B1BF-42E3-B927-FDF5D6A9C8AA}"/>
              </a:ext>
            </a:extLst>
          </p:cNvPr>
          <p:cNvGrpSpPr/>
          <p:nvPr/>
        </p:nvGrpSpPr>
        <p:grpSpPr>
          <a:xfrm>
            <a:off x="740623" y="4825415"/>
            <a:ext cx="10710755" cy="1481664"/>
            <a:chOff x="740623" y="4825415"/>
            <a:chExt cx="10710755" cy="1481664"/>
          </a:xfrm>
        </p:grpSpPr>
        <p:sp>
          <p:nvSpPr>
            <p:cNvPr id="19" name="文本框 18">
              <a:extLst>
                <a:ext uri="{FF2B5EF4-FFF2-40B4-BE49-F238E27FC236}">
                  <a16:creationId xmlns:a16="http://schemas.microsoft.com/office/drawing/2014/main" id="{FB6913CE-ACCB-4521-A502-056710E79E12}"/>
                </a:ext>
              </a:extLst>
            </p:cNvPr>
            <p:cNvSpPr txBox="1"/>
            <p:nvPr/>
          </p:nvSpPr>
          <p:spPr>
            <a:xfrm>
              <a:off x="3162683" y="4825415"/>
              <a:ext cx="5866635"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rPr>
                <a:t>TP model introduces</a:t>
              </a:r>
              <a:r>
                <a:rPr lang="en-US" altLang="zh-CN" sz="2400" dirty="0">
                  <a:solidFill>
                    <a:srgbClr val="C00000"/>
                  </a:solidFill>
                  <a:latin typeface="Arial" panose="020B0604020202020204" pitchFamily="34" charset="0"/>
                  <a:cs typeface="Arial" panose="020B0604020202020204" pitchFamily="34" charset="0"/>
                </a:rPr>
                <a:t> kinetic effects</a:t>
              </a:r>
              <a:endParaRPr lang="zh-CN" altLang="en-US" sz="24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F97CB78F-ABB4-BB48-99B7-D2E363D58ECF}"/>
                </a:ext>
              </a:extLst>
            </p:cNvPr>
            <p:cNvSpPr txBox="1"/>
            <p:nvPr/>
          </p:nvSpPr>
          <p:spPr>
            <a:xfrm>
              <a:off x="740623" y="5845414"/>
              <a:ext cx="10710755" cy="461665"/>
            </a:xfrm>
            <a:prstGeom prst="rect">
              <a:avLst/>
            </a:prstGeom>
            <a:noFill/>
            <a:ln w="28575">
              <a:noFill/>
            </a:ln>
          </p:spPr>
          <p:txBody>
            <a:bodyPr wrap="square">
              <a:spAutoFit/>
            </a:bodyPr>
            <a:lstStyle/>
            <a:p>
              <a:pPr algn="ctr"/>
              <a:r>
                <a:rPr lang="en-US" altLang="zh-CN" sz="2400" dirty="0">
                  <a:latin typeface="Arial" panose="020B0604020202020204" pitchFamily="34" charset="0"/>
                  <a:cs typeface="Arial" panose="020B0604020202020204" pitchFamily="34" charset="0"/>
                </a:rPr>
                <a:t>TP model can estimate whether the kinetic effects are </a:t>
              </a:r>
              <a:r>
                <a:rPr lang="en-US" altLang="zh-CN" sz="2400" dirty="0">
                  <a:solidFill>
                    <a:srgbClr val="C00000"/>
                  </a:solidFill>
                  <a:latin typeface="Arial" panose="020B0604020202020204" pitchFamily="34" charset="0"/>
                  <a:cs typeface="Arial" panose="020B0604020202020204" pitchFamily="34" charset="0"/>
                </a:rPr>
                <a:t>detectable by SXI</a:t>
              </a:r>
              <a:endParaRPr lang="zh-CN" altLang="en-US" sz="2400" dirty="0">
                <a:solidFill>
                  <a:srgbClr val="C00000"/>
                </a:solidFill>
                <a:latin typeface="Arial" panose="020B0604020202020204" pitchFamily="34" charset="0"/>
                <a:cs typeface="Arial" panose="020B0604020202020204" pitchFamily="34" charset="0"/>
              </a:endParaRPr>
            </a:p>
          </p:txBody>
        </p:sp>
        <p:sp>
          <p:nvSpPr>
            <p:cNvPr id="2" name="下箭头 1">
              <a:extLst>
                <a:ext uri="{FF2B5EF4-FFF2-40B4-BE49-F238E27FC236}">
                  <a16:creationId xmlns:a16="http://schemas.microsoft.com/office/drawing/2014/main" id="{607FC211-9CCD-1044-A858-B2AF29DA32A9}"/>
                </a:ext>
              </a:extLst>
            </p:cNvPr>
            <p:cNvSpPr/>
            <p:nvPr/>
          </p:nvSpPr>
          <p:spPr>
            <a:xfrm>
              <a:off x="5974492" y="5336508"/>
              <a:ext cx="243016" cy="483526"/>
            </a:xfrm>
            <a:prstGeom prst="downArrow">
              <a:avLst/>
            </a:prstGeom>
            <a:solidFill>
              <a:schemeClr val="accent5"/>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 name="组合 17">
            <a:extLst>
              <a:ext uri="{FF2B5EF4-FFF2-40B4-BE49-F238E27FC236}">
                <a16:creationId xmlns:a16="http://schemas.microsoft.com/office/drawing/2014/main" id="{7D5A8ACA-0009-41DB-9FC6-3C70BE064DFD}"/>
              </a:ext>
            </a:extLst>
          </p:cNvPr>
          <p:cNvGrpSpPr/>
          <p:nvPr/>
        </p:nvGrpSpPr>
        <p:grpSpPr>
          <a:xfrm>
            <a:off x="316868" y="161676"/>
            <a:ext cx="2654932" cy="646331"/>
            <a:chOff x="316868" y="161676"/>
            <a:chExt cx="2654932" cy="646331"/>
          </a:xfrm>
        </p:grpSpPr>
        <p:sp>
          <p:nvSpPr>
            <p:cNvPr id="21" name="文本框 20">
              <a:extLst>
                <a:ext uri="{FF2B5EF4-FFF2-40B4-BE49-F238E27FC236}">
                  <a16:creationId xmlns:a16="http://schemas.microsoft.com/office/drawing/2014/main" id="{B13455D3-7E96-4A9A-9A8B-3FA445E86DCB}"/>
                </a:ext>
              </a:extLst>
            </p:cNvPr>
            <p:cNvSpPr txBox="1"/>
            <p:nvPr/>
          </p:nvSpPr>
          <p:spPr>
            <a:xfrm>
              <a:off x="696892" y="161676"/>
              <a:ext cx="2274908" cy="646331"/>
            </a:xfrm>
            <a:prstGeom prst="rect">
              <a:avLst/>
            </a:prstGeom>
            <a:noFill/>
          </p:spPr>
          <p:txBody>
            <a:bodyPr wrap="square" rtlCol="0">
              <a:spAutoFit/>
            </a:bodyPr>
            <a:lstStyle/>
            <a:p>
              <a:pPr algn="ctr"/>
              <a:r>
                <a:rPr lang="en-US" altLang="zh-CN"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rPr>
                <a:t>Method</a:t>
              </a:r>
              <a:endParaRPr lang="zh-CN" altLang="en-US" sz="3600" b="1" dirty="0">
                <a:solidFill>
                  <a:schemeClr val="tx1"/>
                </a:solidFill>
                <a:effectLst>
                  <a:outerShdw blurRad="38100" dist="19050" dir="2700000" algn="tl" rotWithShape="0">
                    <a:schemeClr val="dk1">
                      <a:alpha val="40000"/>
                    </a:schemeClr>
                  </a:outerShdw>
                </a:effectLst>
                <a:latin typeface="Microsoft YaHei" panose="020B0503020204020204" pitchFamily="34" charset="-122"/>
                <a:ea typeface="Microsoft YaHei" panose="020B0503020204020204" pitchFamily="34" charset="-122"/>
                <a:sym typeface="+mn-ea"/>
              </a:endParaRPr>
            </a:p>
          </p:txBody>
        </p:sp>
        <p:grpSp>
          <p:nvGrpSpPr>
            <p:cNvPr id="22" name="组合 21">
              <a:extLst>
                <a:ext uri="{FF2B5EF4-FFF2-40B4-BE49-F238E27FC236}">
                  <a16:creationId xmlns:a16="http://schemas.microsoft.com/office/drawing/2014/main" id="{CC868A64-3933-4979-AB4F-BCCB6B476D4E}"/>
                </a:ext>
              </a:extLst>
            </p:cNvPr>
            <p:cNvGrpSpPr/>
            <p:nvPr/>
          </p:nvGrpSpPr>
          <p:grpSpPr>
            <a:xfrm>
              <a:off x="316868" y="286841"/>
              <a:ext cx="396000" cy="396000"/>
              <a:chOff x="316868" y="286841"/>
              <a:chExt cx="396000" cy="396000"/>
            </a:xfrm>
          </p:grpSpPr>
          <p:sp>
            <p:nvSpPr>
              <p:cNvPr id="23" name="椭圆 22">
                <a:extLst>
                  <a:ext uri="{FF2B5EF4-FFF2-40B4-BE49-F238E27FC236}">
                    <a16:creationId xmlns:a16="http://schemas.microsoft.com/office/drawing/2014/main" id="{2DCB0136-914C-484B-85FD-98479BEEF64D}"/>
                  </a:ext>
                </a:extLst>
              </p:cNvPr>
              <p:cNvSpPr/>
              <p:nvPr/>
            </p:nvSpPr>
            <p:spPr>
              <a:xfrm>
                <a:off x="316868" y="286841"/>
                <a:ext cx="396000" cy="396000"/>
              </a:xfrm>
              <a:prstGeom prst="ellipse">
                <a:avLst/>
              </a:prstGeom>
              <a:solidFill>
                <a:schemeClr val="accent1">
                  <a:lumMod val="60000"/>
                  <a:lumOff val="4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D6E499D2-73CA-4D9E-96F9-AE6571C18209}"/>
                  </a:ext>
                </a:extLst>
              </p:cNvPr>
              <p:cNvSpPr/>
              <p:nvPr/>
            </p:nvSpPr>
            <p:spPr>
              <a:xfrm>
                <a:off x="370868" y="340841"/>
                <a:ext cx="288000" cy="28800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dirty="0"/>
              </a:p>
            </p:txBody>
          </p:sp>
        </p:grpSp>
      </p:grpSp>
    </p:spTree>
    <p:extLst>
      <p:ext uri="{BB962C8B-B14F-4D97-AF65-F5344CB8AC3E}">
        <p14:creationId xmlns:p14="http://schemas.microsoft.com/office/powerpoint/2010/main" val="872421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2104</Words>
  <Application>Microsoft Office PowerPoint</Application>
  <PresentationFormat>宽屏</PresentationFormat>
  <Paragraphs>263</Paragraphs>
  <Slides>23</Slides>
  <Notes>23</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7" baseType="lpstr">
      <vt:lpstr>等线</vt:lpstr>
      <vt:lpstr>Arial</vt:lpstr>
      <vt:lpstr>Calibri</vt:lpstr>
      <vt:lpstr>Calibri Light</vt:lpstr>
      <vt:lpstr>Cambria Math</vt:lpstr>
      <vt:lpstr>Impact</vt:lpstr>
      <vt:lpstr>Microsoft YaHei</vt:lpstr>
      <vt:lpstr>Microsoft YaHei</vt:lpstr>
      <vt:lpstr>Times New Roman</vt:lpstr>
      <vt:lpstr>verdana</vt:lpstr>
      <vt:lpstr>verdana</vt:lpstr>
      <vt:lpstr>Wingdings</vt:lpstr>
      <vt:lpstr>Office 主题​​</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Qiuyu Xu</dc:creator>
  <cp:lastModifiedBy>Qiuyu Xu</cp:lastModifiedBy>
  <cp:revision>1</cp:revision>
  <dcterms:created xsi:type="dcterms:W3CDTF">2024-01-09T09:23:12Z</dcterms:created>
  <dcterms:modified xsi:type="dcterms:W3CDTF">2024-01-09T09:23:28Z</dcterms:modified>
</cp:coreProperties>
</file>