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9"/>
  </p:notesMasterIdLst>
  <p:sldIdLst>
    <p:sldId id="256" r:id="rId2"/>
    <p:sldId id="334" r:id="rId3"/>
    <p:sldId id="427" r:id="rId4"/>
    <p:sldId id="341" r:id="rId5"/>
    <p:sldId id="422" r:id="rId6"/>
    <p:sldId id="424" r:id="rId7"/>
    <p:sldId id="425" r:id="rId8"/>
    <p:sldId id="335" r:id="rId9"/>
    <p:sldId id="340" r:id="rId10"/>
    <p:sldId id="338" r:id="rId11"/>
    <p:sldId id="331" r:id="rId12"/>
    <p:sldId id="336" r:id="rId13"/>
    <p:sldId id="325" r:id="rId14"/>
    <p:sldId id="322" r:id="rId15"/>
    <p:sldId id="314" r:id="rId16"/>
    <p:sldId id="292" r:id="rId17"/>
    <p:sldId id="426" r:id="rId18"/>
  </p:sldIdLst>
  <p:sldSz cx="19199225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72"/>
    <p:restoredTop sz="97030"/>
  </p:normalViewPr>
  <p:slideViewPr>
    <p:cSldViewPr snapToGrid="0" snapToObjects="1">
      <p:cViewPr varScale="1">
        <p:scale>
          <a:sx n="93" d="100"/>
          <a:sy n="93" d="100"/>
        </p:scale>
        <p:origin x="24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CBCB5-4FDB-0641-88E6-9EEE58116F1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C6F26-029F-3E47-9115-DC69B70F2A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01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Hello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everyone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</a:t>
            </a:r>
            <a:br>
              <a:rPr lang="fr-FR" dirty="0"/>
            </a:b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I'm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Bilal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Benmahi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and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I'm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currently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a Postdoctoral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Fellow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at the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University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of Liège, Im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working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study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the interaction of the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magnetosphere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lower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sngStrike" dirty="0" err="1">
                <a:solidFill>
                  <a:srgbClr val="000000"/>
                </a:solidFill>
                <a:effectLst/>
                <a:latin typeface="-webkit-standard"/>
              </a:rPr>
              <a:t>atmosphere</a:t>
            </a:r>
            <a:r>
              <a:rPr lang="fr-FR" b="0" i="0" u="none" strike="sngStrike" dirty="0">
                <a:solidFill>
                  <a:srgbClr val="000000"/>
                </a:solidFill>
                <a:effectLst/>
                <a:latin typeface="-webkit-standard"/>
              </a:rPr>
              <a:t> in the polar zones of Jupiter.</a:t>
            </a:r>
            <a:br>
              <a:rPr lang="fr-FR" dirty="0"/>
            </a:br>
            <a:br>
              <a:rPr lang="fr-FR" dirty="0"/>
            </a:b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Today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I'm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going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talk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about a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study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which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concerns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mapping of the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characteristic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energy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electrons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precipitating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auroral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regions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using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CR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observed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UVS. 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210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illustrer cette méthode Voici un </a:t>
            </a:r>
            <a:r>
              <a:rPr lang="fr-FR" dirty="0" err="1"/>
              <a:t>schema</a:t>
            </a:r>
            <a:r>
              <a:rPr lang="fr-FR" dirty="0"/>
              <a:t> de l’atmosphère de Jupiter.</a:t>
            </a:r>
          </a:p>
          <a:p>
            <a:r>
              <a:rPr lang="fr-FR" dirty="0"/>
              <a:t>Tout d’abord, ici on va considérer seulement les composé chimiques majoritaire de cet </a:t>
            </a:r>
            <a:r>
              <a:rPr lang="fr-FR" dirty="0" err="1"/>
              <a:t>atmosphere</a:t>
            </a:r>
            <a:r>
              <a:rPr lang="fr-FR" dirty="0"/>
              <a:t> incluant le CH4.</a:t>
            </a:r>
          </a:p>
          <a:p>
            <a:r>
              <a:rPr lang="fr-FR" dirty="0"/>
              <a:t>Ensuite, prenons un </a:t>
            </a:r>
            <a:r>
              <a:rPr lang="fr-FR" dirty="0" err="1"/>
              <a:t>electrons</a:t>
            </a:r>
            <a:r>
              <a:rPr lang="fr-FR" dirty="0"/>
              <a:t> d’une </a:t>
            </a:r>
            <a:r>
              <a:rPr lang="fr-FR" dirty="0" err="1"/>
              <a:t>energie</a:t>
            </a:r>
            <a:r>
              <a:rPr lang="fr-FR" dirty="0"/>
              <a:t> donnée et qui </a:t>
            </a:r>
            <a:r>
              <a:rPr lang="fr-FR" dirty="0" err="1"/>
              <a:t>precipite</a:t>
            </a:r>
            <a:r>
              <a:rPr lang="fr-FR" dirty="0"/>
              <a:t> dans l’atmosphère jusqu’à la profondeur en couleur verte. </a:t>
            </a:r>
          </a:p>
          <a:p>
            <a:r>
              <a:rPr lang="fr-FR" dirty="0"/>
              <a:t>Cet </a:t>
            </a:r>
            <a:r>
              <a:rPr lang="fr-FR" dirty="0" err="1"/>
              <a:t>electron</a:t>
            </a:r>
            <a:r>
              <a:rPr lang="fr-FR" dirty="0"/>
              <a:t>, le long de son parcours va exciter des H2 et donc produire de l’</a:t>
            </a:r>
            <a:r>
              <a:rPr lang="fr-FR" dirty="0" err="1"/>
              <a:t>emission</a:t>
            </a:r>
            <a:r>
              <a:rPr lang="fr-FR" dirty="0"/>
              <a:t> spectral jusqu’à sont altitude de </a:t>
            </a:r>
            <a:r>
              <a:rPr lang="fr-FR" dirty="0" err="1"/>
              <a:t>penetration</a:t>
            </a:r>
            <a:r>
              <a:rPr lang="fr-FR" dirty="0"/>
              <a:t> maximale. </a:t>
            </a:r>
          </a:p>
          <a:p>
            <a:r>
              <a:rPr lang="fr-FR" dirty="0"/>
              <a:t>L’</a:t>
            </a:r>
            <a:r>
              <a:rPr lang="fr-FR" dirty="0" err="1"/>
              <a:t>emission</a:t>
            </a:r>
            <a:r>
              <a:rPr lang="fr-FR" dirty="0"/>
              <a:t> spectrale produite que l’on observe depuis un angle de vue donné ne va pas </a:t>
            </a:r>
            <a:r>
              <a:rPr lang="fr-FR" dirty="0" err="1"/>
              <a:t>etre</a:t>
            </a:r>
            <a:r>
              <a:rPr lang="fr-FR" dirty="0"/>
              <a:t> absorbée par le méthane puisque on voit qu’ici le CH4 est présent en dessous de cette altitude.</a:t>
            </a:r>
          </a:p>
          <a:p>
            <a:r>
              <a:rPr lang="fr-FR" dirty="0"/>
              <a:t>Maintenant, </a:t>
            </a:r>
            <a:r>
              <a:rPr lang="fr-FR" dirty="0" err="1"/>
              <a:t>prenns</a:t>
            </a:r>
            <a:r>
              <a:rPr lang="fr-FR" dirty="0"/>
              <a:t> un autre </a:t>
            </a:r>
            <a:r>
              <a:rPr lang="fr-FR" dirty="0" err="1"/>
              <a:t>electron</a:t>
            </a:r>
            <a:r>
              <a:rPr lang="fr-FR" dirty="0"/>
              <a:t> un peu plus </a:t>
            </a:r>
            <a:r>
              <a:rPr lang="fr-FR" dirty="0" err="1"/>
              <a:t>energétique</a:t>
            </a:r>
            <a:r>
              <a:rPr lang="fr-FR" dirty="0"/>
              <a:t> et qui va cette fois-ci pouvoir </a:t>
            </a:r>
            <a:r>
              <a:rPr lang="fr-FR" dirty="0" err="1"/>
              <a:t>penetrer</a:t>
            </a:r>
            <a:r>
              <a:rPr lang="fr-FR" dirty="0"/>
              <a:t> jusqu’à sont altitude de </a:t>
            </a:r>
            <a:r>
              <a:rPr lang="fr-FR" dirty="0" err="1"/>
              <a:t>penetration</a:t>
            </a:r>
            <a:r>
              <a:rPr lang="fr-FR" dirty="0"/>
              <a:t> maximale en rouge.</a:t>
            </a:r>
          </a:p>
          <a:p>
            <a:r>
              <a:rPr lang="fr-FR" dirty="0"/>
              <a:t>Cette fois-ci, l’</a:t>
            </a:r>
            <a:r>
              <a:rPr lang="fr-FR" dirty="0" err="1"/>
              <a:t>emission</a:t>
            </a:r>
            <a:r>
              <a:rPr lang="fr-FR" dirty="0"/>
              <a:t> spectrale est produite à des altitudes où il y a de l’</a:t>
            </a:r>
            <a:r>
              <a:rPr lang="fr-FR" dirty="0" err="1"/>
              <a:t>absorbtion</a:t>
            </a:r>
            <a:r>
              <a:rPr lang="fr-FR" dirty="0"/>
              <a:t> par le CH4. Ainsi pour ces deux </a:t>
            </a:r>
            <a:r>
              <a:rPr lang="fr-FR" dirty="0" err="1"/>
              <a:t>electrons</a:t>
            </a:r>
            <a:r>
              <a:rPr lang="fr-FR" dirty="0"/>
              <a:t> qui des </a:t>
            </a:r>
            <a:r>
              <a:rPr lang="fr-FR" dirty="0" err="1"/>
              <a:t>energies</a:t>
            </a:r>
            <a:r>
              <a:rPr lang="fr-FR" dirty="0"/>
              <a:t> différentes, on obtient deux spectres d’</a:t>
            </a:r>
            <a:r>
              <a:rPr lang="fr-FR" dirty="0" err="1"/>
              <a:t>emission</a:t>
            </a:r>
            <a:r>
              <a:rPr lang="fr-FR" dirty="0"/>
              <a:t> UV différents et donc deux rapport de couleurs différents. </a:t>
            </a:r>
          </a:p>
          <a:p>
            <a:r>
              <a:rPr lang="fr-FR" dirty="0"/>
              <a:t>On en déduit donc ici que ce rapport de couleur dépend de </a:t>
            </a:r>
            <a:r>
              <a:rPr lang="fr-FR" dirty="0" err="1"/>
              <a:t>l’energie</a:t>
            </a:r>
            <a:r>
              <a:rPr lang="fr-FR" dirty="0"/>
              <a:t> des </a:t>
            </a:r>
            <a:r>
              <a:rPr lang="fr-FR" dirty="0" err="1"/>
              <a:t>electrons</a:t>
            </a:r>
            <a:r>
              <a:rPr lang="fr-FR" dirty="0"/>
              <a:t> qui </a:t>
            </a:r>
            <a:r>
              <a:rPr lang="fr-FR" dirty="0" err="1"/>
              <a:t>precipitent</a:t>
            </a:r>
            <a:r>
              <a:rPr lang="fr-FR" dirty="0"/>
              <a:t> et de l’angle d’</a:t>
            </a:r>
            <a:r>
              <a:rPr lang="fr-FR" dirty="0" err="1"/>
              <a:t>emission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729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I've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also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performed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same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fit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again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time modeling a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synthetic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spectrum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produced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a 100 eV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Maxwellian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electron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beam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(Best fit B).</a:t>
            </a:r>
            <a:br>
              <a:rPr lang="fr-FR" dirty="0"/>
            </a:b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It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seems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at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energy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there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not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much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difference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between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spectrum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produced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the collision of a mono-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energetic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or a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Maxwellian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electron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beam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FR" dirty="0"/>
            </a:b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both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cases, the fit of the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experimental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data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very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good.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##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Concerning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comparisons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I chose to compare relative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spectra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because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quantity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H2 in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model and the total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energy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the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modeled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electron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flux are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different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from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experimental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settings.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## 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PS: the spectral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interval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around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121.6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here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where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Lyman-alpha line of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atomic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Hydrogen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located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which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took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care to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hide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FR" dirty="0"/>
            </a:br>
            <a:endParaRPr lang="fr-FR" dirty="0"/>
          </a:p>
          <a:p>
            <a:endParaRPr lang="fr-FR" dirty="0">
              <a:solidFill>
                <a:srgbClr val="000000"/>
              </a:solidFill>
              <a:effectLst/>
              <a:latin typeface="Times" pitchFamily="2" charset="0"/>
            </a:endParaRPr>
          </a:p>
          <a:p>
            <a:endParaRPr lang="fr-FR" dirty="0">
              <a:solidFill>
                <a:srgbClr val="000000"/>
              </a:solidFill>
              <a:effectLst/>
              <a:latin typeface="Times" pitchFamily="2" charset="0"/>
            </a:endParaRPr>
          </a:p>
          <a:p>
            <a:br>
              <a:rPr lang="fr-FR" dirty="0">
                <a:solidFill>
                  <a:srgbClr val="000000"/>
                </a:solidFill>
                <a:effectLst/>
                <a:latin typeface="Times" pitchFamily="2" charset="0"/>
              </a:rPr>
            </a:br>
            <a:endParaRPr lang="fr-FR" dirty="0">
              <a:solidFill>
                <a:srgbClr val="000000"/>
              </a:solidFill>
              <a:effectLst/>
              <a:latin typeface="Times" pitchFamily="2" charset="0"/>
            </a:endParaRPr>
          </a:p>
          <a:p>
            <a:br>
              <a:rPr lang="fr-FR" dirty="0">
                <a:solidFill>
                  <a:srgbClr val="000000"/>
                </a:solidFill>
                <a:effectLst/>
                <a:latin typeface="Times" pitchFamily="2" charset="0"/>
              </a:rPr>
            </a:br>
            <a:endParaRPr lang="fr-FR" dirty="0">
              <a:solidFill>
                <a:srgbClr val="000000"/>
              </a:solidFill>
              <a:effectLst/>
              <a:latin typeface="Times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04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Recently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discovered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Jupiter's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polar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host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dynamics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chemistry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phenomena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are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particularly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intriguing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as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shown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two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figures.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On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left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are the first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measurements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winds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correlated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with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Jupiter's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main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oval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and on the right,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thanks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to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same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observation,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have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observed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evidence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the influence of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precipitation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on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chemical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composition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Jupiter's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order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investigate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discovery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more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deeply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our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future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modelling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need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better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characterize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the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15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know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Jupiter has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magnetosphere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far as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Saturn's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magnetosphere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plasma (an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ionized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EM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polar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high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interaction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atmospheric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phenomena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polar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aurora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represent</a:t>
            </a:r>
            <a:r>
              <a:rPr lang="fr-FR" dirty="0"/>
              <a:t> the </a:t>
            </a:r>
            <a:r>
              <a:rPr lang="fr-FR" dirty="0" err="1"/>
              <a:t>majority</a:t>
            </a:r>
            <a:r>
              <a:rPr lang="fr-FR" dirty="0"/>
              <a:t> of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precipitated</a:t>
            </a:r>
            <a:r>
              <a:rPr lang="fr-FR" dirty="0"/>
              <a:t> in </a:t>
            </a:r>
            <a:r>
              <a:rPr lang="fr-FR" dirty="0" err="1"/>
              <a:t>Jupiter's</a:t>
            </a:r>
            <a:r>
              <a:rPr lang="fr-FR" dirty="0"/>
              <a:t> auroral </a:t>
            </a:r>
            <a:r>
              <a:rPr lang="fr-FR" dirty="0" err="1"/>
              <a:t>regions</a:t>
            </a:r>
            <a:r>
              <a:rPr lang="fr-FR" dirty="0"/>
              <a:t>,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also</a:t>
            </a:r>
            <a:r>
              <a:rPr lang="fr-FR" dirty="0"/>
              <a:t> the principal cause of auroral </a:t>
            </a:r>
            <a:r>
              <a:rPr lang="fr-FR" dirty="0" err="1"/>
              <a:t>emissions</a:t>
            </a:r>
            <a:r>
              <a:rPr lang="fr-FR" dirty="0"/>
              <a:t>. 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why</a:t>
            </a:r>
            <a:r>
              <a:rPr lang="fr-FR" dirty="0"/>
              <a:t>, 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, </a:t>
            </a:r>
            <a:r>
              <a:rPr lang="fr-FR" dirty="0" err="1"/>
              <a:t>we're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interested</a:t>
            </a:r>
            <a:r>
              <a:rPr lang="fr-FR" dirty="0"/>
              <a:t> in the </a:t>
            </a:r>
            <a:r>
              <a:rPr lang="fr-FR" dirty="0" err="1"/>
              <a:t>energetic</a:t>
            </a:r>
            <a:r>
              <a:rPr lang="fr-FR" dirty="0"/>
              <a:t> flux of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precipitating</a:t>
            </a:r>
            <a:r>
              <a:rPr lang="fr-FR" dirty="0"/>
              <a:t> in the auroral </a:t>
            </a:r>
            <a:r>
              <a:rPr lang="fr-FR" dirty="0" err="1"/>
              <a:t>regions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Juno's</a:t>
            </a:r>
            <a:r>
              <a:rPr lang="fr-FR" dirty="0"/>
              <a:t> </a:t>
            </a:r>
            <a:r>
              <a:rPr lang="fr-FR" dirty="0" err="1"/>
              <a:t>flyby</a:t>
            </a:r>
            <a:r>
              <a:rPr lang="fr-FR" dirty="0"/>
              <a:t> (</a:t>
            </a:r>
            <a:r>
              <a:rPr lang="fr-FR" b="1" dirty="0"/>
              <a:t>4</a:t>
            </a:r>
            <a:r>
              <a:rPr lang="fr-FR" dirty="0"/>
              <a:t>),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distributions </a:t>
            </a:r>
            <a:r>
              <a:rPr lang="fr-FR" dirty="0" err="1"/>
              <a:t>with</a:t>
            </a:r>
            <a:r>
              <a:rPr lang="fr-FR" dirty="0"/>
              <a:t> instruments </a:t>
            </a:r>
            <a:r>
              <a:rPr lang="fr-FR" dirty="0" err="1"/>
              <a:t>such</a:t>
            </a:r>
            <a:r>
              <a:rPr lang="fr-FR" dirty="0"/>
              <a:t> as JEDI and JADE.</a:t>
            </a:r>
          </a:p>
          <a:p>
            <a:r>
              <a:rPr lang="fr-FR" dirty="0"/>
              <a:t>But (</a:t>
            </a:r>
            <a:r>
              <a:rPr lang="fr-FR" b="1" dirty="0"/>
              <a:t>5</a:t>
            </a:r>
            <a:r>
              <a:rPr lang="fr-FR" dirty="0"/>
              <a:t>)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Juno's</a:t>
            </a:r>
            <a:r>
              <a:rPr lang="fr-FR" dirty="0"/>
              <a:t> </a:t>
            </a:r>
            <a:r>
              <a:rPr lang="fr-FR" dirty="0" err="1"/>
              <a:t>flyby</a:t>
            </a:r>
            <a:r>
              <a:rPr lang="fr-FR" dirty="0"/>
              <a:t> altitude and the </a:t>
            </a:r>
            <a:r>
              <a:rPr lang="fr-FR" dirty="0" err="1"/>
              <a:t>atmosphere</a:t>
            </a:r>
            <a:r>
              <a:rPr lang="fr-FR" dirty="0"/>
              <a:t>,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are </a:t>
            </a:r>
            <a:r>
              <a:rPr lang="fr-FR" dirty="0" err="1"/>
              <a:t>affected</a:t>
            </a:r>
            <a:r>
              <a:rPr lang="fr-FR" dirty="0"/>
              <a:t> by </a:t>
            </a:r>
            <a:r>
              <a:rPr lang="fr-FR" dirty="0" err="1"/>
              <a:t>external</a:t>
            </a:r>
            <a:r>
              <a:rPr lang="fr-FR" dirty="0"/>
              <a:t> forces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modify</a:t>
            </a:r>
            <a:r>
              <a:rPr lang="fr-FR" dirty="0"/>
              <a:t> and alter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distribution. </a:t>
            </a:r>
          </a:p>
          <a:p>
            <a:endParaRPr lang="fr-FR" dirty="0"/>
          </a:p>
          <a:p>
            <a:r>
              <a:rPr lang="fr-FR" dirty="0" err="1"/>
              <a:t>Thus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can't</a:t>
            </a:r>
            <a:r>
              <a:rPr lang="fr-FR" dirty="0"/>
              <a:t> know the distribution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interact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atmosphere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aim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the distributions of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precipitate</a:t>
            </a:r>
            <a:r>
              <a:rPr lang="fr-FR" dirty="0"/>
              <a:t> in the auroral </a:t>
            </a:r>
            <a:r>
              <a:rPr lang="fr-FR" dirty="0" err="1"/>
              <a:t>regions</a:t>
            </a:r>
            <a:r>
              <a:rPr lang="fr-FR" dirty="0"/>
              <a:t>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interacting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Jupiter's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To do </a:t>
            </a:r>
            <a:r>
              <a:rPr lang="fr-FR" dirty="0" err="1"/>
              <a:t>this</a:t>
            </a:r>
            <a:r>
              <a:rPr lang="fr-FR" dirty="0"/>
              <a:t>, </a:t>
            </a:r>
            <a:r>
              <a:rPr lang="fr-FR" dirty="0" err="1"/>
              <a:t>we'll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observations of the UV spectral </a:t>
            </a:r>
            <a:r>
              <a:rPr lang="fr-FR" dirty="0" err="1"/>
              <a:t>emission</a:t>
            </a:r>
            <a:r>
              <a:rPr lang="fr-FR" dirty="0"/>
              <a:t> of H2 </a:t>
            </a:r>
            <a:r>
              <a:rPr lang="fr-FR" dirty="0" err="1"/>
              <a:t>obtained</a:t>
            </a:r>
            <a:r>
              <a:rPr lang="fr-FR" dirty="0"/>
              <a:t> by the UVS instrument on </a:t>
            </a:r>
            <a:r>
              <a:rPr lang="fr-FR" dirty="0" err="1"/>
              <a:t>board</a:t>
            </a:r>
            <a:r>
              <a:rPr lang="fr-FR" dirty="0"/>
              <a:t> Juno.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30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the (</a:t>
            </a:r>
            <a:r>
              <a:rPr lang="fr-FR" b="1" dirty="0"/>
              <a:t>1</a:t>
            </a:r>
            <a:r>
              <a:rPr lang="fr-FR" dirty="0"/>
              <a:t>) UVS observations </a:t>
            </a:r>
            <a:r>
              <a:rPr lang="fr-FR" dirty="0" err="1"/>
              <a:t>from</a:t>
            </a:r>
            <a:r>
              <a:rPr lang="fr-FR" dirty="0"/>
              <a:t> PJ32 </a:t>
            </a:r>
            <a:r>
              <a:rPr lang="fr-FR" dirty="0" err="1"/>
              <a:t>shown</a:t>
            </a:r>
            <a:r>
              <a:rPr lang="fr-FR" dirty="0"/>
              <a:t> in </a:t>
            </a:r>
            <a:r>
              <a:rPr lang="fr-FR" dirty="0" err="1"/>
              <a:t>these</a:t>
            </a:r>
            <a:r>
              <a:rPr lang="fr-FR" dirty="0"/>
              <a:t> figures for the </a:t>
            </a:r>
            <a:r>
              <a:rPr lang="fr-FR" dirty="0" err="1"/>
              <a:t>Northern</a:t>
            </a:r>
            <a:r>
              <a:rPr lang="fr-FR" dirty="0"/>
              <a:t> and </a:t>
            </a:r>
            <a:r>
              <a:rPr lang="fr-FR" dirty="0" err="1"/>
              <a:t>soutehrn</a:t>
            </a:r>
            <a:r>
              <a:rPr lang="fr-FR" dirty="0"/>
              <a:t> auroral </a:t>
            </a:r>
            <a:r>
              <a:rPr lang="fr-FR" dirty="0" err="1"/>
              <a:t>regions</a:t>
            </a:r>
            <a:r>
              <a:rPr lang="fr-FR" dirty="0"/>
              <a:t>. </a:t>
            </a:r>
            <a:r>
              <a:rPr lang="fr-FR" strike="sngStrike" dirty="0"/>
              <a:t>This PJ </a:t>
            </a:r>
            <a:r>
              <a:rPr lang="fr-FR" strike="sngStrike" dirty="0" err="1"/>
              <a:t>was</a:t>
            </a:r>
            <a:r>
              <a:rPr lang="fr-FR" strike="sngStrike" dirty="0"/>
              <a:t> </a:t>
            </a:r>
            <a:r>
              <a:rPr lang="fr-FR" strike="sngStrike" dirty="0" err="1"/>
              <a:t>chosen</a:t>
            </a:r>
            <a:r>
              <a:rPr lang="fr-FR" strike="sngStrike" dirty="0"/>
              <a:t> </a:t>
            </a:r>
            <a:r>
              <a:rPr lang="fr-FR" strike="sngStrike" dirty="0" err="1"/>
              <a:t>arbitrarily</a:t>
            </a:r>
            <a:r>
              <a:rPr lang="fr-FR" dirty="0"/>
              <a:t>. 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these</a:t>
            </a:r>
            <a:r>
              <a:rPr lang="fr-FR" dirty="0"/>
              <a:t> spectral observations, (</a:t>
            </a:r>
            <a:r>
              <a:rPr lang="fr-FR" b="1" dirty="0"/>
              <a:t>2)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access</a:t>
            </a:r>
            <a:r>
              <a:rPr lang="fr-FR" dirty="0"/>
              <a:t> to the </a:t>
            </a:r>
            <a:r>
              <a:rPr lang="fr-FR" dirty="0" err="1"/>
              <a:t>spectra</a:t>
            </a:r>
            <a:r>
              <a:rPr lang="fr-FR" dirty="0"/>
              <a:t> of auroral </a:t>
            </a:r>
            <a:r>
              <a:rPr lang="fr-FR" dirty="0" err="1"/>
              <a:t>emissions</a:t>
            </a:r>
            <a:r>
              <a:rPr lang="fr-FR" dirty="0"/>
              <a:t> at </a:t>
            </a:r>
            <a:r>
              <a:rPr lang="fr-FR" dirty="0" err="1"/>
              <a:t>each</a:t>
            </a:r>
            <a:r>
              <a:rPr lang="fr-FR" dirty="0"/>
              <a:t> point </a:t>
            </a:r>
            <a:r>
              <a:rPr lang="fr-FR" dirty="0" err="1"/>
              <a:t>observed</a:t>
            </a:r>
            <a:r>
              <a:rPr lang="fr-FR" dirty="0"/>
              <a:t> in </a:t>
            </a:r>
            <a:r>
              <a:rPr lang="fr-FR" dirty="0" err="1"/>
              <a:t>these</a:t>
            </a:r>
            <a:r>
              <a:rPr lang="fr-FR" dirty="0"/>
              <a:t> polar </a:t>
            </a:r>
            <a:r>
              <a:rPr lang="fr-FR" dirty="0" err="1"/>
              <a:t>regions</a:t>
            </a:r>
            <a:r>
              <a:rPr lang="fr-FR" dirty="0"/>
              <a:t>.</a:t>
            </a:r>
            <a:endParaRPr lang="fr-FR" strike="sngStrik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And </a:t>
            </a:r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We'll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able to </a:t>
            </a:r>
            <a:r>
              <a:rPr lang="fr-FR" dirty="0" err="1"/>
              <a:t>deduce</a:t>
            </a:r>
            <a:r>
              <a:rPr lang="fr-FR" dirty="0"/>
              <a:t> a CR </a:t>
            </a:r>
            <a:r>
              <a:rPr lang="fr-FR" dirty="0" err="1"/>
              <a:t>linked</a:t>
            </a:r>
            <a:r>
              <a:rPr lang="fr-FR" dirty="0"/>
              <a:t> to the absorption of the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spectra</a:t>
            </a:r>
            <a:r>
              <a:rPr lang="fr-FR" dirty="0"/>
              <a:t> by </a:t>
            </a:r>
            <a:r>
              <a:rPr lang="fr-FR" dirty="0" err="1"/>
              <a:t>methane</a:t>
            </a:r>
            <a:r>
              <a:rPr lang="fr-FR" dirty="0"/>
              <a:t> (CH4) (</a:t>
            </a:r>
            <a:r>
              <a:rPr lang="fr-FR" b="1" dirty="0"/>
              <a:t>3</a:t>
            </a:r>
            <a:r>
              <a:rPr lang="fr-FR" dirty="0"/>
              <a:t>) </a:t>
            </a:r>
            <a:r>
              <a:rPr lang="fr-FR" dirty="0" err="1"/>
              <a:t>below</a:t>
            </a:r>
            <a:r>
              <a:rPr lang="fr-FR" dirty="0"/>
              <a:t> 145 nm as </a:t>
            </a:r>
            <a:r>
              <a:rPr lang="fr-FR" dirty="0" err="1"/>
              <a:t>shown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figure of the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depth</a:t>
            </a:r>
            <a:r>
              <a:rPr lang="fr-FR" dirty="0"/>
              <a:t> of CH4 in </a:t>
            </a:r>
            <a:r>
              <a:rPr lang="fr-FR" dirty="0" err="1"/>
              <a:t>Jupiter's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This </a:t>
            </a:r>
            <a:r>
              <a:rPr lang="fr-FR" dirty="0" err="1"/>
              <a:t>color</a:t>
            </a:r>
            <a:r>
              <a:rPr lang="fr-FR" dirty="0"/>
              <a:t> ratio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by </a:t>
            </a:r>
            <a:r>
              <a:rPr lang="fr-FR" dirty="0" err="1"/>
              <a:t>this</a:t>
            </a:r>
            <a:r>
              <a:rPr lang="fr-FR" dirty="0"/>
              <a:t> formula (</a:t>
            </a:r>
            <a:r>
              <a:rPr lang="fr-FR" b="1" dirty="0"/>
              <a:t>4</a:t>
            </a:r>
            <a:r>
              <a:rPr lang="fr-FR" dirty="0"/>
              <a:t>), </a:t>
            </a:r>
            <a:r>
              <a:rPr lang="fr-FR" dirty="0" err="1"/>
              <a:t>which</a:t>
            </a:r>
            <a:r>
              <a:rPr lang="fr-FR" dirty="0"/>
              <a:t> relates the </a:t>
            </a:r>
            <a:r>
              <a:rPr lang="fr-FR" dirty="0" err="1"/>
              <a:t>unabsorbed</a:t>
            </a:r>
            <a:r>
              <a:rPr lang="fr-FR" dirty="0"/>
              <a:t> part of the </a:t>
            </a:r>
            <a:r>
              <a:rPr lang="fr-FR" dirty="0" err="1"/>
              <a:t>spectrum</a:t>
            </a:r>
            <a:r>
              <a:rPr lang="fr-FR" dirty="0"/>
              <a:t> to the part </a:t>
            </a:r>
            <a:r>
              <a:rPr lang="fr-FR" dirty="0" err="1"/>
              <a:t>absorbed</a:t>
            </a:r>
            <a:r>
              <a:rPr lang="fr-FR" dirty="0"/>
              <a:t> by </a:t>
            </a:r>
            <a:r>
              <a:rPr lang="fr-FR" dirty="0" err="1"/>
              <a:t>methane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Thus</a:t>
            </a:r>
            <a:r>
              <a:rPr lang="fr-FR" dirty="0"/>
              <a:t>, by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formula to </a:t>
            </a:r>
            <a:r>
              <a:rPr lang="fr-FR" dirty="0" err="1"/>
              <a:t>our</a:t>
            </a:r>
            <a:r>
              <a:rPr lang="fr-FR" dirty="0"/>
              <a:t> spectral cube,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obtain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CR </a:t>
            </a:r>
            <a:r>
              <a:rPr lang="fr-FR" dirty="0" err="1"/>
              <a:t>maps</a:t>
            </a:r>
            <a:r>
              <a:rPr lang="fr-FR" dirty="0"/>
              <a:t> (</a:t>
            </a:r>
            <a:r>
              <a:rPr lang="fr-FR" b="1" dirty="0"/>
              <a:t>5</a:t>
            </a:r>
            <a:r>
              <a:rPr lang="fr-FR" dirty="0"/>
              <a:t>). This </a:t>
            </a:r>
            <a:r>
              <a:rPr lang="fr-FR" dirty="0" err="1"/>
              <a:t>allows</a:t>
            </a:r>
            <a:r>
              <a:rPr lang="fr-FR" dirty="0"/>
              <a:t> us to </a:t>
            </a:r>
            <a:r>
              <a:rPr lang="fr-FR" dirty="0" err="1"/>
              <a:t>deduce</a:t>
            </a:r>
            <a:r>
              <a:rPr lang="fr-FR" dirty="0"/>
              <a:t>, for a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angle,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increase</a:t>
            </a:r>
            <a:r>
              <a:rPr lang="fr-FR" dirty="0"/>
              <a:t> of the CR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penetrate</a:t>
            </a:r>
            <a:r>
              <a:rPr lang="fr-FR" dirty="0"/>
              <a:t> </a:t>
            </a:r>
            <a:r>
              <a:rPr lang="fr-FR" dirty="0" err="1"/>
              <a:t>deeper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thermalization</a:t>
            </a:r>
            <a:r>
              <a:rPr lang="fr-FR" dirty="0"/>
              <a:t>, and are </a:t>
            </a:r>
            <a:r>
              <a:rPr lang="fr-FR" dirty="0" err="1"/>
              <a:t>therefore</a:t>
            </a:r>
            <a:r>
              <a:rPr lang="fr-FR" dirty="0"/>
              <a:t> more </a:t>
            </a:r>
            <a:r>
              <a:rPr lang="fr-FR" dirty="0" err="1"/>
              <a:t>energetic</a:t>
            </a:r>
            <a:r>
              <a:rPr lang="fr-FR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This </a:t>
            </a:r>
            <a:r>
              <a:rPr lang="fr-FR" dirty="0" err="1"/>
              <a:t>gives</a:t>
            </a:r>
            <a:r>
              <a:rPr lang="fr-FR" dirty="0"/>
              <a:t> us a CR(</a:t>
            </a:r>
            <a:r>
              <a:rPr lang="fr-FR" dirty="0" err="1"/>
              <a:t>E,theta</a:t>
            </a:r>
            <a:r>
              <a:rPr lang="fr-FR" dirty="0"/>
              <a:t>) </a:t>
            </a:r>
            <a:r>
              <a:rPr lang="fr-FR" dirty="0" err="1"/>
              <a:t>relationship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can model to </a:t>
            </a:r>
            <a:r>
              <a:rPr lang="fr-FR" dirty="0" err="1"/>
              <a:t>deduce</a:t>
            </a:r>
            <a:r>
              <a:rPr lang="fr-FR" dirty="0"/>
              <a:t> the </a:t>
            </a:r>
            <a:r>
              <a:rPr lang="fr-FR" dirty="0" err="1"/>
              <a:t>energies</a:t>
            </a:r>
            <a:r>
              <a:rPr lang="fr-FR" dirty="0"/>
              <a:t> of the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precipitating</a:t>
            </a:r>
            <a:r>
              <a:rPr lang="fr-FR" dirty="0"/>
              <a:t> in </a:t>
            </a:r>
            <a:r>
              <a:rPr lang="fr-FR" dirty="0" err="1"/>
              <a:t>these</a:t>
            </a:r>
            <a:r>
              <a:rPr lang="fr-FR" dirty="0"/>
              <a:t> auroral </a:t>
            </a:r>
            <a:r>
              <a:rPr lang="fr-FR" dirty="0" err="1"/>
              <a:t>regions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observed</a:t>
            </a:r>
            <a:r>
              <a:rPr lang="fr-FR" dirty="0"/>
              <a:t> CR </a:t>
            </a:r>
            <a:r>
              <a:rPr lang="fr-FR" dirty="0" err="1"/>
              <a:t>maps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464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This method has been used previously on HST observations, and in this study we will apply it for the first time on UVS observations.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To do this, we will combine our (</a:t>
            </a:r>
            <a:r>
              <a:rPr lang="en-US" b="1" noProof="0" dirty="0">
                <a:solidFill>
                  <a:srgbClr val="000000"/>
                </a:solidFill>
                <a:effectLst/>
                <a:latin typeface="Helvetica" pitchFamily="2" charset="0"/>
              </a:rPr>
              <a:t>1</a:t>
            </a:r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US" noProof="0" dirty="0" err="1">
                <a:solidFill>
                  <a:srgbClr val="000000"/>
                </a:solidFill>
                <a:effectLst/>
                <a:latin typeface="Helvetica" pitchFamily="2" charset="0"/>
              </a:rPr>
              <a:t>TransPlanet</a:t>
            </a:r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 electronic transport model with a UV emission by H2 model that I initially developed for this study.</a:t>
            </a:r>
          </a:p>
          <a:p>
            <a:endParaRPr lang="en-US" noProof="0" dirty="0">
              <a:solidFill>
                <a:srgbClr val="000000"/>
              </a:solidFill>
              <a:effectLst/>
              <a:latin typeface="Time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So, By considering an (</a:t>
            </a:r>
            <a:r>
              <a:rPr lang="en-US" b="1" noProof="0" dirty="0">
                <a:solidFill>
                  <a:srgbClr val="000000"/>
                </a:solidFill>
                <a:effectLst/>
                <a:latin typeface="Helvetica" pitchFamily="2" charset="0"/>
              </a:rPr>
              <a:t>2</a:t>
            </a:r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) atmospheric model and an initial electron flux distribution, characterized by an average energy E0, this model calculates electron transport and outputs (</a:t>
            </a:r>
            <a:r>
              <a:rPr lang="en-US" b="1" noProof="0" dirty="0">
                <a:solidFill>
                  <a:srgbClr val="000000"/>
                </a:solidFill>
                <a:effectLst/>
                <a:latin typeface="Helvetica" pitchFamily="2" charset="0"/>
              </a:rPr>
              <a:t>3)</a:t>
            </a:r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 electron flux as a function of altitude and energy. (</a:t>
            </a:r>
            <a:r>
              <a:rPr lang="en-US" b="1" noProof="0" dirty="0">
                <a:solidFill>
                  <a:srgbClr val="000000"/>
                </a:solidFill>
                <a:effectLst/>
                <a:latin typeface="Helvetica" pitchFamily="2" charset="0"/>
              </a:rPr>
              <a:t>4</a:t>
            </a:r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) In This study we use the </a:t>
            </a:r>
            <a:r>
              <a:rPr lang="en-US" noProof="0" dirty="0" err="1">
                <a:solidFill>
                  <a:srgbClr val="000000"/>
                </a:solidFill>
                <a:effectLst/>
                <a:latin typeface="Helvetica" pitchFamily="2" charset="0"/>
              </a:rPr>
              <a:t>Grodent</a:t>
            </a:r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 et al. (2001) atmospheric model, which is the most advanced model of the atmospheric composition of Jupiter's auroral regions.</a:t>
            </a:r>
          </a:p>
          <a:p>
            <a:endParaRPr lang="en-US" noProof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Then, this electron flux is used to calculate H2 excitation and emission rates, before calculating the synthetic spectrum in a given theta viewing angle. </a:t>
            </a:r>
          </a:p>
          <a:p>
            <a:endParaRPr lang="en-US" noProof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Finally, for each synthetic spectrum, (</a:t>
            </a:r>
            <a:r>
              <a:rPr lang="en-US" b="1" noProof="0" dirty="0">
                <a:solidFill>
                  <a:srgbClr val="000000"/>
                </a:solidFill>
                <a:effectLst/>
                <a:latin typeface="Helvetica" pitchFamily="2" charset="0"/>
              </a:rPr>
              <a:t>5</a:t>
            </a:r>
            <a:r>
              <a:rPr lang="en-US" noProof="0" dirty="0">
                <a:solidFill>
                  <a:srgbClr val="000000"/>
                </a:solidFill>
                <a:effectLst/>
                <a:latin typeface="Helvetica" pitchFamily="2" charset="0"/>
              </a:rPr>
              <a:t>) we calculate the CR value as a function of the characteristic energy E0 and the theta emission angle we consider. </a:t>
            </a:r>
          </a:p>
          <a:p>
            <a:endParaRPr lang="en-US" noProof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noProof="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875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In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study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used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two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types of initial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flux distribution to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modelise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the CR(E,THETA)</a:t>
            </a:r>
          </a:p>
          <a:p>
            <a:endParaRPr lang="fr-FR" sz="12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used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fr-FR" sz="1200" b="1" dirty="0">
                <a:solidFill>
                  <a:srgbClr val="000000"/>
                </a:solidFill>
                <a:effectLst/>
                <a:latin typeface="Helvetica" pitchFamily="2" charset="0"/>
              </a:rPr>
              <a:t>1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) a mono-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energetic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distribution and a kappa distribution (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given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by </a:t>
            </a:r>
            <a:r>
              <a:rPr lang="fr-FR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sz="1200" dirty="0">
                <a:solidFill>
                  <a:srgbClr val="000000"/>
                </a:solidFill>
                <a:effectLst/>
                <a:latin typeface="Helvetica" pitchFamily="2" charset="0"/>
              </a:rPr>
              <a:t> formula).</a:t>
            </a:r>
          </a:p>
          <a:p>
            <a:endParaRPr lang="fr-FR" sz="12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sz="1200" dirty="0" err="1"/>
              <a:t>Thus</a:t>
            </a:r>
            <a:r>
              <a:rPr lang="fr-FR" sz="1200" dirty="0"/>
              <a:t>, by modeling </a:t>
            </a:r>
            <a:r>
              <a:rPr lang="fr-FR" sz="1200" dirty="0" err="1"/>
              <a:t>electron</a:t>
            </a:r>
            <a:r>
              <a:rPr lang="fr-FR" sz="1200" dirty="0"/>
              <a:t> transport for </a:t>
            </a:r>
            <a:r>
              <a:rPr lang="fr-FR" sz="1200" dirty="0" err="1"/>
              <a:t>these</a:t>
            </a:r>
            <a:r>
              <a:rPr lang="fr-FR" sz="1200" dirty="0"/>
              <a:t> </a:t>
            </a:r>
            <a:r>
              <a:rPr lang="fr-FR" sz="1200" dirty="0" err="1"/>
              <a:t>two</a:t>
            </a:r>
            <a:r>
              <a:rPr lang="fr-FR" sz="1200" dirty="0"/>
              <a:t> types of distribution (</a:t>
            </a:r>
            <a:r>
              <a:rPr lang="fr-FR" sz="1200" b="1" dirty="0"/>
              <a:t>2),</a:t>
            </a:r>
            <a:r>
              <a:rPr lang="fr-FR" sz="1200" dirty="0"/>
              <a:t> </a:t>
            </a:r>
            <a:r>
              <a:rPr lang="fr-FR" sz="1200" dirty="0" err="1"/>
              <a:t>we</a:t>
            </a:r>
            <a:r>
              <a:rPr lang="fr-FR" sz="1200" dirty="0"/>
              <a:t> </a:t>
            </a:r>
            <a:r>
              <a:rPr lang="fr-FR" sz="1200" dirty="0" err="1"/>
              <a:t>obtain</a:t>
            </a:r>
            <a:r>
              <a:rPr lang="fr-FR" sz="1200" dirty="0"/>
              <a:t> </a:t>
            </a:r>
            <a:r>
              <a:rPr lang="fr-FR" sz="1200" dirty="0" err="1"/>
              <a:t>these</a:t>
            </a:r>
            <a:r>
              <a:rPr lang="fr-FR" sz="1200" dirty="0"/>
              <a:t> </a:t>
            </a:r>
            <a:r>
              <a:rPr lang="fr-FR" sz="1200" dirty="0" err="1"/>
              <a:t>results</a:t>
            </a:r>
            <a:r>
              <a:rPr lang="fr-FR" sz="1200" dirty="0"/>
              <a:t> </a:t>
            </a:r>
            <a:r>
              <a:rPr lang="fr-FR" sz="1200" dirty="0" err="1"/>
              <a:t>describing</a:t>
            </a:r>
            <a:r>
              <a:rPr lang="fr-FR" sz="1200" dirty="0"/>
              <a:t> </a:t>
            </a:r>
            <a:r>
              <a:rPr lang="fr-FR" sz="1200" dirty="0" err="1"/>
              <a:t>electron</a:t>
            </a:r>
            <a:r>
              <a:rPr lang="fr-FR" sz="1200" dirty="0"/>
              <a:t> flux as a </a:t>
            </a:r>
            <a:r>
              <a:rPr lang="fr-FR" sz="1200" dirty="0" err="1"/>
              <a:t>function</a:t>
            </a:r>
            <a:r>
              <a:rPr lang="fr-FR" sz="1200" dirty="0"/>
              <a:t> of </a:t>
            </a:r>
            <a:r>
              <a:rPr lang="fr-FR" sz="1200" dirty="0" err="1"/>
              <a:t>energy</a:t>
            </a:r>
            <a:r>
              <a:rPr lang="fr-FR" sz="1200" dirty="0"/>
              <a:t> and altitude </a:t>
            </a:r>
            <a:r>
              <a:rPr lang="fr-FR" sz="1200" dirty="0" err="1"/>
              <a:t>after</a:t>
            </a:r>
            <a:r>
              <a:rPr lang="fr-FR" sz="1200" dirty="0"/>
              <a:t> </a:t>
            </a:r>
            <a:r>
              <a:rPr lang="fr-FR" sz="1200" dirty="0" err="1"/>
              <a:t>precipitation</a:t>
            </a:r>
            <a:r>
              <a:rPr lang="fr-FR" sz="1200" dirty="0"/>
              <a:t>. </a:t>
            </a:r>
          </a:p>
          <a:p>
            <a:endParaRPr lang="fr-FR" sz="1200" dirty="0"/>
          </a:p>
          <a:p>
            <a:r>
              <a:rPr lang="fr-FR" sz="1200" dirty="0"/>
              <a:t>This </a:t>
            </a:r>
            <a:r>
              <a:rPr lang="fr-FR" sz="1200" dirty="0" err="1"/>
              <a:t>clearly</a:t>
            </a:r>
            <a:r>
              <a:rPr lang="fr-FR" sz="1200" dirty="0"/>
              <a:t> shows the </a:t>
            </a:r>
            <a:r>
              <a:rPr lang="fr-FR" sz="1200" dirty="0" err="1"/>
              <a:t>difference</a:t>
            </a:r>
            <a:r>
              <a:rPr lang="fr-FR" sz="1200" dirty="0"/>
              <a:t> </a:t>
            </a:r>
            <a:r>
              <a:rPr lang="fr-FR" sz="1200" dirty="0" err="1"/>
              <a:t>between</a:t>
            </a:r>
            <a:r>
              <a:rPr lang="fr-FR" sz="1200" dirty="0"/>
              <a:t> </a:t>
            </a:r>
            <a:r>
              <a:rPr lang="fr-FR" sz="1200" dirty="0" err="1"/>
              <a:t>these</a:t>
            </a:r>
            <a:r>
              <a:rPr lang="fr-FR" sz="1200" dirty="0"/>
              <a:t> </a:t>
            </a:r>
            <a:r>
              <a:rPr lang="fr-FR" sz="1200" dirty="0" err="1"/>
              <a:t>two</a:t>
            </a:r>
            <a:r>
              <a:rPr lang="fr-FR" sz="1200" dirty="0"/>
              <a:t> initial </a:t>
            </a:r>
            <a:r>
              <a:rPr lang="fr-FR" sz="1200" dirty="0" err="1"/>
              <a:t>electron</a:t>
            </a:r>
            <a:r>
              <a:rPr lang="fr-FR" sz="1200" dirty="0"/>
              <a:t> flux distributions, </a:t>
            </a:r>
            <a:r>
              <a:rPr lang="fr-FR" sz="1200" dirty="0" err="1"/>
              <a:t>which</a:t>
            </a:r>
            <a:r>
              <a:rPr lang="fr-FR" sz="1200" dirty="0"/>
              <a:t> </a:t>
            </a:r>
            <a:r>
              <a:rPr lang="fr-FR" sz="1200" dirty="0" err="1"/>
              <a:t>precipitate</a:t>
            </a:r>
            <a:r>
              <a:rPr lang="fr-FR" sz="1200" dirty="0"/>
              <a:t> in the auroral </a:t>
            </a:r>
            <a:r>
              <a:rPr lang="fr-FR" sz="1200" dirty="0" err="1"/>
              <a:t>regions</a:t>
            </a:r>
            <a:r>
              <a:rPr lang="fr-FR" sz="1200" dirty="0"/>
              <a:t> for the </a:t>
            </a:r>
            <a:r>
              <a:rPr lang="fr-FR" sz="1200" dirty="0" err="1"/>
              <a:t>same</a:t>
            </a:r>
            <a:r>
              <a:rPr lang="fr-FR" sz="1200" dirty="0"/>
              <a:t> </a:t>
            </a:r>
            <a:r>
              <a:rPr lang="fr-FR" sz="1200" dirty="0" err="1"/>
              <a:t>average</a:t>
            </a:r>
            <a:r>
              <a:rPr lang="fr-FR" sz="1200" dirty="0"/>
              <a:t> </a:t>
            </a:r>
            <a:r>
              <a:rPr lang="fr-FR" sz="1200" dirty="0" err="1"/>
              <a:t>energy</a:t>
            </a:r>
            <a:r>
              <a:rPr lang="fr-FR" sz="1200" dirty="0"/>
              <a:t>. </a:t>
            </a:r>
          </a:p>
          <a:p>
            <a:r>
              <a:rPr lang="fr-FR" sz="1200" dirty="0" err="1"/>
              <a:t>Moreover</a:t>
            </a:r>
            <a:r>
              <a:rPr lang="fr-FR" sz="1200" dirty="0"/>
              <a:t>, </a:t>
            </a:r>
            <a:r>
              <a:rPr lang="fr-FR" sz="1200" dirty="0" err="1"/>
              <a:t>this</a:t>
            </a:r>
            <a:r>
              <a:rPr lang="fr-FR" sz="1200" dirty="0"/>
              <a:t> </a:t>
            </a:r>
            <a:r>
              <a:rPr lang="fr-FR" sz="1200" dirty="0" err="1"/>
              <a:t>difference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essentially</a:t>
            </a:r>
            <a:r>
              <a:rPr lang="fr-FR" sz="1200" dirty="0"/>
              <a:t> due to the </a:t>
            </a:r>
            <a:r>
              <a:rPr lang="fr-FR" sz="1200" dirty="0" err="1"/>
              <a:t>tail</a:t>
            </a:r>
            <a:r>
              <a:rPr lang="fr-FR" sz="1200" dirty="0"/>
              <a:t> of the kappa distribution, </a:t>
            </a:r>
            <a:r>
              <a:rPr lang="fr-FR" sz="1200" dirty="0" err="1"/>
              <a:t>which</a:t>
            </a:r>
            <a:r>
              <a:rPr lang="fr-FR" sz="1200" dirty="0"/>
              <a:t> </a:t>
            </a:r>
            <a:r>
              <a:rPr lang="fr-FR" sz="1200" dirty="0" err="1"/>
              <a:t>contains</a:t>
            </a:r>
            <a:r>
              <a:rPr lang="fr-FR" sz="1200" dirty="0"/>
              <a:t> </a:t>
            </a:r>
            <a:r>
              <a:rPr lang="fr-FR" sz="1200" dirty="0" err="1"/>
              <a:t>energetic</a:t>
            </a:r>
            <a:r>
              <a:rPr lang="fr-FR" sz="1200" dirty="0"/>
              <a:t> </a:t>
            </a:r>
            <a:r>
              <a:rPr lang="fr-FR" sz="1200" dirty="0" err="1"/>
              <a:t>electrons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can </a:t>
            </a:r>
            <a:r>
              <a:rPr lang="fr-FR" sz="1200" dirty="0" err="1"/>
              <a:t>penetrate</a:t>
            </a:r>
            <a:r>
              <a:rPr lang="fr-FR" sz="1200" dirty="0"/>
              <a:t> </a:t>
            </a:r>
            <a:r>
              <a:rPr lang="fr-FR" sz="1200" dirty="0" err="1"/>
              <a:t>deeper</a:t>
            </a:r>
            <a:r>
              <a:rPr lang="fr-FR" sz="1200" dirty="0"/>
              <a:t> </a:t>
            </a:r>
            <a:r>
              <a:rPr lang="fr-FR" sz="1200" dirty="0" err="1"/>
              <a:t>into</a:t>
            </a:r>
            <a:r>
              <a:rPr lang="fr-FR" sz="1200" dirty="0"/>
              <a:t> the </a:t>
            </a:r>
            <a:r>
              <a:rPr lang="fr-FR" sz="1200" dirty="0" err="1"/>
              <a:t>atmosphere</a:t>
            </a:r>
            <a:r>
              <a:rPr lang="fr-FR" sz="1200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422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Thus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By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varying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mean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initial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and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emission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angle, (</a:t>
            </a:r>
            <a:r>
              <a:rPr lang="fr-FR" b="1" dirty="0">
                <a:solidFill>
                  <a:srgbClr val="000000"/>
                </a:solidFill>
                <a:effectLst/>
                <a:latin typeface="Helvetica" pitchFamily="2" charset="0"/>
              </a:rPr>
              <a:t>1)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can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build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relationship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the CR(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E,phi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). For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each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type of initial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flux distribution. 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As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shown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figures, the CR(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E,theta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relationship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represented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with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surface in gold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color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Following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result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the CR(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E,theta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relationships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are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also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different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for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each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initial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flux distributions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used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For a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fixed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emission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angle (</a:t>
            </a:r>
            <a:r>
              <a:rPr lang="fr-FR" b="1" dirty="0">
                <a:solidFill>
                  <a:srgbClr val="000000"/>
                </a:solidFill>
                <a:effectLst/>
                <a:latin typeface="Helvetica" pitchFamily="2" charset="0"/>
              </a:rPr>
              <a:t>2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differences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can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be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seen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more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clearly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deduce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when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consider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monoenergetic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distribution case to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estimate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average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for a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fixed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CR , the (</a:t>
            </a:r>
            <a:r>
              <a:rPr lang="fr-FR" b="1" dirty="0">
                <a:solidFill>
                  <a:srgbClr val="000000"/>
                </a:solidFill>
                <a:effectLst/>
                <a:latin typeface="Helvetica" pitchFamily="2" charset="0"/>
              </a:rPr>
              <a:t>3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low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energies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are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overestimated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below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intersection point) and high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energies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are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underestimated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80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Now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Using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CR(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E,theta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relationship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and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observed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CR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maps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fr-FR" b="1" dirty="0">
                <a:solidFill>
                  <a:srgbClr val="000000"/>
                </a:solidFill>
                <a:effectLst/>
                <a:latin typeface="Helvetica" pitchFamily="2" charset="0"/>
              </a:rPr>
              <a:t>1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can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deduce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average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maps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for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two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initial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flux distributions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considered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study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So,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Here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see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for a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realistic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kappa distribution,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average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energies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are about a few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hundred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keV,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with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peaks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up to 600 keV in the main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emission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388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En conclusion :</a:t>
            </a:r>
            <a:br>
              <a:rPr lang="fr-FR" dirty="0">
                <a:solidFill>
                  <a:srgbClr val="000000"/>
                </a:solidFill>
                <a:effectLst/>
                <a:latin typeface="Times" pitchFamily="2" charset="0"/>
              </a:rPr>
            </a:br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- By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using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 kappa distribution to model the CR(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E,theta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relationship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can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obtain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realistic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estimation of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average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Jupiter's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# -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resulting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CR(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E,theta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relationships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for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each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type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flux distribution are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different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and show us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when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consider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monoenergetic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distribution for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average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underestimated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-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It's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important to know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study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used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 1D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atmospheric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model and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therefore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do not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take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into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account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variability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CH4 homopause in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because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some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observations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hydrocarbon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(Sinclair et al. 2018) show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variabilities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their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abundances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which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means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CH4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might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not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be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homogeneous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 This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could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have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potentially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significant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differences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estimating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average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electrons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precipitating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these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auroral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regions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-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Thus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one of the important perspectives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study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take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into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account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CH4 homopause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variability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when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modeling the CR(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E,theta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relationship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Thunk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you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fr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listning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…</a:t>
            </a: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#-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Finally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also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plan to use the CR(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E,theta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relationship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map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average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other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PJs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make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a temporal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comparison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C6F26-029F-3E47-9115-DC69B70F2A9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52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9903" y="1767462"/>
            <a:ext cx="14399419" cy="3759917"/>
          </a:xfrm>
        </p:spPr>
        <p:txBody>
          <a:bodyPr anchor="b"/>
          <a:lstStyle>
            <a:lvl1pPr algn="ctr">
              <a:defRPr sz="944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9903" y="5672376"/>
            <a:ext cx="14399419" cy="2607442"/>
          </a:xfrm>
        </p:spPr>
        <p:txBody>
          <a:bodyPr/>
          <a:lstStyle>
            <a:lvl1pPr marL="0" indent="0" algn="ctr">
              <a:buNone/>
              <a:defRPr sz="3779"/>
            </a:lvl1pPr>
            <a:lvl2pPr marL="719953" indent="0" algn="ctr">
              <a:buNone/>
              <a:defRPr sz="3149"/>
            </a:lvl2pPr>
            <a:lvl3pPr marL="1439906" indent="0" algn="ctr">
              <a:buNone/>
              <a:defRPr sz="2834"/>
            </a:lvl3pPr>
            <a:lvl4pPr marL="2159859" indent="0" algn="ctr">
              <a:buNone/>
              <a:defRPr sz="2520"/>
            </a:lvl4pPr>
            <a:lvl5pPr marL="2879811" indent="0" algn="ctr">
              <a:buNone/>
              <a:defRPr sz="2520"/>
            </a:lvl5pPr>
            <a:lvl6pPr marL="3599764" indent="0" algn="ctr">
              <a:buNone/>
              <a:defRPr sz="2520"/>
            </a:lvl6pPr>
            <a:lvl7pPr marL="4319717" indent="0" algn="ctr">
              <a:buNone/>
              <a:defRPr sz="2520"/>
            </a:lvl7pPr>
            <a:lvl8pPr marL="5039670" indent="0" algn="ctr">
              <a:buNone/>
              <a:defRPr sz="2520"/>
            </a:lvl8pPr>
            <a:lvl9pPr marL="5759623" indent="0" algn="ctr">
              <a:buNone/>
              <a:defRPr sz="252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3B5F5-BE9A-754A-9FEC-F1D0A16022F8}" type="datetime1">
              <a:rPr lang="fr-FR" smtClean="0"/>
              <a:t>07/01/2024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89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D6F1-D590-5149-8422-2A724B7B5019}" type="datetime1">
              <a:rPr lang="fr-FR" smtClean="0"/>
              <a:t>07/01/2024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23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39445" y="574987"/>
            <a:ext cx="4139833" cy="91523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9947" y="574987"/>
            <a:ext cx="12179508" cy="91523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F28F-95D3-6848-A83F-4CD99D122F6D}" type="datetime1">
              <a:rPr lang="fr-FR" smtClean="0"/>
              <a:t>07/01/2024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00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46D8-3C46-1343-A751-82CFE399E49E}" type="datetime1">
              <a:rPr lang="fr-FR" smtClean="0"/>
              <a:t>07/01/2024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90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947" y="2692442"/>
            <a:ext cx="16559332" cy="4492401"/>
          </a:xfrm>
        </p:spPr>
        <p:txBody>
          <a:bodyPr anchor="b"/>
          <a:lstStyle>
            <a:lvl1pPr>
              <a:defRPr sz="944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947" y="7227343"/>
            <a:ext cx="16559332" cy="2362447"/>
          </a:xfrm>
        </p:spPr>
        <p:txBody>
          <a:bodyPr/>
          <a:lstStyle>
            <a:lvl1pPr marL="0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1pPr>
            <a:lvl2pPr marL="719953" indent="0">
              <a:buNone/>
              <a:defRPr sz="3149">
                <a:solidFill>
                  <a:schemeClr val="tx1">
                    <a:tint val="75000"/>
                  </a:schemeClr>
                </a:solidFill>
              </a:defRPr>
            </a:lvl2pPr>
            <a:lvl3pPr marL="1439906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3pPr>
            <a:lvl4pPr marL="2159859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81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76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717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67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62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D384D-3437-984A-B93A-2EC3E1E1451F}" type="datetime1">
              <a:rPr lang="fr-FR" smtClean="0"/>
              <a:t>07/01/2024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8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9947" y="2874937"/>
            <a:ext cx="8159671" cy="68523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9607" y="2874937"/>
            <a:ext cx="8159671" cy="68523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4C4-10A2-7443-A09E-0BDB55667095}" type="datetime1">
              <a:rPr lang="fr-FR" smtClean="0"/>
              <a:t>07/01/2024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58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447" y="574988"/>
            <a:ext cx="16559332" cy="208745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448" y="2647443"/>
            <a:ext cx="8122171" cy="1297471"/>
          </a:xfrm>
        </p:spPr>
        <p:txBody>
          <a:bodyPr anchor="b"/>
          <a:lstStyle>
            <a:lvl1pPr marL="0" indent="0">
              <a:buNone/>
              <a:defRPr sz="3779" b="1"/>
            </a:lvl1pPr>
            <a:lvl2pPr marL="719953" indent="0">
              <a:buNone/>
              <a:defRPr sz="3149" b="1"/>
            </a:lvl2pPr>
            <a:lvl3pPr marL="1439906" indent="0">
              <a:buNone/>
              <a:defRPr sz="2834" b="1"/>
            </a:lvl3pPr>
            <a:lvl4pPr marL="2159859" indent="0">
              <a:buNone/>
              <a:defRPr sz="2520" b="1"/>
            </a:lvl4pPr>
            <a:lvl5pPr marL="2879811" indent="0">
              <a:buNone/>
              <a:defRPr sz="2520" b="1"/>
            </a:lvl5pPr>
            <a:lvl6pPr marL="3599764" indent="0">
              <a:buNone/>
              <a:defRPr sz="2520" b="1"/>
            </a:lvl6pPr>
            <a:lvl7pPr marL="4319717" indent="0">
              <a:buNone/>
              <a:defRPr sz="2520" b="1"/>
            </a:lvl7pPr>
            <a:lvl8pPr marL="5039670" indent="0">
              <a:buNone/>
              <a:defRPr sz="2520" b="1"/>
            </a:lvl8pPr>
            <a:lvl9pPr marL="5759623" indent="0">
              <a:buNone/>
              <a:defRPr sz="25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2448" y="3944914"/>
            <a:ext cx="8122171" cy="58023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19608" y="2647443"/>
            <a:ext cx="8162171" cy="1297471"/>
          </a:xfrm>
        </p:spPr>
        <p:txBody>
          <a:bodyPr anchor="b"/>
          <a:lstStyle>
            <a:lvl1pPr marL="0" indent="0">
              <a:buNone/>
              <a:defRPr sz="3779" b="1"/>
            </a:lvl1pPr>
            <a:lvl2pPr marL="719953" indent="0">
              <a:buNone/>
              <a:defRPr sz="3149" b="1"/>
            </a:lvl2pPr>
            <a:lvl3pPr marL="1439906" indent="0">
              <a:buNone/>
              <a:defRPr sz="2834" b="1"/>
            </a:lvl3pPr>
            <a:lvl4pPr marL="2159859" indent="0">
              <a:buNone/>
              <a:defRPr sz="2520" b="1"/>
            </a:lvl4pPr>
            <a:lvl5pPr marL="2879811" indent="0">
              <a:buNone/>
              <a:defRPr sz="2520" b="1"/>
            </a:lvl5pPr>
            <a:lvl6pPr marL="3599764" indent="0">
              <a:buNone/>
              <a:defRPr sz="2520" b="1"/>
            </a:lvl6pPr>
            <a:lvl7pPr marL="4319717" indent="0">
              <a:buNone/>
              <a:defRPr sz="2520" b="1"/>
            </a:lvl7pPr>
            <a:lvl8pPr marL="5039670" indent="0">
              <a:buNone/>
              <a:defRPr sz="2520" b="1"/>
            </a:lvl8pPr>
            <a:lvl9pPr marL="5759623" indent="0">
              <a:buNone/>
              <a:defRPr sz="25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19608" y="3944914"/>
            <a:ext cx="8162171" cy="58023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5BA0-632C-4E47-BF68-052D47EE88D3}" type="datetime1">
              <a:rPr lang="fr-FR" smtClean="0"/>
              <a:t>07/01/2024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63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5EAE-AB3B-4B4C-BF43-3E07095CAB9D}" type="datetime1">
              <a:rPr lang="fr-FR" smtClean="0"/>
              <a:t>07/01/2024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28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3180-D5B0-C54C-B1CA-CF06AFCA13F6}" type="datetime1">
              <a:rPr lang="fr-FR" smtClean="0"/>
              <a:t>07/01/2024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13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448" y="719984"/>
            <a:ext cx="6192249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2171" y="1554966"/>
            <a:ext cx="9719608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79"/>
            </a:lvl3pPr>
            <a:lvl4pPr>
              <a:defRPr sz="3149"/>
            </a:lvl4pPr>
            <a:lvl5pPr>
              <a:defRPr sz="3149"/>
            </a:lvl5pPr>
            <a:lvl6pPr>
              <a:defRPr sz="3149"/>
            </a:lvl6pPr>
            <a:lvl7pPr>
              <a:defRPr sz="3149"/>
            </a:lvl7pPr>
            <a:lvl8pPr>
              <a:defRPr sz="3149"/>
            </a:lvl8pPr>
            <a:lvl9pPr>
              <a:defRPr sz="31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448" y="3239929"/>
            <a:ext cx="6192249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53" indent="0">
              <a:buNone/>
              <a:defRPr sz="2205"/>
            </a:lvl2pPr>
            <a:lvl3pPr marL="1439906" indent="0">
              <a:buNone/>
              <a:defRPr sz="1890"/>
            </a:lvl3pPr>
            <a:lvl4pPr marL="2159859" indent="0">
              <a:buNone/>
              <a:defRPr sz="1575"/>
            </a:lvl4pPr>
            <a:lvl5pPr marL="2879811" indent="0">
              <a:buNone/>
              <a:defRPr sz="1575"/>
            </a:lvl5pPr>
            <a:lvl6pPr marL="3599764" indent="0">
              <a:buNone/>
              <a:defRPr sz="1575"/>
            </a:lvl6pPr>
            <a:lvl7pPr marL="4319717" indent="0">
              <a:buNone/>
              <a:defRPr sz="1575"/>
            </a:lvl7pPr>
            <a:lvl8pPr marL="5039670" indent="0">
              <a:buNone/>
              <a:defRPr sz="1575"/>
            </a:lvl8pPr>
            <a:lvl9pPr marL="5759623" indent="0">
              <a:buNone/>
              <a:defRPr sz="15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3F11-A895-E344-A6BD-9EDBB92EDBD7}" type="datetime1">
              <a:rPr lang="fr-FR" smtClean="0"/>
              <a:t>07/01/2024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65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448" y="719984"/>
            <a:ext cx="6192249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2171" y="1554966"/>
            <a:ext cx="9719608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53" indent="0">
              <a:buNone/>
              <a:defRPr sz="4409"/>
            </a:lvl2pPr>
            <a:lvl3pPr marL="1439906" indent="0">
              <a:buNone/>
              <a:defRPr sz="3779"/>
            </a:lvl3pPr>
            <a:lvl4pPr marL="2159859" indent="0">
              <a:buNone/>
              <a:defRPr sz="3149"/>
            </a:lvl4pPr>
            <a:lvl5pPr marL="2879811" indent="0">
              <a:buNone/>
              <a:defRPr sz="3149"/>
            </a:lvl5pPr>
            <a:lvl6pPr marL="3599764" indent="0">
              <a:buNone/>
              <a:defRPr sz="3149"/>
            </a:lvl6pPr>
            <a:lvl7pPr marL="4319717" indent="0">
              <a:buNone/>
              <a:defRPr sz="3149"/>
            </a:lvl7pPr>
            <a:lvl8pPr marL="5039670" indent="0">
              <a:buNone/>
              <a:defRPr sz="3149"/>
            </a:lvl8pPr>
            <a:lvl9pPr marL="5759623" indent="0">
              <a:buNone/>
              <a:defRPr sz="314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448" y="3239929"/>
            <a:ext cx="6192249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53" indent="0">
              <a:buNone/>
              <a:defRPr sz="2205"/>
            </a:lvl2pPr>
            <a:lvl3pPr marL="1439906" indent="0">
              <a:buNone/>
              <a:defRPr sz="1890"/>
            </a:lvl3pPr>
            <a:lvl4pPr marL="2159859" indent="0">
              <a:buNone/>
              <a:defRPr sz="1575"/>
            </a:lvl4pPr>
            <a:lvl5pPr marL="2879811" indent="0">
              <a:buNone/>
              <a:defRPr sz="1575"/>
            </a:lvl5pPr>
            <a:lvl6pPr marL="3599764" indent="0">
              <a:buNone/>
              <a:defRPr sz="1575"/>
            </a:lvl6pPr>
            <a:lvl7pPr marL="4319717" indent="0">
              <a:buNone/>
              <a:defRPr sz="1575"/>
            </a:lvl7pPr>
            <a:lvl8pPr marL="5039670" indent="0">
              <a:buNone/>
              <a:defRPr sz="1575"/>
            </a:lvl8pPr>
            <a:lvl9pPr marL="5759623" indent="0">
              <a:buNone/>
              <a:defRPr sz="15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5000-7CA1-B64F-B439-88E98D75D1BE}" type="datetime1">
              <a:rPr lang="fr-FR" smtClean="0"/>
              <a:t>07/01/2024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72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9947" y="574988"/>
            <a:ext cx="16559332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9947" y="2874937"/>
            <a:ext cx="16559332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D854D-B1AF-D649-92FA-9ABB734EF3EA}" type="datetime1">
              <a:rPr lang="fr-FR" smtClean="0"/>
              <a:t>07/01/2024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0E006-D179-4145-A63C-64858FCA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38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70.png"/><Relationship Id="rId3" Type="http://schemas.openxmlformats.org/officeDocument/2006/relationships/image" Target="../media/image55.png"/><Relationship Id="rId7" Type="http://schemas.openxmlformats.org/officeDocument/2006/relationships/image" Target="../media/image440.png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68.png"/><Relationship Id="rId5" Type="http://schemas.openxmlformats.org/officeDocument/2006/relationships/image" Target="../media/image420.png"/><Relationship Id="rId10" Type="http://schemas.openxmlformats.org/officeDocument/2006/relationships/image" Target="../media/image5.png"/><Relationship Id="rId4" Type="http://schemas.openxmlformats.org/officeDocument/2006/relationships/image" Target="../media/image410.png"/><Relationship Id="rId9" Type="http://schemas.openxmlformats.org/officeDocument/2006/relationships/image" Target="../media/image460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gif"/><Relationship Id="rId9" Type="http://schemas.openxmlformats.org/officeDocument/2006/relationships/image" Target="../media/image53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0" Type="http://schemas.openxmlformats.org/officeDocument/2006/relationships/image" Target="../media/image2.png"/><Relationship Id="rId9" Type="http://schemas.openxmlformats.org/officeDocument/2006/relationships/image" Target="../media/image5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49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2.png"/><Relationship Id="rId4" Type="http://schemas.openxmlformats.org/officeDocument/2006/relationships/image" Target="../media/image64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lanète, sphère, espace, objet astronomique&#10;&#10;Description générée automatiquement">
            <a:extLst>
              <a:ext uri="{FF2B5EF4-FFF2-40B4-BE49-F238E27FC236}">
                <a16:creationId xmlns:a16="http://schemas.microsoft.com/office/drawing/2014/main" id="{96524DD0-3A06-19FD-D505-D69335896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095" y="1927743"/>
            <a:ext cx="9259034" cy="694427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3F3CDC82-7763-134C-FFAB-DCEB911C9C30}"/>
              </a:ext>
            </a:extLst>
          </p:cNvPr>
          <p:cNvSpPr txBox="1">
            <a:spLocks/>
          </p:cNvSpPr>
          <p:nvPr/>
        </p:nvSpPr>
        <p:spPr>
          <a:xfrm>
            <a:off x="2807566" y="927937"/>
            <a:ext cx="13584092" cy="1804674"/>
          </a:xfrm>
          <a:prstGeom prst="rect">
            <a:avLst/>
          </a:prstGeom>
        </p:spPr>
        <p:txBody>
          <a:bodyPr vert="horz" lIns="121913" tIns="60957" rIns="121913" bIns="60957" rtlCol="0" anchor="b">
            <a:normAutofit fontScale="97500"/>
          </a:bodyPr>
          <a:lstStyle>
            <a:lvl1pPr algn="ctr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44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Energy mapping of the </a:t>
            </a:r>
            <a:r>
              <a:rPr lang="fr-FR" sz="3600" dirty="0" err="1">
                <a:solidFill>
                  <a:schemeClr val="bg1"/>
                </a:solidFill>
              </a:rPr>
              <a:t>Jupiter's</a:t>
            </a:r>
            <a:r>
              <a:rPr lang="fr-FR" sz="3600" dirty="0">
                <a:solidFill>
                  <a:schemeClr val="bg1"/>
                </a:solidFill>
              </a:rPr>
              <a:t> auroral </a:t>
            </a:r>
            <a:r>
              <a:rPr lang="fr-FR" sz="3600" dirty="0" err="1">
                <a:solidFill>
                  <a:schemeClr val="bg1"/>
                </a:solidFill>
              </a:rPr>
              <a:t>electrons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from</a:t>
            </a:r>
            <a:r>
              <a:rPr lang="fr-FR" sz="3600" dirty="0">
                <a:solidFill>
                  <a:schemeClr val="bg1"/>
                </a:solidFill>
              </a:rPr>
              <a:t> the Juno/UVS data </a:t>
            </a:r>
            <a:r>
              <a:rPr lang="fr-FR" sz="3600" dirty="0" err="1">
                <a:solidFill>
                  <a:schemeClr val="bg1"/>
                </a:solidFill>
              </a:rPr>
              <a:t>with</a:t>
            </a:r>
            <a:r>
              <a:rPr lang="fr-FR" sz="3600" dirty="0">
                <a:solidFill>
                  <a:schemeClr val="bg1"/>
                </a:solidFill>
              </a:rPr>
              <a:t> a new H</a:t>
            </a:r>
            <a:r>
              <a:rPr lang="fr-FR" sz="3600" baseline="-25000" dirty="0">
                <a:solidFill>
                  <a:schemeClr val="bg1"/>
                </a:solidFill>
              </a:rPr>
              <a:t>2</a:t>
            </a:r>
            <a:r>
              <a:rPr lang="fr-FR" sz="3600" dirty="0">
                <a:solidFill>
                  <a:schemeClr val="bg1"/>
                </a:solidFill>
              </a:rPr>
              <a:t> UV </a:t>
            </a:r>
            <a:r>
              <a:rPr lang="fr-FR" sz="3600" dirty="0" err="1">
                <a:solidFill>
                  <a:schemeClr val="bg1"/>
                </a:solidFill>
              </a:rPr>
              <a:t>emission</a:t>
            </a:r>
            <a:r>
              <a:rPr lang="fr-FR" sz="3600" dirty="0">
                <a:solidFill>
                  <a:schemeClr val="bg1"/>
                </a:solidFill>
              </a:rPr>
              <a:t> model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06C449-DECC-FC6D-7DB0-FEC448B4582A}"/>
              </a:ext>
            </a:extLst>
          </p:cNvPr>
          <p:cNvSpPr txBox="1"/>
          <p:nvPr/>
        </p:nvSpPr>
        <p:spPr>
          <a:xfrm>
            <a:off x="6171835" y="8095148"/>
            <a:ext cx="6124016" cy="163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67" dirty="0">
                <a:solidFill>
                  <a:schemeClr val="bg1"/>
                </a:solidFill>
              </a:rPr>
              <a:t>Bilal </a:t>
            </a:r>
            <a:r>
              <a:rPr lang="fr-FR" sz="2667" dirty="0" err="1">
                <a:solidFill>
                  <a:schemeClr val="bg1"/>
                </a:solidFill>
              </a:rPr>
              <a:t>Benmahi</a:t>
            </a:r>
            <a:r>
              <a:rPr lang="fr-FR" sz="2667" dirty="0">
                <a:solidFill>
                  <a:schemeClr val="bg1"/>
                </a:solidFill>
              </a:rPr>
              <a:t> et al.</a:t>
            </a:r>
          </a:p>
          <a:p>
            <a:pPr algn="ctr"/>
            <a:r>
              <a:rPr lang="fr-FR" sz="2667" dirty="0">
                <a:solidFill>
                  <a:schemeClr val="bg1"/>
                </a:solidFill>
              </a:rPr>
              <a:t>LPAP, Université de Liège</a:t>
            </a:r>
          </a:p>
          <a:p>
            <a:pPr algn="ctr"/>
            <a:endParaRPr lang="fr-FR" sz="2667" dirty="0">
              <a:solidFill>
                <a:schemeClr val="bg1"/>
              </a:solidFill>
            </a:endParaRPr>
          </a:p>
          <a:p>
            <a:pPr algn="ctr"/>
            <a:r>
              <a:rPr lang="fr-FR" sz="2000" b="1" dirty="0" err="1">
                <a:solidFill>
                  <a:schemeClr val="bg1"/>
                </a:solidFill>
              </a:rPr>
              <a:t>bilal.benmahi@uliege.be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6481E1-9AA4-8BE7-9984-2DDBF068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836618" y="109670"/>
            <a:ext cx="3525988" cy="13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EE98E0-250E-F320-3362-B0FB3D3EA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452" y="9662682"/>
            <a:ext cx="2470782" cy="1078909"/>
          </a:xfrm>
          <a:prstGeom prst="rect">
            <a:avLst/>
          </a:prstGeom>
        </p:spPr>
      </p:pic>
      <p:pic>
        <p:nvPicPr>
          <p:cNvPr id="13" name="Image 12" descr="Une image contenant transport, satellite, espace, station spatiale&#10;&#10;Description générée automatiquement">
            <a:extLst>
              <a:ext uri="{FF2B5EF4-FFF2-40B4-BE49-F238E27FC236}">
                <a16:creationId xmlns:a16="http://schemas.microsoft.com/office/drawing/2014/main" id="{CF6D152A-6A26-A551-3801-1E96656CC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16564">
            <a:off x="11342204" y="4083189"/>
            <a:ext cx="3013018" cy="17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45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B356C4D-2CCF-B0E8-4872-0BCFF6B7C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55" b="-36"/>
          <a:stretch/>
        </p:blipFill>
        <p:spPr>
          <a:xfrm>
            <a:off x="-5039" y="-1"/>
            <a:ext cx="19199226" cy="10799763"/>
          </a:xfrm>
          <a:prstGeom prst="rect">
            <a:avLst/>
          </a:prstGeom>
        </p:spPr>
      </p:pic>
      <p:pic>
        <p:nvPicPr>
          <p:cNvPr id="7" name="Picture 2" descr="simulation orbite sonde juno">
            <a:extLst>
              <a:ext uri="{FF2B5EF4-FFF2-40B4-BE49-F238E27FC236}">
                <a16:creationId xmlns:a16="http://schemas.microsoft.com/office/drawing/2014/main" id="{F8151678-07D9-B691-BAD1-BD0BFA1BA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09" y="1151803"/>
            <a:ext cx="11328205" cy="84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CC9F5D2-8EEB-2388-52E9-95ED7815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14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115676E-A825-6F1E-64A6-33D51262DA2A}"/>
              </a:ext>
            </a:extLst>
          </p:cNvPr>
          <p:cNvSpPr txBox="1"/>
          <p:nvPr/>
        </p:nvSpPr>
        <p:spPr>
          <a:xfrm>
            <a:off x="7593713" y="4291947"/>
            <a:ext cx="4011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400" dirty="0"/>
              <a:t>Appendix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0312AC-8DA8-305A-FC0C-21C8D1EE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61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orme libre 84">
            <a:extLst>
              <a:ext uri="{FF2B5EF4-FFF2-40B4-BE49-F238E27FC236}">
                <a16:creationId xmlns:a16="http://schemas.microsoft.com/office/drawing/2014/main" id="{9AC6ADB7-C753-C641-A242-DFF758C9DFF9}"/>
              </a:ext>
            </a:extLst>
          </p:cNvPr>
          <p:cNvSpPr/>
          <p:nvPr/>
        </p:nvSpPr>
        <p:spPr>
          <a:xfrm rot="3229483">
            <a:off x="7351914" y="5450262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CD80BC-78C1-1137-70E1-EA20EAC661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2997" y="1710102"/>
            <a:ext cx="4239628" cy="6937289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894C2AA-04B8-9079-5F3B-67FB8F658061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318501" y="7840613"/>
            <a:ext cx="11401860" cy="47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616CC3F-B2BA-4E5E-9747-D91C490AFD69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1326374" y="2455172"/>
            <a:ext cx="11393987" cy="165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2C7945F-D36B-30F0-99AE-087A907C6695}"/>
              </a:ext>
            </a:extLst>
          </p:cNvPr>
          <p:cNvSpPr txBox="1"/>
          <p:nvPr/>
        </p:nvSpPr>
        <p:spPr>
          <a:xfrm>
            <a:off x="12720361" y="7650785"/>
            <a:ext cx="195277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solidFill>
                  <a:srgbClr val="0070C0"/>
                </a:solidFill>
              </a:rPr>
              <a:t>1000 mbar / 0 km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A998701-4CC0-E18D-500F-C3B9CC7AE56D}"/>
              </a:ext>
            </a:extLst>
          </p:cNvPr>
          <p:cNvSpPr txBox="1"/>
          <p:nvPr/>
        </p:nvSpPr>
        <p:spPr>
          <a:xfrm>
            <a:off x="12720361" y="2265344"/>
            <a:ext cx="95026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solidFill>
                  <a:srgbClr val="0070C0"/>
                </a:solidFill>
              </a:rPr>
              <a:t>Alt max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DB3116E0-02A2-93A7-2B7F-20931F5E732C}"/>
              </a:ext>
            </a:extLst>
          </p:cNvPr>
          <p:cNvCxnSpPr>
            <a:cxnSpLocks/>
          </p:cNvCxnSpPr>
          <p:nvPr/>
        </p:nvCxnSpPr>
        <p:spPr>
          <a:xfrm>
            <a:off x="1234068" y="6276107"/>
            <a:ext cx="8458669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3D192763-FABF-4AD7-FA44-17EC89B69A67}"/>
              </a:ext>
            </a:extLst>
          </p:cNvPr>
          <p:cNvCxnSpPr>
            <a:cxnSpLocks/>
          </p:cNvCxnSpPr>
          <p:nvPr/>
        </p:nvCxnSpPr>
        <p:spPr>
          <a:xfrm flipV="1">
            <a:off x="1234068" y="7269876"/>
            <a:ext cx="8458668" cy="1656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DA872E2C-3DDF-7F61-C5AD-D070BB3D9CE7}"/>
              </a:ext>
            </a:extLst>
          </p:cNvPr>
          <p:cNvSpPr txBox="1"/>
          <p:nvPr/>
        </p:nvSpPr>
        <p:spPr>
          <a:xfrm>
            <a:off x="9764879" y="6054288"/>
            <a:ext cx="23549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solidFill>
                  <a:srgbClr val="00B050"/>
                </a:solidFill>
              </a:rPr>
              <a:t>Alt </a:t>
            </a:r>
            <a:r>
              <a:rPr lang="fr-FR" sz="1867" b="1" dirty="0" err="1">
                <a:solidFill>
                  <a:srgbClr val="00B050"/>
                </a:solidFill>
              </a:rPr>
              <a:t>penetration</a:t>
            </a:r>
            <a:r>
              <a:rPr lang="fr-FR" sz="1867" b="1" dirty="0">
                <a:solidFill>
                  <a:srgbClr val="00B050"/>
                </a:solidFill>
              </a:rPr>
              <a:t> max 1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566F7E3-E04F-018D-1864-7263A3B05FEF}"/>
              </a:ext>
            </a:extLst>
          </p:cNvPr>
          <p:cNvSpPr txBox="1"/>
          <p:nvPr/>
        </p:nvSpPr>
        <p:spPr>
          <a:xfrm>
            <a:off x="9764879" y="7050289"/>
            <a:ext cx="23549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solidFill>
                  <a:srgbClr val="FF0000"/>
                </a:solidFill>
              </a:rPr>
              <a:t>Alt </a:t>
            </a:r>
            <a:r>
              <a:rPr lang="fr-FR" sz="1867" b="1" dirty="0" err="1">
                <a:solidFill>
                  <a:srgbClr val="FF0000"/>
                </a:solidFill>
              </a:rPr>
              <a:t>penetration</a:t>
            </a:r>
            <a:r>
              <a:rPr lang="fr-FR" sz="1867" b="1" dirty="0">
                <a:solidFill>
                  <a:srgbClr val="FF0000"/>
                </a:solidFill>
              </a:rPr>
              <a:t> max 2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9A118F8-9C56-459D-4AD4-81FA3BDA4B70}"/>
              </a:ext>
            </a:extLst>
          </p:cNvPr>
          <p:cNvGrpSpPr/>
          <p:nvPr/>
        </p:nvGrpSpPr>
        <p:grpSpPr>
          <a:xfrm rot="21126139">
            <a:off x="5111307" y="1032934"/>
            <a:ext cx="4189814" cy="6466625"/>
            <a:chOff x="8650620" y="3292454"/>
            <a:chExt cx="2092690" cy="3847268"/>
          </a:xfrm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3F7C45EE-01B7-ABAC-4509-8AD2F5DBE1AB}"/>
                </a:ext>
              </a:extLst>
            </p:cNvPr>
            <p:cNvSpPr/>
            <p:nvPr/>
          </p:nvSpPr>
          <p:spPr>
            <a:xfrm rot="1281771">
              <a:off x="9117096" y="3292454"/>
              <a:ext cx="874641" cy="3847268"/>
            </a:xfrm>
            <a:custGeom>
              <a:avLst/>
              <a:gdLst>
                <a:gd name="connsiteX0" fmla="*/ 0 w 3790950"/>
                <a:gd name="connsiteY0" fmla="*/ 4105275 h 4105275"/>
                <a:gd name="connsiteX1" fmla="*/ 2457450 w 3790950"/>
                <a:gd name="connsiteY1" fmla="*/ 1285875 h 4105275"/>
                <a:gd name="connsiteX2" fmla="*/ 3790950 w 3790950"/>
                <a:gd name="connsiteY2" fmla="*/ 0 h 410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0950" h="4105275">
                  <a:moveTo>
                    <a:pt x="0" y="4105275"/>
                  </a:moveTo>
                  <a:cubicBezTo>
                    <a:pt x="912812" y="3037681"/>
                    <a:pt x="1825625" y="1970087"/>
                    <a:pt x="2457450" y="1285875"/>
                  </a:cubicBezTo>
                  <a:cubicBezTo>
                    <a:pt x="3089275" y="601663"/>
                    <a:pt x="3527425" y="223837"/>
                    <a:pt x="379095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4134E15E-CD80-6955-6E7D-481FA7B307F6}"/>
                    </a:ext>
                  </a:extLst>
                </p:cNvPr>
                <p:cNvSpPr txBox="1"/>
                <p:nvPr/>
              </p:nvSpPr>
              <p:spPr>
                <a:xfrm rot="1281771">
                  <a:off x="10401431" y="3748135"/>
                  <a:ext cx="341879" cy="2847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4134E15E-CD80-6955-6E7D-481FA7B307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281771">
                  <a:off x="10401431" y="3748135"/>
                  <a:ext cx="341879" cy="2847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D3FEFC25-812D-E732-6FBA-6814E693FCC9}"/>
                    </a:ext>
                  </a:extLst>
                </p:cNvPr>
                <p:cNvSpPr txBox="1"/>
                <p:nvPr/>
              </p:nvSpPr>
              <p:spPr>
                <a:xfrm rot="1281771">
                  <a:off x="10045452" y="3884077"/>
                  <a:ext cx="341879" cy="2847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D3FEFC25-812D-E732-6FBA-6814E693FC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281771">
                  <a:off x="10045452" y="3884077"/>
                  <a:ext cx="341879" cy="28475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1EDF907B-131A-FFAB-0FCB-115211E6B9AB}"/>
                    </a:ext>
                  </a:extLst>
                </p:cNvPr>
                <p:cNvSpPr txBox="1"/>
                <p:nvPr/>
              </p:nvSpPr>
              <p:spPr>
                <a:xfrm rot="1281771">
                  <a:off x="10149331" y="4113642"/>
                  <a:ext cx="274848" cy="2847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1EDF907B-131A-FFAB-0FCB-115211E6B9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281771">
                  <a:off x="10149331" y="4113642"/>
                  <a:ext cx="274848" cy="28475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FBEB07ED-6716-19BE-D2FB-EDE4B0FC4C66}"/>
                </a:ext>
              </a:extLst>
            </p:cNvPr>
            <p:cNvSpPr/>
            <p:nvPr/>
          </p:nvSpPr>
          <p:spPr>
            <a:xfrm rot="1281771">
              <a:off x="9263787" y="4846926"/>
              <a:ext cx="244628" cy="1036150"/>
            </a:xfrm>
            <a:custGeom>
              <a:avLst/>
              <a:gdLst>
                <a:gd name="connsiteX0" fmla="*/ 1173892 w 1173892"/>
                <a:gd name="connsiteY0" fmla="*/ 0 h 1668162"/>
                <a:gd name="connsiteX1" fmla="*/ 1050325 w 1173892"/>
                <a:gd name="connsiteY1" fmla="*/ 98854 h 1668162"/>
                <a:gd name="connsiteX2" fmla="*/ 976184 w 1173892"/>
                <a:gd name="connsiteY2" fmla="*/ 123568 h 1668162"/>
                <a:gd name="connsiteX3" fmla="*/ 963827 w 1173892"/>
                <a:gd name="connsiteY3" fmla="*/ 321276 h 1668162"/>
                <a:gd name="connsiteX4" fmla="*/ 840260 w 1173892"/>
                <a:gd name="connsiteY4" fmla="*/ 358346 h 1668162"/>
                <a:gd name="connsiteX5" fmla="*/ 803190 w 1173892"/>
                <a:gd name="connsiteY5" fmla="*/ 370703 h 1668162"/>
                <a:gd name="connsiteX6" fmla="*/ 790833 w 1173892"/>
                <a:gd name="connsiteY6" fmla="*/ 531341 h 1668162"/>
                <a:gd name="connsiteX7" fmla="*/ 753762 w 1173892"/>
                <a:gd name="connsiteY7" fmla="*/ 556054 h 1668162"/>
                <a:gd name="connsiteX8" fmla="*/ 617838 w 1173892"/>
                <a:gd name="connsiteY8" fmla="*/ 593124 h 1668162"/>
                <a:gd name="connsiteX9" fmla="*/ 630195 w 1173892"/>
                <a:gd name="connsiteY9" fmla="*/ 630195 h 1668162"/>
                <a:gd name="connsiteX10" fmla="*/ 605481 w 1173892"/>
                <a:gd name="connsiteY10" fmla="*/ 790833 h 1668162"/>
                <a:gd name="connsiteX11" fmla="*/ 593125 w 1173892"/>
                <a:gd name="connsiteY11" fmla="*/ 827903 h 1668162"/>
                <a:gd name="connsiteX12" fmla="*/ 518984 w 1173892"/>
                <a:gd name="connsiteY12" fmla="*/ 852616 h 1668162"/>
                <a:gd name="connsiteX13" fmla="*/ 481914 w 1173892"/>
                <a:gd name="connsiteY13" fmla="*/ 864973 h 1668162"/>
                <a:gd name="connsiteX14" fmla="*/ 407773 w 1173892"/>
                <a:gd name="connsiteY14" fmla="*/ 914400 h 1668162"/>
                <a:gd name="connsiteX15" fmla="*/ 407773 w 1173892"/>
                <a:gd name="connsiteY15" fmla="*/ 1136822 h 1668162"/>
                <a:gd name="connsiteX16" fmla="*/ 296562 w 1173892"/>
                <a:gd name="connsiteY16" fmla="*/ 1186249 h 1668162"/>
                <a:gd name="connsiteX17" fmla="*/ 259492 w 1173892"/>
                <a:gd name="connsiteY17" fmla="*/ 1198606 h 1668162"/>
                <a:gd name="connsiteX18" fmla="*/ 222422 w 1173892"/>
                <a:gd name="connsiteY18" fmla="*/ 1210962 h 1668162"/>
                <a:gd name="connsiteX19" fmla="*/ 210065 w 1173892"/>
                <a:gd name="connsiteY19" fmla="*/ 1248033 h 1668162"/>
                <a:gd name="connsiteX20" fmla="*/ 197708 w 1173892"/>
                <a:gd name="connsiteY20" fmla="*/ 1445741 h 1668162"/>
                <a:gd name="connsiteX21" fmla="*/ 160638 w 1173892"/>
                <a:gd name="connsiteY21" fmla="*/ 1470454 h 1668162"/>
                <a:gd name="connsiteX22" fmla="*/ 86498 w 1173892"/>
                <a:gd name="connsiteY22" fmla="*/ 1532238 h 1668162"/>
                <a:gd name="connsiteX23" fmla="*/ 49427 w 1173892"/>
                <a:gd name="connsiteY23" fmla="*/ 1606378 h 1668162"/>
                <a:gd name="connsiteX24" fmla="*/ 0 w 1173892"/>
                <a:gd name="connsiteY24" fmla="*/ 1668162 h 166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892" h="1668162">
                  <a:moveTo>
                    <a:pt x="1173892" y="0"/>
                  </a:moveTo>
                  <a:cubicBezTo>
                    <a:pt x="1170660" y="2770"/>
                    <a:pt x="1082020" y="84768"/>
                    <a:pt x="1050325" y="98854"/>
                  </a:cubicBezTo>
                  <a:cubicBezTo>
                    <a:pt x="1026520" y="109434"/>
                    <a:pt x="976184" y="123568"/>
                    <a:pt x="976184" y="123568"/>
                  </a:cubicBezTo>
                  <a:cubicBezTo>
                    <a:pt x="972065" y="189471"/>
                    <a:pt x="987760" y="259735"/>
                    <a:pt x="963827" y="321276"/>
                  </a:cubicBezTo>
                  <a:cubicBezTo>
                    <a:pt x="960157" y="330714"/>
                    <a:pt x="858515" y="353130"/>
                    <a:pt x="840260" y="358346"/>
                  </a:cubicBezTo>
                  <a:cubicBezTo>
                    <a:pt x="827736" y="361924"/>
                    <a:pt x="815547" y="366584"/>
                    <a:pt x="803190" y="370703"/>
                  </a:cubicBezTo>
                  <a:cubicBezTo>
                    <a:pt x="799071" y="424249"/>
                    <a:pt x="804671" y="479450"/>
                    <a:pt x="790833" y="531341"/>
                  </a:cubicBezTo>
                  <a:cubicBezTo>
                    <a:pt x="787006" y="545691"/>
                    <a:pt x="767333" y="550022"/>
                    <a:pt x="753762" y="556054"/>
                  </a:cubicBezTo>
                  <a:cubicBezTo>
                    <a:pt x="702448" y="578860"/>
                    <a:pt x="670699" y="582552"/>
                    <a:pt x="617838" y="593124"/>
                  </a:cubicBezTo>
                  <a:cubicBezTo>
                    <a:pt x="621957" y="605481"/>
                    <a:pt x="630195" y="617170"/>
                    <a:pt x="630195" y="630195"/>
                  </a:cubicBezTo>
                  <a:cubicBezTo>
                    <a:pt x="630195" y="684973"/>
                    <a:pt x="620404" y="738601"/>
                    <a:pt x="605481" y="790833"/>
                  </a:cubicBezTo>
                  <a:cubicBezTo>
                    <a:pt x="601903" y="803357"/>
                    <a:pt x="603724" y="820332"/>
                    <a:pt x="593125" y="827903"/>
                  </a:cubicBezTo>
                  <a:cubicBezTo>
                    <a:pt x="571927" y="843044"/>
                    <a:pt x="543698" y="844378"/>
                    <a:pt x="518984" y="852616"/>
                  </a:cubicBezTo>
                  <a:cubicBezTo>
                    <a:pt x="506627" y="856735"/>
                    <a:pt x="492752" y="857748"/>
                    <a:pt x="481914" y="864973"/>
                  </a:cubicBezTo>
                  <a:lnTo>
                    <a:pt x="407773" y="914400"/>
                  </a:lnTo>
                  <a:cubicBezTo>
                    <a:pt x="413841" y="975077"/>
                    <a:pt x="432961" y="1073853"/>
                    <a:pt x="407773" y="1136822"/>
                  </a:cubicBezTo>
                  <a:cubicBezTo>
                    <a:pt x="398736" y="1159416"/>
                    <a:pt x="297596" y="1185904"/>
                    <a:pt x="296562" y="1186249"/>
                  </a:cubicBezTo>
                  <a:lnTo>
                    <a:pt x="259492" y="1198606"/>
                  </a:lnTo>
                  <a:lnTo>
                    <a:pt x="222422" y="1210962"/>
                  </a:lnTo>
                  <a:cubicBezTo>
                    <a:pt x="218303" y="1223319"/>
                    <a:pt x="211429" y="1235079"/>
                    <a:pt x="210065" y="1248033"/>
                  </a:cubicBezTo>
                  <a:cubicBezTo>
                    <a:pt x="203152" y="1313701"/>
                    <a:pt x="212032" y="1381282"/>
                    <a:pt x="197708" y="1445741"/>
                  </a:cubicBezTo>
                  <a:cubicBezTo>
                    <a:pt x="194486" y="1460238"/>
                    <a:pt x="172047" y="1460947"/>
                    <a:pt x="160638" y="1470454"/>
                  </a:cubicBezTo>
                  <a:cubicBezTo>
                    <a:pt x="65488" y="1549745"/>
                    <a:pt x="178543" y="1470873"/>
                    <a:pt x="86498" y="1532238"/>
                  </a:cubicBezTo>
                  <a:cubicBezTo>
                    <a:pt x="15680" y="1638462"/>
                    <a:pt x="100579" y="1504073"/>
                    <a:pt x="49427" y="1606378"/>
                  </a:cubicBezTo>
                  <a:cubicBezTo>
                    <a:pt x="33837" y="1637558"/>
                    <a:pt x="22989" y="1645174"/>
                    <a:pt x="0" y="1668162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778E3155-C18F-A622-4B6F-C9F60538FC00}"/>
                </a:ext>
              </a:extLst>
            </p:cNvPr>
            <p:cNvSpPr/>
            <p:nvPr/>
          </p:nvSpPr>
          <p:spPr>
            <a:xfrm rot="1281771">
              <a:off x="8650620" y="5821586"/>
              <a:ext cx="254346" cy="1061829"/>
            </a:xfrm>
            <a:custGeom>
              <a:avLst/>
              <a:gdLst>
                <a:gd name="connsiteX0" fmla="*/ 1173892 w 1173892"/>
                <a:gd name="connsiteY0" fmla="*/ 0 h 1668162"/>
                <a:gd name="connsiteX1" fmla="*/ 1050325 w 1173892"/>
                <a:gd name="connsiteY1" fmla="*/ 98854 h 1668162"/>
                <a:gd name="connsiteX2" fmla="*/ 976184 w 1173892"/>
                <a:gd name="connsiteY2" fmla="*/ 123568 h 1668162"/>
                <a:gd name="connsiteX3" fmla="*/ 963827 w 1173892"/>
                <a:gd name="connsiteY3" fmla="*/ 321276 h 1668162"/>
                <a:gd name="connsiteX4" fmla="*/ 840260 w 1173892"/>
                <a:gd name="connsiteY4" fmla="*/ 358346 h 1668162"/>
                <a:gd name="connsiteX5" fmla="*/ 803190 w 1173892"/>
                <a:gd name="connsiteY5" fmla="*/ 370703 h 1668162"/>
                <a:gd name="connsiteX6" fmla="*/ 790833 w 1173892"/>
                <a:gd name="connsiteY6" fmla="*/ 531341 h 1668162"/>
                <a:gd name="connsiteX7" fmla="*/ 753762 w 1173892"/>
                <a:gd name="connsiteY7" fmla="*/ 556054 h 1668162"/>
                <a:gd name="connsiteX8" fmla="*/ 617838 w 1173892"/>
                <a:gd name="connsiteY8" fmla="*/ 593124 h 1668162"/>
                <a:gd name="connsiteX9" fmla="*/ 630195 w 1173892"/>
                <a:gd name="connsiteY9" fmla="*/ 630195 h 1668162"/>
                <a:gd name="connsiteX10" fmla="*/ 605481 w 1173892"/>
                <a:gd name="connsiteY10" fmla="*/ 790833 h 1668162"/>
                <a:gd name="connsiteX11" fmla="*/ 593125 w 1173892"/>
                <a:gd name="connsiteY11" fmla="*/ 827903 h 1668162"/>
                <a:gd name="connsiteX12" fmla="*/ 518984 w 1173892"/>
                <a:gd name="connsiteY12" fmla="*/ 852616 h 1668162"/>
                <a:gd name="connsiteX13" fmla="*/ 481914 w 1173892"/>
                <a:gd name="connsiteY13" fmla="*/ 864973 h 1668162"/>
                <a:gd name="connsiteX14" fmla="*/ 407773 w 1173892"/>
                <a:gd name="connsiteY14" fmla="*/ 914400 h 1668162"/>
                <a:gd name="connsiteX15" fmla="*/ 407773 w 1173892"/>
                <a:gd name="connsiteY15" fmla="*/ 1136822 h 1668162"/>
                <a:gd name="connsiteX16" fmla="*/ 296562 w 1173892"/>
                <a:gd name="connsiteY16" fmla="*/ 1186249 h 1668162"/>
                <a:gd name="connsiteX17" fmla="*/ 259492 w 1173892"/>
                <a:gd name="connsiteY17" fmla="*/ 1198606 h 1668162"/>
                <a:gd name="connsiteX18" fmla="*/ 222422 w 1173892"/>
                <a:gd name="connsiteY18" fmla="*/ 1210962 h 1668162"/>
                <a:gd name="connsiteX19" fmla="*/ 210065 w 1173892"/>
                <a:gd name="connsiteY19" fmla="*/ 1248033 h 1668162"/>
                <a:gd name="connsiteX20" fmla="*/ 197708 w 1173892"/>
                <a:gd name="connsiteY20" fmla="*/ 1445741 h 1668162"/>
                <a:gd name="connsiteX21" fmla="*/ 160638 w 1173892"/>
                <a:gd name="connsiteY21" fmla="*/ 1470454 h 1668162"/>
                <a:gd name="connsiteX22" fmla="*/ 86498 w 1173892"/>
                <a:gd name="connsiteY22" fmla="*/ 1532238 h 1668162"/>
                <a:gd name="connsiteX23" fmla="*/ 49427 w 1173892"/>
                <a:gd name="connsiteY23" fmla="*/ 1606378 h 1668162"/>
                <a:gd name="connsiteX24" fmla="*/ 0 w 1173892"/>
                <a:gd name="connsiteY24" fmla="*/ 1668162 h 166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892" h="1668162">
                  <a:moveTo>
                    <a:pt x="1173892" y="0"/>
                  </a:moveTo>
                  <a:cubicBezTo>
                    <a:pt x="1170660" y="2770"/>
                    <a:pt x="1082020" y="84768"/>
                    <a:pt x="1050325" y="98854"/>
                  </a:cubicBezTo>
                  <a:cubicBezTo>
                    <a:pt x="1026520" y="109434"/>
                    <a:pt x="976184" y="123568"/>
                    <a:pt x="976184" y="123568"/>
                  </a:cubicBezTo>
                  <a:cubicBezTo>
                    <a:pt x="972065" y="189471"/>
                    <a:pt x="987760" y="259735"/>
                    <a:pt x="963827" y="321276"/>
                  </a:cubicBezTo>
                  <a:cubicBezTo>
                    <a:pt x="960157" y="330714"/>
                    <a:pt x="858515" y="353130"/>
                    <a:pt x="840260" y="358346"/>
                  </a:cubicBezTo>
                  <a:cubicBezTo>
                    <a:pt x="827736" y="361924"/>
                    <a:pt x="815547" y="366584"/>
                    <a:pt x="803190" y="370703"/>
                  </a:cubicBezTo>
                  <a:cubicBezTo>
                    <a:pt x="799071" y="424249"/>
                    <a:pt x="804671" y="479450"/>
                    <a:pt x="790833" y="531341"/>
                  </a:cubicBezTo>
                  <a:cubicBezTo>
                    <a:pt x="787006" y="545691"/>
                    <a:pt x="767333" y="550022"/>
                    <a:pt x="753762" y="556054"/>
                  </a:cubicBezTo>
                  <a:cubicBezTo>
                    <a:pt x="702448" y="578860"/>
                    <a:pt x="670699" y="582552"/>
                    <a:pt x="617838" y="593124"/>
                  </a:cubicBezTo>
                  <a:cubicBezTo>
                    <a:pt x="621957" y="605481"/>
                    <a:pt x="630195" y="617170"/>
                    <a:pt x="630195" y="630195"/>
                  </a:cubicBezTo>
                  <a:cubicBezTo>
                    <a:pt x="630195" y="684973"/>
                    <a:pt x="620404" y="738601"/>
                    <a:pt x="605481" y="790833"/>
                  </a:cubicBezTo>
                  <a:cubicBezTo>
                    <a:pt x="601903" y="803357"/>
                    <a:pt x="603724" y="820332"/>
                    <a:pt x="593125" y="827903"/>
                  </a:cubicBezTo>
                  <a:cubicBezTo>
                    <a:pt x="571927" y="843044"/>
                    <a:pt x="543698" y="844378"/>
                    <a:pt x="518984" y="852616"/>
                  </a:cubicBezTo>
                  <a:cubicBezTo>
                    <a:pt x="506627" y="856735"/>
                    <a:pt x="492752" y="857748"/>
                    <a:pt x="481914" y="864973"/>
                  </a:cubicBezTo>
                  <a:lnTo>
                    <a:pt x="407773" y="914400"/>
                  </a:lnTo>
                  <a:cubicBezTo>
                    <a:pt x="413841" y="975077"/>
                    <a:pt x="432961" y="1073853"/>
                    <a:pt x="407773" y="1136822"/>
                  </a:cubicBezTo>
                  <a:cubicBezTo>
                    <a:pt x="398736" y="1159416"/>
                    <a:pt x="297596" y="1185904"/>
                    <a:pt x="296562" y="1186249"/>
                  </a:cubicBezTo>
                  <a:lnTo>
                    <a:pt x="259492" y="1198606"/>
                  </a:lnTo>
                  <a:lnTo>
                    <a:pt x="222422" y="1210962"/>
                  </a:lnTo>
                  <a:cubicBezTo>
                    <a:pt x="218303" y="1223319"/>
                    <a:pt x="211429" y="1235079"/>
                    <a:pt x="210065" y="1248033"/>
                  </a:cubicBezTo>
                  <a:cubicBezTo>
                    <a:pt x="203152" y="1313701"/>
                    <a:pt x="212032" y="1381282"/>
                    <a:pt x="197708" y="1445741"/>
                  </a:cubicBezTo>
                  <a:cubicBezTo>
                    <a:pt x="194486" y="1460238"/>
                    <a:pt x="172047" y="1460947"/>
                    <a:pt x="160638" y="1470454"/>
                  </a:cubicBezTo>
                  <a:cubicBezTo>
                    <a:pt x="65488" y="1549745"/>
                    <a:pt x="178543" y="1470873"/>
                    <a:pt x="86498" y="1532238"/>
                  </a:cubicBezTo>
                  <a:cubicBezTo>
                    <a:pt x="15680" y="1638462"/>
                    <a:pt x="100579" y="1504073"/>
                    <a:pt x="49427" y="1606378"/>
                  </a:cubicBezTo>
                  <a:cubicBezTo>
                    <a:pt x="33837" y="1637558"/>
                    <a:pt x="22989" y="1645174"/>
                    <a:pt x="0" y="1668162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012D5C1B-5A1B-9FC1-8F82-22A983E65FC4}"/>
                </a:ext>
              </a:extLst>
            </p:cNvPr>
            <p:cNvSpPr/>
            <p:nvPr/>
          </p:nvSpPr>
          <p:spPr>
            <a:xfrm rot="1281771">
              <a:off x="9822576" y="4147891"/>
              <a:ext cx="190164" cy="764226"/>
            </a:xfrm>
            <a:custGeom>
              <a:avLst/>
              <a:gdLst>
                <a:gd name="connsiteX0" fmla="*/ 1173892 w 1173892"/>
                <a:gd name="connsiteY0" fmla="*/ 0 h 1668162"/>
                <a:gd name="connsiteX1" fmla="*/ 1050325 w 1173892"/>
                <a:gd name="connsiteY1" fmla="*/ 98854 h 1668162"/>
                <a:gd name="connsiteX2" fmla="*/ 976184 w 1173892"/>
                <a:gd name="connsiteY2" fmla="*/ 123568 h 1668162"/>
                <a:gd name="connsiteX3" fmla="*/ 963827 w 1173892"/>
                <a:gd name="connsiteY3" fmla="*/ 321276 h 1668162"/>
                <a:gd name="connsiteX4" fmla="*/ 840260 w 1173892"/>
                <a:gd name="connsiteY4" fmla="*/ 358346 h 1668162"/>
                <a:gd name="connsiteX5" fmla="*/ 803190 w 1173892"/>
                <a:gd name="connsiteY5" fmla="*/ 370703 h 1668162"/>
                <a:gd name="connsiteX6" fmla="*/ 790833 w 1173892"/>
                <a:gd name="connsiteY6" fmla="*/ 531341 h 1668162"/>
                <a:gd name="connsiteX7" fmla="*/ 753762 w 1173892"/>
                <a:gd name="connsiteY7" fmla="*/ 556054 h 1668162"/>
                <a:gd name="connsiteX8" fmla="*/ 617838 w 1173892"/>
                <a:gd name="connsiteY8" fmla="*/ 593124 h 1668162"/>
                <a:gd name="connsiteX9" fmla="*/ 630195 w 1173892"/>
                <a:gd name="connsiteY9" fmla="*/ 630195 h 1668162"/>
                <a:gd name="connsiteX10" fmla="*/ 605481 w 1173892"/>
                <a:gd name="connsiteY10" fmla="*/ 790833 h 1668162"/>
                <a:gd name="connsiteX11" fmla="*/ 593125 w 1173892"/>
                <a:gd name="connsiteY11" fmla="*/ 827903 h 1668162"/>
                <a:gd name="connsiteX12" fmla="*/ 518984 w 1173892"/>
                <a:gd name="connsiteY12" fmla="*/ 852616 h 1668162"/>
                <a:gd name="connsiteX13" fmla="*/ 481914 w 1173892"/>
                <a:gd name="connsiteY13" fmla="*/ 864973 h 1668162"/>
                <a:gd name="connsiteX14" fmla="*/ 407773 w 1173892"/>
                <a:gd name="connsiteY14" fmla="*/ 914400 h 1668162"/>
                <a:gd name="connsiteX15" fmla="*/ 407773 w 1173892"/>
                <a:gd name="connsiteY15" fmla="*/ 1136822 h 1668162"/>
                <a:gd name="connsiteX16" fmla="*/ 296562 w 1173892"/>
                <a:gd name="connsiteY16" fmla="*/ 1186249 h 1668162"/>
                <a:gd name="connsiteX17" fmla="*/ 259492 w 1173892"/>
                <a:gd name="connsiteY17" fmla="*/ 1198606 h 1668162"/>
                <a:gd name="connsiteX18" fmla="*/ 222422 w 1173892"/>
                <a:gd name="connsiteY18" fmla="*/ 1210962 h 1668162"/>
                <a:gd name="connsiteX19" fmla="*/ 210065 w 1173892"/>
                <a:gd name="connsiteY19" fmla="*/ 1248033 h 1668162"/>
                <a:gd name="connsiteX20" fmla="*/ 197708 w 1173892"/>
                <a:gd name="connsiteY20" fmla="*/ 1445741 h 1668162"/>
                <a:gd name="connsiteX21" fmla="*/ 160638 w 1173892"/>
                <a:gd name="connsiteY21" fmla="*/ 1470454 h 1668162"/>
                <a:gd name="connsiteX22" fmla="*/ 86498 w 1173892"/>
                <a:gd name="connsiteY22" fmla="*/ 1532238 h 1668162"/>
                <a:gd name="connsiteX23" fmla="*/ 49427 w 1173892"/>
                <a:gd name="connsiteY23" fmla="*/ 1606378 h 1668162"/>
                <a:gd name="connsiteX24" fmla="*/ 0 w 1173892"/>
                <a:gd name="connsiteY24" fmla="*/ 1668162 h 166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892" h="1668162">
                  <a:moveTo>
                    <a:pt x="1173892" y="0"/>
                  </a:moveTo>
                  <a:cubicBezTo>
                    <a:pt x="1170660" y="2770"/>
                    <a:pt x="1082020" y="84768"/>
                    <a:pt x="1050325" y="98854"/>
                  </a:cubicBezTo>
                  <a:cubicBezTo>
                    <a:pt x="1026520" y="109434"/>
                    <a:pt x="976184" y="123568"/>
                    <a:pt x="976184" y="123568"/>
                  </a:cubicBezTo>
                  <a:cubicBezTo>
                    <a:pt x="972065" y="189471"/>
                    <a:pt x="987760" y="259735"/>
                    <a:pt x="963827" y="321276"/>
                  </a:cubicBezTo>
                  <a:cubicBezTo>
                    <a:pt x="960157" y="330714"/>
                    <a:pt x="858515" y="353130"/>
                    <a:pt x="840260" y="358346"/>
                  </a:cubicBezTo>
                  <a:cubicBezTo>
                    <a:pt x="827736" y="361924"/>
                    <a:pt x="815547" y="366584"/>
                    <a:pt x="803190" y="370703"/>
                  </a:cubicBezTo>
                  <a:cubicBezTo>
                    <a:pt x="799071" y="424249"/>
                    <a:pt x="804671" y="479450"/>
                    <a:pt x="790833" y="531341"/>
                  </a:cubicBezTo>
                  <a:cubicBezTo>
                    <a:pt x="787006" y="545691"/>
                    <a:pt x="767333" y="550022"/>
                    <a:pt x="753762" y="556054"/>
                  </a:cubicBezTo>
                  <a:cubicBezTo>
                    <a:pt x="702448" y="578860"/>
                    <a:pt x="670699" y="582552"/>
                    <a:pt x="617838" y="593124"/>
                  </a:cubicBezTo>
                  <a:cubicBezTo>
                    <a:pt x="621957" y="605481"/>
                    <a:pt x="630195" y="617170"/>
                    <a:pt x="630195" y="630195"/>
                  </a:cubicBezTo>
                  <a:cubicBezTo>
                    <a:pt x="630195" y="684973"/>
                    <a:pt x="620404" y="738601"/>
                    <a:pt x="605481" y="790833"/>
                  </a:cubicBezTo>
                  <a:cubicBezTo>
                    <a:pt x="601903" y="803357"/>
                    <a:pt x="603724" y="820332"/>
                    <a:pt x="593125" y="827903"/>
                  </a:cubicBezTo>
                  <a:cubicBezTo>
                    <a:pt x="571927" y="843044"/>
                    <a:pt x="543698" y="844378"/>
                    <a:pt x="518984" y="852616"/>
                  </a:cubicBezTo>
                  <a:cubicBezTo>
                    <a:pt x="506627" y="856735"/>
                    <a:pt x="492752" y="857748"/>
                    <a:pt x="481914" y="864973"/>
                  </a:cubicBezTo>
                  <a:lnTo>
                    <a:pt x="407773" y="914400"/>
                  </a:lnTo>
                  <a:cubicBezTo>
                    <a:pt x="413841" y="975077"/>
                    <a:pt x="432961" y="1073853"/>
                    <a:pt x="407773" y="1136822"/>
                  </a:cubicBezTo>
                  <a:cubicBezTo>
                    <a:pt x="398736" y="1159416"/>
                    <a:pt x="297596" y="1185904"/>
                    <a:pt x="296562" y="1186249"/>
                  </a:cubicBezTo>
                  <a:lnTo>
                    <a:pt x="259492" y="1198606"/>
                  </a:lnTo>
                  <a:lnTo>
                    <a:pt x="222422" y="1210962"/>
                  </a:lnTo>
                  <a:cubicBezTo>
                    <a:pt x="218303" y="1223319"/>
                    <a:pt x="211429" y="1235079"/>
                    <a:pt x="210065" y="1248033"/>
                  </a:cubicBezTo>
                  <a:cubicBezTo>
                    <a:pt x="203152" y="1313701"/>
                    <a:pt x="212032" y="1381282"/>
                    <a:pt x="197708" y="1445741"/>
                  </a:cubicBezTo>
                  <a:cubicBezTo>
                    <a:pt x="194486" y="1460238"/>
                    <a:pt x="172047" y="1460947"/>
                    <a:pt x="160638" y="1470454"/>
                  </a:cubicBezTo>
                  <a:cubicBezTo>
                    <a:pt x="65488" y="1549745"/>
                    <a:pt x="178543" y="1470873"/>
                    <a:pt x="86498" y="1532238"/>
                  </a:cubicBezTo>
                  <a:cubicBezTo>
                    <a:pt x="15680" y="1638462"/>
                    <a:pt x="100579" y="1504073"/>
                    <a:pt x="49427" y="1606378"/>
                  </a:cubicBezTo>
                  <a:cubicBezTo>
                    <a:pt x="33837" y="1637558"/>
                    <a:pt x="22989" y="1645174"/>
                    <a:pt x="0" y="1668162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6599FC1-AF02-CDE0-FBFF-57B566BA35D3}"/>
              </a:ext>
            </a:extLst>
          </p:cNvPr>
          <p:cNvGrpSpPr/>
          <p:nvPr/>
        </p:nvGrpSpPr>
        <p:grpSpPr>
          <a:xfrm rot="20203064">
            <a:off x="7906712" y="1642560"/>
            <a:ext cx="4808698" cy="3860880"/>
            <a:chOff x="8833962" y="5442019"/>
            <a:chExt cx="3373165" cy="2886970"/>
          </a:xfrm>
        </p:grpSpPr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0F2CD6C8-C7CA-BBAB-9E2E-BA7EFAA152DC}"/>
                </a:ext>
              </a:extLst>
            </p:cNvPr>
            <p:cNvSpPr/>
            <p:nvPr/>
          </p:nvSpPr>
          <p:spPr>
            <a:xfrm>
              <a:off x="8867461" y="5573837"/>
              <a:ext cx="3339666" cy="2755152"/>
            </a:xfrm>
            <a:custGeom>
              <a:avLst/>
              <a:gdLst>
                <a:gd name="connsiteX0" fmla="*/ 0 w 3790950"/>
                <a:gd name="connsiteY0" fmla="*/ 4105275 h 4105275"/>
                <a:gd name="connsiteX1" fmla="*/ 2457450 w 3790950"/>
                <a:gd name="connsiteY1" fmla="*/ 1285875 h 4105275"/>
                <a:gd name="connsiteX2" fmla="*/ 3790950 w 3790950"/>
                <a:gd name="connsiteY2" fmla="*/ 0 h 410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0950" h="4105275">
                  <a:moveTo>
                    <a:pt x="0" y="4105275"/>
                  </a:moveTo>
                  <a:cubicBezTo>
                    <a:pt x="912812" y="3037681"/>
                    <a:pt x="1825625" y="1970087"/>
                    <a:pt x="2457450" y="1285875"/>
                  </a:cubicBezTo>
                  <a:cubicBezTo>
                    <a:pt x="3089275" y="601663"/>
                    <a:pt x="3527425" y="223837"/>
                    <a:pt x="3790950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23F469AB-D436-4AD2-2024-853B5EDF08A2}"/>
                    </a:ext>
                  </a:extLst>
                </p:cNvPr>
                <p:cNvSpPr txBox="1"/>
                <p:nvPr/>
              </p:nvSpPr>
              <p:spPr>
                <a:xfrm>
                  <a:off x="11754189" y="5734487"/>
                  <a:ext cx="341879" cy="2847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/>
                </a:p>
              </p:txBody>
            </p:sp>
          </mc:Choice>
          <mc:Fallback xmlns="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23F469AB-D436-4AD2-2024-853B5EDF08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4189" y="5734487"/>
                  <a:ext cx="341879" cy="28475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A79E47D3-2D9E-00F9-EB1A-82AB52237B8B}"/>
                    </a:ext>
                  </a:extLst>
                </p:cNvPr>
                <p:cNvSpPr txBox="1"/>
                <p:nvPr/>
              </p:nvSpPr>
              <p:spPr>
                <a:xfrm>
                  <a:off x="11448380" y="5658293"/>
                  <a:ext cx="341879" cy="2847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/>
                </a:p>
              </p:txBody>
            </p:sp>
          </mc:Choice>
          <mc:Fallback xmlns="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A79E47D3-2D9E-00F9-EB1A-82AB52237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8380" y="5658293"/>
                  <a:ext cx="341879" cy="2847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E093B22D-D6CA-D18E-4D6D-9F55A9DE67E8}"/>
                </a:ext>
              </a:extLst>
            </p:cNvPr>
            <p:cNvSpPr/>
            <p:nvPr/>
          </p:nvSpPr>
          <p:spPr>
            <a:xfrm rot="195322">
              <a:off x="9981611" y="6569197"/>
              <a:ext cx="780191" cy="709246"/>
            </a:xfrm>
            <a:custGeom>
              <a:avLst/>
              <a:gdLst>
                <a:gd name="connsiteX0" fmla="*/ 1173892 w 1173892"/>
                <a:gd name="connsiteY0" fmla="*/ 0 h 1668162"/>
                <a:gd name="connsiteX1" fmla="*/ 1050325 w 1173892"/>
                <a:gd name="connsiteY1" fmla="*/ 98854 h 1668162"/>
                <a:gd name="connsiteX2" fmla="*/ 976184 w 1173892"/>
                <a:gd name="connsiteY2" fmla="*/ 123568 h 1668162"/>
                <a:gd name="connsiteX3" fmla="*/ 963827 w 1173892"/>
                <a:gd name="connsiteY3" fmla="*/ 321276 h 1668162"/>
                <a:gd name="connsiteX4" fmla="*/ 840260 w 1173892"/>
                <a:gd name="connsiteY4" fmla="*/ 358346 h 1668162"/>
                <a:gd name="connsiteX5" fmla="*/ 803190 w 1173892"/>
                <a:gd name="connsiteY5" fmla="*/ 370703 h 1668162"/>
                <a:gd name="connsiteX6" fmla="*/ 790833 w 1173892"/>
                <a:gd name="connsiteY6" fmla="*/ 531341 h 1668162"/>
                <a:gd name="connsiteX7" fmla="*/ 753762 w 1173892"/>
                <a:gd name="connsiteY7" fmla="*/ 556054 h 1668162"/>
                <a:gd name="connsiteX8" fmla="*/ 617838 w 1173892"/>
                <a:gd name="connsiteY8" fmla="*/ 593124 h 1668162"/>
                <a:gd name="connsiteX9" fmla="*/ 630195 w 1173892"/>
                <a:gd name="connsiteY9" fmla="*/ 630195 h 1668162"/>
                <a:gd name="connsiteX10" fmla="*/ 605481 w 1173892"/>
                <a:gd name="connsiteY10" fmla="*/ 790833 h 1668162"/>
                <a:gd name="connsiteX11" fmla="*/ 593125 w 1173892"/>
                <a:gd name="connsiteY11" fmla="*/ 827903 h 1668162"/>
                <a:gd name="connsiteX12" fmla="*/ 518984 w 1173892"/>
                <a:gd name="connsiteY12" fmla="*/ 852616 h 1668162"/>
                <a:gd name="connsiteX13" fmla="*/ 481914 w 1173892"/>
                <a:gd name="connsiteY13" fmla="*/ 864973 h 1668162"/>
                <a:gd name="connsiteX14" fmla="*/ 407773 w 1173892"/>
                <a:gd name="connsiteY14" fmla="*/ 914400 h 1668162"/>
                <a:gd name="connsiteX15" fmla="*/ 407773 w 1173892"/>
                <a:gd name="connsiteY15" fmla="*/ 1136822 h 1668162"/>
                <a:gd name="connsiteX16" fmla="*/ 296562 w 1173892"/>
                <a:gd name="connsiteY16" fmla="*/ 1186249 h 1668162"/>
                <a:gd name="connsiteX17" fmla="*/ 259492 w 1173892"/>
                <a:gd name="connsiteY17" fmla="*/ 1198606 h 1668162"/>
                <a:gd name="connsiteX18" fmla="*/ 222422 w 1173892"/>
                <a:gd name="connsiteY18" fmla="*/ 1210962 h 1668162"/>
                <a:gd name="connsiteX19" fmla="*/ 210065 w 1173892"/>
                <a:gd name="connsiteY19" fmla="*/ 1248033 h 1668162"/>
                <a:gd name="connsiteX20" fmla="*/ 197708 w 1173892"/>
                <a:gd name="connsiteY20" fmla="*/ 1445741 h 1668162"/>
                <a:gd name="connsiteX21" fmla="*/ 160638 w 1173892"/>
                <a:gd name="connsiteY21" fmla="*/ 1470454 h 1668162"/>
                <a:gd name="connsiteX22" fmla="*/ 86498 w 1173892"/>
                <a:gd name="connsiteY22" fmla="*/ 1532238 h 1668162"/>
                <a:gd name="connsiteX23" fmla="*/ 49427 w 1173892"/>
                <a:gd name="connsiteY23" fmla="*/ 1606378 h 1668162"/>
                <a:gd name="connsiteX24" fmla="*/ 0 w 1173892"/>
                <a:gd name="connsiteY24" fmla="*/ 1668162 h 166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892" h="1668162">
                  <a:moveTo>
                    <a:pt x="1173892" y="0"/>
                  </a:moveTo>
                  <a:cubicBezTo>
                    <a:pt x="1170660" y="2770"/>
                    <a:pt x="1082020" y="84768"/>
                    <a:pt x="1050325" y="98854"/>
                  </a:cubicBezTo>
                  <a:cubicBezTo>
                    <a:pt x="1026520" y="109434"/>
                    <a:pt x="976184" y="123568"/>
                    <a:pt x="976184" y="123568"/>
                  </a:cubicBezTo>
                  <a:cubicBezTo>
                    <a:pt x="972065" y="189471"/>
                    <a:pt x="987760" y="259735"/>
                    <a:pt x="963827" y="321276"/>
                  </a:cubicBezTo>
                  <a:cubicBezTo>
                    <a:pt x="960157" y="330714"/>
                    <a:pt x="858515" y="353130"/>
                    <a:pt x="840260" y="358346"/>
                  </a:cubicBezTo>
                  <a:cubicBezTo>
                    <a:pt x="827736" y="361924"/>
                    <a:pt x="815547" y="366584"/>
                    <a:pt x="803190" y="370703"/>
                  </a:cubicBezTo>
                  <a:cubicBezTo>
                    <a:pt x="799071" y="424249"/>
                    <a:pt x="804671" y="479450"/>
                    <a:pt x="790833" y="531341"/>
                  </a:cubicBezTo>
                  <a:cubicBezTo>
                    <a:pt x="787006" y="545691"/>
                    <a:pt x="767333" y="550022"/>
                    <a:pt x="753762" y="556054"/>
                  </a:cubicBezTo>
                  <a:cubicBezTo>
                    <a:pt x="702448" y="578860"/>
                    <a:pt x="670699" y="582552"/>
                    <a:pt x="617838" y="593124"/>
                  </a:cubicBezTo>
                  <a:cubicBezTo>
                    <a:pt x="621957" y="605481"/>
                    <a:pt x="630195" y="617170"/>
                    <a:pt x="630195" y="630195"/>
                  </a:cubicBezTo>
                  <a:cubicBezTo>
                    <a:pt x="630195" y="684973"/>
                    <a:pt x="620404" y="738601"/>
                    <a:pt x="605481" y="790833"/>
                  </a:cubicBezTo>
                  <a:cubicBezTo>
                    <a:pt x="601903" y="803357"/>
                    <a:pt x="603724" y="820332"/>
                    <a:pt x="593125" y="827903"/>
                  </a:cubicBezTo>
                  <a:cubicBezTo>
                    <a:pt x="571927" y="843044"/>
                    <a:pt x="543698" y="844378"/>
                    <a:pt x="518984" y="852616"/>
                  </a:cubicBezTo>
                  <a:cubicBezTo>
                    <a:pt x="506627" y="856735"/>
                    <a:pt x="492752" y="857748"/>
                    <a:pt x="481914" y="864973"/>
                  </a:cubicBezTo>
                  <a:lnTo>
                    <a:pt x="407773" y="914400"/>
                  </a:lnTo>
                  <a:cubicBezTo>
                    <a:pt x="413841" y="975077"/>
                    <a:pt x="432961" y="1073853"/>
                    <a:pt x="407773" y="1136822"/>
                  </a:cubicBezTo>
                  <a:cubicBezTo>
                    <a:pt x="398736" y="1159416"/>
                    <a:pt x="297596" y="1185904"/>
                    <a:pt x="296562" y="1186249"/>
                  </a:cubicBezTo>
                  <a:lnTo>
                    <a:pt x="259492" y="1198606"/>
                  </a:lnTo>
                  <a:lnTo>
                    <a:pt x="222422" y="1210962"/>
                  </a:lnTo>
                  <a:cubicBezTo>
                    <a:pt x="218303" y="1223319"/>
                    <a:pt x="211429" y="1235079"/>
                    <a:pt x="210065" y="1248033"/>
                  </a:cubicBezTo>
                  <a:cubicBezTo>
                    <a:pt x="203152" y="1313701"/>
                    <a:pt x="212032" y="1381282"/>
                    <a:pt x="197708" y="1445741"/>
                  </a:cubicBezTo>
                  <a:cubicBezTo>
                    <a:pt x="194486" y="1460238"/>
                    <a:pt x="172047" y="1460947"/>
                    <a:pt x="160638" y="1470454"/>
                  </a:cubicBezTo>
                  <a:cubicBezTo>
                    <a:pt x="65488" y="1549745"/>
                    <a:pt x="178543" y="1470873"/>
                    <a:pt x="86498" y="1532238"/>
                  </a:cubicBezTo>
                  <a:cubicBezTo>
                    <a:pt x="15680" y="1638462"/>
                    <a:pt x="100579" y="1504073"/>
                    <a:pt x="49427" y="1606378"/>
                  </a:cubicBezTo>
                  <a:cubicBezTo>
                    <a:pt x="33837" y="1637558"/>
                    <a:pt x="22989" y="1645174"/>
                    <a:pt x="0" y="1668162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9DA9B37A-D023-5B6D-3956-5DE0EEC6CA1C}"/>
                </a:ext>
              </a:extLst>
            </p:cNvPr>
            <p:cNvSpPr/>
            <p:nvPr/>
          </p:nvSpPr>
          <p:spPr>
            <a:xfrm>
              <a:off x="8833962" y="7383342"/>
              <a:ext cx="1026046" cy="891470"/>
            </a:xfrm>
            <a:custGeom>
              <a:avLst/>
              <a:gdLst>
                <a:gd name="connsiteX0" fmla="*/ 1173892 w 1173892"/>
                <a:gd name="connsiteY0" fmla="*/ 0 h 1668162"/>
                <a:gd name="connsiteX1" fmla="*/ 1050325 w 1173892"/>
                <a:gd name="connsiteY1" fmla="*/ 98854 h 1668162"/>
                <a:gd name="connsiteX2" fmla="*/ 976184 w 1173892"/>
                <a:gd name="connsiteY2" fmla="*/ 123568 h 1668162"/>
                <a:gd name="connsiteX3" fmla="*/ 963827 w 1173892"/>
                <a:gd name="connsiteY3" fmla="*/ 321276 h 1668162"/>
                <a:gd name="connsiteX4" fmla="*/ 840260 w 1173892"/>
                <a:gd name="connsiteY4" fmla="*/ 358346 h 1668162"/>
                <a:gd name="connsiteX5" fmla="*/ 803190 w 1173892"/>
                <a:gd name="connsiteY5" fmla="*/ 370703 h 1668162"/>
                <a:gd name="connsiteX6" fmla="*/ 790833 w 1173892"/>
                <a:gd name="connsiteY6" fmla="*/ 531341 h 1668162"/>
                <a:gd name="connsiteX7" fmla="*/ 753762 w 1173892"/>
                <a:gd name="connsiteY7" fmla="*/ 556054 h 1668162"/>
                <a:gd name="connsiteX8" fmla="*/ 617838 w 1173892"/>
                <a:gd name="connsiteY8" fmla="*/ 593124 h 1668162"/>
                <a:gd name="connsiteX9" fmla="*/ 630195 w 1173892"/>
                <a:gd name="connsiteY9" fmla="*/ 630195 h 1668162"/>
                <a:gd name="connsiteX10" fmla="*/ 605481 w 1173892"/>
                <a:gd name="connsiteY10" fmla="*/ 790833 h 1668162"/>
                <a:gd name="connsiteX11" fmla="*/ 593125 w 1173892"/>
                <a:gd name="connsiteY11" fmla="*/ 827903 h 1668162"/>
                <a:gd name="connsiteX12" fmla="*/ 518984 w 1173892"/>
                <a:gd name="connsiteY12" fmla="*/ 852616 h 1668162"/>
                <a:gd name="connsiteX13" fmla="*/ 481914 w 1173892"/>
                <a:gd name="connsiteY13" fmla="*/ 864973 h 1668162"/>
                <a:gd name="connsiteX14" fmla="*/ 407773 w 1173892"/>
                <a:gd name="connsiteY14" fmla="*/ 914400 h 1668162"/>
                <a:gd name="connsiteX15" fmla="*/ 407773 w 1173892"/>
                <a:gd name="connsiteY15" fmla="*/ 1136822 h 1668162"/>
                <a:gd name="connsiteX16" fmla="*/ 296562 w 1173892"/>
                <a:gd name="connsiteY16" fmla="*/ 1186249 h 1668162"/>
                <a:gd name="connsiteX17" fmla="*/ 259492 w 1173892"/>
                <a:gd name="connsiteY17" fmla="*/ 1198606 h 1668162"/>
                <a:gd name="connsiteX18" fmla="*/ 222422 w 1173892"/>
                <a:gd name="connsiteY18" fmla="*/ 1210962 h 1668162"/>
                <a:gd name="connsiteX19" fmla="*/ 210065 w 1173892"/>
                <a:gd name="connsiteY19" fmla="*/ 1248033 h 1668162"/>
                <a:gd name="connsiteX20" fmla="*/ 197708 w 1173892"/>
                <a:gd name="connsiteY20" fmla="*/ 1445741 h 1668162"/>
                <a:gd name="connsiteX21" fmla="*/ 160638 w 1173892"/>
                <a:gd name="connsiteY21" fmla="*/ 1470454 h 1668162"/>
                <a:gd name="connsiteX22" fmla="*/ 86498 w 1173892"/>
                <a:gd name="connsiteY22" fmla="*/ 1532238 h 1668162"/>
                <a:gd name="connsiteX23" fmla="*/ 49427 w 1173892"/>
                <a:gd name="connsiteY23" fmla="*/ 1606378 h 1668162"/>
                <a:gd name="connsiteX24" fmla="*/ 0 w 1173892"/>
                <a:gd name="connsiteY24" fmla="*/ 1668162 h 166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892" h="1668162">
                  <a:moveTo>
                    <a:pt x="1173892" y="0"/>
                  </a:moveTo>
                  <a:cubicBezTo>
                    <a:pt x="1170660" y="2770"/>
                    <a:pt x="1082020" y="84768"/>
                    <a:pt x="1050325" y="98854"/>
                  </a:cubicBezTo>
                  <a:cubicBezTo>
                    <a:pt x="1026520" y="109434"/>
                    <a:pt x="976184" y="123568"/>
                    <a:pt x="976184" y="123568"/>
                  </a:cubicBezTo>
                  <a:cubicBezTo>
                    <a:pt x="972065" y="189471"/>
                    <a:pt x="987760" y="259735"/>
                    <a:pt x="963827" y="321276"/>
                  </a:cubicBezTo>
                  <a:cubicBezTo>
                    <a:pt x="960157" y="330714"/>
                    <a:pt x="858515" y="353130"/>
                    <a:pt x="840260" y="358346"/>
                  </a:cubicBezTo>
                  <a:cubicBezTo>
                    <a:pt x="827736" y="361924"/>
                    <a:pt x="815547" y="366584"/>
                    <a:pt x="803190" y="370703"/>
                  </a:cubicBezTo>
                  <a:cubicBezTo>
                    <a:pt x="799071" y="424249"/>
                    <a:pt x="804671" y="479450"/>
                    <a:pt x="790833" y="531341"/>
                  </a:cubicBezTo>
                  <a:cubicBezTo>
                    <a:pt x="787006" y="545691"/>
                    <a:pt x="767333" y="550022"/>
                    <a:pt x="753762" y="556054"/>
                  </a:cubicBezTo>
                  <a:cubicBezTo>
                    <a:pt x="702448" y="578860"/>
                    <a:pt x="670699" y="582552"/>
                    <a:pt x="617838" y="593124"/>
                  </a:cubicBezTo>
                  <a:cubicBezTo>
                    <a:pt x="621957" y="605481"/>
                    <a:pt x="630195" y="617170"/>
                    <a:pt x="630195" y="630195"/>
                  </a:cubicBezTo>
                  <a:cubicBezTo>
                    <a:pt x="630195" y="684973"/>
                    <a:pt x="620404" y="738601"/>
                    <a:pt x="605481" y="790833"/>
                  </a:cubicBezTo>
                  <a:cubicBezTo>
                    <a:pt x="601903" y="803357"/>
                    <a:pt x="603724" y="820332"/>
                    <a:pt x="593125" y="827903"/>
                  </a:cubicBezTo>
                  <a:cubicBezTo>
                    <a:pt x="571927" y="843044"/>
                    <a:pt x="543698" y="844378"/>
                    <a:pt x="518984" y="852616"/>
                  </a:cubicBezTo>
                  <a:cubicBezTo>
                    <a:pt x="506627" y="856735"/>
                    <a:pt x="492752" y="857748"/>
                    <a:pt x="481914" y="864973"/>
                  </a:cubicBezTo>
                  <a:lnTo>
                    <a:pt x="407773" y="914400"/>
                  </a:lnTo>
                  <a:cubicBezTo>
                    <a:pt x="413841" y="975077"/>
                    <a:pt x="432961" y="1073853"/>
                    <a:pt x="407773" y="1136822"/>
                  </a:cubicBezTo>
                  <a:cubicBezTo>
                    <a:pt x="398736" y="1159416"/>
                    <a:pt x="297596" y="1185904"/>
                    <a:pt x="296562" y="1186249"/>
                  </a:cubicBezTo>
                  <a:lnTo>
                    <a:pt x="259492" y="1198606"/>
                  </a:lnTo>
                  <a:lnTo>
                    <a:pt x="222422" y="1210962"/>
                  </a:lnTo>
                  <a:cubicBezTo>
                    <a:pt x="218303" y="1223319"/>
                    <a:pt x="211429" y="1235079"/>
                    <a:pt x="210065" y="1248033"/>
                  </a:cubicBezTo>
                  <a:cubicBezTo>
                    <a:pt x="203152" y="1313701"/>
                    <a:pt x="212032" y="1381282"/>
                    <a:pt x="197708" y="1445741"/>
                  </a:cubicBezTo>
                  <a:cubicBezTo>
                    <a:pt x="194486" y="1460238"/>
                    <a:pt x="172047" y="1460947"/>
                    <a:pt x="160638" y="1470454"/>
                  </a:cubicBezTo>
                  <a:cubicBezTo>
                    <a:pt x="65488" y="1549745"/>
                    <a:pt x="178543" y="1470873"/>
                    <a:pt x="86498" y="1532238"/>
                  </a:cubicBezTo>
                  <a:cubicBezTo>
                    <a:pt x="15680" y="1638462"/>
                    <a:pt x="100579" y="1504073"/>
                    <a:pt x="49427" y="1606378"/>
                  </a:cubicBezTo>
                  <a:cubicBezTo>
                    <a:pt x="33837" y="1637558"/>
                    <a:pt x="22989" y="1645174"/>
                    <a:pt x="0" y="1668162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21F75B9-9051-9491-78D4-B4B77FB5C824}"/>
                </a:ext>
              </a:extLst>
            </p:cNvPr>
            <p:cNvSpPr/>
            <p:nvPr/>
          </p:nvSpPr>
          <p:spPr>
            <a:xfrm>
              <a:off x="10894741" y="5845353"/>
              <a:ext cx="846824" cy="622354"/>
            </a:xfrm>
            <a:custGeom>
              <a:avLst/>
              <a:gdLst>
                <a:gd name="connsiteX0" fmla="*/ 1173892 w 1173892"/>
                <a:gd name="connsiteY0" fmla="*/ 0 h 1668162"/>
                <a:gd name="connsiteX1" fmla="*/ 1050325 w 1173892"/>
                <a:gd name="connsiteY1" fmla="*/ 98854 h 1668162"/>
                <a:gd name="connsiteX2" fmla="*/ 976184 w 1173892"/>
                <a:gd name="connsiteY2" fmla="*/ 123568 h 1668162"/>
                <a:gd name="connsiteX3" fmla="*/ 963827 w 1173892"/>
                <a:gd name="connsiteY3" fmla="*/ 321276 h 1668162"/>
                <a:gd name="connsiteX4" fmla="*/ 840260 w 1173892"/>
                <a:gd name="connsiteY4" fmla="*/ 358346 h 1668162"/>
                <a:gd name="connsiteX5" fmla="*/ 803190 w 1173892"/>
                <a:gd name="connsiteY5" fmla="*/ 370703 h 1668162"/>
                <a:gd name="connsiteX6" fmla="*/ 790833 w 1173892"/>
                <a:gd name="connsiteY6" fmla="*/ 531341 h 1668162"/>
                <a:gd name="connsiteX7" fmla="*/ 753762 w 1173892"/>
                <a:gd name="connsiteY7" fmla="*/ 556054 h 1668162"/>
                <a:gd name="connsiteX8" fmla="*/ 617838 w 1173892"/>
                <a:gd name="connsiteY8" fmla="*/ 593124 h 1668162"/>
                <a:gd name="connsiteX9" fmla="*/ 630195 w 1173892"/>
                <a:gd name="connsiteY9" fmla="*/ 630195 h 1668162"/>
                <a:gd name="connsiteX10" fmla="*/ 605481 w 1173892"/>
                <a:gd name="connsiteY10" fmla="*/ 790833 h 1668162"/>
                <a:gd name="connsiteX11" fmla="*/ 593125 w 1173892"/>
                <a:gd name="connsiteY11" fmla="*/ 827903 h 1668162"/>
                <a:gd name="connsiteX12" fmla="*/ 518984 w 1173892"/>
                <a:gd name="connsiteY12" fmla="*/ 852616 h 1668162"/>
                <a:gd name="connsiteX13" fmla="*/ 481914 w 1173892"/>
                <a:gd name="connsiteY13" fmla="*/ 864973 h 1668162"/>
                <a:gd name="connsiteX14" fmla="*/ 407773 w 1173892"/>
                <a:gd name="connsiteY14" fmla="*/ 914400 h 1668162"/>
                <a:gd name="connsiteX15" fmla="*/ 407773 w 1173892"/>
                <a:gd name="connsiteY15" fmla="*/ 1136822 h 1668162"/>
                <a:gd name="connsiteX16" fmla="*/ 296562 w 1173892"/>
                <a:gd name="connsiteY16" fmla="*/ 1186249 h 1668162"/>
                <a:gd name="connsiteX17" fmla="*/ 259492 w 1173892"/>
                <a:gd name="connsiteY17" fmla="*/ 1198606 h 1668162"/>
                <a:gd name="connsiteX18" fmla="*/ 222422 w 1173892"/>
                <a:gd name="connsiteY18" fmla="*/ 1210962 h 1668162"/>
                <a:gd name="connsiteX19" fmla="*/ 210065 w 1173892"/>
                <a:gd name="connsiteY19" fmla="*/ 1248033 h 1668162"/>
                <a:gd name="connsiteX20" fmla="*/ 197708 w 1173892"/>
                <a:gd name="connsiteY20" fmla="*/ 1445741 h 1668162"/>
                <a:gd name="connsiteX21" fmla="*/ 160638 w 1173892"/>
                <a:gd name="connsiteY21" fmla="*/ 1470454 h 1668162"/>
                <a:gd name="connsiteX22" fmla="*/ 86498 w 1173892"/>
                <a:gd name="connsiteY22" fmla="*/ 1532238 h 1668162"/>
                <a:gd name="connsiteX23" fmla="*/ 49427 w 1173892"/>
                <a:gd name="connsiteY23" fmla="*/ 1606378 h 1668162"/>
                <a:gd name="connsiteX24" fmla="*/ 0 w 1173892"/>
                <a:gd name="connsiteY24" fmla="*/ 1668162 h 166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892" h="1668162">
                  <a:moveTo>
                    <a:pt x="1173892" y="0"/>
                  </a:moveTo>
                  <a:cubicBezTo>
                    <a:pt x="1170660" y="2770"/>
                    <a:pt x="1082020" y="84768"/>
                    <a:pt x="1050325" y="98854"/>
                  </a:cubicBezTo>
                  <a:cubicBezTo>
                    <a:pt x="1026520" y="109434"/>
                    <a:pt x="976184" y="123568"/>
                    <a:pt x="976184" y="123568"/>
                  </a:cubicBezTo>
                  <a:cubicBezTo>
                    <a:pt x="972065" y="189471"/>
                    <a:pt x="987760" y="259735"/>
                    <a:pt x="963827" y="321276"/>
                  </a:cubicBezTo>
                  <a:cubicBezTo>
                    <a:pt x="960157" y="330714"/>
                    <a:pt x="858515" y="353130"/>
                    <a:pt x="840260" y="358346"/>
                  </a:cubicBezTo>
                  <a:cubicBezTo>
                    <a:pt x="827736" y="361924"/>
                    <a:pt x="815547" y="366584"/>
                    <a:pt x="803190" y="370703"/>
                  </a:cubicBezTo>
                  <a:cubicBezTo>
                    <a:pt x="799071" y="424249"/>
                    <a:pt x="804671" y="479450"/>
                    <a:pt x="790833" y="531341"/>
                  </a:cubicBezTo>
                  <a:cubicBezTo>
                    <a:pt x="787006" y="545691"/>
                    <a:pt x="767333" y="550022"/>
                    <a:pt x="753762" y="556054"/>
                  </a:cubicBezTo>
                  <a:cubicBezTo>
                    <a:pt x="702448" y="578860"/>
                    <a:pt x="670699" y="582552"/>
                    <a:pt x="617838" y="593124"/>
                  </a:cubicBezTo>
                  <a:cubicBezTo>
                    <a:pt x="621957" y="605481"/>
                    <a:pt x="630195" y="617170"/>
                    <a:pt x="630195" y="630195"/>
                  </a:cubicBezTo>
                  <a:cubicBezTo>
                    <a:pt x="630195" y="684973"/>
                    <a:pt x="620404" y="738601"/>
                    <a:pt x="605481" y="790833"/>
                  </a:cubicBezTo>
                  <a:cubicBezTo>
                    <a:pt x="601903" y="803357"/>
                    <a:pt x="603724" y="820332"/>
                    <a:pt x="593125" y="827903"/>
                  </a:cubicBezTo>
                  <a:cubicBezTo>
                    <a:pt x="571927" y="843044"/>
                    <a:pt x="543698" y="844378"/>
                    <a:pt x="518984" y="852616"/>
                  </a:cubicBezTo>
                  <a:cubicBezTo>
                    <a:pt x="506627" y="856735"/>
                    <a:pt x="492752" y="857748"/>
                    <a:pt x="481914" y="864973"/>
                  </a:cubicBezTo>
                  <a:lnTo>
                    <a:pt x="407773" y="914400"/>
                  </a:lnTo>
                  <a:cubicBezTo>
                    <a:pt x="413841" y="975077"/>
                    <a:pt x="432961" y="1073853"/>
                    <a:pt x="407773" y="1136822"/>
                  </a:cubicBezTo>
                  <a:cubicBezTo>
                    <a:pt x="398736" y="1159416"/>
                    <a:pt x="297596" y="1185904"/>
                    <a:pt x="296562" y="1186249"/>
                  </a:cubicBezTo>
                  <a:lnTo>
                    <a:pt x="259492" y="1198606"/>
                  </a:lnTo>
                  <a:lnTo>
                    <a:pt x="222422" y="1210962"/>
                  </a:lnTo>
                  <a:cubicBezTo>
                    <a:pt x="218303" y="1223319"/>
                    <a:pt x="211429" y="1235079"/>
                    <a:pt x="210065" y="1248033"/>
                  </a:cubicBezTo>
                  <a:cubicBezTo>
                    <a:pt x="203152" y="1313701"/>
                    <a:pt x="212032" y="1381282"/>
                    <a:pt x="197708" y="1445741"/>
                  </a:cubicBezTo>
                  <a:cubicBezTo>
                    <a:pt x="194486" y="1460238"/>
                    <a:pt x="172047" y="1460947"/>
                    <a:pt x="160638" y="1470454"/>
                  </a:cubicBezTo>
                  <a:cubicBezTo>
                    <a:pt x="65488" y="1549745"/>
                    <a:pt x="178543" y="1470873"/>
                    <a:pt x="86498" y="1532238"/>
                  </a:cubicBezTo>
                  <a:cubicBezTo>
                    <a:pt x="15680" y="1638462"/>
                    <a:pt x="100579" y="1504073"/>
                    <a:pt x="49427" y="1606378"/>
                  </a:cubicBezTo>
                  <a:cubicBezTo>
                    <a:pt x="33837" y="1637558"/>
                    <a:pt x="22989" y="1645174"/>
                    <a:pt x="0" y="1668162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2915BC4A-8EB0-4B70-257B-331AC354963C}"/>
                    </a:ext>
                  </a:extLst>
                </p:cNvPr>
                <p:cNvSpPr txBox="1"/>
                <p:nvPr/>
              </p:nvSpPr>
              <p:spPr>
                <a:xfrm>
                  <a:off x="11847875" y="5442019"/>
                  <a:ext cx="341879" cy="2847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/>
                </a:p>
              </p:txBody>
            </p:sp>
          </mc:Choice>
          <mc:Fallback xmlns=""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2915BC4A-8EB0-4B70-257B-331AC3549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47875" y="5442019"/>
                  <a:ext cx="341879" cy="28475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9F9DD66A-3C34-DB34-555E-C1B1CA1DE7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9853" b="53503"/>
          <a:stretch/>
        </p:blipFill>
        <p:spPr>
          <a:xfrm>
            <a:off x="-5039" y="0"/>
            <a:ext cx="19199226" cy="95674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613F41FF-538E-7A64-F900-C9356FBDDB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8142" r="70156" b="35222"/>
          <a:stretch/>
        </p:blipFill>
        <p:spPr>
          <a:xfrm>
            <a:off x="0" y="9844273"/>
            <a:ext cx="5729925" cy="95549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A5F76409-7E46-64F6-CE4B-C9467DDA8C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861" t="58142" r="30914" b="35222"/>
          <a:stretch/>
        </p:blipFill>
        <p:spPr>
          <a:xfrm>
            <a:off x="5924986" y="9844273"/>
            <a:ext cx="7339179" cy="95549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441242FC-2C09-6E99-6790-AC42A57EE2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56" t="58142" b="35222"/>
          <a:stretch/>
        </p:blipFill>
        <p:spPr>
          <a:xfrm>
            <a:off x="13469303" y="9844273"/>
            <a:ext cx="5729920" cy="955490"/>
          </a:xfrm>
          <a:prstGeom prst="rect">
            <a:avLst/>
          </a:prstGeom>
        </p:spPr>
      </p:pic>
      <p:pic>
        <p:nvPicPr>
          <p:cNvPr id="67" name="Picture 2" descr="AGU23 Mobile logo">
            <a:extLst>
              <a:ext uri="{FF2B5EF4-FFF2-40B4-BE49-F238E27FC236}">
                <a16:creationId xmlns:a16="http://schemas.microsoft.com/office/drawing/2014/main" id="{39176EF3-F3D7-03E7-0EFB-1661DDDB7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79" b="38699"/>
          <a:stretch/>
        </p:blipFill>
        <p:spPr bwMode="auto">
          <a:xfrm>
            <a:off x="157940" y="180986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DA8ED9D-8255-BCC9-2A83-FBD3854348BD}"/>
              </a:ext>
            </a:extLst>
          </p:cNvPr>
          <p:cNvCxnSpPr>
            <a:cxnSpLocks/>
            <a:endCxn id="58" idx="24"/>
          </p:cNvCxnSpPr>
          <p:nvPr/>
        </p:nvCxnSpPr>
        <p:spPr>
          <a:xfrm flipH="1">
            <a:off x="8836891" y="3599812"/>
            <a:ext cx="87" cy="263022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B40667A5-5973-A653-5A2A-EFC3FC0FE068}"/>
              </a:ext>
            </a:extLst>
          </p:cNvPr>
          <p:cNvSpPr/>
          <p:nvPr/>
        </p:nvSpPr>
        <p:spPr>
          <a:xfrm rot="17136434">
            <a:off x="8215673" y="5187682"/>
            <a:ext cx="914400" cy="914400"/>
          </a:xfrm>
          <a:prstGeom prst="arc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7B93A20-0CA2-3E8E-3345-4A585A967584}"/>
                  </a:ext>
                </a:extLst>
              </p:cNvPr>
              <p:cNvSpPr txBox="1"/>
              <p:nvPr/>
            </p:nvSpPr>
            <p:spPr>
              <a:xfrm rot="20112389">
                <a:off x="8225282" y="4813221"/>
                <a:ext cx="5571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fr-FR" sz="16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7B93A20-0CA2-3E8E-3345-4A585A967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12389">
                <a:off x="8225282" y="4813221"/>
                <a:ext cx="557199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Image 82">
            <a:extLst>
              <a:ext uri="{FF2B5EF4-FFF2-40B4-BE49-F238E27FC236}">
                <a16:creationId xmlns:a16="http://schemas.microsoft.com/office/drawing/2014/main" id="{FF2B1EA2-A57B-B17C-DA40-D37E64C3C15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3658"/>
          <a:stretch/>
        </p:blipFill>
        <p:spPr>
          <a:xfrm>
            <a:off x="12119819" y="3419999"/>
            <a:ext cx="6469107" cy="2860666"/>
          </a:xfrm>
          <a:prstGeom prst="rect">
            <a:avLst/>
          </a:prstGeom>
        </p:spPr>
      </p:pic>
      <p:sp>
        <p:nvSpPr>
          <p:cNvPr id="93" name="Forme libre 92">
            <a:extLst>
              <a:ext uri="{FF2B5EF4-FFF2-40B4-BE49-F238E27FC236}">
                <a16:creationId xmlns:a16="http://schemas.microsoft.com/office/drawing/2014/main" id="{82A00334-083B-E9D0-97B7-089E86BD0972}"/>
              </a:ext>
            </a:extLst>
          </p:cNvPr>
          <p:cNvSpPr/>
          <p:nvPr/>
        </p:nvSpPr>
        <p:spPr>
          <a:xfrm rot="3229483">
            <a:off x="7925988" y="4485188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3765C51E-177F-17B5-43DA-010AF34C8666}"/>
              </a:ext>
            </a:extLst>
          </p:cNvPr>
          <p:cNvSpPr/>
          <p:nvPr/>
        </p:nvSpPr>
        <p:spPr>
          <a:xfrm rot="3229483">
            <a:off x="8448104" y="3555499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061957DF-8890-397B-09C8-71837CD80F9B}"/>
              </a:ext>
            </a:extLst>
          </p:cNvPr>
          <p:cNvSpPr/>
          <p:nvPr/>
        </p:nvSpPr>
        <p:spPr>
          <a:xfrm rot="3229483">
            <a:off x="8922005" y="2571827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03A1C983-0A0C-3415-84AE-F74FEFD508C6}"/>
              </a:ext>
            </a:extLst>
          </p:cNvPr>
          <p:cNvSpPr txBox="1"/>
          <p:nvPr/>
        </p:nvSpPr>
        <p:spPr>
          <a:xfrm rot="18016365">
            <a:off x="7211864" y="306587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7030A0"/>
                </a:solidFill>
              </a:rPr>
              <a:t>UV </a:t>
            </a:r>
            <a:r>
              <a:rPr lang="fr-FR" sz="3200" dirty="0" err="1">
                <a:solidFill>
                  <a:srgbClr val="7030A0"/>
                </a:solidFill>
              </a:rPr>
              <a:t>emission</a:t>
            </a:r>
            <a:endParaRPr lang="fr-FR" sz="3200" dirty="0">
              <a:solidFill>
                <a:srgbClr val="7030A0"/>
              </a:solidFill>
            </a:endParaRPr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0D4A29CD-8EA6-FE5D-CB91-B60FF43611EC}"/>
              </a:ext>
            </a:extLst>
          </p:cNvPr>
          <p:cNvSpPr/>
          <p:nvPr/>
        </p:nvSpPr>
        <p:spPr>
          <a:xfrm rot="3229483">
            <a:off x="3726352" y="6410502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0993BC43-5ED4-CB99-F7E5-E40D9AE7CA1F}"/>
              </a:ext>
            </a:extLst>
          </p:cNvPr>
          <p:cNvSpPr/>
          <p:nvPr/>
        </p:nvSpPr>
        <p:spPr>
          <a:xfrm rot="3229483">
            <a:off x="4957891" y="4269626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12ADDA36-3F87-A75C-C166-673031E009F9}"/>
              </a:ext>
            </a:extLst>
          </p:cNvPr>
          <p:cNvSpPr/>
          <p:nvPr/>
        </p:nvSpPr>
        <p:spPr>
          <a:xfrm rot="3229483">
            <a:off x="5485716" y="3176148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D8BB94C0-39AA-53F3-C731-7D9DC014F1C3}"/>
              </a:ext>
            </a:extLst>
          </p:cNvPr>
          <p:cNvSpPr/>
          <p:nvPr/>
        </p:nvSpPr>
        <p:spPr>
          <a:xfrm rot="3229483">
            <a:off x="4331597" y="5355960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A464FDE-FCFC-F03F-C097-FE4D18A2CCDE}"/>
              </a:ext>
            </a:extLst>
          </p:cNvPr>
          <p:cNvSpPr/>
          <p:nvPr/>
        </p:nvSpPr>
        <p:spPr>
          <a:xfrm rot="3229483">
            <a:off x="5982876" y="2233828"/>
            <a:ext cx="1850392" cy="141540"/>
          </a:xfrm>
          <a:custGeom>
            <a:avLst/>
            <a:gdLst>
              <a:gd name="connsiteX0" fmla="*/ 3149600 w 3149600"/>
              <a:gd name="connsiteY0" fmla="*/ 105403 h 242556"/>
              <a:gd name="connsiteX1" fmla="*/ 2844800 w 3149600"/>
              <a:gd name="connsiteY1" fmla="*/ 3803 h 242556"/>
              <a:gd name="connsiteX2" fmla="*/ 2455333 w 3149600"/>
              <a:gd name="connsiteY2" fmla="*/ 223937 h 242556"/>
              <a:gd name="connsiteX3" fmla="*/ 1998133 w 3149600"/>
              <a:gd name="connsiteY3" fmla="*/ 20737 h 242556"/>
              <a:gd name="connsiteX4" fmla="*/ 1524000 w 3149600"/>
              <a:gd name="connsiteY4" fmla="*/ 223937 h 242556"/>
              <a:gd name="connsiteX5" fmla="*/ 965200 w 3149600"/>
              <a:gd name="connsiteY5" fmla="*/ 20737 h 242556"/>
              <a:gd name="connsiteX6" fmla="*/ 541867 w 3149600"/>
              <a:gd name="connsiteY6" fmla="*/ 240870 h 242556"/>
              <a:gd name="connsiteX7" fmla="*/ 270933 w 3149600"/>
              <a:gd name="connsiteY7" fmla="*/ 122337 h 242556"/>
              <a:gd name="connsiteX8" fmla="*/ 0 w 3149600"/>
              <a:gd name="connsiteY8" fmla="*/ 122337 h 242556"/>
              <a:gd name="connsiteX9" fmla="*/ 0 w 3149600"/>
              <a:gd name="connsiteY9" fmla="*/ 122337 h 2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600" h="242556">
                <a:moveTo>
                  <a:pt x="3149600" y="105403"/>
                </a:moveTo>
                <a:cubicBezTo>
                  <a:pt x="3055055" y="44725"/>
                  <a:pt x="2960511" y="-15953"/>
                  <a:pt x="2844800" y="3803"/>
                </a:cubicBezTo>
                <a:cubicBezTo>
                  <a:pt x="2729089" y="23559"/>
                  <a:pt x="2596444" y="221115"/>
                  <a:pt x="2455333" y="223937"/>
                </a:cubicBezTo>
                <a:cubicBezTo>
                  <a:pt x="2314222" y="226759"/>
                  <a:pt x="2153355" y="20737"/>
                  <a:pt x="1998133" y="20737"/>
                </a:cubicBezTo>
                <a:cubicBezTo>
                  <a:pt x="1842911" y="20737"/>
                  <a:pt x="1696155" y="223937"/>
                  <a:pt x="1524000" y="223937"/>
                </a:cubicBezTo>
                <a:cubicBezTo>
                  <a:pt x="1351845" y="223937"/>
                  <a:pt x="1128889" y="17915"/>
                  <a:pt x="965200" y="20737"/>
                </a:cubicBezTo>
                <a:cubicBezTo>
                  <a:pt x="801511" y="23559"/>
                  <a:pt x="657578" y="223937"/>
                  <a:pt x="541867" y="240870"/>
                </a:cubicBezTo>
                <a:cubicBezTo>
                  <a:pt x="426156" y="257803"/>
                  <a:pt x="361244" y="142092"/>
                  <a:pt x="270933" y="122337"/>
                </a:cubicBezTo>
                <a:cubicBezTo>
                  <a:pt x="180622" y="102582"/>
                  <a:pt x="0" y="122337"/>
                  <a:pt x="0" y="122337"/>
                </a:cubicBezTo>
                <a:lnTo>
                  <a:pt x="0" y="122337"/>
                </a:lnTo>
              </a:path>
            </a:pathLst>
          </a:custGeom>
          <a:noFill/>
          <a:ln w="57150">
            <a:solidFill>
              <a:srgbClr val="7030A0">
                <a:alpha val="81000"/>
              </a:srgbClr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5035FE-907F-EBDC-6EA4-503BEDF89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42E8865-56C5-32FD-BB47-A56455993B9B}"/>
              </a:ext>
            </a:extLst>
          </p:cNvPr>
          <p:cNvSpPr txBox="1"/>
          <p:nvPr/>
        </p:nvSpPr>
        <p:spPr>
          <a:xfrm>
            <a:off x="559244" y="3141674"/>
            <a:ext cx="72745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In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red</a:t>
            </a:r>
            <a:r>
              <a:rPr lang="fr-FR" dirty="0">
                <a:sym typeface="Wingdings" pitchFamily="2" charset="2"/>
              </a:rPr>
              <a:t>: UV </a:t>
            </a:r>
            <a:r>
              <a:rPr lang="fr-FR" dirty="0" err="1">
                <a:sym typeface="Wingdings" pitchFamily="2" charset="2"/>
              </a:rPr>
              <a:t>emission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spectrum</a:t>
            </a:r>
            <a:r>
              <a:rPr lang="fr-FR" dirty="0">
                <a:sym typeface="Wingdings" pitchFamily="2" charset="2"/>
              </a:rPr>
              <a:t> of the H</a:t>
            </a:r>
            <a:r>
              <a:rPr lang="fr-FR" baseline="-25000" dirty="0">
                <a:sym typeface="Wingdings" pitchFamily="2" charset="2"/>
              </a:rPr>
              <a:t>2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molecule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produced</a:t>
            </a:r>
            <a:r>
              <a:rPr lang="fr-FR" dirty="0">
                <a:sym typeface="Wingdings" pitchFamily="2" charset="2"/>
              </a:rPr>
              <a:t> in the </a:t>
            </a:r>
            <a:r>
              <a:rPr lang="fr-FR" dirty="0" err="1">
                <a:sym typeface="Wingdings" pitchFamily="2" charset="2"/>
              </a:rPr>
              <a:t>laboratory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T</a:t>
            </a:r>
            <a:r>
              <a:rPr lang="fr-FR" dirty="0">
                <a:sym typeface="Wingdings" pitchFamily="2" charset="2"/>
              </a:rPr>
              <a:t> = 300°K and an </a:t>
            </a:r>
            <a:r>
              <a:rPr lang="fr-FR" dirty="0" err="1">
                <a:sym typeface="Wingdings" pitchFamily="2" charset="2"/>
              </a:rPr>
              <a:t>electron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beam</a:t>
            </a:r>
            <a:r>
              <a:rPr lang="fr-FR" dirty="0">
                <a:sym typeface="Wingdings" pitchFamily="2" charset="2"/>
              </a:rPr>
              <a:t> (</a:t>
            </a:r>
            <a:r>
              <a:rPr lang="fr-FR" dirty="0" err="1">
                <a:sym typeface="Wingdings" pitchFamily="2" charset="2"/>
              </a:rPr>
              <a:t>monoenergetic</a:t>
            </a:r>
            <a:r>
              <a:rPr lang="fr-FR" dirty="0">
                <a:sym typeface="Wingdings" pitchFamily="2" charset="2"/>
              </a:rPr>
              <a:t>) of 100 eV. Spectral </a:t>
            </a:r>
            <a:r>
              <a:rPr lang="fr-FR" dirty="0" err="1">
                <a:sym typeface="Wingdings" pitchFamily="2" charset="2"/>
              </a:rPr>
              <a:t>resolution</a:t>
            </a:r>
            <a:r>
              <a:rPr lang="fr-FR" dirty="0">
                <a:sym typeface="Wingdings" pitchFamily="2" charset="2"/>
              </a:rPr>
              <a:t> ~0.0125 nm.</a:t>
            </a:r>
          </a:p>
          <a:p>
            <a:endParaRPr lang="fr-FR" dirty="0">
              <a:sym typeface="Wingdings" pitchFamily="2" charset="2"/>
            </a:endParaRPr>
          </a:p>
          <a:p>
            <a:r>
              <a:rPr lang="fr-FR" b="1" dirty="0">
                <a:solidFill>
                  <a:srgbClr val="0070C0"/>
                </a:solidFill>
                <a:sym typeface="Wingdings" pitchFamily="2" charset="2"/>
              </a:rPr>
              <a:t>In </a:t>
            </a:r>
            <a:r>
              <a:rPr lang="fr-FR" b="1" dirty="0" err="1">
                <a:solidFill>
                  <a:srgbClr val="0070C0"/>
                </a:solidFill>
                <a:sym typeface="Wingdings" pitchFamily="2" charset="2"/>
              </a:rPr>
              <a:t>blue</a:t>
            </a:r>
            <a:r>
              <a:rPr lang="fr-FR" b="1" dirty="0">
                <a:solidFill>
                  <a:srgbClr val="0070C0"/>
                </a:solidFill>
                <a:sym typeface="Wingdings" pitchFamily="2" charset="2"/>
              </a:rPr>
              <a:t> (best fit A)</a:t>
            </a:r>
            <a:r>
              <a:rPr lang="fr-FR" dirty="0">
                <a:sym typeface="Wingdings" pitchFamily="2" charset="2"/>
              </a:rPr>
              <a:t>: </a:t>
            </a:r>
            <a:r>
              <a:rPr lang="fr-FR" dirty="0" err="1">
                <a:sym typeface="Wingdings" pitchFamily="2" charset="2"/>
              </a:rPr>
              <a:t>spectrum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modelized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the H</a:t>
            </a:r>
            <a:r>
              <a:rPr lang="fr-FR" baseline="-25000" dirty="0">
                <a:sym typeface="Wingdings" pitchFamily="2" charset="2"/>
              </a:rPr>
              <a:t>2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emission</a:t>
            </a:r>
            <a:r>
              <a:rPr lang="fr-FR" dirty="0">
                <a:sym typeface="Wingdings" pitchFamily="2" charset="2"/>
              </a:rPr>
              <a:t> model,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an </a:t>
            </a:r>
            <a:r>
              <a:rPr lang="fr-FR" dirty="0" err="1">
                <a:sym typeface="Wingdings" pitchFamily="2" charset="2"/>
              </a:rPr>
              <a:t>atmosphere</a:t>
            </a:r>
            <a:r>
              <a:rPr lang="fr-FR" dirty="0">
                <a:sym typeface="Wingdings" pitchFamily="2" charset="2"/>
              </a:rPr>
              <a:t> at </a:t>
            </a:r>
            <a:r>
              <a:rPr lang="fr-FR" dirty="0" err="1">
                <a:sym typeface="Wingdings" pitchFamily="2" charset="2"/>
              </a:rPr>
              <a:t>T</a:t>
            </a:r>
            <a:r>
              <a:rPr lang="fr-FR" dirty="0">
                <a:sym typeface="Wingdings" pitchFamily="2" charset="2"/>
              </a:rPr>
              <a:t> = 300°K and an initial </a:t>
            </a:r>
            <a:r>
              <a:rPr lang="fr-FR" dirty="0" err="1">
                <a:sym typeface="Wingdings" pitchFamily="2" charset="2"/>
              </a:rPr>
              <a:t>monoenergetic</a:t>
            </a:r>
            <a:r>
              <a:rPr lang="fr-FR" dirty="0">
                <a:sym typeface="Wingdings" pitchFamily="2" charset="2"/>
              </a:rPr>
              <a:t> distribution of </a:t>
            </a:r>
            <a:r>
              <a:rPr lang="fr-FR" dirty="0" err="1">
                <a:sym typeface="Wingdings" pitchFamily="2" charset="2"/>
              </a:rPr>
              <a:t>electron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precipitation</a:t>
            </a:r>
            <a:r>
              <a:rPr lang="fr-FR" dirty="0">
                <a:sym typeface="Wingdings" pitchFamily="2" charset="2"/>
              </a:rPr>
              <a:t> flux of 100 eV</a:t>
            </a:r>
          </a:p>
          <a:p>
            <a:endParaRPr lang="fr-FR" dirty="0">
              <a:sym typeface="Wingdings" pitchFamily="2" charset="2"/>
            </a:endParaRPr>
          </a:p>
          <a:p>
            <a:r>
              <a:rPr lang="fr-FR" b="1" dirty="0">
                <a:solidFill>
                  <a:srgbClr val="00B050"/>
                </a:solidFill>
                <a:sym typeface="Wingdings" pitchFamily="2" charset="2"/>
              </a:rPr>
              <a:t>In green (best fit B)</a:t>
            </a:r>
            <a:r>
              <a:rPr lang="fr-FR" dirty="0">
                <a:sym typeface="Wingdings" pitchFamily="2" charset="2"/>
              </a:rPr>
              <a:t>: </a:t>
            </a:r>
            <a:r>
              <a:rPr lang="fr-FR" dirty="0" err="1">
                <a:sym typeface="Wingdings" pitchFamily="2" charset="2"/>
              </a:rPr>
              <a:t>spectrum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modelized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the H</a:t>
            </a:r>
            <a:r>
              <a:rPr lang="fr-FR" baseline="-25000" dirty="0">
                <a:sym typeface="Wingdings" pitchFamily="2" charset="2"/>
              </a:rPr>
              <a:t>2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emission</a:t>
            </a:r>
            <a:r>
              <a:rPr lang="fr-FR" dirty="0">
                <a:sym typeface="Wingdings" pitchFamily="2" charset="2"/>
              </a:rPr>
              <a:t> model,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an </a:t>
            </a:r>
            <a:r>
              <a:rPr lang="fr-FR" dirty="0" err="1">
                <a:sym typeface="Wingdings" pitchFamily="2" charset="2"/>
              </a:rPr>
              <a:t>atmosphere</a:t>
            </a:r>
            <a:r>
              <a:rPr lang="fr-FR" dirty="0">
                <a:sym typeface="Wingdings" pitchFamily="2" charset="2"/>
              </a:rPr>
              <a:t> at </a:t>
            </a:r>
            <a:r>
              <a:rPr lang="fr-FR" dirty="0" err="1">
                <a:sym typeface="Wingdings" pitchFamily="2" charset="2"/>
              </a:rPr>
              <a:t>T</a:t>
            </a:r>
            <a:r>
              <a:rPr lang="fr-FR" dirty="0">
                <a:sym typeface="Wingdings" pitchFamily="2" charset="2"/>
              </a:rPr>
              <a:t> = 300°K and an initial </a:t>
            </a:r>
            <a:r>
              <a:rPr lang="fr-FR" dirty="0" err="1">
                <a:sym typeface="Wingdings" pitchFamily="2" charset="2"/>
              </a:rPr>
              <a:t>maxwelian</a:t>
            </a:r>
            <a:r>
              <a:rPr lang="fr-FR" dirty="0">
                <a:sym typeface="Wingdings" pitchFamily="2" charset="2"/>
              </a:rPr>
              <a:t> distribution </a:t>
            </a:r>
            <a:r>
              <a:rPr lang="fr-FR" dirty="0" err="1">
                <a:sym typeface="Wingdings" pitchFamily="2" charset="2"/>
              </a:rPr>
              <a:t>electron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precipitation</a:t>
            </a:r>
            <a:r>
              <a:rPr lang="fr-FR" dirty="0">
                <a:sym typeface="Wingdings" pitchFamily="2" charset="2"/>
              </a:rPr>
              <a:t> flux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E</a:t>
            </a:r>
            <a:r>
              <a:rPr lang="fr-FR" baseline="-25000" dirty="0">
                <a:sym typeface="Wingdings" pitchFamily="2" charset="2"/>
              </a:rPr>
              <a:t>0 </a:t>
            </a:r>
            <a:r>
              <a:rPr lang="fr-FR" dirty="0">
                <a:sym typeface="Wingdings" pitchFamily="2" charset="2"/>
              </a:rPr>
              <a:t>= 100 eV</a:t>
            </a:r>
            <a:endParaRPr lang="fr-FR" dirty="0"/>
          </a:p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DB71F74-5397-A245-49C7-8878A233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45" y="0"/>
            <a:ext cx="16559333" cy="1292750"/>
          </a:xfrm>
        </p:spPr>
        <p:txBody>
          <a:bodyPr>
            <a:noAutofit/>
          </a:bodyPr>
          <a:lstStyle/>
          <a:p>
            <a:pPr algn="ctr"/>
            <a:r>
              <a:rPr lang="fr-FR" sz="4267" dirty="0" err="1"/>
              <a:t>Comparison</a:t>
            </a:r>
            <a:r>
              <a:rPr lang="fr-FR" sz="4267" dirty="0"/>
              <a:t> </a:t>
            </a:r>
            <a:r>
              <a:rPr lang="fr-FR" sz="4267" dirty="0" err="1"/>
              <a:t>with</a:t>
            </a:r>
            <a:r>
              <a:rPr lang="fr-FR" sz="4267" dirty="0"/>
              <a:t> a </a:t>
            </a:r>
            <a:r>
              <a:rPr lang="fr-FR" sz="4267" dirty="0" err="1"/>
              <a:t>laboratory</a:t>
            </a:r>
            <a:r>
              <a:rPr lang="fr-FR" sz="4267" dirty="0"/>
              <a:t> </a:t>
            </a:r>
            <a:r>
              <a:rPr lang="fr-FR" sz="4267" dirty="0" err="1"/>
              <a:t>spectrum</a:t>
            </a:r>
            <a:r>
              <a:rPr lang="fr-FR" sz="4267" dirty="0"/>
              <a:t> AND VALIDATION</a:t>
            </a:r>
          </a:p>
        </p:txBody>
      </p:sp>
      <p:pic>
        <p:nvPicPr>
          <p:cNvPr id="9" name="Image 8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9C905895-9AC9-B62E-F823-759FB799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985" y="2451558"/>
            <a:ext cx="4727467" cy="3486506"/>
          </a:xfrm>
          <a:prstGeom prst="rect">
            <a:avLst/>
          </a:prstGeom>
        </p:spPr>
      </p:pic>
      <p:pic>
        <p:nvPicPr>
          <p:cNvPr id="13" name="Image 12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81124D6B-78B2-99FD-A8D2-B76929446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2514" y="2451558"/>
            <a:ext cx="4727467" cy="3486506"/>
          </a:xfrm>
          <a:prstGeom prst="rect">
            <a:avLst/>
          </a:prstGeom>
        </p:spPr>
      </p:pic>
      <p:pic>
        <p:nvPicPr>
          <p:cNvPr id="15" name="Image 14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D4A0A097-D29A-833E-2346-5D609733E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984" y="6365426"/>
            <a:ext cx="4727467" cy="3486506"/>
          </a:xfrm>
          <a:prstGeom prst="rect">
            <a:avLst/>
          </a:prstGeom>
        </p:spPr>
      </p:pic>
      <p:pic>
        <p:nvPicPr>
          <p:cNvPr id="17" name="Image 16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463411F0-6F90-578E-08EA-A8ACDA155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2514" y="6365426"/>
            <a:ext cx="4727467" cy="348650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22FC87-747D-F9AD-80FB-E2DEB1DB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194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52CA32-056F-1369-AF06-FF1EFEFC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46" y="-1799563"/>
            <a:ext cx="16559333" cy="1113121"/>
          </a:xfrm>
        </p:spPr>
        <p:txBody>
          <a:bodyPr>
            <a:normAutofit/>
          </a:bodyPr>
          <a:lstStyle/>
          <a:p>
            <a:pPr algn="ctr"/>
            <a:r>
              <a:rPr lang="fr-FR" sz="4267" dirty="0"/>
              <a:t>Model </a:t>
            </a:r>
            <a:r>
              <a:rPr lang="fr-FR" sz="4267" dirty="0" err="1"/>
              <a:t>grid</a:t>
            </a:r>
            <a:r>
              <a:rPr lang="fr-FR" sz="4267" dirty="0"/>
              <a:t> and </a:t>
            </a:r>
            <a:r>
              <a:rPr lang="fr-FR" sz="4267" dirty="0" err="1"/>
              <a:t>problems</a:t>
            </a:r>
            <a:r>
              <a:rPr lang="fr-FR" sz="4267" dirty="0"/>
              <a:t> </a:t>
            </a:r>
            <a:r>
              <a:rPr lang="fr-FR" sz="4267" dirty="0" err="1"/>
              <a:t>with</a:t>
            </a:r>
            <a:r>
              <a:rPr lang="fr-FR" sz="4267" dirty="0"/>
              <a:t> Kappa (or </a:t>
            </a:r>
            <a:r>
              <a:rPr lang="fr-FR" sz="4267" dirty="0" err="1"/>
              <a:t>any</a:t>
            </a:r>
            <a:r>
              <a:rPr lang="fr-FR" sz="4267" dirty="0"/>
              <a:t> continus) distributions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16F886-5123-C6A5-1AF9-097BA64D0138}"/>
              </a:ext>
            </a:extLst>
          </p:cNvPr>
          <p:cNvSpPr txBox="1"/>
          <p:nvPr/>
        </p:nvSpPr>
        <p:spPr>
          <a:xfrm>
            <a:off x="1878171" y="7250286"/>
            <a:ext cx="154428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Since</a:t>
            </a:r>
            <a:r>
              <a:rPr lang="fr-FR" sz="2400" dirty="0"/>
              <a:t> the initial distribution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continuous</a:t>
            </a:r>
            <a:r>
              <a:rPr lang="fr-FR" sz="2400" dirty="0"/>
              <a:t> </a:t>
            </a:r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need</a:t>
            </a:r>
            <a:r>
              <a:rPr lang="fr-FR" sz="2400" dirty="0"/>
              <a:t> to </a:t>
            </a:r>
            <a:r>
              <a:rPr lang="fr-FR" sz="2400" dirty="0" err="1"/>
              <a:t>extend</a:t>
            </a:r>
            <a:r>
              <a:rPr lang="fr-FR" sz="2400" dirty="0"/>
              <a:t> the </a:t>
            </a:r>
            <a:r>
              <a:rPr lang="fr-FR" sz="2400" dirty="0" err="1"/>
              <a:t>energy</a:t>
            </a:r>
            <a:r>
              <a:rPr lang="fr-FR" sz="2400" dirty="0"/>
              <a:t> </a:t>
            </a:r>
            <a:r>
              <a:rPr lang="fr-FR" sz="2400" dirty="0" err="1"/>
              <a:t>grid</a:t>
            </a:r>
            <a:r>
              <a:rPr lang="fr-FR" sz="2400" dirty="0"/>
              <a:t> </a:t>
            </a:r>
            <a:r>
              <a:rPr lang="fr-FR" sz="2400" dirty="0" err="1"/>
              <a:t>above</a:t>
            </a:r>
            <a:r>
              <a:rPr lang="fr-FR" sz="2400" dirty="0"/>
              <a:t> E</a:t>
            </a:r>
            <a:r>
              <a:rPr lang="fr-FR" sz="2400" baseline="-25000" dirty="0"/>
              <a:t>0</a:t>
            </a:r>
            <a:r>
              <a:rPr lang="fr-FR" sz="2400" dirty="0"/>
              <a:t> </a:t>
            </a:r>
            <a:r>
              <a:rPr lang="fr-FR" sz="2400" dirty="0" err="1"/>
              <a:t>until</a:t>
            </a:r>
            <a:r>
              <a:rPr lang="fr-FR" sz="2400" dirty="0"/>
              <a:t> 𝝓(𝑬,𝒛</a:t>
            </a:r>
            <a:r>
              <a:rPr lang="fr-FR" sz="2400" baseline="-25000" dirty="0"/>
              <a:t>𝒎𝒂𝒙</a:t>
            </a:r>
            <a:r>
              <a:rPr lang="fr-FR" sz="2400" dirty="0"/>
              <a:t> )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insignificant</a:t>
            </a:r>
            <a:r>
              <a:rPr lang="fr-FR" sz="2400" dirty="0"/>
              <a:t>. </a:t>
            </a:r>
          </a:p>
          <a:p>
            <a:endParaRPr lang="fr-FR" sz="2400" dirty="0">
              <a:sym typeface="Wingdings" pitchFamily="2" charset="2"/>
            </a:endParaRPr>
          </a:p>
          <a:p>
            <a:pPr marL="380990" indent="-380990">
              <a:buFont typeface="Wingdings" pitchFamily="2" charset="2"/>
              <a:buChar char="à"/>
            </a:pPr>
            <a:r>
              <a:rPr lang="fr-FR" sz="2400" dirty="0">
                <a:sym typeface="Wingdings" pitchFamily="2" charset="2"/>
              </a:rPr>
              <a:t>This </a:t>
            </a:r>
            <a:r>
              <a:rPr lang="fr-FR" sz="2400" dirty="0" err="1">
                <a:sym typeface="Wingdings" pitchFamily="2" charset="2"/>
              </a:rPr>
              <a:t>means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that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we</a:t>
            </a:r>
            <a:r>
              <a:rPr lang="fr-FR" sz="2400" dirty="0">
                <a:sym typeface="Wingdings" pitchFamily="2" charset="2"/>
              </a:rPr>
              <a:t> have to </a:t>
            </a:r>
            <a:r>
              <a:rPr lang="fr-FR" sz="2400" dirty="0" err="1">
                <a:sym typeface="Wingdings" pitchFamily="2" charset="2"/>
              </a:rPr>
              <a:t>manipulate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very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energetic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electrons</a:t>
            </a:r>
            <a:r>
              <a:rPr lang="fr-FR" sz="2400" dirty="0">
                <a:sym typeface="Wingdings" pitchFamily="2" charset="2"/>
              </a:rPr>
              <a:t> and </a:t>
            </a:r>
            <a:r>
              <a:rPr lang="fr-FR" sz="2400" dirty="0" err="1">
                <a:sym typeface="Wingdings" pitchFamily="2" charset="2"/>
              </a:rPr>
              <a:t>therefore</a:t>
            </a:r>
            <a:r>
              <a:rPr lang="fr-FR" sz="2400" dirty="0">
                <a:sym typeface="Wingdings" pitchFamily="2" charset="2"/>
              </a:rPr>
              <a:t> to </a:t>
            </a:r>
            <a:r>
              <a:rPr lang="fr-FR" sz="2400" dirty="0" err="1">
                <a:sym typeface="Wingdings" pitchFamily="2" charset="2"/>
              </a:rPr>
              <a:t>consider</a:t>
            </a:r>
            <a:r>
              <a:rPr lang="fr-FR" sz="2400" dirty="0">
                <a:sym typeface="Wingdings" pitchFamily="2" charset="2"/>
              </a:rPr>
              <a:t> the </a:t>
            </a:r>
            <a:r>
              <a:rPr lang="fr-FR" sz="2400" dirty="0" err="1">
                <a:sym typeface="Wingdings" pitchFamily="2" charset="2"/>
              </a:rPr>
              <a:t>hybridization</a:t>
            </a:r>
            <a:r>
              <a:rPr lang="fr-FR" sz="2400" dirty="0">
                <a:sym typeface="Wingdings" pitchFamily="2" charset="2"/>
              </a:rPr>
              <a:t> of the code in the </a:t>
            </a:r>
            <a:r>
              <a:rPr lang="fr-FR" sz="2400" dirty="0" err="1">
                <a:sym typeface="Wingdings" pitchFamily="2" charset="2"/>
              </a:rPr>
              <a:t>relativistic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domain</a:t>
            </a:r>
            <a:r>
              <a:rPr lang="fr-FR" sz="2400" dirty="0">
                <a:sym typeface="Wingdings" pitchFamily="2" charset="2"/>
              </a:rPr>
              <a:t> (the </a:t>
            </a:r>
            <a:r>
              <a:rPr lang="fr-FR" sz="2400" dirty="0" err="1">
                <a:sym typeface="Wingdings" pitchFamily="2" charset="2"/>
              </a:rPr>
              <a:t>electron-matter</a:t>
            </a:r>
            <a:r>
              <a:rPr lang="fr-FR" sz="2400" dirty="0">
                <a:sym typeface="Wingdings" pitchFamily="2" charset="2"/>
              </a:rPr>
              <a:t> interaction cross sections </a:t>
            </a:r>
            <a:r>
              <a:rPr lang="fr-FR" sz="2400" dirty="0" err="1">
                <a:sym typeface="Wingdings" pitchFamily="2" charset="2"/>
              </a:rPr>
              <a:t>evolve</a:t>
            </a:r>
            <a:r>
              <a:rPr lang="fr-FR" sz="2400" dirty="0">
                <a:sym typeface="Wingdings" pitchFamily="2" charset="2"/>
              </a:rPr>
              <a:t> in power </a:t>
            </a:r>
            <a:r>
              <a:rPr lang="fr-FR" sz="2400" dirty="0" err="1">
                <a:sym typeface="Wingdings" pitchFamily="2" charset="2"/>
              </a:rPr>
              <a:t>laws</a:t>
            </a:r>
            <a:r>
              <a:rPr lang="fr-FR" sz="2400" dirty="0">
                <a:sym typeface="Wingdings" pitchFamily="2" charset="2"/>
              </a:rPr>
              <a:t>). </a:t>
            </a:r>
            <a:r>
              <a:rPr lang="fr-FR" sz="2400" dirty="0" err="1">
                <a:sym typeface="Wingdings" pitchFamily="2" charset="2"/>
              </a:rPr>
              <a:t>Thus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we</a:t>
            </a:r>
            <a:r>
              <a:rPr lang="fr-FR" sz="2400" dirty="0">
                <a:sym typeface="Wingdings" pitchFamily="2" charset="2"/>
              </a:rPr>
              <a:t> have : </a:t>
            </a:r>
          </a:p>
          <a:p>
            <a:endParaRPr lang="fr-FR" sz="2400" dirty="0">
              <a:sym typeface="Wingdings" pitchFamily="2" charset="2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fr-FR" sz="2400" dirty="0" err="1"/>
              <a:t>elastic</a:t>
            </a:r>
            <a:r>
              <a:rPr lang="fr-FR" sz="2400" dirty="0"/>
              <a:t> cross sections </a:t>
            </a:r>
            <a:r>
              <a:rPr lang="fr-FR" sz="2400" dirty="0" err="1"/>
              <a:t>above</a:t>
            </a:r>
            <a:r>
              <a:rPr lang="fr-FR" sz="2400" dirty="0"/>
              <a:t> 400 eV are </a:t>
            </a:r>
            <a:r>
              <a:rPr lang="fr-FR" sz="2400" dirty="0" err="1"/>
              <a:t>proportional</a:t>
            </a:r>
            <a:r>
              <a:rPr lang="fr-FR" sz="2400" dirty="0"/>
              <a:t> to E^-0.65</a:t>
            </a:r>
            <a:endParaRPr lang="fr-FR" sz="2400" dirty="0">
              <a:sym typeface="Wingdings" pitchFamily="2" charset="2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fr-FR" sz="2400" dirty="0" err="1"/>
              <a:t>elastic</a:t>
            </a:r>
            <a:r>
              <a:rPr lang="fr-FR" sz="2400" dirty="0"/>
              <a:t> cross sections </a:t>
            </a:r>
            <a:r>
              <a:rPr lang="fr-FR" sz="2400" dirty="0" err="1"/>
              <a:t>above</a:t>
            </a:r>
            <a:r>
              <a:rPr lang="fr-FR" sz="2400" dirty="0"/>
              <a:t> 2200 eV are </a:t>
            </a:r>
            <a:r>
              <a:rPr lang="fr-FR" sz="2400" dirty="0" err="1"/>
              <a:t>proportional</a:t>
            </a:r>
            <a:r>
              <a:rPr lang="fr-FR" sz="2400" dirty="0"/>
              <a:t> to E^-1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fr-FR" sz="2400" dirty="0" err="1"/>
              <a:t>Inelastic</a:t>
            </a:r>
            <a:r>
              <a:rPr lang="fr-FR" sz="2400" dirty="0"/>
              <a:t> cross section are </a:t>
            </a:r>
            <a:r>
              <a:rPr lang="fr-FR" sz="2400" dirty="0" err="1"/>
              <a:t>extrapolated</a:t>
            </a:r>
            <a:r>
              <a:rPr lang="fr-FR" sz="2400" dirty="0"/>
              <a:t> as </a:t>
            </a:r>
            <a:r>
              <a:rPr lang="fr-FR" sz="2400" dirty="0" err="1"/>
              <a:t>linear</a:t>
            </a:r>
            <a:r>
              <a:rPr lang="fr-FR" sz="2400" dirty="0"/>
              <a:t> </a:t>
            </a:r>
            <a:r>
              <a:rPr lang="fr-FR" sz="2400" dirty="0" err="1"/>
              <a:t>function</a:t>
            </a:r>
            <a:r>
              <a:rPr lang="fr-FR" sz="2400" dirty="0"/>
              <a:t> </a:t>
            </a:r>
            <a:r>
              <a:rPr lang="fr-FR" sz="2400" dirty="0" err="1"/>
              <a:t>outside</a:t>
            </a:r>
            <a:r>
              <a:rPr lang="fr-FR" sz="2400" dirty="0"/>
              <a:t> the </a:t>
            </a:r>
            <a:r>
              <a:rPr lang="fr-FR" sz="2400" dirty="0" err="1"/>
              <a:t>known</a:t>
            </a:r>
            <a:r>
              <a:rPr lang="fr-FR" sz="2400" dirty="0"/>
              <a:t> range </a:t>
            </a:r>
          </a:p>
        </p:txBody>
      </p:sp>
      <p:pic>
        <p:nvPicPr>
          <p:cNvPr id="5" name="Image 4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015B01D1-4147-0D23-217E-DC0598EE9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301" y="214995"/>
            <a:ext cx="11594621" cy="654535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9A2A61-69EC-9AF1-59FB-1CB8FE83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215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DF808A42-8D7E-522E-03B6-FC5FBEEAD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3788" y="2874963"/>
            <a:ext cx="6851650" cy="6851650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84925F1-82BE-5EDB-E59D-FEB72189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621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EE7052C-17FB-40BE-D66F-5693D411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240" y="107497"/>
            <a:ext cx="6290743" cy="1058476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FE82660-3DEB-3715-89AB-C0036A03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9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A5D9D0-F119-E524-0E64-01CFFFBA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mtClean="0"/>
              <a:t>17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2232BB2-87BB-3FE8-0834-5CA1F329C84B}"/>
              </a:ext>
            </a:extLst>
          </p:cNvPr>
          <p:cNvGrpSpPr/>
          <p:nvPr/>
        </p:nvGrpSpPr>
        <p:grpSpPr>
          <a:xfrm>
            <a:off x="3760954" y="3470524"/>
            <a:ext cx="10646970" cy="4389281"/>
            <a:chOff x="3760954" y="3470524"/>
            <a:chExt cx="10646970" cy="4389281"/>
          </a:xfrm>
        </p:grpSpPr>
        <p:pic>
          <p:nvPicPr>
            <p:cNvPr id="6" name="Image 5" descr="Une image contenant cercl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69BF9232-51C8-AE94-DC67-D46E1845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7961" y="3475830"/>
              <a:ext cx="5309963" cy="4383975"/>
            </a:xfrm>
            <a:prstGeom prst="rect">
              <a:avLst/>
            </a:prstGeom>
          </p:spPr>
        </p:pic>
        <p:pic>
          <p:nvPicPr>
            <p:cNvPr id="8" name="Image 7" descr="Une image contenant cercle, capture d’écran, Caractère coloré, astronomie&#10;&#10;Description générée automatiquement">
              <a:extLst>
                <a:ext uri="{FF2B5EF4-FFF2-40B4-BE49-F238E27FC236}">
                  <a16:creationId xmlns:a16="http://schemas.microsoft.com/office/drawing/2014/main" id="{4BF7C6F0-1DB2-F2F5-7FA4-440EAA3B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0954" y="3470524"/>
              <a:ext cx="5406902" cy="438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89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33DE390-2965-2C40-6048-6E5C6CAC1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53" b="53503"/>
          <a:stretch/>
        </p:blipFill>
        <p:spPr>
          <a:xfrm>
            <a:off x="-5039" y="0"/>
            <a:ext cx="19199226" cy="757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A9F963-9467-9C0A-EBE4-C09C9EE03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42" r="70156" b="35222"/>
          <a:stretch/>
        </p:blipFill>
        <p:spPr>
          <a:xfrm>
            <a:off x="0" y="10047295"/>
            <a:ext cx="5729925" cy="7524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6E64E9-D22B-728B-A7B1-8F799EECB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t="58142" r="30914" b="35222"/>
          <a:stretch/>
        </p:blipFill>
        <p:spPr>
          <a:xfrm>
            <a:off x="5924986" y="10047295"/>
            <a:ext cx="7339179" cy="7524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DAA6CF-4A3F-51FE-0B2E-2701A5CE9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6" t="58142" b="35222"/>
          <a:stretch/>
        </p:blipFill>
        <p:spPr>
          <a:xfrm>
            <a:off x="13469303" y="10047295"/>
            <a:ext cx="5729920" cy="7524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DFCD1DF-61D7-33A1-60D5-FAFF3AF40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4C9892-5E1B-64F8-A4D1-4F8618374EF2}"/>
              </a:ext>
            </a:extLst>
          </p:cNvPr>
          <p:cNvSpPr txBox="1"/>
          <p:nvPr/>
        </p:nvSpPr>
        <p:spPr>
          <a:xfrm>
            <a:off x="8439835" y="76771"/>
            <a:ext cx="2309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974C31-E965-F531-7BD1-BF0E94FCB6AF}"/>
              </a:ext>
            </a:extLst>
          </p:cNvPr>
          <p:cNvSpPr txBox="1"/>
          <p:nvPr/>
        </p:nvSpPr>
        <p:spPr>
          <a:xfrm>
            <a:off x="868300" y="10238863"/>
            <a:ext cx="399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B. </a:t>
            </a:r>
            <a:r>
              <a:rPr lang="fr-FR" sz="2400" dirty="0" err="1">
                <a:solidFill>
                  <a:schemeClr val="bg1"/>
                </a:solidFill>
              </a:rPr>
              <a:t>Benmahi</a:t>
            </a:r>
            <a:r>
              <a:rPr lang="fr-FR" sz="2400" dirty="0">
                <a:solidFill>
                  <a:schemeClr val="bg1"/>
                </a:solidFill>
              </a:rPr>
              <a:t> et al.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6A3B80-45DE-136B-C6A0-FEEA882D9E16}"/>
              </a:ext>
            </a:extLst>
          </p:cNvPr>
          <p:cNvSpPr txBox="1"/>
          <p:nvPr/>
        </p:nvSpPr>
        <p:spPr>
          <a:xfrm>
            <a:off x="7591582" y="10192696"/>
            <a:ext cx="384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chemeClr val="bg1"/>
                </a:solidFill>
                <a:effectLst/>
              </a:rPr>
              <a:t>Tuesday,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January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 9</a:t>
            </a:r>
            <a:r>
              <a:rPr lang="fr-FR" sz="2400" b="0" i="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, 2024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9EC9B65-B147-9EC2-684E-B9976B14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60651" y="10120756"/>
            <a:ext cx="4319826" cy="574987"/>
          </a:xfrm>
        </p:spPr>
        <p:txBody>
          <a:bodyPr/>
          <a:lstStyle/>
          <a:p>
            <a:pPr algn="ctr"/>
            <a:fld id="{7660E006-D179-4145-A63C-64858FCA40B8}" type="slidenum">
              <a:rPr lang="fr-FR" sz="2400" smtClean="0">
                <a:solidFill>
                  <a:schemeClr val="bg1"/>
                </a:solidFill>
              </a:rPr>
              <a:pPr algn="ctr"/>
              <a:t>2</a:t>
            </a:fld>
            <a:r>
              <a:rPr lang="fr-FR" sz="2400" dirty="0">
                <a:solidFill>
                  <a:schemeClr val="bg1"/>
                </a:solidFill>
              </a:rPr>
              <a:t>/9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F9AA537-1FBE-3DF5-CF6B-C6CC54ADE0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62" r="13581"/>
          <a:stretch/>
        </p:blipFill>
        <p:spPr>
          <a:xfrm>
            <a:off x="5340633" y="7489747"/>
            <a:ext cx="3052435" cy="2269449"/>
          </a:xfrm>
          <a:prstGeom prst="rect">
            <a:avLst/>
          </a:prstGeom>
        </p:spPr>
      </p:pic>
      <p:sp>
        <p:nvSpPr>
          <p:cNvPr id="1025" name="ZoneTexte 1024">
            <a:extLst>
              <a:ext uri="{FF2B5EF4-FFF2-40B4-BE49-F238E27FC236}">
                <a16:creationId xmlns:a16="http://schemas.microsoft.com/office/drawing/2014/main" id="{022911AF-75A0-E3BD-4999-CB90F8BF1060}"/>
              </a:ext>
            </a:extLst>
          </p:cNvPr>
          <p:cNvSpPr txBox="1"/>
          <p:nvPr/>
        </p:nvSpPr>
        <p:spPr>
          <a:xfrm>
            <a:off x="1972967" y="1795165"/>
            <a:ext cx="6933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ym typeface="Wingdings" pitchFamily="2" charset="2"/>
              </a:rPr>
              <a:t>The first </a:t>
            </a:r>
            <a:r>
              <a:rPr lang="fr-FR" dirty="0" err="1">
                <a:sym typeface="Wingdings" pitchFamily="2" charset="2"/>
              </a:rPr>
              <a:t>measurements</a:t>
            </a:r>
            <a:r>
              <a:rPr lang="fr-FR" dirty="0">
                <a:sym typeface="Wingdings" pitchFamily="2" charset="2"/>
              </a:rPr>
              <a:t> of the </a:t>
            </a:r>
            <a:r>
              <a:rPr lang="fr-FR" dirty="0" err="1">
                <a:sym typeface="Wingdings" pitchFamily="2" charset="2"/>
              </a:rPr>
              <a:t>Jovian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stratospheric</a:t>
            </a:r>
            <a:r>
              <a:rPr lang="fr-FR" dirty="0">
                <a:sym typeface="Wingdings" pitchFamily="2" charset="2"/>
              </a:rPr>
              <a:t> auroral jets by ALMA</a:t>
            </a:r>
          </a:p>
          <a:p>
            <a:pPr algn="ctr"/>
            <a:r>
              <a:rPr lang="fr-FR" dirty="0">
                <a:sym typeface="Wingdings" pitchFamily="2" charset="2"/>
              </a:rPr>
              <a:t>  </a:t>
            </a:r>
          </a:p>
          <a:p>
            <a:pPr algn="ctr"/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/>
              <a:t>Cavalié</a:t>
            </a:r>
            <a:r>
              <a:rPr lang="fr-FR" dirty="0"/>
              <a:t>, B. </a:t>
            </a:r>
            <a:r>
              <a:rPr lang="fr-FR" dirty="0" err="1"/>
              <a:t>Benmahi</a:t>
            </a:r>
            <a:r>
              <a:rPr lang="fr-FR" dirty="0"/>
              <a:t> et al. (2021)</a:t>
            </a:r>
          </a:p>
        </p:txBody>
      </p:sp>
      <p:sp>
        <p:nvSpPr>
          <p:cNvPr id="1027" name="ZoneTexte 1026">
            <a:extLst>
              <a:ext uri="{FF2B5EF4-FFF2-40B4-BE49-F238E27FC236}">
                <a16:creationId xmlns:a16="http://schemas.microsoft.com/office/drawing/2014/main" id="{B708D0AA-2DD1-8A01-6207-EC16E2FDCDC1}"/>
              </a:ext>
            </a:extLst>
          </p:cNvPr>
          <p:cNvSpPr txBox="1"/>
          <p:nvPr/>
        </p:nvSpPr>
        <p:spPr>
          <a:xfrm>
            <a:off x="11066285" y="1795165"/>
            <a:ext cx="5461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Evidence for auroral influence on </a:t>
            </a:r>
            <a:r>
              <a:rPr lang="fr-FR" dirty="0" err="1"/>
              <a:t>Jupiter’s</a:t>
            </a:r>
            <a:r>
              <a:rPr lang="fr-FR" dirty="0"/>
              <a:t> </a:t>
            </a:r>
            <a:r>
              <a:rPr lang="fr-FR" dirty="0" err="1"/>
              <a:t>nitrogen</a:t>
            </a:r>
            <a:r>
              <a:rPr lang="fr-FR" dirty="0"/>
              <a:t> and </a:t>
            </a:r>
            <a:r>
              <a:rPr lang="fr-FR" dirty="0" err="1"/>
              <a:t>oxygen</a:t>
            </a:r>
            <a:r>
              <a:rPr lang="fr-FR" dirty="0"/>
              <a:t> </a:t>
            </a:r>
            <a:r>
              <a:rPr lang="fr-FR" dirty="0" err="1"/>
              <a:t>chemistry</a:t>
            </a:r>
            <a:r>
              <a:rPr lang="fr-FR" dirty="0"/>
              <a:t> </a:t>
            </a:r>
            <a:r>
              <a:rPr lang="fr-FR" dirty="0" err="1"/>
              <a:t>revealed</a:t>
            </a:r>
            <a:r>
              <a:rPr lang="fr-FR" dirty="0"/>
              <a:t> by ALMA</a:t>
            </a:r>
          </a:p>
          <a:p>
            <a:pPr algn="ctr"/>
            <a:r>
              <a:rPr lang="fr-FR" dirty="0">
                <a:sym typeface="Wingdings" pitchFamily="2" charset="2"/>
              </a:rPr>
              <a:t>  </a:t>
            </a:r>
          </a:p>
          <a:p>
            <a:pPr algn="ctr"/>
            <a:r>
              <a:rPr lang="fr-FR" dirty="0" err="1"/>
              <a:t>Cavalié</a:t>
            </a:r>
            <a:r>
              <a:rPr lang="fr-FR" dirty="0"/>
              <a:t> et al. (2023)</a:t>
            </a:r>
          </a:p>
        </p:txBody>
      </p:sp>
      <p:pic>
        <p:nvPicPr>
          <p:cNvPr id="1024" name="Espace réservé du contenu 4">
            <a:extLst>
              <a:ext uri="{FF2B5EF4-FFF2-40B4-BE49-F238E27FC236}">
                <a16:creationId xmlns:a16="http://schemas.microsoft.com/office/drawing/2014/main" id="{A92B7EA7-8F6D-D00F-8A39-B12221C642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-6092"/>
          <a:stretch/>
        </p:blipFill>
        <p:spPr>
          <a:xfrm>
            <a:off x="14160651" y="6343952"/>
            <a:ext cx="4311357" cy="348435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7BA8760-6D5B-62F0-5E1C-4AC5CC3D6D82}"/>
              </a:ext>
            </a:extLst>
          </p:cNvPr>
          <p:cNvGrpSpPr/>
          <p:nvPr/>
        </p:nvGrpSpPr>
        <p:grpSpPr>
          <a:xfrm>
            <a:off x="2468492" y="3015682"/>
            <a:ext cx="6271060" cy="4080974"/>
            <a:chOff x="5033470" y="1259730"/>
            <a:chExt cx="6561020" cy="4080974"/>
          </a:xfrm>
        </p:grpSpPr>
        <p:pic>
          <p:nvPicPr>
            <p:cNvPr id="4" name="Image 48">
              <a:extLst>
                <a:ext uri="{FF2B5EF4-FFF2-40B4-BE49-F238E27FC236}">
                  <a16:creationId xmlns:a16="http://schemas.microsoft.com/office/drawing/2014/main" id="{90CE454B-1560-F2CA-64C8-B8541BCAD84D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5033470" y="1259730"/>
              <a:ext cx="6561020" cy="4080974"/>
            </a:xfrm>
            <a:prstGeom prst="rect">
              <a:avLst/>
            </a:prstGeom>
            <a:ln w="0">
              <a:solidFill>
                <a:srgbClr val="A27B01"/>
              </a:solidFill>
            </a:ln>
          </p:spPr>
        </p:pic>
        <p:sp>
          <p:nvSpPr>
            <p:cNvPr id="6" name="CustomShape 40">
              <a:extLst>
                <a:ext uri="{FF2B5EF4-FFF2-40B4-BE49-F238E27FC236}">
                  <a16:creationId xmlns:a16="http://schemas.microsoft.com/office/drawing/2014/main" id="{5711C573-12D8-00ED-3E7A-314CE2158C9F}"/>
                </a:ext>
              </a:extLst>
            </p:cNvPr>
            <p:cNvSpPr/>
            <p:nvPr/>
          </p:nvSpPr>
          <p:spPr>
            <a:xfrm>
              <a:off x="5193829" y="2798071"/>
              <a:ext cx="2063570" cy="1163696"/>
            </a:xfrm>
            <a:prstGeom prst="roundRect">
              <a:avLst>
                <a:gd name="adj" fmla="val 437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The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north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and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south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polar jets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that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we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discovered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in the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stratosphere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are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located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under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the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north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and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south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auroral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ovals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fr-FR" sz="1200" b="0" strike="noStrike" spc="-1" dirty="0" err="1">
                  <a:solidFill>
                    <a:srgbClr val="FF0000"/>
                  </a:solidFill>
                  <a:latin typeface="Calibri"/>
                </a:rPr>
                <a:t>respectively</a:t>
              </a:r>
              <a:r>
                <a:rPr lang="fr-FR" sz="1200" b="0" strike="noStrike" spc="-1" dirty="0">
                  <a:solidFill>
                    <a:srgbClr val="FF0000"/>
                  </a:solidFill>
                  <a:latin typeface="Calibri"/>
                </a:rPr>
                <a:t>.</a:t>
              </a:r>
              <a:endParaRPr lang="fr-FR" sz="1200" b="0" strike="noStrike" spc="-1" dirty="0">
                <a:latin typeface="Arial"/>
              </a:endParaRPr>
            </a:p>
          </p:txBody>
        </p:sp>
        <p:sp>
          <p:nvSpPr>
            <p:cNvPr id="14" name="CustomShape 41">
              <a:extLst>
                <a:ext uri="{FF2B5EF4-FFF2-40B4-BE49-F238E27FC236}">
                  <a16:creationId xmlns:a16="http://schemas.microsoft.com/office/drawing/2014/main" id="{6530B1DA-3C47-E014-4C6B-D9254D6A2BB5}"/>
                </a:ext>
              </a:extLst>
            </p:cNvPr>
            <p:cNvSpPr/>
            <p:nvPr/>
          </p:nvSpPr>
          <p:spPr>
            <a:xfrm>
              <a:off x="6229598" y="4140722"/>
              <a:ext cx="381315" cy="447279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CustomShape 42">
              <a:extLst>
                <a:ext uri="{FF2B5EF4-FFF2-40B4-BE49-F238E27FC236}">
                  <a16:creationId xmlns:a16="http://schemas.microsoft.com/office/drawing/2014/main" id="{0616E0D9-9800-DA59-5045-E75515B58299}"/>
                </a:ext>
              </a:extLst>
            </p:cNvPr>
            <p:cNvSpPr/>
            <p:nvPr/>
          </p:nvSpPr>
          <p:spPr>
            <a:xfrm rot="10800000">
              <a:off x="6225615" y="2171836"/>
              <a:ext cx="381315" cy="447279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27">
            <a:extLst>
              <a:ext uri="{FF2B5EF4-FFF2-40B4-BE49-F238E27FC236}">
                <a16:creationId xmlns:a16="http://schemas.microsoft.com/office/drawing/2014/main" id="{2E158415-DF6D-286C-7F32-A555F20BC2E5}"/>
              </a:ext>
            </a:extLst>
          </p:cNvPr>
          <p:cNvGrpSpPr/>
          <p:nvPr/>
        </p:nvGrpSpPr>
        <p:grpSpPr>
          <a:xfrm>
            <a:off x="485998" y="2253114"/>
            <a:ext cx="1704116" cy="1603728"/>
            <a:chOff x="14810400" y="30420000"/>
            <a:chExt cx="4089600" cy="3938760"/>
          </a:xfrm>
          <a:effectLst>
            <a:glow>
              <a:schemeClr val="accent1">
                <a:alpha val="40000"/>
              </a:schemeClr>
            </a:glow>
          </a:effectLst>
        </p:grpSpPr>
        <p:pic>
          <p:nvPicPr>
            <p:cNvPr id="1028" name="Image 57">
              <a:extLst>
                <a:ext uri="{FF2B5EF4-FFF2-40B4-BE49-F238E27FC236}">
                  <a16:creationId xmlns:a16="http://schemas.microsoft.com/office/drawing/2014/main" id="{9F05A8FA-F609-24EC-B11D-FB4EC6E0E8DE}"/>
                </a:ext>
              </a:extLst>
            </p:cNvPr>
            <p:cNvPicPr/>
            <p:nvPr/>
          </p:nvPicPr>
          <p:blipFill>
            <a:blip r:embed="rId8"/>
            <a:srcRect t="2280" r="5795" b="29571"/>
            <a:stretch/>
          </p:blipFill>
          <p:spPr>
            <a:xfrm>
              <a:off x="14810400" y="30420000"/>
              <a:ext cx="4089600" cy="3938760"/>
            </a:xfrm>
            <a:prstGeom prst="rect">
              <a:avLst/>
            </a:prstGeom>
            <a:ln w="0">
              <a:noFill/>
            </a:ln>
            <a:effectLst>
              <a:glow rad="76200">
                <a:srgbClr val="FF0000"/>
              </a:glow>
            </a:effectLst>
          </p:spPr>
        </p:pic>
        <p:grpSp>
          <p:nvGrpSpPr>
            <p:cNvPr id="1029" name="Group 28">
              <a:extLst>
                <a:ext uri="{FF2B5EF4-FFF2-40B4-BE49-F238E27FC236}">
                  <a16:creationId xmlns:a16="http://schemas.microsoft.com/office/drawing/2014/main" id="{C2129624-8596-96CC-4C00-B02E7E7D48A7}"/>
                </a:ext>
              </a:extLst>
            </p:cNvPr>
            <p:cNvGrpSpPr/>
            <p:nvPr/>
          </p:nvGrpSpPr>
          <p:grpSpPr>
            <a:xfrm>
              <a:off x="16225200" y="33583680"/>
              <a:ext cx="1260360" cy="620280"/>
              <a:chOff x="16225200" y="33583680"/>
              <a:chExt cx="1260360" cy="620280"/>
            </a:xfrm>
          </p:grpSpPr>
          <p:pic>
            <p:nvPicPr>
              <p:cNvPr id="1030" name="Image 61">
                <a:extLst>
                  <a:ext uri="{FF2B5EF4-FFF2-40B4-BE49-F238E27FC236}">
                    <a16:creationId xmlns:a16="http://schemas.microsoft.com/office/drawing/2014/main" id="{68428D07-4920-64EE-B8C3-BE15117620D7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rot="5824800">
                <a:off x="16631280" y="33749280"/>
                <a:ext cx="424800" cy="4338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31" name="CustomShape 29">
                <a:extLst>
                  <a:ext uri="{FF2B5EF4-FFF2-40B4-BE49-F238E27FC236}">
                    <a16:creationId xmlns:a16="http://schemas.microsoft.com/office/drawing/2014/main" id="{0281134B-0258-9B2E-BA7E-6E6DF3A3A7FA}"/>
                  </a:ext>
                </a:extLst>
              </p:cNvPr>
              <p:cNvSpPr/>
              <p:nvPr/>
            </p:nvSpPr>
            <p:spPr>
              <a:xfrm rot="16200000">
                <a:off x="17066160" y="33702840"/>
                <a:ext cx="538560" cy="30024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032" name="CustomShape 30">
                <a:extLst>
                  <a:ext uri="{FF2B5EF4-FFF2-40B4-BE49-F238E27FC236}">
                    <a16:creationId xmlns:a16="http://schemas.microsoft.com/office/drawing/2014/main" id="{287EB3DB-4A6C-D892-F6FE-B07963CB3AAB}"/>
                  </a:ext>
                </a:extLst>
              </p:cNvPr>
              <p:cNvSpPr/>
              <p:nvPr/>
            </p:nvSpPr>
            <p:spPr>
              <a:xfrm rot="16200000">
                <a:off x="16106040" y="33702840"/>
                <a:ext cx="538560" cy="30024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033" name="Group 31">
            <a:extLst>
              <a:ext uri="{FF2B5EF4-FFF2-40B4-BE49-F238E27FC236}">
                <a16:creationId xmlns:a16="http://schemas.microsoft.com/office/drawing/2014/main" id="{EB4E391D-A999-0722-70F6-BD37BFDF3270}"/>
              </a:ext>
            </a:extLst>
          </p:cNvPr>
          <p:cNvGrpSpPr/>
          <p:nvPr/>
        </p:nvGrpSpPr>
        <p:grpSpPr>
          <a:xfrm>
            <a:off x="566939" y="6598389"/>
            <a:ext cx="1733337" cy="1602578"/>
            <a:chOff x="25186320" y="30600000"/>
            <a:chExt cx="4089600" cy="3936960"/>
          </a:xfrm>
        </p:grpSpPr>
        <p:pic>
          <p:nvPicPr>
            <p:cNvPr id="1034" name="Image 56">
              <a:extLst>
                <a:ext uri="{FF2B5EF4-FFF2-40B4-BE49-F238E27FC236}">
                  <a16:creationId xmlns:a16="http://schemas.microsoft.com/office/drawing/2014/main" id="{CDAA2C2C-B145-1447-22F5-51F56257176B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25186320" y="30600000"/>
              <a:ext cx="4089600" cy="3936960"/>
            </a:xfrm>
            <a:prstGeom prst="rect">
              <a:avLst/>
            </a:prstGeom>
            <a:ln w="0">
              <a:noFill/>
            </a:ln>
            <a:effectLst>
              <a:glow rad="76200">
                <a:srgbClr val="FF0000"/>
              </a:glow>
            </a:effectLst>
          </p:spPr>
        </p:pic>
        <p:grpSp>
          <p:nvGrpSpPr>
            <p:cNvPr id="1035" name="Group 32">
              <a:extLst>
                <a:ext uri="{FF2B5EF4-FFF2-40B4-BE49-F238E27FC236}">
                  <a16:creationId xmlns:a16="http://schemas.microsoft.com/office/drawing/2014/main" id="{6991E4EE-F12C-DA93-2A9A-448D23C769FF}"/>
                </a:ext>
              </a:extLst>
            </p:cNvPr>
            <p:cNvGrpSpPr/>
            <p:nvPr/>
          </p:nvGrpSpPr>
          <p:grpSpPr>
            <a:xfrm>
              <a:off x="26754480" y="30699720"/>
              <a:ext cx="1260360" cy="619560"/>
              <a:chOff x="26754480" y="30699720"/>
              <a:chExt cx="1260360" cy="619560"/>
            </a:xfrm>
          </p:grpSpPr>
          <p:pic>
            <p:nvPicPr>
              <p:cNvPr id="1036" name="Image 66">
                <a:extLst>
                  <a:ext uri="{FF2B5EF4-FFF2-40B4-BE49-F238E27FC236}">
                    <a16:creationId xmlns:a16="http://schemas.microsoft.com/office/drawing/2014/main" id="{FE78A9E3-5F19-C806-3785-1894DFB0D07B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rot="16624800">
                <a:off x="27184320" y="30719880"/>
                <a:ext cx="424440" cy="4338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37" name="CustomShape 33">
                <a:extLst>
                  <a:ext uri="{FF2B5EF4-FFF2-40B4-BE49-F238E27FC236}">
                    <a16:creationId xmlns:a16="http://schemas.microsoft.com/office/drawing/2014/main" id="{30BC2E28-B768-4956-7978-F418AA6797EC}"/>
                  </a:ext>
                </a:extLst>
              </p:cNvPr>
              <p:cNvSpPr/>
              <p:nvPr/>
            </p:nvSpPr>
            <p:spPr>
              <a:xfrm rot="5400000">
                <a:off x="26635320" y="30899880"/>
                <a:ext cx="538200" cy="30024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038" name="CustomShape 34">
                <a:extLst>
                  <a:ext uri="{FF2B5EF4-FFF2-40B4-BE49-F238E27FC236}">
                    <a16:creationId xmlns:a16="http://schemas.microsoft.com/office/drawing/2014/main" id="{1E9B01E3-3FE9-B9CE-9D58-38892F49DB57}"/>
                  </a:ext>
                </a:extLst>
              </p:cNvPr>
              <p:cNvSpPr/>
              <p:nvPr/>
            </p:nvSpPr>
            <p:spPr>
              <a:xfrm rot="5400000">
                <a:off x="27595440" y="30899880"/>
                <a:ext cx="538200" cy="30024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1039" name="Image 1038">
            <a:extLst>
              <a:ext uri="{FF2B5EF4-FFF2-40B4-BE49-F238E27FC236}">
                <a16:creationId xmlns:a16="http://schemas.microsoft.com/office/drawing/2014/main" id="{FFA09162-702B-3A9A-FBD2-388EE6E40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4760" y="3081958"/>
            <a:ext cx="5452707" cy="32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8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ED7B6BE-6407-203C-AB7D-1DE16AE8D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3025" r="14662" b="64830"/>
          <a:stretch/>
        </p:blipFill>
        <p:spPr>
          <a:xfrm>
            <a:off x="7889271" y="4878980"/>
            <a:ext cx="10731885" cy="2798808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42905487-AB67-696F-57EF-3D79B30D916D}"/>
              </a:ext>
            </a:extLst>
          </p:cNvPr>
          <p:cNvGrpSpPr/>
          <p:nvPr/>
        </p:nvGrpSpPr>
        <p:grpSpPr>
          <a:xfrm>
            <a:off x="5531745" y="-23286"/>
            <a:ext cx="13509540" cy="6675365"/>
            <a:chOff x="5729925" y="-1"/>
            <a:chExt cx="13509540" cy="6675365"/>
          </a:xfrm>
        </p:grpSpPr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400F8AF7-B7BF-51E2-04DD-FA733E5786F1}"/>
                </a:ext>
              </a:extLst>
            </p:cNvPr>
            <p:cNvSpPr/>
            <p:nvPr/>
          </p:nvSpPr>
          <p:spPr>
            <a:xfrm>
              <a:off x="7897983" y="775753"/>
              <a:ext cx="2436462" cy="4796911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F2F708B1-5F2F-EB22-2EF9-736E4D3D85F1}"/>
                </a:ext>
              </a:extLst>
            </p:cNvPr>
            <p:cNvSpPr/>
            <p:nvPr/>
          </p:nvSpPr>
          <p:spPr>
            <a:xfrm>
              <a:off x="8050383" y="928153"/>
              <a:ext cx="2436462" cy="4796911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8099A06D-D035-4692-A02A-D54F3E51E736}"/>
                </a:ext>
              </a:extLst>
            </p:cNvPr>
            <p:cNvSpPr/>
            <p:nvPr/>
          </p:nvSpPr>
          <p:spPr>
            <a:xfrm>
              <a:off x="7226562" y="882429"/>
              <a:ext cx="3412683" cy="4995036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E4AB1459-8922-F779-0BB1-3F280E43D16C}"/>
                </a:ext>
              </a:extLst>
            </p:cNvPr>
            <p:cNvSpPr/>
            <p:nvPr/>
          </p:nvSpPr>
          <p:spPr>
            <a:xfrm>
              <a:off x="5729925" y="998927"/>
              <a:ext cx="5061720" cy="5030938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94D6F4A9-7068-DB0D-6888-7CDC035CA719}"/>
                </a:ext>
              </a:extLst>
            </p:cNvPr>
            <p:cNvSpPr/>
            <p:nvPr/>
          </p:nvSpPr>
          <p:spPr>
            <a:xfrm>
              <a:off x="10181108" y="308953"/>
              <a:ext cx="952434" cy="5958229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08578EB8-9101-1B80-0D7D-33902025B12D}"/>
                </a:ext>
              </a:extLst>
            </p:cNvPr>
            <p:cNvSpPr/>
            <p:nvPr/>
          </p:nvSpPr>
          <p:spPr>
            <a:xfrm>
              <a:off x="11305700" y="308953"/>
              <a:ext cx="261673" cy="6146703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3663168B-7C34-8E5F-8850-35AE02E01946}"/>
                </a:ext>
              </a:extLst>
            </p:cNvPr>
            <p:cNvSpPr/>
            <p:nvPr/>
          </p:nvSpPr>
          <p:spPr>
            <a:xfrm flipH="1">
              <a:off x="14998695" y="1186467"/>
              <a:ext cx="4240770" cy="4107088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5BFE421F-0989-1752-865A-18D2A2BC7CA7}"/>
                </a:ext>
              </a:extLst>
            </p:cNvPr>
            <p:cNvSpPr/>
            <p:nvPr/>
          </p:nvSpPr>
          <p:spPr>
            <a:xfrm flipH="1">
              <a:off x="14544789" y="817073"/>
              <a:ext cx="3298724" cy="4263321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CB89DEE5-A0D6-AEE8-3517-6759ECA9E29B}"/>
                </a:ext>
              </a:extLst>
            </p:cNvPr>
            <p:cNvSpPr/>
            <p:nvPr/>
          </p:nvSpPr>
          <p:spPr>
            <a:xfrm flipH="1">
              <a:off x="14050024" y="432541"/>
              <a:ext cx="1858541" cy="4554176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5B778D11-C380-0E1F-B47B-6B8CF98D8B17}"/>
                </a:ext>
              </a:extLst>
            </p:cNvPr>
            <p:cNvSpPr/>
            <p:nvPr/>
          </p:nvSpPr>
          <p:spPr>
            <a:xfrm flipH="1">
              <a:off x="13534201" y="202815"/>
              <a:ext cx="1133418" cy="4733969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5CAEF50F-FB95-B992-E0BC-9ABC3AF3EFE3}"/>
                </a:ext>
              </a:extLst>
            </p:cNvPr>
            <p:cNvSpPr/>
            <p:nvPr/>
          </p:nvSpPr>
          <p:spPr>
            <a:xfrm flipH="1">
              <a:off x="12948646" y="171345"/>
              <a:ext cx="552572" cy="4733969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0260E428-B530-6416-7275-5415FDA56606}"/>
                </a:ext>
              </a:extLst>
            </p:cNvPr>
            <p:cNvSpPr/>
            <p:nvPr/>
          </p:nvSpPr>
          <p:spPr>
            <a:xfrm flipH="1">
              <a:off x="12407301" y="308953"/>
              <a:ext cx="60744" cy="4677764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FC254C-999C-AEED-6A43-6820850DD5AF}"/>
                </a:ext>
              </a:extLst>
            </p:cNvPr>
            <p:cNvSpPr/>
            <p:nvPr/>
          </p:nvSpPr>
          <p:spPr>
            <a:xfrm>
              <a:off x="11678585" y="171345"/>
              <a:ext cx="103660" cy="4905616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DFF5BEF4-23BA-3A6F-601C-F860E91C94A5}"/>
                </a:ext>
              </a:extLst>
            </p:cNvPr>
            <p:cNvSpPr/>
            <p:nvPr/>
          </p:nvSpPr>
          <p:spPr>
            <a:xfrm>
              <a:off x="10738665" y="180987"/>
              <a:ext cx="662579" cy="4995036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CFF25D3C-8373-7C0B-2998-6F58A7F2B49C}"/>
                </a:ext>
              </a:extLst>
            </p:cNvPr>
            <p:cNvSpPr/>
            <p:nvPr/>
          </p:nvSpPr>
          <p:spPr>
            <a:xfrm>
              <a:off x="9879183" y="308953"/>
              <a:ext cx="1097712" cy="4859333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564DA98-D8FC-E57F-06EC-72B3C1123954}"/>
                </a:ext>
              </a:extLst>
            </p:cNvPr>
            <p:cNvSpPr/>
            <p:nvPr/>
          </p:nvSpPr>
          <p:spPr>
            <a:xfrm>
              <a:off x="8507583" y="461353"/>
              <a:ext cx="1884370" cy="4907483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D15879C1-9BD8-13C2-C379-42B1D0E03816}"/>
                </a:ext>
              </a:extLst>
            </p:cNvPr>
            <p:cNvSpPr/>
            <p:nvPr/>
          </p:nvSpPr>
          <p:spPr>
            <a:xfrm>
              <a:off x="9117183" y="351138"/>
              <a:ext cx="1496542" cy="4801676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343162EB-DBFD-D6A8-A1DD-A1256DAB3424}"/>
                </a:ext>
              </a:extLst>
            </p:cNvPr>
            <p:cNvSpPr/>
            <p:nvPr/>
          </p:nvSpPr>
          <p:spPr>
            <a:xfrm flipH="1">
              <a:off x="15555748" y="1915063"/>
              <a:ext cx="3661687" cy="3809545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3BE8E84C-4C26-CF92-5340-FCA3A25D78F3}"/>
                </a:ext>
              </a:extLst>
            </p:cNvPr>
            <p:cNvSpPr/>
            <p:nvPr/>
          </p:nvSpPr>
          <p:spPr>
            <a:xfrm flipH="1">
              <a:off x="13867683" y="0"/>
              <a:ext cx="779338" cy="6580910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0AF3D302-5A8C-E1C6-E71E-3555344E6A33}"/>
                </a:ext>
              </a:extLst>
            </p:cNvPr>
            <p:cNvSpPr/>
            <p:nvPr/>
          </p:nvSpPr>
          <p:spPr>
            <a:xfrm flipH="1">
              <a:off x="13374338" y="0"/>
              <a:ext cx="518789" cy="6675364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C8D45F01-17EE-C421-B6AA-45F1BB52AD65}"/>
                </a:ext>
              </a:extLst>
            </p:cNvPr>
            <p:cNvSpPr/>
            <p:nvPr/>
          </p:nvSpPr>
          <p:spPr>
            <a:xfrm flipH="1">
              <a:off x="12869391" y="0"/>
              <a:ext cx="394774" cy="6645417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3623934C-0CFC-885A-30AE-85CF4E459C8B}"/>
                </a:ext>
              </a:extLst>
            </p:cNvPr>
            <p:cNvSpPr/>
            <p:nvPr/>
          </p:nvSpPr>
          <p:spPr>
            <a:xfrm flipH="1">
              <a:off x="12407301" y="202815"/>
              <a:ext cx="265479" cy="6338686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885A5D32-AE85-1896-11D7-4B6E8E6B39B0}"/>
                </a:ext>
              </a:extLst>
            </p:cNvPr>
            <p:cNvSpPr/>
            <p:nvPr/>
          </p:nvSpPr>
          <p:spPr>
            <a:xfrm>
              <a:off x="11876865" y="171345"/>
              <a:ext cx="103660" cy="6376923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6CD8E36-C073-DFC6-C4E1-315DF0440631}"/>
                </a:ext>
              </a:extLst>
            </p:cNvPr>
            <p:cNvSpPr/>
            <p:nvPr/>
          </p:nvSpPr>
          <p:spPr>
            <a:xfrm flipH="1">
              <a:off x="15405274" y="461353"/>
              <a:ext cx="3793951" cy="5836634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F49D2749-BBC0-EB9D-C413-5B87AA00F42D}"/>
                </a:ext>
              </a:extLst>
            </p:cNvPr>
            <p:cNvSpPr/>
            <p:nvPr/>
          </p:nvSpPr>
          <p:spPr>
            <a:xfrm flipH="1">
              <a:off x="14999109" y="-1"/>
              <a:ext cx="3301604" cy="6444531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C79F80DF-6584-E461-C6D2-00AA1AC23BBF}"/>
                </a:ext>
              </a:extLst>
            </p:cNvPr>
            <p:cNvSpPr/>
            <p:nvPr/>
          </p:nvSpPr>
          <p:spPr>
            <a:xfrm flipH="1">
              <a:off x="14641783" y="0"/>
              <a:ext cx="2411437" cy="6541501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68B4D11B-D37A-4531-4EA5-F24AB1B58998}"/>
                </a:ext>
              </a:extLst>
            </p:cNvPr>
            <p:cNvSpPr/>
            <p:nvPr/>
          </p:nvSpPr>
          <p:spPr>
            <a:xfrm flipH="1">
              <a:off x="14259592" y="0"/>
              <a:ext cx="1625109" cy="6568675"/>
            </a:xfrm>
            <a:custGeom>
              <a:avLst/>
              <a:gdLst>
                <a:gd name="connsiteX0" fmla="*/ 1708030 w 1708030"/>
                <a:gd name="connsiteY0" fmla="*/ 4088921 h 4088921"/>
                <a:gd name="connsiteX1" fmla="*/ 1276710 w 1708030"/>
                <a:gd name="connsiteY1" fmla="*/ 2001329 h 4088921"/>
                <a:gd name="connsiteX2" fmla="*/ 0 w 1708030"/>
                <a:gd name="connsiteY2" fmla="*/ 0 h 40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8030" h="4088921">
                  <a:moveTo>
                    <a:pt x="1708030" y="4088921"/>
                  </a:moveTo>
                  <a:cubicBezTo>
                    <a:pt x="1634706" y="3385868"/>
                    <a:pt x="1561382" y="2682816"/>
                    <a:pt x="1276710" y="2001329"/>
                  </a:cubicBezTo>
                  <a:cubicBezTo>
                    <a:pt x="992038" y="1319842"/>
                    <a:pt x="235789" y="327804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33DE390-2965-2C40-6048-6E5C6CAC1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853" b="53503"/>
          <a:stretch/>
        </p:blipFill>
        <p:spPr>
          <a:xfrm>
            <a:off x="-5039" y="0"/>
            <a:ext cx="19199226" cy="757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A9F963-9467-9C0A-EBE4-C09C9EE03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142" r="70156" b="35222"/>
          <a:stretch/>
        </p:blipFill>
        <p:spPr>
          <a:xfrm>
            <a:off x="0" y="10047295"/>
            <a:ext cx="5729925" cy="7524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6E64E9-D22B-728B-A7B1-8F799EECB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61" t="58142" r="30914" b="35222"/>
          <a:stretch/>
        </p:blipFill>
        <p:spPr>
          <a:xfrm>
            <a:off x="5924986" y="10047295"/>
            <a:ext cx="7339179" cy="7524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DAA6CF-4A3F-51FE-0B2E-2701A5CE9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156" t="58142" b="35222"/>
          <a:stretch/>
        </p:blipFill>
        <p:spPr>
          <a:xfrm>
            <a:off x="13469303" y="10047295"/>
            <a:ext cx="5729920" cy="7524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DFCD1DF-61D7-33A1-60D5-FAFF3AF40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s aurores boréales sur Jupiter | Pour la Science">
            <a:extLst>
              <a:ext uri="{FF2B5EF4-FFF2-40B4-BE49-F238E27FC236}">
                <a16:creationId xmlns:a16="http://schemas.microsoft.com/office/drawing/2014/main" id="{11EC1501-90F5-BF6D-012B-A03B2F4C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31" y="1647086"/>
            <a:ext cx="10731882" cy="603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orme libre 48">
            <a:extLst>
              <a:ext uri="{FF2B5EF4-FFF2-40B4-BE49-F238E27FC236}">
                <a16:creationId xmlns:a16="http://schemas.microsoft.com/office/drawing/2014/main" id="{FB3E8458-B290-6341-FA1F-2E90E3140B2F}"/>
              </a:ext>
            </a:extLst>
          </p:cNvPr>
          <p:cNvSpPr/>
          <p:nvPr/>
        </p:nvSpPr>
        <p:spPr>
          <a:xfrm>
            <a:off x="6707454" y="1846729"/>
            <a:ext cx="12237057" cy="1102136"/>
          </a:xfrm>
          <a:custGeom>
            <a:avLst/>
            <a:gdLst>
              <a:gd name="connsiteX0" fmla="*/ 0 w 11818189"/>
              <a:gd name="connsiteY0" fmla="*/ 1585207 h 1636965"/>
              <a:gd name="connsiteX1" fmla="*/ 4295955 w 11818189"/>
              <a:gd name="connsiteY1" fmla="*/ 170475 h 1636965"/>
              <a:gd name="connsiteX2" fmla="*/ 8833449 w 11818189"/>
              <a:gd name="connsiteY2" fmla="*/ 187727 h 1636965"/>
              <a:gd name="connsiteX3" fmla="*/ 11818189 w 11818189"/>
              <a:gd name="connsiteY3" fmla="*/ 1636965 h 1636965"/>
              <a:gd name="connsiteX4" fmla="*/ 11818189 w 11818189"/>
              <a:gd name="connsiteY4" fmla="*/ 1636965 h 163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8189" h="1636965">
                <a:moveTo>
                  <a:pt x="0" y="1585207"/>
                </a:moveTo>
                <a:cubicBezTo>
                  <a:pt x="1411857" y="994297"/>
                  <a:pt x="2823714" y="403388"/>
                  <a:pt x="4295955" y="170475"/>
                </a:cubicBezTo>
                <a:cubicBezTo>
                  <a:pt x="5768196" y="-62438"/>
                  <a:pt x="7579743" y="-56688"/>
                  <a:pt x="8833449" y="187727"/>
                </a:cubicBezTo>
                <a:cubicBezTo>
                  <a:pt x="10087155" y="432142"/>
                  <a:pt x="11818189" y="1636965"/>
                  <a:pt x="11818189" y="1636965"/>
                </a:cubicBezTo>
                <a:lnTo>
                  <a:pt x="11818189" y="1636965"/>
                </a:ln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 descr="Une image contenant transport, satellite, espace, station spatiale&#10;&#10;Description générée automatiquement">
            <a:extLst>
              <a:ext uri="{FF2B5EF4-FFF2-40B4-BE49-F238E27FC236}">
                <a16:creationId xmlns:a16="http://schemas.microsoft.com/office/drawing/2014/main" id="{3FEDC5DF-7CED-08D3-B60F-F7BFF14C9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16564">
            <a:off x="7506748" y="1909522"/>
            <a:ext cx="2197983" cy="1285820"/>
          </a:xfrm>
          <a:prstGeom prst="rect">
            <a:avLst/>
          </a:prstGeom>
        </p:spPr>
      </p:pic>
      <p:grpSp>
        <p:nvGrpSpPr>
          <p:cNvPr id="2052" name="Groupe 2051">
            <a:extLst>
              <a:ext uri="{FF2B5EF4-FFF2-40B4-BE49-F238E27FC236}">
                <a16:creationId xmlns:a16="http://schemas.microsoft.com/office/drawing/2014/main" id="{10B4903D-2A2D-DDED-1D04-028C17B7D91E}"/>
              </a:ext>
            </a:extLst>
          </p:cNvPr>
          <p:cNvGrpSpPr/>
          <p:nvPr/>
        </p:nvGrpSpPr>
        <p:grpSpPr>
          <a:xfrm>
            <a:off x="7603856" y="1581804"/>
            <a:ext cx="10573227" cy="885354"/>
            <a:chOff x="7802036" y="1605089"/>
            <a:chExt cx="10573227" cy="88535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086876C2-5E80-A8A5-A1EC-C32EDEC3DE98}"/>
                    </a:ext>
                  </a:extLst>
                </p:cNvPr>
                <p:cNvSpPr txBox="1"/>
                <p:nvPr/>
              </p:nvSpPr>
              <p:spPr>
                <a:xfrm rot="807910">
                  <a:off x="17337474" y="1896573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086876C2-5E80-A8A5-A1EC-C32EDEC3DE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7337474" y="1896573"/>
                  <a:ext cx="455814" cy="37965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CD90FEC1-6DBF-BEEC-F283-C547E42207E1}"/>
                    </a:ext>
                  </a:extLst>
                </p:cNvPr>
                <p:cNvSpPr txBox="1"/>
                <p:nvPr/>
              </p:nvSpPr>
              <p:spPr>
                <a:xfrm rot="807910">
                  <a:off x="16556682" y="1758385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CD90FEC1-6DBF-BEEC-F283-C547E42207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6556682" y="1758385"/>
                  <a:ext cx="455814" cy="37965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A7FA2914-2824-1EC0-401D-FCD6C8BE3628}"/>
                    </a:ext>
                  </a:extLst>
                </p:cNvPr>
                <p:cNvSpPr txBox="1"/>
                <p:nvPr/>
              </p:nvSpPr>
              <p:spPr>
                <a:xfrm rot="807910">
                  <a:off x="17919449" y="2026082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A7FA2914-2824-1EC0-401D-FCD6C8BE36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7919449" y="2026082"/>
                  <a:ext cx="455814" cy="37965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FE036DE6-BCE7-EABA-DE27-D9AE3AA0FB7F}"/>
                    </a:ext>
                  </a:extLst>
                </p:cNvPr>
                <p:cNvSpPr txBox="1"/>
                <p:nvPr/>
              </p:nvSpPr>
              <p:spPr>
                <a:xfrm rot="807910">
                  <a:off x="8321874" y="1975023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FE036DE6-BCE7-EABA-DE27-D9AE3AA0F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8321874" y="1975023"/>
                  <a:ext cx="455814" cy="37965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3D4EA7A9-BCA5-2D66-AC10-2D32FF10D8A0}"/>
                    </a:ext>
                  </a:extLst>
                </p:cNvPr>
                <p:cNvSpPr txBox="1"/>
                <p:nvPr/>
              </p:nvSpPr>
              <p:spPr>
                <a:xfrm rot="807910">
                  <a:off x="7802036" y="2110787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3D4EA7A9-BCA5-2D66-AC10-2D32FF10D8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7802036" y="2110787"/>
                  <a:ext cx="455814" cy="3796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08D7EABD-8076-4042-8874-D169885EE298}"/>
                    </a:ext>
                  </a:extLst>
                </p:cNvPr>
                <p:cNvSpPr txBox="1"/>
                <p:nvPr/>
              </p:nvSpPr>
              <p:spPr>
                <a:xfrm rot="807910">
                  <a:off x="8918794" y="1880793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08D7EABD-8076-4042-8874-D169885EE2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8918794" y="1880793"/>
                  <a:ext cx="455814" cy="37965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F6749AC0-4FD4-D956-6894-39D61B718F84}"/>
                    </a:ext>
                  </a:extLst>
                </p:cNvPr>
                <p:cNvSpPr txBox="1"/>
                <p:nvPr/>
              </p:nvSpPr>
              <p:spPr>
                <a:xfrm rot="807910">
                  <a:off x="9486531" y="1788403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F6749AC0-4FD4-D956-6894-39D61B718F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9486531" y="1788403"/>
                  <a:ext cx="455814" cy="37965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3356B0C4-F5EA-6D0E-807F-8AF79408BBAB}"/>
                    </a:ext>
                  </a:extLst>
                </p:cNvPr>
                <p:cNvSpPr txBox="1"/>
                <p:nvPr/>
              </p:nvSpPr>
              <p:spPr>
                <a:xfrm rot="807910">
                  <a:off x="10846298" y="1687110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3356B0C4-F5EA-6D0E-807F-8AF79408B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0846298" y="1687110"/>
                  <a:ext cx="455814" cy="3796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F6A7A722-4D8E-93CA-6804-98556C59B37C}"/>
                    </a:ext>
                  </a:extLst>
                </p:cNvPr>
                <p:cNvSpPr txBox="1"/>
                <p:nvPr/>
              </p:nvSpPr>
              <p:spPr>
                <a:xfrm rot="807910">
                  <a:off x="10152956" y="1735522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F6A7A722-4D8E-93CA-6804-98556C59B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0152956" y="1735522"/>
                  <a:ext cx="455814" cy="37965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B3032E40-D546-DEC5-072E-62BD6EE8C1EE}"/>
                    </a:ext>
                  </a:extLst>
                </p:cNvPr>
                <p:cNvSpPr txBox="1"/>
                <p:nvPr/>
              </p:nvSpPr>
              <p:spPr>
                <a:xfrm rot="807910">
                  <a:off x="11426875" y="1665371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B3032E40-D546-DEC5-072E-62BD6EE8C1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1426875" y="1665371"/>
                  <a:ext cx="455814" cy="37965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125E20A6-78AE-0FE8-B7F5-A93076917E43}"/>
                    </a:ext>
                  </a:extLst>
                </p:cNvPr>
                <p:cNvSpPr txBox="1"/>
                <p:nvPr/>
              </p:nvSpPr>
              <p:spPr>
                <a:xfrm rot="807910">
                  <a:off x="12131532" y="1611288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125E20A6-78AE-0FE8-B7F5-A93076917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2131532" y="1611288"/>
                  <a:ext cx="455814" cy="379656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E9409F59-8562-60EF-B087-7784AC8441B8}"/>
                    </a:ext>
                  </a:extLst>
                </p:cNvPr>
                <p:cNvSpPr txBox="1"/>
                <p:nvPr/>
              </p:nvSpPr>
              <p:spPr>
                <a:xfrm rot="807910">
                  <a:off x="12889575" y="1605089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E9409F59-8562-60EF-B087-7784AC8441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2889575" y="1605089"/>
                  <a:ext cx="455814" cy="37965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4CA7E7C-87A2-3784-A64C-B54FC6A0BEE4}"/>
                    </a:ext>
                  </a:extLst>
                </p:cNvPr>
                <p:cNvSpPr txBox="1"/>
                <p:nvPr/>
              </p:nvSpPr>
              <p:spPr>
                <a:xfrm rot="807910">
                  <a:off x="13453391" y="1614822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4CA7E7C-87A2-3784-A64C-B54FC6A0BE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3453391" y="1614822"/>
                  <a:ext cx="455814" cy="37965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48" name="ZoneTexte 2047">
                  <a:extLst>
                    <a:ext uri="{FF2B5EF4-FFF2-40B4-BE49-F238E27FC236}">
                      <a16:creationId xmlns:a16="http://schemas.microsoft.com/office/drawing/2014/main" id="{B601D614-235A-34FC-DDDF-2DB701203AF2}"/>
                    </a:ext>
                  </a:extLst>
                </p:cNvPr>
                <p:cNvSpPr txBox="1"/>
                <p:nvPr/>
              </p:nvSpPr>
              <p:spPr>
                <a:xfrm rot="807910">
                  <a:off x="14141621" y="1616761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48" name="ZoneTexte 2047">
                  <a:extLst>
                    <a:ext uri="{FF2B5EF4-FFF2-40B4-BE49-F238E27FC236}">
                      <a16:creationId xmlns:a16="http://schemas.microsoft.com/office/drawing/2014/main" id="{B601D614-235A-34FC-DDDF-2DB701203A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4141621" y="1616761"/>
                  <a:ext cx="455814" cy="37965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49" name="ZoneTexte 2048">
                  <a:extLst>
                    <a:ext uri="{FF2B5EF4-FFF2-40B4-BE49-F238E27FC236}">
                      <a16:creationId xmlns:a16="http://schemas.microsoft.com/office/drawing/2014/main" id="{CB8971E7-7330-6BD9-E630-85CAC07A5D64}"/>
                    </a:ext>
                  </a:extLst>
                </p:cNvPr>
                <p:cNvSpPr txBox="1"/>
                <p:nvPr/>
              </p:nvSpPr>
              <p:spPr>
                <a:xfrm rot="807910">
                  <a:off x="14894526" y="1631394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49" name="ZoneTexte 2048">
                  <a:extLst>
                    <a:ext uri="{FF2B5EF4-FFF2-40B4-BE49-F238E27FC236}">
                      <a16:creationId xmlns:a16="http://schemas.microsoft.com/office/drawing/2014/main" id="{CB8971E7-7330-6BD9-E630-85CAC07A5D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4894526" y="1631394"/>
                  <a:ext cx="455814" cy="379656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1" name="ZoneTexte 2050">
                  <a:extLst>
                    <a:ext uri="{FF2B5EF4-FFF2-40B4-BE49-F238E27FC236}">
                      <a16:creationId xmlns:a16="http://schemas.microsoft.com/office/drawing/2014/main" id="{7B8A0903-48D8-7807-1432-2C8FD7D5E7D9}"/>
                    </a:ext>
                  </a:extLst>
                </p:cNvPr>
                <p:cNvSpPr txBox="1"/>
                <p:nvPr/>
              </p:nvSpPr>
              <p:spPr>
                <a:xfrm rot="807910">
                  <a:off x="15739795" y="1679330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51" name="ZoneTexte 2050">
                  <a:extLst>
                    <a:ext uri="{FF2B5EF4-FFF2-40B4-BE49-F238E27FC236}">
                      <a16:creationId xmlns:a16="http://schemas.microsoft.com/office/drawing/2014/main" id="{7B8A0903-48D8-7807-1432-2C8FD7D5E7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5739795" y="1679330"/>
                  <a:ext cx="455814" cy="379656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53" name="Groupe 2052">
            <a:extLst>
              <a:ext uri="{FF2B5EF4-FFF2-40B4-BE49-F238E27FC236}">
                <a16:creationId xmlns:a16="http://schemas.microsoft.com/office/drawing/2014/main" id="{B1D549FC-CCEF-9069-33A8-DCEF62862E42}"/>
              </a:ext>
            </a:extLst>
          </p:cNvPr>
          <p:cNvGrpSpPr/>
          <p:nvPr/>
        </p:nvGrpSpPr>
        <p:grpSpPr>
          <a:xfrm>
            <a:off x="9972806" y="4495186"/>
            <a:ext cx="5905593" cy="1490163"/>
            <a:chOff x="8424665" y="1605089"/>
            <a:chExt cx="9836071" cy="12273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4" name="ZoneTexte 2053">
                  <a:extLst>
                    <a:ext uri="{FF2B5EF4-FFF2-40B4-BE49-F238E27FC236}">
                      <a16:creationId xmlns:a16="http://schemas.microsoft.com/office/drawing/2014/main" id="{C66B10FC-71AC-8B81-58CE-6C9891A9E556}"/>
                    </a:ext>
                  </a:extLst>
                </p:cNvPr>
                <p:cNvSpPr txBox="1"/>
                <p:nvPr/>
              </p:nvSpPr>
              <p:spPr>
                <a:xfrm rot="807910">
                  <a:off x="17160731" y="2026261"/>
                  <a:ext cx="666219" cy="3126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54" name="ZoneTexte 2053">
                  <a:extLst>
                    <a:ext uri="{FF2B5EF4-FFF2-40B4-BE49-F238E27FC236}">
                      <a16:creationId xmlns:a16="http://schemas.microsoft.com/office/drawing/2014/main" id="{C66B10FC-71AC-8B81-58CE-6C9891A9E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7160731" y="2026261"/>
                  <a:ext cx="666219" cy="31269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5" name="ZoneTexte 2054">
                  <a:extLst>
                    <a:ext uri="{FF2B5EF4-FFF2-40B4-BE49-F238E27FC236}">
                      <a16:creationId xmlns:a16="http://schemas.microsoft.com/office/drawing/2014/main" id="{DA94AE42-2BC8-6087-BCB4-FCE653DDA4D3}"/>
                    </a:ext>
                  </a:extLst>
                </p:cNvPr>
                <p:cNvSpPr txBox="1"/>
                <p:nvPr/>
              </p:nvSpPr>
              <p:spPr>
                <a:xfrm rot="807910">
                  <a:off x="16556682" y="1758385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55" name="ZoneTexte 2054">
                  <a:extLst>
                    <a:ext uri="{FF2B5EF4-FFF2-40B4-BE49-F238E27FC236}">
                      <a16:creationId xmlns:a16="http://schemas.microsoft.com/office/drawing/2014/main" id="{DA94AE42-2BC8-6087-BCB4-FCE653DDA4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6556682" y="1758385"/>
                  <a:ext cx="455814" cy="379656"/>
                </a:xfrm>
                <a:prstGeom prst="rect">
                  <a:avLst/>
                </a:prstGeom>
                <a:blipFill>
                  <a:blip r:embed="rId26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6" name="ZoneTexte 2055">
                  <a:extLst>
                    <a:ext uri="{FF2B5EF4-FFF2-40B4-BE49-F238E27FC236}">
                      <a16:creationId xmlns:a16="http://schemas.microsoft.com/office/drawing/2014/main" id="{A46C1EE5-A5EB-FAE3-4BDF-7468EBD63E63}"/>
                    </a:ext>
                  </a:extLst>
                </p:cNvPr>
                <p:cNvSpPr txBox="1"/>
                <p:nvPr/>
              </p:nvSpPr>
              <p:spPr>
                <a:xfrm rot="807910">
                  <a:off x="17804923" y="2252802"/>
                  <a:ext cx="455813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56" name="ZoneTexte 2055">
                  <a:extLst>
                    <a:ext uri="{FF2B5EF4-FFF2-40B4-BE49-F238E27FC236}">
                      <a16:creationId xmlns:a16="http://schemas.microsoft.com/office/drawing/2014/main" id="{A46C1EE5-A5EB-FAE3-4BDF-7468EBD63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7804923" y="2252802"/>
                  <a:ext cx="455813" cy="379656"/>
                </a:xfrm>
                <a:prstGeom prst="rect">
                  <a:avLst/>
                </a:prstGeom>
                <a:blipFill>
                  <a:blip r:embed="rId27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7" name="ZoneTexte 2056">
                  <a:extLst>
                    <a:ext uri="{FF2B5EF4-FFF2-40B4-BE49-F238E27FC236}">
                      <a16:creationId xmlns:a16="http://schemas.microsoft.com/office/drawing/2014/main" id="{443D3D08-68CB-3A2D-DCCE-1D465550C056}"/>
                    </a:ext>
                  </a:extLst>
                </p:cNvPr>
                <p:cNvSpPr txBox="1"/>
                <p:nvPr/>
              </p:nvSpPr>
              <p:spPr>
                <a:xfrm rot="807910">
                  <a:off x="8424665" y="2171656"/>
                  <a:ext cx="293300" cy="3126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57" name="ZoneTexte 2056">
                  <a:extLst>
                    <a:ext uri="{FF2B5EF4-FFF2-40B4-BE49-F238E27FC236}">
                      <a16:creationId xmlns:a16="http://schemas.microsoft.com/office/drawing/2014/main" id="{443D3D08-68CB-3A2D-DCCE-1D465550C0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8424665" y="2171656"/>
                  <a:ext cx="293300" cy="312697"/>
                </a:xfrm>
                <a:prstGeom prst="rect">
                  <a:avLst/>
                </a:prstGeom>
                <a:blipFill>
                  <a:blip r:embed="rId28"/>
                  <a:stretch>
                    <a:fillRect r="-6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8" name="ZoneTexte 2057">
                  <a:extLst>
                    <a:ext uri="{FF2B5EF4-FFF2-40B4-BE49-F238E27FC236}">
                      <a16:creationId xmlns:a16="http://schemas.microsoft.com/office/drawing/2014/main" id="{2B3C8E58-849C-8A6A-D01C-AE0DE0574F6C}"/>
                    </a:ext>
                  </a:extLst>
                </p:cNvPr>
                <p:cNvSpPr txBox="1"/>
                <p:nvPr/>
              </p:nvSpPr>
              <p:spPr>
                <a:xfrm rot="807910">
                  <a:off x="8719755" y="2452778"/>
                  <a:ext cx="455813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58" name="ZoneTexte 2057">
                  <a:extLst>
                    <a:ext uri="{FF2B5EF4-FFF2-40B4-BE49-F238E27FC236}">
                      <a16:creationId xmlns:a16="http://schemas.microsoft.com/office/drawing/2014/main" id="{2B3C8E58-849C-8A6A-D01C-AE0DE0574F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8719755" y="2452778"/>
                  <a:ext cx="455813" cy="379656"/>
                </a:xfrm>
                <a:prstGeom prst="rect">
                  <a:avLst/>
                </a:prstGeom>
                <a:blipFill>
                  <a:blip r:embed="rId29"/>
                  <a:stretch>
                    <a:fillRect r="-1562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9" name="ZoneTexte 2058">
                  <a:extLst>
                    <a:ext uri="{FF2B5EF4-FFF2-40B4-BE49-F238E27FC236}">
                      <a16:creationId xmlns:a16="http://schemas.microsoft.com/office/drawing/2014/main" id="{FBD3599C-32A4-4D2A-4F82-EBEE57664276}"/>
                    </a:ext>
                  </a:extLst>
                </p:cNvPr>
                <p:cNvSpPr txBox="1"/>
                <p:nvPr/>
              </p:nvSpPr>
              <p:spPr>
                <a:xfrm rot="807910">
                  <a:off x="8919470" y="1937726"/>
                  <a:ext cx="455813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59" name="ZoneTexte 2058">
                  <a:extLst>
                    <a:ext uri="{FF2B5EF4-FFF2-40B4-BE49-F238E27FC236}">
                      <a16:creationId xmlns:a16="http://schemas.microsoft.com/office/drawing/2014/main" id="{FBD3599C-32A4-4D2A-4F82-EBEE576642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8919470" y="1937726"/>
                  <a:ext cx="455813" cy="379656"/>
                </a:xfrm>
                <a:prstGeom prst="rect">
                  <a:avLst/>
                </a:prstGeom>
                <a:blipFill>
                  <a:blip r:embed="rId30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0" name="ZoneTexte 2059">
                  <a:extLst>
                    <a:ext uri="{FF2B5EF4-FFF2-40B4-BE49-F238E27FC236}">
                      <a16:creationId xmlns:a16="http://schemas.microsoft.com/office/drawing/2014/main" id="{5EE5BE7D-6E7E-BC08-4AED-7142EF8D752F}"/>
                    </a:ext>
                  </a:extLst>
                </p:cNvPr>
                <p:cNvSpPr txBox="1"/>
                <p:nvPr/>
              </p:nvSpPr>
              <p:spPr>
                <a:xfrm rot="807910">
                  <a:off x="9486531" y="1788403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0" name="ZoneTexte 2059">
                  <a:extLst>
                    <a:ext uri="{FF2B5EF4-FFF2-40B4-BE49-F238E27FC236}">
                      <a16:creationId xmlns:a16="http://schemas.microsoft.com/office/drawing/2014/main" id="{5EE5BE7D-6E7E-BC08-4AED-7142EF8D75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9486531" y="1788403"/>
                  <a:ext cx="455814" cy="379656"/>
                </a:xfrm>
                <a:prstGeom prst="rect">
                  <a:avLst/>
                </a:prstGeom>
                <a:blipFill>
                  <a:blip r:embed="rId31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1" name="ZoneTexte 2060">
                  <a:extLst>
                    <a:ext uri="{FF2B5EF4-FFF2-40B4-BE49-F238E27FC236}">
                      <a16:creationId xmlns:a16="http://schemas.microsoft.com/office/drawing/2014/main" id="{50E9476B-34F1-A634-2061-D29FD38E31DF}"/>
                    </a:ext>
                  </a:extLst>
                </p:cNvPr>
                <p:cNvSpPr txBox="1"/>
                <p:nvPr/>
              </p:nvSpPr>
              <p:spPr>
                <a:xfrm rot="807910">
                  <a:off x="10846298" y="1687110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1" name="ZoneTexte 2060">
                  <a:extLst>
                    <a:ext uri="{FF2B5EF4-FFF2-40B4-BE49-F238E27FC236}">
                      <a16:creationId xmlns:a16="http://schemas.microsoft.com/office/drawing/2014/main" id="{50E9476B-34F1-A634-2061-D29FD38E3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0846298" y="1687110"/>
                  <a:ext cx="455814" cy="379656"/>
                </a:xfrm>
                <a:prstGeom prst="rect">
                  <a:avLst/>
                </a:prstGeom>
                <a:blipFill>
                  <a:blip r:embed="rId32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2" name="ZoneTexte 2061">
                  <a:extLst>
                    <a:ext uri="{FF2B5EF4-FFF2-40B4-BE49-F238E27FC236}">
                      <a16:creationId xmlns:a16="http://schemas.microsoft.com/office/drawing/2014/main" id="{B50CDC66-629F-3DAE-4FA7-B4BE5ED5B03E}"/>
                    </a:ext>
                  </a:extLst>
                </p:cNvPr>
                <p:cNvSpPr txBox="1"/>
                <p:nvPr/>
              </p:nvSpPr>
              <p:spPr>
                <a:xfrm rot="807910">
                  <a:off x="10152956" y="1735522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2" name="ZoneTexte 2061">
                  <a:extLst>
                    <a:ext uri="{FF2B5EF4-FFF2-40B4-BE49-F238E27FC236}">
                      <a16:creationId xmlns:a16="http://schemas.microsoft.com/office/drawing/2014/main" id="{B50CDC66-629F-3DAE-4FA7-B4BE5ED5B0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0152956" y="1735522"/>
                  <a:ext cx="455814" cy="379656"/>
                </a:xfrm>
                <a:prstGeom prst="rect">
                  <a:avLst/>
                </a:prstGeom>
                <a:blipFill>
                  <a:blip r:embed="rId33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3" name="ZoneTexte 2062">
                  <a:extLst>
                    <a:ext uri="{FF2B5EF4-FFF2-40B4-BE49-F238E27FC236}">
                      <a16:creationId xmlns:a16="http://schemas.microsoft.com/office/drawing/2014/main" id="{C399DBC0-D35D-BAC7-62FD-BC756739D64B}"/>
                    </a:ext>
                  </a:extLst>
                </p:cNvPr>
                <p:cNvSpPr txBox="1"/>
                <p:nvPr/>
              </p:nvSpPr>
              <p:spPr>
                <a:xfrm rot="807910">
                  <a:off x="11426875" y="1665371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3" name="ZoneTexte 2062">
                  <a:extLst>
                    <a:ext uri="{FF2B5EF4-FFF2-40B4-BE49-F238E27FC236}">
                      <a16:creationId xmlns:a16="http://schemas.microsoft.com/office/drawing/2014/main" id="{C399DBC0-D35D-BAC7-62FD-BC756739D6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1426875" y="1665371"/>
                  <a:ext cx="455814" cy="379656"/>
                </a:xfrm>
                <a:prstGeom prst="rect">
                  <a:avLst/>
                </a:prstGeom>
                <a:blipFill>
                  <a:blip r:embed="rId34"/>
                  <a:stretch>
                    <a:fillRect r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4" name="ZoneTexte 2063">
                  <a:extLst>
                    <a:ext uri="{FF2B5EF4-FFF2-40B4-BE49-F238E27FC236}">
                      <a16:creationId xmlns:a16="http://schemas.microsoft.com/office/drawing/2014/main" id="{A6778E0F-9DCA-B067-F9D7-73B67274D44D}"/>
                    </a:ext>
                  </a:extLst>
                </p:cNvPr>
                <p:cNvSpPr txBox="1"/>
                <p:nvPr/>
              </p:nvSpPr>
              <p:spPr>
                <a:xfrm rot="807910">
                  <a:off x="12131532" y="1611288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4" name="ZoneTexte 2063">
                  <a:extLst>
                    <a:ext uri="{FF2B5EF4-FFF2-40B4-BE49-F238E27FC236}">
                      <a16:creationId xmlns:a16="http://schemas.microsoft.com/office/drawing/2014/main" id="{A6778E0F-9DCA-B067-F9D7-73B67274D4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2131532" y="1611288"/>
                  <a:ext cx="455814" cy="379656"/>
                </a:xfrm>
                <a:prstGeom prst="rect">
                  <a:avLst/>
                </a:prstGeom>
                <a:blipFill>
                  <a:blip r:embed="rId35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5" name="ZoneTexte 2064">
                  <a:extLst>
                    <a:ext uri="{FF2B5EF4-FFF2-40B4-BE49-F238E27FC236}">
                      <a16:creationId xmlns:a16="http://schemas.microsoft.com/office/drawing/2014/main" id="{A9E5C30B-7AB6-1AAC-E19B-F2BA0EB450DF}"/>
                    </a:ext>
                  </a:extLst>
                </p:cNvPr>
                <p:cNvSpPr txBox="1"/>
                <p:nvPr/>
              </p:nvSpPr>
              <p:spPr>
                <a:xfrm rot="807910">
                  <a:off x="12889575" y="1605089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5" name="ZoneTexte 2064">
                  <a:extLst>
                    <a:ext uri="{FF2B5EF4-FFF2-40B4-BE49-F238E27FC236}">
                      <a16:creationId xmlns:a16="http://schemas.microsoft.com/office/drawing/2014/main" id="{A9E5C30B-7AB6-1AAC-E19B-F2BA0EB45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2889575" y="1605089"/>
                  <a:ext cx="455814" cy="379656"/>
                </a:xfrm>
                <a:prstGeom prst="rect">
                  <a:avLst/>
                </a:prstGeom>
                <a:blipFill>
                  <a:blip r:embed="rId36"/>
                  <a:stretch>
                    <a:fillRect r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6" name="ZoneTexte 2065">
                  <a:extLst>
                    <a:ext uri="{FF2B5EF4-FFF2-40B4-BE49-F238E27FC236}">
                      <a16:creationId xmlns:a16="http://schemas.microsoft.com/office/drawing/2014/main" id="{FB18EDF5-8693-8A9D-0475-9BAD7BDE721C}"/>
                    </a:ext>
                  </a:extLst>
                </p:cNvPr>
                <p:cNvSpPr txBox="1"/>
                <p:nvPr/>
              </p:nvSpPr>
              <p:spPr>
                <a:xfrm rot="807910">
                  <a:off x="13453391" y="1614822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6" name="ZoneTexte 2065">
                  <a:extLst>
                    <a:ext uri="{FF2B5EF4-FFF2-40B4-BE49-F238E27FC236}">
                      <a16:creationId xmlns:a16="http://schemas.microsoft.com/office/drawing/2014/main" id="{FB18EDF5-8693-8A9D-0475-9BAD7BDE7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3453391" y="1614822"/>
                  <a:ext cx="455814" cy="379656"/>
                </a:xfrm>
                <a:prstGeom prst="rect">
                  <a:avLst/>
                </a:prstGeom>
                <a:blipFill>
                  <a:blip r:embed="rId37"/>
                  <a:stretch>
                    <a:fillRect r="-2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7" name="ZoneTexte 2066">
                  <a:extLst>
                    <a:ext uri="{FF2B5EF4-FFF2-40B4-BE49-F238E27FC236}">
                      <a16:creationId xmlns:a16="http://schemas.microsoft.com/office/drawing/2014/main" id="{5FFB0C62-E28B-6BC5-4979-259D03A06570}"/>
                    </a:ext>
                  </a:extLst>
                </p:cNvPr>
                <p:cNvSpPr txBox="1"/>
                <p:nvPr/>
              </p:nvSpPr>
              <p:spPr>
                <a:xfrm rot="807910">
                  <a:off x="14141621" y="1616761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7" name="ZoneTexte 2066">
                  <a:extLst>
                    <a:ext uri="{FF2B5EF4-FFF2-40B4-BE49-F238E27FC236}">
                      <a16:creationId xmlns:a16="http://schemas.microsoft.com/office/drawing/2014/main" id="{5FFB0C62-E28B-6BC5-4979-259D03A065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4141621" y="1616761"/>
                  <a:ext cx="455814" cy="379656"/>
                </a:xfrm>
                <a:prstGeom prst="rect">
                  <a:avLst/>
                </a:prstGeom>
                <a:blipFill>
                  <a:blip r:embed="rId38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8" name="ZoneTexte 2067">
                  <a:extLst>
                    <a:ext uri="{FF2B5EF4-FFF2-40B4-BE49-F238E27FC236}">
                      <a16:creationId xmlns:a16="http://schemas.microsoft.com/office/drawing/2014/main" id="{7FE892B4-4A28-C20E-DCBD-CA6571827FB5}"/>
                    </a:ext>
                  </a:extLst>
                </p:cNvPr>
                <p:cNvSpPr txBox="1"/>
                <p:nvPr/>
              </p:nvSpPr>
              <p:spPr>
                <a:xfrm rot="807910">
                  <a:off x="14894526" y="1631394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8" name="ZoneTexte 2067">
                  <a:extLst>
                    <a:ext uri="{FF2B5EF4-FFF2-40B4-BE49-F238E27FC236}">
                      <a16:creationId xmlns:a16="http://schemas.microsoft.com/office/drawing/2014/main" id="{7FE892B4-4A28-C20E-DCBD-CA6571827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4894526" y="1631394"/>
                  <a:ext cx="455814" cy="379656"/>
                </a:xfrm>
                <a:prstGeom prst="rect">
                  <a:avLst/>
                </a:prstGeom>
                <a:blipFill>
                  <a:blip r:embed="rId39"/>
                  <a:stretch>
                    <a:fillRect r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9" name="ZoneTexte 2068">
                  <a:extLst>
                    <a:ext uri="{FF2B5EF4-FFF2-40B4-BE49-F238E27FC236}">
                      <a16:creationId xmlns:a16="http://schemas.microsoft.com/office/drawing/2014/main" id="{03C9C0B6-4BD4-E3D5-0F52-75AB1E7B76D6}"/>
                    </a:ext>
                  </a:extLst>
                </p:cNvPr>
                <p:cNvSpPr txBox="1"/>
                <p:nvPr/>
              </p:nvSpPr>
              <p:spPr>
                <a:xfrm rot="807910">
                  <a:off x="15739795" y="1679330"/>
                  <a:ext cx="455814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867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1867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69" name="ZoneTexte 2068">
                  <a:extLst>
                    <a:ext uri="{FF2B5EF4-FFF2-40B4-BE49-F238E27FC236}">
                      <a16:creationId xmlns:a16="http://schemas.microsoft.com/office/drawing/2014/main" id="{03C9C0B6-4BD4-E3D5-0F52-75AB1E7B76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07910">
                  <a:off x="15739795" y="1679330"/>
                  <a:ext cx="455814" cy="379656"/>
                </a:xfrm>
                <a:prstGeom prst="rect">
                  <a:avLst/>
                </a:prstGeom>
                <a:blipFill>
                  <a:blip r:embed="rId40"/>
                  <a:stretch>
                    <a:fillRect r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79" name="Groupe 2078">
            <a:extLst>
              <a:ext uri="{FF2B5EF4-FFF2-40B4-BE49-F238E27FC236}">
                <a16:creationId xmlns:a16="http://schemas.microsoft.com/office/drawing/2014/main" id="{96A5D084-42E3-2754-B058-7057040C4F4D}"/>
              </a:ext>
            </a:extLst>
          </p:cNvPr>
          <p:cNvGrpSpPr/>
          <p:nvPr/>
        </p:nvGrpSpPr>
        <p:grpSpPr>
          <a:xfrm>
            <a:off x="8995403" y="2289620"/>
            <a:ext cx="7823271" cy="2708492"/>
            <a:chOff x="9193583" y="2312905"/>
            <a:chExt cx="7823271" cy="2708492"/>
          </a:xfrm>
        </p:grpSpPr>
        <p:sp>
          <p:nvSpPr>
            <p:cNvPr id="2070" name="Flèche vers la droite 2069">
              <a:extLst>
                <a:ext uri="{FF2B5EF4-FFF2-40B4-BE49-F238E27FC236}">
                  <a16:creationId xmlns:a16="http://schemas.microsoft.com/office/drawing/2014/main" id="{6CBDF311-87CF-4198-675B-F3B2A39BD466}"/>
                </a:ext>
              </a:extLst>
            </p:cNvPr>
            <p:cNvSpPr/>
            <p:nvPr/>
          </p:nvSpPr>
          <p:spPr>
            <a:xfrm rot="3353013">
              <a:off x="8483416" y="3815331"/>
              <a:ext cx="1916233" cy="49589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2" name="Flèche vers la droite 2071">
              <a:extLst>
                <a:ext uri="{FF2B5EF4-FFF2-40B4-BE49-F238E27FC236}">
                  <a16:creationId xmlns:a16="http://schemas.microsoft.com/office/drawing/2014/main" id="{F1C0FFF2-754E-2AE4-24E8-C1F1E6CE4F02}"/>
                </a:ext>
              </a:extLst>
            </p:cNvPr>
            <p:cNvSpPr/>
            <p:nvPr/>
          </p:nvSpPr>
          <p:spPr>
            <a:xfrm rot="7130892">
              <a:off x="15810788" y="3742559"/>
              <a:ext cx="1916233" cy="49589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3" name="Flèche vers la droite 2072">
              <a:extLst>
                <a:ext uri="{FF2B5EF4-FFF2-40B4-BE49-F238E27FC236}">
                  <a16:creationId xmlns:a16="http://schemas.microsoft.com/office/drawing/2014/main" id="{27D24F57-6521-DD85-BB7C-53F9F5A2AD25}"/>
                </a:ext>
              </a:extLst>
            </p:cNvPr>
            <p:cNvSpPr/>
            <p:nvPr/>
          </p:nvSpPr>
          <p:spPr>
            <a:xfrm rot="3979777">
              <a:off x="9319636" y="3512925"/>
              <a:ext cx="1916233" cy="49589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4" name="Flèche vers la droite 2073">
              <a:extLst>
                <a:ext uri="{FF2B5EF4-FFF2-40B4-BE49-F238E27FC236}">
                  <a16:creationId xmlns:a16="http://schemas.microsoft.com/office/drawing/2014/main" id="{81565495-3B0A-01CA-3527-CE1BE22963A0}"/>
                </a:ext>
              </a:extLst>
            </p:cNvPr>
            <p:cNvSpPr/>
            <p:nvPr/>
          </p:nvSpPr>
          <p:spPr>
            <a:xfrm rot="4401074">
              <a:off x="10369963" y="3288888"/>
              <a:ext cx="1916233" cy="49589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5" name="Flèche vers la droite 2074">
              <a:extLst>
                <a:ext uri="{FF2B5EF4-FFF2-40B4-BE49-F238E27FC236}">
                  <a16:creationId xmlns:a16="http://schemas.microsoft.com/office/drawing/2014/main" id="{EA737606-9AAF-4676-FCBF-5131279C7097}"/>
                </a:ext>
              </a:extLst>
            </p:cNvPr>
            <p:cNvSpPr/>
            <p:nvPr/>
          </p:nvSpPr>
          <p:spPr>
            <a:xfrm rot="4667164">
              <a:off x="11282444" y="3124209"/>
              <a:ext cx="1916233" cy="49589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6" name="Flèche vers la droite 2075">
              <a:extLst>
                <a:ext uri="{FF2B5EF4-FFF2-40B4-BE49-F238E27FC236}">
                  <a16:creationId xmlns:a16="http://schemas.microsoft.com/office/drawing/2014/main" id="{FAC2B9E5-0004-3D30-8662-7D7BA5C70F36}"/>
                </a:ext>
              </a:extLst>
            </p:cNvPr>
            <p:cNvSpPr/>
            <p:nvPr/>
          </p:nvSpPr>
          <p:spPr>
            <a:xfrm rot="5119800">
              <a:off x="12432025" y="3023072"/>
              <a:ext cx="1916233" cy="49589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7" name="Flèche vers la droite 2076">
              <a:extLst>
                <a:ext uri="{FF2B5EF4-FFF2-40B4-BE49-F238E27FC236}">
                  <a16:creationId xmlns:a16="http://schemas.microsoft.com/office/drawing/2014/main" id="{BE7236B9-5801-F28C-D140-18249EB8783C}"/>
                </a:ext>
              </a:extLst>
            </p:cNvPr>
            <p:cNvSpPr/>
            <p:nvPr/>
          </p:nvSpPr>
          <p:spPr>
            <a:xfrm rot="5685127">
              <a:off x="13533921" y="3090016"/>
              <a:ext cx="1916233" cy="49589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8" name="Flèche vers la droite 2077">
              <a:extLst>
                <a:ext uri="{FF2B5EF4-FFF2-40B4-BE49-F238E27FC236}">
                  <a16:creationId xmlns:a16="http://schemas.microsoft.com/office/drawing/2014/main" id="{B485D7D8-F151-6C86-48FD-13E89B14E40F}"/>
                </a:ext>
              </a:extLst>
            </p:cNvPr>
            <p:cNvSpPr/>
            <p:nvPr/>
          </p:nvSpPr>
          <p:spPr>
            <a:xfrm rot="6545807">
              <a:off x="14755260" y="3308968"/>
              <a:ext cx="1916233" cy="49589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82" name="Rectangle : coins arrondis 2081">
            <a:extLst>
              <a:ext uri="{FF2B5EF4-FFF2-40B4-BE49-F238E27FC236}">
                <a16:creationId xmlns:a16="http://schemas.microsoft.com/office/drawing/2014/main" id="{3247FF6E-8F04-CD2F-64A2-4F0791ED5F96}"/>
              </a:ext>
            </a:extLst>
          </p:cNvPr>
          <p:cNvSpPr/>
          <p:nvPr/>
        </p:nvSpPr>
        <p:spPr>
          <a:xfrm>
            <a:off x="10038584" y="2723263"/>
            <a:ext cx="6136984" cy="1014066"/>
          </a:xfrm>
          <a:prstGeom prst="roundRect">
            <a:avLst/>
          </a:prstGeom>
          <a:solidFill>
            <a:schemeClr val="tx1">
              <a:lumMod val="95000"/>
              <a:lumOff val="5000"/>
              <a:alpha val="75036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The </a:t>
            </a:r>
            <a:r>
              <a:rPr lang="fr-FR" dirty="0" err="1">
                <a:solidFill>
                  <a:srgbClr val="FF0000"/>
                </a:solidFill>
              </a:rPr>
              <a:t>electrons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undergo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complex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processes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>
                <a:solidFill>
                  <a:srgbClr val="FF0000"/>
                </a:solidFill>
              </a:rPr>
              <a:t>such</a:t>
            </a:r>
            <a:r>
              <a:rPr lang="fr-FR" dirty="0">
                <a:solidFill>
                  <a:srgbClr val="FF0000"/>
                </a:solidFill>
              </a:rPr>
              <a:t> as </a:t>
            </a:r>
            <a:r>
              <a:rPr lang="fr-FR" dirty="0" err="1">
                <a:solidFill>
                  <a:srgbClr val="FF0000"/>
                </a:solidFill>
              </a:rPr>
              <a:t>acceleration</a:t>
            </a:r>
            <a:r>
              <a:rPr lang="fr-FR" dirty="0">
                <a:solidFill>
                  <a:srgbClr val="FF0000"/>
                </a:solidFill>
              </a:rPr>
              <a:t> by </a:t>
            </a:r>
            <a:r>
              <a:rPr lang="fr-FR" dirty="0" err="1">
                <a:solidFill>
                  <a:srgbClr val="FF0000"/>
                </a:solidFill>
              </a:rPr>
              <a:t>inertial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Alfvén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waves</a:t>
            </a:r>
            <a:r>
              <a:rPr lang="fr-FR" dirty="0">
                <a:solidFill>
                  <a:srgbClr val="FF0000"/>
                </a:solidFill>
              </a:rPr>
              <a:t>  as </a:t>
            </a:r>
            <a:r>
              <a:rPr lang="fr-FR" dirty="0" err="1">
                <a:solidFill>
                  <a:srgbClr val="FF0000"/>
                </a:solidFill>
              </a:rPr>
              <a:t>well</a:t>
            </a:r>
            <a:r>
              <a:rPr lang="fr-FR" dirty="0">
                <a:solidFill>
                  <a:srgbClr val="FF0000"/>
                </a:solidFill>
              </a:rPr>
              <a:t> as </a:t>
            </a:r>
            <a:r>
              <a:rPr lang="fr-FR" dirty="0" err="1">
                <a:solidFill>
                  <a:srgbClr val="FF0000"/>
                </a:solidFill>
              </a:rPr>
              <a:t>whistler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waves</a:t>
            </a:r>
            <a:r>
              <a:rPr lang="fr-FR" dirty="0">
                <a:solidFill>
                  <a:srgbClr val="FF0000"/>
                </a:solidFill>
              </a:rPr>
              <a:t> and ion and </a:t>
            </a:r>
            <a:r>
              <a:rPr lang="fr-FR" dirty="0" err="1">
                <a:solidFill>
                  <a:srgbClr val="FF0000"/>
                </a:solidFill>
              </a:rPr>
              <a:t>electron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inverted</a:t>
            </a:r>
            <a:r>
              <a:rPr lang="fr-FR" dirty="0">
                <a:solidFill>
                  <a:srgbClr val="FF0000"/>
                </a:solidFill>
              </a:rPr>
              <a:t>-V structures</a:t>
            </a:r>
          </a:p>
        </p:txBody>
      </p:sp>
      <p:pic>
        <p:nvPicPr>
          <p:cNvPr id="1026" name="Picture 2" descr="The Outer Planets: Giant Planets: Magnetospheres">
            <a:extLst>
              <a:ext uri="{FF2B5EF4-FFF2-40B4-BE49-F238E27FC236}">
                <a16:creationId xmlns:a16="http://schemas.microsoft.com/office/drawing/2014/main" id="{7D08FA84-D30D-A1F1-A37F-B35E54BB9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5" y="2771466"/>
            <a:ext cx="6254645" cy="56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4C9892-5E1B-64F8-A4D1-4F8618374EF2}"/>
              </a:ext>
            </a:extLst>
          </p:cNvPr>
          <p:cNvSpPr txBox="1"/>
          <p:nvPr/>
        </p:nvSpPr>
        <p:spPr>
          <a:xfrm>
            <a:off x="8439835" y="76771"/>
            <a:ext cx="2309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974C31-E965-F531-7BD1-BF0E94FCB6AF}"/>
              </a:ext>
            </a:extLst>
          </p:cNvPr>
          <p:cNvSpPr txBox="1"/>
          <p:nvPr/>
        </p:nvSpPr>
        <p:spPr>
          <a:xfrm>
            <a:off x="868300" y="10238863"/>
            <a:ext cx="399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B. </a:t>
            </a:r>
            <a:r>
              <a:rPr lang="fr-FR" sz="2400" dirty="0" err="1">
                <a:solidFill>
                  <a:schemeClr val="bg1"/>
                </a:solidFill>
              </a:rPr>
              <a:t>Benmahi</a:t>
            </a:r>
            <a:r>
              <a:rPr lang="fr-FR" sz="2400" dirty="0">
                <a:solidFill>
                  <a:schemeClr val="bg1"/>
                </a:solidFill>
              </a:rPr>
              <a:t> et al.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6A3B80-45DE-136B-C6A0-FEEA882D9E16}"/>
              </a:ext>
            </a:extLst>
          </p:cNvPr>
          <p:cNvSpPr txBox="1"/>
          <p:nvPr/>
        </p:nvSpPr>
        <p:spPr>
          <a:xfrm>
            <a:off x="7591582" y="10192696"/>
            <a:ext cx="384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chemeClr val="bg1"/>
                </a:solidFill>
                <a:effectLst/>
              </a:rPr>
              <a:t>Tuesday,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January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 9</a:t>
            </a:r>
            <a:r>
              <a:rPr lang="fr-FR" sz="2400" b="0" i="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, 2024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9EC9B65-B147-9EC2-684E-B9976B14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60651" y="10120756"/>
            <a:ext cx="4319826" cy="574987"/>
          </a:xfrm>
        </p:spPr>
        <p:txBody>
          <a:bodyPr/>
          <a:lstStyle/>
          <a:p>
            <a:pPr algn="ctr"/>
            <a:fld id="{7660E006-D179-4145-A63C-64858FCA40B8}" type="slidenum">
              <a:rPr lang="fr-FR" sz="2400" smtClean="0">
                <a:solidFill>
                  <a:schemeClr val="bg1"/>
                </a:solidFill>
              </a:rPr>
              <a:pPr algn="ctr"/>
              <a:t>3</a:t>
            </a:fld>
            <a:r>
              <a:rPr lang="fr-FR" sz="2400" dirty="0">
                <a:solidFill>
                  <a:schemeClr val="bg1"/>
                </a:solidFill>
              </a:rPr>
              <a:t>/9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0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059E-6 2.68411E-6 L -0.00248 0.272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136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039E-6 0.01352 L 0.1404 -0.05498 C 0.16992 -0.07041 0.21391 -0.0782 0.26021 -0.0782 C 0.31255 -0.0782 0.35455 -0.07041 0.38391 -0.05498 L 0.52505 0.01352 " pathEditMode="relative" rAng="0" ptsTypes="AAAAA">
                                      <p:cBhvr>
                                        <p:cTn id="45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3" y="-4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0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F493A457-7B6A-A36C-ACE4-9A94CDEDE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53" b="53503"/>
          <a:stretch/>
        </p:blipFill>
        <p:spPr>
          <a:xfrm>
            <a:off x="-5039" y="0"/>
            <a:ext cx="19199226" cy="757127"/>
          </a:xfrm>
          <a:prstGeom prst="rect">
            <a:avLst/>
          </a:prstGeom>
        </p:spPr>
      </p:pic>
      <p:pic>
        <p:nvPicPr>
          <p:cNvPr id="3074" name="Picture 2" descr="simulation orbite sonde juno">
            <a:extLst>
              <a:ext uri="{FF2B5EF4-FFF2-40B4-BE49-F238E27FC236}">
                <a16:creationId xmlns:a16="http://schemas.microsoft.com/office/drawing/2014/main" id="{CCC2CE32-93B3-CAE7-9809-7FA09ACB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5" y="1540418"/>
            <a:ext cx="5610244" cy="420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1069DF-BE1E-B7D4-1E20-EBA1FC6C2146}"/>
              </a:ext>
            </a:extLst>
          </p:cNvPr>
          <p:cNvSpPr txBox="1"/>
          <p:nvPr/>
        </p:nvSpPr>
        <p:spPr>
          <a:xfrm>
            <a:off x="179252" y="1035297"/>
            <a:ext cx="5708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Example of a Juno/UVS observation </a:t>
            </a:r>
            <a:r>
              <a:rPr lang="fr-FR" sz="2000" dirty="0" err="1"/>
              <a:t>during</a:t>
            </a:r>
            <a:r>
              <a:rPr lang="fr-FR" sz="2000" dirty="0"/>
              <a:t> 1 </a:t>
            </a:r>
            <a:r>
              <a:rPr lang="fr-FR" sz="2000" dirty="0" err="1"/>
              <a:t>perijove</a:t>
            </a:r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250CCE-C8C8-EC39-BF2E-E5A4F91EC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7" b="387"/>
          <a:stretch/>
        </p:blipFill>
        <p:spPr>
          <a:xfrm>
            <a:off x="5999699" y="1762667"/>
            <a:ext cx="3481230" cy="202119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FE806F4-FC70-4DBD-CC21-F9F1E0336DAD}"/>
              </a:ext>
            </a:extLst>
          </p:cNvPr>
          <p:cNvSpPr txBox="1"/>
          <p:nvPr/>
        </p:nvSpPr>
        <p:spPr>
          <a:xfrm>
            <a:off x="12517913" y="1004519"/>
            <a:ext cx="3515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Juno UVS PJ32 observation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1AACD00-0002-8E2B-90B8-F0F8775B9265}"/>
              </a:ext>
            </a:extLst>
          </p:cNvPr>
          <p:cNvGrpSpPr/>
          <p:nvPr/>
        </p:nvGrpSpPr>
        <p:grpSpPr>
          <a:xfrm>
            <a:off x="9480036" y="1513114"/>
            <a:ext cx="9309472" cy="4040916"/>
            <a:chOff x="9480036" y="1513114"/>
            <a:chExt cx="9309472" cy="4040916"/>
          </a:xfrm>
        </p:grpSpPr>
        <p:pic>
          <p:nvPicPr>
            <p:cNvPr id="11" name="Image 10" descr="Une image contenant cercle, capture d’écran, Caractère coloré, astronomie&#10;&#10;Description générée automatiquement">
              <a:extLst>
                <a:ext uri="{FF2B5EF4-FFF2-40B4-BE49-F238E27FC236}">
                  <a16:creationId xmlns:a16="http://schemas.microsoft.com/office/drawing/2014/main" id="{C44A4E27-E9C1-AC96-ADA3-BE21BC416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5788"/>
            <a:stretch/>
          </p:blipFill>
          <p:spPr>
            <a:xfrm>
              <a:off x="14592561" y="1513114"/>
              <a:ext cx="4196947" cy="4040916"/>
            </a:xfrm>
            <a:prstGeom prst="rect">
              <a:avLst/>
            </a:prstGeom>
          </p:spPr>
        </p:pic>
        <p:pic>
          <p:nvPicPr>
            <p:cNvPr id="13" name="Image 12" descr="Une image contenant capture d’écran, texte&#10;&#10;Description générée automatiquement">
              <a:extLst>
                <a:ext uri="{FF2B5EF4-FFF2-40B4-BE49-F238E27FC236}">
                  <a16:creationId xmlns:a16="http://schemas.microsoft.com/office/drawing/2014/main" id="{204275E0-9290-6C88-E86C-486D0D4B0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5788"/>
            <a:stretch/>
          </p:blipFill>
          <p:spPr>
            <a:xfrm>
              <a:off x="9480036" y="1513114"/>
              <a:ext cx="4196947" cy="4040916"/>
            </a:xfrm>
            <a:prstGeom prst="rect">
              <a:avLst/>
            </a:prstGeom>
          </p:spPr>
        </p:pic>
        <p:pic>
          <p:nvPicPr>
            <p:cNvPr id="14" name="Image 13" descr="Une image contenant capture d’écran, texte&#10;&#10;Description générée automatiquement">
              <a:extLst>
                <a:ext uri="{FF2B5EF4-FFF2-40B4-BE49-F238E27FC236}">
                  <a16:creationId xmlns:a16="http://schemas.microsoft.com/office/drawing/2014/main" id="{2307DFCF-94ED-605F-D05C-210AC8670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611" t="24528" b="23779"/>
            <a:stretch/>
          </p:blipFill>
          <p:spPr>
            <a:xfrm>
              <a:off x="13890739" y="2443639"/>
              <a:ext cx="770120" cy="1969477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BAA45EC-52AA-83F6-0D3F-B0912762EF24}"/>
              </a:ext>
            </a:extLst>
          </p:cNvPr>
          <p:cNvGrpSpPr/>
          <p:nvPr/>
        </p:nvGrpSpPr>
        <p:grpSpPr>
          <a:xfrm>
            <a:off x="9474599" y="5551724"/>
            <a:ext cx="9342991" cy="4040916"/>
            <a:chOff x="9474599" y="5551724"/>
            <a:chExt cx="9342991" cy="4040916"/>
          </a:xfrm>
        </p:grpSpPr>
        <p:pic>
          <p:nvPicPr>
            <p:cNvPr id="18" name="Image 17" descr="Une image contenant cercle, capture d’écran, Caractère coloré, diagramme&#10;&#10;Description générée automatiquement">
              <a:extLst>
                <a:ext uri="{FF2B5EF4-FFF2-40B4-BE49-F238E27FC236}">
                  <a16:creationId xmlns:a16="http://schemas.microsoft.com/office/drawing/2014/main" id="{DB2EDC3E-3ED3-FEBF-0550-6AEDBCA6D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3793"/>
            <a:stretch/>
          </p:blipFill>
          <p:spPr>
            <a:xfrm>
              <a:off x="14609768" y="5551724"/>
              <a:ext cx="4207822" cy="4040916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1C6E879-A748-DAF7-0655-D9FAD3B1E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13793"/>
            <a:stretch/>
          </p:blipFill>
          <p:spPr>
            <a:xfrm>
              <a:off x="9474599" y="5551724"/>
              <a:ext cx="4207822" cy="4040916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154A37D-A2C5-A7AC-A7F9-B9A122023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20" t="21049" b="19954"/>
            <a:stretch/>
          </p:blipFill>
          <p:spPr>
            <a:xfrm>
              <a:off x="13955542" y="6584950"/>
              <a:ext cx="640514" cy="2270283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FF7261-F189-8371-7462-44991785C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879" y="4207622"/>
            <a:ext cx="3529303" cy="207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22B9108-FE44-B226-2C49-BC95E7345573}"/>
              </a:ext>
            </a:extLst>
          </p:cNvPr>
          <p:cNvSpPr txBox="1"/>
          <p:nvPr/>
        </p:nvSpPr>
        <p:spPr>
          <a:xfrm>
            <a:off x="6193307" y="3765817"/>
            <a:ext cx="3419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With</a:t>
            </a:r>
            <a:r>
              <a:rPr lang="fr-FR" sz="1600" dirty="0"/>
              <a:t> spectral </a:t>
            </a:r>
            <a:r>
              <a:rPr lang="fr-FR" sz="1600" dirty="0" err="1"/>
              <a:t>resolution</a:t>
            </a:r>
            <a:r>
              <a:rPr lang="fr-FR" sz="1600" dirty="0"/>
              <a:t> ∼ 1.1 - 2.9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6F912DE-E414-4376-2011-E5DBC10E1ED7}"/>
                  </a:ext>
                </a:extLst>
              </p:cNvPr>
              <p:cNvSpPr txBox="1"/>
              <p:nvPr/>
            </p:nvSpPr>
            <p:spPr>
              <a:xfrm>
                <a:off x="1646932" y="7367664"/>
                <a:ext cx="4504695" cy="1430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𝐶𝑅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(155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−162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(125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𝑛𝑚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−130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𝑛𝑚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fr-FR" sz="2400" dirty="0"/>
                  <a:t>                    </a:t>
                </a:r>
              </a:p>
              <a:p>
                <a:endParaRPr lang="fr-FR" dirty="0"/>
              </a:p>
              <a:p>
                <a:r>
                  <a:rPr lang="fr-FR" sz="2000" dirty="0" err="1"/>
                  <a:t>Where</a:t>
                </a:r>
                <a:r>
                  <a:rPr lang="fr-FR" sz="2000" dirty="0"/>
                  <a:t> :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sup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nary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6F912DE-E414-4376-2011-E5DBC10E1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932" y="7367664"/>
                <a:ext cx="4504695" cy="1430776"/>
              </a:xfrm>
              <a:prstGeom prst="rect">
                <a:avLst/>
              </a:prstGeom>
              <a:blipFill>
                <a:blip r:embed="rId13"/>
                <a:stretch>
                  <a:fillRect l="-1404" b="-584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>
            <a:extLst>
              <a:ext uri="{FF2B5EF4-FFF2-40B4-BE49-F238E27FC236}">
                <a16:creationId xmlns:a16="http://schemas.microsoft.com/office/drawing/2014/main" id="{68494AFC-DD84-B7B2-F63D-02718F287827}"/>
              </a:ext>
            </a:extLst>
          </p:cNvPr>
          <p:cNvSpPr txBox="1"/>
          <p:nvPr/>
        </p:nvSpPr>
        <p:spPr>
          <a:xfrm>
            <a:off x="8382868" y="81766"/>
            <a:ext cx="2433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Observations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757EA29-05ED-FF5A-3ED3-94777E186131}"/>
              </a:ext>
            </a:extLst>
          </p:cNvPr>
          <p:cNvCxnSpPr>
            <a:cxnSpLocks/>
          </p:cNvCxnSpPr>
          <p:nvPr/>
        </p:nvCxnSpPr>
        <p:spPr>
          <a:xfrm flipH="1" flipV="1">
            <a:off x="9125218" y="2767105"/>
            <a:ext cx="2229419" cy="10173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5CA07172-09D1-1317-2FC8-461DB6ED1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42" r="70156" b="35222"/>
          <a:stretch/>
        </p:blipFill>
        <p:spPr>
          <a:xfrm>
            <a:off x="0" y="10047295"/>
            <a:ext cx="5729925" cy="7524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97FD8F6-80C0-F258-899F-652A13D24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t="58142" r="30914" b="35222"/>
          <a:stretch/>
        </p:blipFill>
        <p:spPr>
          <a:xfrm>
            <a:off x="5924986" y="10047295"/>
            <a:ext cx="7339179" cy="75246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BD76954-5394-8F49-8BB8-4BC2EC0C7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6" t="58142" b="35222"/>
          <a:stretch/>
        </p:blipFill>
        <p:spPr>
          <a:xfrm>
            <a:off x="13469303" y="10047295"/>
            <a:ext cx="5729920" cy="752468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2F877365-AE20-56F3-9717-91A753C86DE4}"/>
              </a:ext>
            </a:extLst>
          </p:cNvPr>
          <p:cNvSpPr txBox="1"/>
          <p:nvPr/>
        </p:nvSpPr>
        <p:spPr>
          <a:xfrm>
            <a:off x="868300" y="10238863"/>
            <a:ext cx="399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B. </a:t>
            </a:r>
            <a:r>
              <a:rPr lang="fr-FR" sz="2400" dirty="0" err="1">
                <a:solidFill>
                  <a:schemeClr val="bg1"/>
                </a:solidFill>
              </a:rPr>
              <a:t>Benmahi</a:t>
            </a:r>
            <a:r>
              <a:rPr lang="fr-FR" sz="2400" dirty="0">
                <a:solidFill>
                  <a:schemeClr val="bg1"/>
                </a:solidFill>
              </a:rPr>
              <a:t> et al.</a:t>
            </a:r>
          </a:p>
        </p:txBody>
      </p:sp>
      <p:sp>
        <p:nvSpPr>
          <p:cNvPr id="42" name="Espace réservé du numéro de diapositive 11">
            <a:extLst>
              <a:ext uri="{FF2B5EF4-FFF2-40B4-BE49-F238E27FC236}">
                <a16:creationId xmlns:a16="http://schemas.microsoft.com/office/drawing/2014/main" id="{384D70E7-E8F0-B44B-BAC3-F41AFF3E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60651" y="10120756"/>
            <a:ext cx="4319826" cy="574987"/>
          </a:xfrm>
        </p:spPr>
        <p:txBody>
          <a:bodyPr/>
          <a:lstStyle/>
          <a:p>
            <a:pPr algn="ctr"/>
            <a:fld id="{7660E006-D179-4145-A63C-64858FCA40B8}" type="slidenum">
              <a:rPr lang="fr-FR" sz="2400" smtClean="0">
                <a:solidFill>
                  <a:schemeClr val="bg1"/>
                </a:solidFill>
              </a:rPr>
              <a:pPr algn="ctr"/>
              <a:t>4</a:t>
            </a:fld>
            <a:r>
              <a:rPr lang="fr-FR" sz="2400" dirty="0">
                <a:solidFill>
                  <a:schemeClr val="bg1"/>
                </a:solidFill>
              </a:rPr>
              <a:t>/9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E8CCB-BED1-06DD-3A23-1C2B09DDF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C5DA20-EAE7-3FC3-55B4-89CD2F6719D1}"/>
              </a:ext>
            </a:extLst>
          </p:cNvPr>
          <p:cNvSpPr txBox="1"/>
          <p:nvPr/>
        </p:nvSpPr>
        <p:spPr>
          <a:xfrm>
            <a:off x="7591582" y="10192696"/>
            <a:ext cx="384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chemeClr val="bg1"/>
                </a:solidFill>
                <a:effectLst/>
              </a:rPr>
              <a:t>Tuesday,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January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 9</a:t>
            </a:r>
            <a:r>
              <a:rPr lang="fr-FR" sz="2400" b="0" i="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, 2024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FE2AD373-FCE2-5410-B7AB-BCE1D82CC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53" b="53503"/>
          <a:stretch/>
        </p:blipFill>
        <p:spPr>
          <a:xfrm>
            <a:off x="-5039" y="0"/>
            <a:ext cx="19199226" cy="757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6448E11-0210-5946-6E28-2A4F274AACCF}"/>
                  </a:ext>
                </a:extLst>
              </p:cNvPr>
              <p:cNvSpPr/>
              <p:nvPr/>
            </p:nvSpPr>
            <p:spPr>
              <a:xfrm>
                <a:off x="10953502" y="3053811"/>
                <a:ext cx="3762686" cy="74121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(</a:t>
                </a:r>
                <a:r>
                  <a:rPr lang="en-US" b="1" dirty="0"/>
                  <a:t>H</a:t>
                </a:r>
                <a:r>
                  <a:rPr lang="en-US" b="1" baseline="-25000" dirty="0"/>
                  <a:t>2</a:t>
                </a:r>
                <a:r>
                  <a:rPr lang="en-US" dirty="0"/>
                  <a:t>) UV emission spectrum modeling following emission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6448E11-0210-5946-6E28-2A4F274AA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3502" y="3053811"/>
                <a:ext cx="3762686" cy="741219"/>
              </a:xfrm>
              <a:prstGeom prst="rect">
                <a:avLst/>
              </a:prstGeom>
              <a:blipFill>
                <a:blip r:embed="rId6"/>
                <a:stretch>
                  <a:fillRect r="-336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7C0F8F3-9BA6-AD16-377B-AFC025959260}"/>
              </a:ext>
            </a:extLst>
          </p:cNvPr>
          <p:cNvSpPr/>
          <p:nvPr/>
        </p:nvSpPr>
        <p:spPr>
          <a:xfrm>
            <a:off x="6861078" y="1514644"/>
            <a:ext cx="2738534" cy="7412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Atmospheric model</a:t>
            </a:r>
          </a:p>
          <a:p>
            <a:pPr algn="ctr"/>
            <a:r>
              <a:rPr lang="en-US" dirty="0"/>
              <a:t>For Jupiter (</a:t>
            </a:r>
            <a:r>
              <a:rPr lang="en-US" b="1" dirty="0"/>
              <a:t>H, H</a:t>
            </a:r>
            <a:r>
              <a:rPr lang="en-US" b="1" baseline="-25000" dirty="0"/>
              <a:t>2</a:t>
            </a:r>
            <a:r>
              <a:rPr lang="en-US" b="1" dirty="0"/>
              <a:t>, He, CH</a:t>
            </a:r>
            <a:r>
              <a:rPr lang="en-US" b="1" baseline="-25000" dirty="0"/>
              <a:t>4</a:t>
            </a:r>
            <a:r>
              <a:rPr lang="en-US" dirty="0"/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E7D2D8-336E-C9BC-9C92-915B6C148159}"/>
              </a:ext>
            </a:extLst>
          </p:cNvPr>
          <p:cNvSpPr/>
          <p:nvPr/>
        </p:nvSpPr>
        <p:spPr>
          <a:xfrm>
            <a:off x="6913562" y="3062334"/>
            <a:ext cx="2628900" cy="741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Electronic transport</a:t>
            </a:r>
          </a:p>
          <a:p>
            <a:pPr algn="ctr"/>
            <a:r>
              <a:rPr lang="en-US" b="1" dirty="0" err="1"/>
              <a:t>TransPlanet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1EDD874-1EAD-88B1-88BF-0946B864D12B}"/>
                  </a:ext>
                </a:extLst>
              </p:cNvPr>
              <p:cNvSpPr/>
              <p:nvPr/>
            </p:nvSpPr>
            <p:spPr>
              <a:xfrm>
                <a:off x="3075918" y="3061386"/>
                <a:ext cx="2810779" cy="7421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Initial mean energy of precipitating electrons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1EDD874-1EAD-88B1-88BF-0946B864D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918" y="3061386"/>
                <a:ext cx="2810779" cy="742166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EDF0FF28-6D9E-B55F-0B80-CBF0024AB671}"/>
              </a:ext>
            </a:extLst>
          </p:cNvPr>
          <p:cNvSpPr/>
          <p:nvPr/>
        </p:nvSpPr>
        <p:spPr>
          <a:xfrm>
            <a:off x="5943846" y="3272448"/>
            <a:ext cx="912566" cy="3190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id="{7C1EADA7-A5DA-AB1C-EDE6-4A9ACE689368}"/>
              </a:ext>
            </a:extLst>
          </p:cNvPr>
          <p:cNvSpPr/>
          <p:nvPr/>
        </p:nvSpPr>
        <p:spPr>
          <a:xfrm rot="5400000">
            <a:off x="7913345" y="2542043"/>
            <a:ext cx="629330" cy="3190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Signalisation droite 1039">
            <a:extLst>
              <a:ext uri="{FF2B5EF4-FFF2-40B4-BE49-F238E27FC236}">
                <a16:creationId xmlns:a16="http://schemas.microsoft.com/office/drawing/2014/main" id="{F7C5B5EF-A462-4898-DF63-D526207F01FA}"/>
              </a:ext>
            </a:extLst>
          </p:cNvPr>
          <p:cNvSpPr/>
          <p:nvPr/>
        </p:nvSpPr>
        <p:spPr>
          <a:xfrm>
            <a:off x="9599612" y="3275225"/>
            <a:ext cx="1296740" cy="298392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bg1"/>
                </a:solidFill>
              </a:rPr>
              <a:t>ɸ</a:t>
            </a:r>
            <a:r>
              <a:rPr lang="en-US" sz="1600" i="1" baseline="-25000" dirty="0" err="1">
                <a:solidFill>
                  <a:schemeClr val="bg1"/>
                </a:solidFill>
              </a:rPr>
              <a:t>e</a:t>
            </a:r>
            <a:r>
              <a:rPr lang="en-US" sz="1600" i="1" baseline="-25000" dirty="0">
                <a:solidFill>
                  <a:schemeClr val="bg1"/>
                </a:solidFill>
              </a:rPr>
              <a:t>-</a:t>
            </a:r>
            <a:r>
              <a:rPr lang="en-US" sz="1600" i="1" dirty="0">
                <a:solidFill>
                  <a:schemeClr val="bg1"/>
                </a:solidFill>
              </a:rPr>
              <a:t>(</a:t>
            </a:r>
            <a:r>
              <a:rPr lang="en-US" sz="1600" i="1" dirty="0" err="1">
                <a:solidFill>
                  <a:schemeClr val="bg1"/>
                </a:solidFill>
              </a:rPr>
              <a:t>E,z</a:t>
            </a:r>
            <a:r>
              <a:rPr lang="en-US" sz="1600" i="1" dirty="0">
                <a:solidFill>
                  <a:schemeClr val="bg1"/>
                </a:solidFill>
              </a:rPr>
              <a:t>)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3C1D302-5A7F-E5CC-B60B-BD19939B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z="2000" b="1"/>
              <a:t>5</a:t>
            </a:fld>
            <a:r>
              <a:rPr lang="fr-FR" sz="2000" b="1" dirty="0"/>
              <a:t>/5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66B66CD-A4AA-7EC0-0B1E-B88508570D24}"/>
              </a:ext>
            </a:extLst>
          </p:cNvPr>
          <p:cNvSpPr/>
          <p:nvPr/>
        </p:nvSpPr>
        <p:spPr>
          <a:xfrm>
            <a:off x="2500423" y="2441508"/>
            <a:ext cx="3759473" cy="19809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Initial </a:t>
            </a:r>
            <a:r>
              <a:rPr lang="fr-FR" dirty="0" err="1">
                <a:solidFill>
                  <a:srgbClr val="FF0000"/>
                </a:solidFill>
              </a:rPr>
              <a:t>electron</a:t>
            </a:r>
            <a:r>
              <a:rPr lang="fr-FR" dirty="0">
                <a:solidFill>
                  <a:srgbClr val="FF0000"/>
                </a:solidFill>
              </a:rPr>
              <a:t> flux distribution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916A30-0758-C72F-6C87-5E75DA1236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61543" y="4759849"/>
            <a:ext cx="3759474" cy="524993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BDEA778-E58D-E413-3E32-4779D7FA0A0B}"/>
              </a:ext>
            </a:extLst>
          </p:cNvPr>
          <p:cNvSpPr txBox="1"/>
          <p:nvPr/>
        </p:nvSpPr>
        <p:spPr>
          <a:xfrm>
            <a:off x="8737416" y="71774"/>
            <a:ext cx="1714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42AE3F1-B2AC-DBF4-D1A7-0ADF57B5FD22}"/>
                  </a:ext>
                </a:extLst>
              </p:cNvPr>
              <p:cNvSpPr/>
              <p:nvPr/>
            </p:nvSpPr>
            <p:spPr>
              <a:xfrm>
                <a:off x="12219074" y="4533035"/>
                <a:ext cx="1417949" cy="629328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𝐶𝑅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42AE3F1-B2AC-DBF4-D1A7-0ADF57B5F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9074" y="4533035"/>
                <a:ext cx="1417949" cy="6293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4114739D-ABEA-F5CB-E54D-0C0A1EE369A8}"/>
              </a:ext>
            </a:extLst>
          </p:cNvPr>
          <p:cNvSpPr/>
          <p:nvPr/>
        </p:nvSpPr>
        <p:spPr>
          <a:xfrm rot="5400000">
            <a:off x="12610540" y="4020686"/>
            <a:ext cx="629330" cy="31067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633FD38-4F2D-B2D8-D423-7DBF0DF73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42" r="70156" b="35222"/>
          <a:stretch/>
        </p:blipFill>
        <p:spPr>
          <a:xfrm>
            <a:off x="0" y="10047295"/>
            <a:ext cx="5729925" cy="75246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00DF970-46A5-1DBD-7316-B4CA826CC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t="58142" r="30914" b="35222"/>
          <a:stretch/>
        </p:blipFill>
        <p:spPr>
          <a:xfrm>
            <a:off x="5924986" y="10042636"/>
            <a:ext cx="7339179" cy="7571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121E5F6-A5D5-B1D6-41E0-0EE51E27D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6" t="58142" b="35222"/>
          <a:stretch/>
        </p:blipFill>
        <p:spPr>
          <a:xfrm>
            <a:off x="13469303" y="10047295"/>
            <a:ext cx="5729920" cy="75246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F68DF6B-5868-A80D-EE1C-F5A4FDB82CF7}"/>
              </a:ext>
            </a:extLst>
          </p:cNvPr>
          <p:cNvSpPr txBox="1"/>
          <p:nvPr/>
        </p:nvSpPr>
        <p:spPr>
          <a:xfrm>
            <a:off x="868300" y="10238863"/>
            <a:ext cx="399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B. </a:t>
            </a:r>
            <a:r>
              <a:rPr lang="fr-FR" sz="2400" dirty="0" err="1">
                <a:solidFill>
                  <a:schemeClr val="bg1"/>
                </a:solidFill>
              </a:rPr>
              <a:t>Benmahi</a:t>
            </a:r>
            <a:r>
              <a:rPr lang="fr-FR" sz="2400" dirty="0">
                <a:solidFill>
                  <a:schemeClr val="bg1"/>
                </a:solidFill>
              </a:rPr>
              <a:t> et al.</a:t>
            </a:r>
          </a:p>
        </p:txBody>
      </p:sp>
      <p:sp>
        <p:nvSpPr>
          <p:cNvPr id="29" name="Espace réservé du numéro de diapositive 11">
            <a:extLst>
              <a:ext uri="{FF2B5EF4-FFF2-40B4-BE49-F238E27FC236}">
                <a16:creationId xmlns:a16="http://schemas.microsoft.com/office/drawing/2014/main" id="{26C9862B-D123-BEF5-9289-6E9BFE23392E}"/>
              </a:ext>
            </a:extLst>
          </p:cNvPr>
          <p:cNvSpPr txBox="1">
            <a:spLocks/>
          </p:cNvSpPr>
          <p:nvPr/>
        </p:nvSpPr>
        <p:spPr>
          <a:xfrm>
            <a:off x="14160651" y="10120756"/>
            <a:ext cx="431982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9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60E006-D179-4145-A63C-64858FCA40B8}" type="slidenum">
              <a:rPr lang="fr-FR" sz="2400" smtClean="0">
                <a:solidFill>
                  <a:schemeClr val="bg1"/>
                </a:solidFill>
              </a:rPr>
              <a:pPr algn="ctr"/>
              <a:t>5</a:t>
            </a:fld>
            <a:r>
              <a:rPr lang="fr-FR" sz="2400" dirty="0">
                <a:solidFill>
                  <a:schemeClr val="bg1"/>
                </a:solidFill>
              </a:rPr>
              <a:t>/9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96F6C9B-4E88-45F9-8BAF-60BAC59F0801}"/>
              </a:ext>
            </a:extLst>
          </p:cNvPr>
          <p:cNvSpPr txBox="1"/>
          <p:nvPr/>
        </p:nvSpPr>
        <p:spPr>
          <a:xfrm>
            <a:off x="558665" y="6737916"/>
            <a:ext cx="2848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:</a:t>
            </a:r>
          </a:p>
          <a:p>
            <a:r>
              <a:rPr lang="fr-FR" b="1" dirty="0" err="1"/>
              <a:t>Grodent</a:t>
            </a:r>
            <a:r>
              <a:rPr lang="fr-FR" b="1" dirty="0"/>
              <a:t> et al. (2001) </a:t>
            </a:r>
            <a:r>
              <a:rPr lang="fr-FR" dirty="0"/>
              <a:t>auroral </a:t>
            </a:r>
            <a:r>
              <a:rPr lang="fr-FR" dirty="0" err="1"/>
              <a:t>atmospheric</a:t>
            </a:r>
            <a:r>
              <a:rPr lang="fr-FR" dirty="0"/>
              <a:t> model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47D8B1-7900-4177-38C4-81FF228D8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6DC74E-4A6A-5C3D-FD8A-3FF71F3BA1BD}"/>
              </a:ext>
            </a:extLst>
          </p:cNvPr>
          <p:cNvSpPr txBox="1"/>
          <p:nvPr/>
        </p:nvSpPr>
        <p:spPr>
          <a:xfrm>
            <a:off x="7591582" y="10192696"/>
            <a:ext cx="384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chemeClr val="bg1"/>
                </a:solidFill>
                <a:effectLst/>
              </a:rPr>
              <a:t>Tuesday,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January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 9</a:t>
            </a:r>
            <a:r>
              <a:rPr lang="fr-FR" sz="2400" b="0" i="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, 2024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4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1" grpId="0" animBg="1"/>
      <p:bldP spid="30" grpId="0" animBg="1"/>
      <p:bldP spid="31" grpId="0" animBg="1"/>
      <p:bldP spid="33" grpId="0" animBg="1"/>
      <p:bldP spid="1040" grpId="0" animBg="1"/>
      <p:bldP spid="3" grpId="0" animBg="1"/>
      <p:bldP spid="19" grpId="0" animBg="1"/>
      <p:bldP spid="20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CFBFAA08-3AEC-46EB-0F4C-66DC136A2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53" b="53503"/>
          <a:stretch/>
        </p:blipFill>
        <p:spPr>
          <a:xfrm>
            <a:off x="-5039" y="0"/>
            <a:ext cx="19199226" cy="757127"/>
          </a:xfrm>
          <a:prstGeom prst="rect">
            <a:avLst/>
          </a:prstGeom>
        </p:spPr>
      </p:pic>
      <p:pic>
        <p:nvPicPr>
          <p:cNvPr id="5" name="Image 4" descr="Une image contenant capture d’écran, Caractère coloré, texte&#10;&#10;Description générée automatiquement">
            <a:extLst>
              <a:ext uri="{FF2B5EF4-FFF2-40B4-BE49-F238E27FC236}">
                <a16:creationId xmlns:a16="http://schemas.microsoft.com/office/drawing/2014/main" id="{21EE1BF6-862C-5DD5-DB80-B34652A5A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2592" y="4353836"/>
            <a:ext cx="6289849" cy="4427669"/>
          </a:xfrm>
          <a:prstGeom prst="rect">
            <a:avLst/>
          </a:prstGeom>
        </p:spPr>
      </p:pic>
      <p:pic>
        <p:nvPicPr>
          <p:cNvPr id="11" name="Image 10" descr="Une image contenant capture d’écran, texte, Caractère coloré&#10;&#10;Description générée automatiquement">
            <a:extLst>
              <a:ext uri="{FF2B5EF4-FFF2-40B4-BE49-F238E27FC236}">
                <a16:creationId xmlns:a16="http://schemas.microsoft.com/office/drawing/2014/main" id="{D86B5732-E04A-FB52-1489-AAE3A72F6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93" y="4435277"/>
            <a:ext cx="6289849" cy="4427668"/>
          </a:xfrm>
          <a:prstGeom prst="rect">
            <a:avLst/>
          </a:prstGeom>
        </p:spPr>
      </p:pic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0AD57B95-9544-CDEF-3457-A5C5D6963B8D}"/>
              </a:ext>
            </a:extLst>
          </p:cNvPr>
          <p:cNvSpPr/>
          <p:nvPr/>
        </p:nvSpPr>
        <p:spPr>
          <a:xfrm>
            <a:off x="2938574" y="3704739"/>
            <a:ext cx="530660" cy="5614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8CB69303-7B37-470B-2CC0-162D08BFC128}"/>
              </a:ext>
            </a:extLst>
          </p:cNvPr>
          <p:cNvSpPr/>
          <p:nvPr/>
        </p:nvSpPr>
        <p:spPr>
          <a:xfrm>
            <a:off x="15480981" y="3704739"/>
            <a:ext cx="530660" cy="5614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D3FFD19-8278-E1AC-44C3-F9419B443188}"/>
              </a:ext>
            </a:extLst>
          </p:cNvPr>
          <p:cNvGrpSpPr/>
          <p:nvPr/>
        </p:nvGrpSpPr>
        <p:grpSpPr>
          <a:xfrm>
            <a:off x="505949" y="1315329"/>
            <a:ext cx="5223976" cy="2092881"/>
            <a:chOff x="505949" y="1315329"/>
            <a:chExt cx="5223976" cy="2092881"/>
          </a:xfrm>
        </p:grpSpPr>
        <p:pic>
          <p:nvPicPr>
            <p:cNvPr id="13" name="Image 12" descr="Une image contenant ligne, Tracé&#10;&#10;Description générée automatiquement">
              <a:extLst>
                <a:ext uri="{FF2B5EF4-FFF2-40B4-BE49-F238E27FC236}">
                  <a16:creationId xmlns:a16="http://schemas.microsoft.com/office/drawing/2014/main" id="{56E70CB3-E681-49FE-E1CB-FB18B207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49" y="1315329"/>
              <a:ext cx="5223976" cy="2092881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227AED2-4BD3-09E9-1579-10D6919055E3}"/>
                </a:ext>
              </a:extLst>
            </p:cNvPr>
            <p:cNvSpPr txBox="1"/>
            <p:nvPr/>
          </p:nvSpPr>
          <p:spPr>
            <a:xfrm>
              <a:off x="3203904" y="1561718"/>
              <a:ext cx="25137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Q</a:t>
              </a:r>
              <a:r>
                <a:rPr lang="fr-FR" sz="1600" b="1" baseline="-25000" dirty="0"/>
                <a:t>0</a:t>
              </a:r>
              <a:r>
                <a:rPr lang="fr-FR" sz="1600" b="1" dirty="0"/>
                <a:t> = 1 mWm</a:t>
              </a:r>
              <a:r>
                <a:rPr lang="fr-FR" sz="1600" b="1" baseline="30000" dirty="0"/>
                <a:t>-2</a:t>
              </a:r>
              <a:r>
                <a:rPr lang="fr-FR" sz="1600" b="1" dirty="0"/>
                <a:t> [erg cm</a:t>
              </a:r>
              <a:r>
                <a:rPr lang="fr-FR" sz="1600" b="1" baseline="30000" dirty="0"/>
                <a:t>-2</a:t>
              </a:r>
              <a:r>
                <a:rPr lang="fr-FR" sz="1600" b="1" dirty="0"/>
                <a:t> s</a:t>
              </a:r>
              <a:r>
                <a:rPr lang="fr-FR" sz="1600" b="1" baseline="30000" dirty="0"/>
                <a:t>-1</a:t>
              </a:r>
              <a:r>
                <a:rPr lang="fr-FR" sz="1600" b="1" dirty="0"/>
                <a:t> ]</a:t>
              </a:r>
            </a:p>
            <a:p>
              <a:r>
                <a:rPr lang="fr-FR" sz="1600" b="1" dirty="0"/>
                <a:t>&lt;E&gt; = 1000 eV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EE7E384-85EE-E2E1-2797-EF4E12110C5F}"/>
              </a:ext>
            </a:extLst>
          </p:cNvPr>
          <p:cNvGrpSpPr/>
          <p:nvPr/>
        </p:nvGrpSpPr>
        <p:grpSpPr>
          <a:xfrm>
            <a:off x="13134323" y="1315329"/>
            <a:ext cx="5223976" cy="2092881"/>
            <a:chOff x="13134323" y="1315329"/>
            <a:chExt cx="5223976" cy="2092881"/>
          </a:xfrm>
        </p:grpSpPr>
        <p:pic>
          <p:nvPicPr>
            <p:cNvPr id="3" name="Image 2" descr="Une image contenant ligne, Tracé, pente&#10;&#10;Description générée automatiquement">
              <a:extLst>
                <a:ext uri="{FF2B5EF4-FFF2-40B4-BE49-F238E27FC236}">
                  <a16:creationId xmlns:a16="http://schemas.microsoft.com/office/drawing/2014/main" id="{00631DD9-48F7-42EB-4BC8-F12843AE8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34323" y="1315329"/>
              <a:ext cx="5223976" cy="2092881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915721A-A235-18B6-87F9-547038F1100B}"/>
                </a:ext>
              </a:extLst>
            </p:cNvPr>
            <p:cNvSpPr txBox="1"/>
            <p:nvPr/>
          </p:nvSpPr>
          <p:spPr>
            <a:xfrm>
              <a:off x="15746311" y="1548189"/>
              <a:ext cx="25137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Q</a:t>
              </a:r>
              <a:r>
                <a:rPr lang="fr-FR" sz="1600" b="1" baseline="-25000" dirty="0"/>
                <a:t>0</a:t>
              </a:r>
              <a:r>
                <a:rPr lang="fr-FR" sz="1600" b="1" dirty="0"/>
                <a:t> = 1 mWm</a:t>
              </a:r>
              <a:r>
                <a:rPr lang="fr-FR" sz="1600" b="1" baseline="30000" dirty="0"/>
                <a:t>-2</a:t>
              </a:r>
              <a:r>
                <a:rPr lang="fr-FR" sz="1600" b="1" dirty="0"/>
                <a:t> [erg cm</a:t>
              </a:r>
              <a:r>
                <a:rPr lang="fr-FR" sz="1600" b="1" baseline="30000" dirty="0"/>
                <a:t>-2</a:t>
              </a:r>
              <a:r>
                <a:rPr lang="fr-FR" sz="1600" b="1" dirty="0"/>
                <a:t> s</a:t>
              </a:r>
              <a:r>
                <a:rPr lang="fr-FR" sz="1600" b="1" baseline="30000" dirty="0"/>
                <a:t>-1</a:t>
              </a:r>
              <a:r>
                <a:rPr lang="fr-FR" sz="1600" b="1" dirty="0"/>
                <a:t> ]</a:t>
              </a:r>
            </a:p>
            <a:p>
              <a:r>
                <a:rPr lang="fr-FR" sz="1600" b="1" dirty="0"/>
                <a:t>&lt;E&gt; = 1000 eV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052C0F59-8A2F-025A-3495-8CF0CB8564C8}"/>
              </a:ext>
            </a:extLst>
          </p:cNvPr>
          <p:cNvSpPr txBox="1"/>
          <p:nvPr/>
        </p:nvSpPr>
        <p:spPr>
          <a:xfrm>
            <a:off x="7278335" y="1220218"/>
            <a:ext cx="406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Both</a:t>
            </a:r>
            <a:r>
              <a:rPr lang="fr-FR" sz="2000" dirty="0"/>
              <a:t> distributions have the </a:t>
            </a:r>
            <a:r>
              <a:rPr lang="fr-FR" sz="2000" dirty="0" err="1"/>
              <a:t>same</a:t>
            </a:r>
            <a:r>
              <a:rPr lang="fr-FR" sz="2000" dirty="0"/>
              <a:t> &lt;E&gt;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242680-7D0B-A711-40B8-4C754FED65BA}"/>
              </a:ext>
            </a:extLst>
          </p:cNvPr>
          <p:cNvSpPr txBox="1"/>
          <p:nvPr/>
        </p:nvSpPr>
        <p:spPr>
          <a:xfrm>
            <a:off x="5496791" y="2804678"/>
            <a:ext cx="729669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4" lvl="1"/>
            <a:r>
              <a:rPr lang="fr-FR" sz="2000" dirty="0">
                <a:latin typeface="+mj-lt"/>
              </a:rPr>
              <a:t>Type of initial flux </a:t>
            </a:r>
            <a:r>
              <a:rPr lang="fr-FR" sz="2000" dirty="0" err="1">
                <a:latin typeface="+mj-lt"/>
              </a:rPr>
              <a:t>energy</a:t>
            </a:r>
            <a:r>
              <a:rPr lang="fr-FR" sz="2000" dirty="0">
                <a:latin typeface="+mj-lt"/>
              </a:rPr>
              <a:t> distribution for </a:t>
            </a:r>
            <a:r>
              <a:rPr lang="fr-FR" sz="2000" dirty="0" err="1">
                <a:latin typeface="+mj-lt"/>
              </a:rPr>
              <a:t>precipitating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electrons</a:t>
            </a:r>
            <a:r>
              <a:rPr lang="fr-FR" sz="2000" dirty="0">
                <a:latin typeface="+mj-lt"/>
              </a:rPr>
              <a:t>:</a:t>
            </a:r>
          </a:p>
          <a:p>
            <a:pPr marL="1066773" lvl="1" indent="-457189">
              <a:buFont typeface="+mj-lt"/>
              <a:buAutoNum type="alphaLcParenR"/>
            </a:pPr>
            <a:endParaRPr lang="fr-FR" dirty="0">
              <a:latin typeface="+mj-lt"/>
            </a:endParaRPr>
          </a:p>
          <a:p>
            <a:pPr marL="1676358" lvl="2" indent="-457189">
              <a:buFont typeface="Wingdings" pitchFamily="2" charset="2"/>
              <a:buChar char="Ø"/>
            </a:pPr>
            <a:r>
              <a:rPr lang="fr-FR" dirty="0">
                <a:latin typeface="+mj-lt"/>
              </a:rPr>
              <a:t>Mono-</a:t>
            </a:r>
            <a:r>
              <a:rPr lang="fr-FR" dirty="0" err="1">
                <a:latin typeface="+mj-lt"/>
              </a:rPr>
              <a:t>energetic</a:t>
            </a:r>
            <a:r>
              <a:rPr lang="fr-FR" dirty="0">
                <a:latin typeface="+mj-lt"/>
              </a:rPr>
              <a:t> distribution  𝝓(𝑬,𝒛</a:t>
            </a:r>
            <a:r>
              <a:rPr lang="fr-FR" baseline="-25000" dirty="0">
                <a:latin typeface="+mj-lt"/>
              </a:rPr>
              <a:t>𝒎𝒂𝒙</a:t>
            </a:r>
            <a:r>
              <a:rPr lang="fr-FR" dirty="0">
                <a:latin typeface="+mj-lt"/>
              </a:rPr>
              <a:t> ) ~ 𝜹(𝑬-&lt;𝑬&gt;) </a:t>
            </a:r>
          </a:p>
          <a:p>
            <a:pPr marL="1676358" lvl="2" indent="-457189">
              <a:buFont typeface="Wingdings" pitchFamily="2" charset="2"/>
              <a:buChar char="Ø"/>
            </a:pPr>
            <a:endParaRPr lang="fr-FR" dirty="0">
              <a:latin typeface="+mj-lt"/>
            </a:endParaRPr>
          </a:p>
          <a:p>
            <a:pPr marL="1676358" lvl="2" indent="-457189">
              <a:buFont typeface="Wingdings" pitchFamily="2" charset="2"/>
              <a:buChar char="Ø"/>
            </a:pPr>
            <a:r>
              <a:rPr lang="fr-FR" dirty="0">
                <a:latin typeface="+mj-lt"/>
              </a:rPr>
              <a:t>Kappa distribution </a:t>
            </a:r>
            <a:r>
              <a:rPr lang="fr-FR" dirty="0" err="1">
                <a:latin typeface="+mj-lt"/>
              </a:rPr>
              <a:t>such</a:t>
            </a:r>
            <a:r>
              <a:rPr lang="fr-FR" dirty="0">
                <a:latin typeface="+mj-lt"/>
              </a:rPr>
              <a:t> as Coumans et al. (2002)  𝝓(𝑬,𝒛</a:t>
            </a:r>
            <a:r>
              <a:rPr lang="fr-FR" baseline="-25000" dirty="0">
                <a:latin typeface="+mj-lt"/>
              </a:rPr>
              <a:t>𝒎𝒂𝒙</a:t>
            </a:r>
            <a:r>
              <a:rPr lang="fr-FR" dirty="0">
                <a:latin typeface="+mj-lt"/>
              </a:rPr>
              <a:t> ) ~ 𝒇</a:t>
            </a:r>
            <a:r>
              <a:rPr lang="fr-FR" baseline="-25000" dirty="0">
                <a:latin typeface="+mj-lt"/>
              </a:rPr>
              <a:t>𝜿</a:t>
            </a:r>
            <a:r>
              <a:rPr lang="fr-FR" dirty="0">
                <a:latin typeface="+mj-lt"/>
              </a:rPr>
              <a:t> (𝑬, &lt;𝑬&gt;)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𝜿=𝟐.𝟓</a:t>
            </a:r>
          </a:p>
        </p:txBody>
      </p:sp>
      <p:pic>
        <p:nvPicPr>
          <p:cNvPr id="23" name="Image 22" descr="Une image contenant texte, Police, ligne, blanc&#10;&#10;Description générée automatiquement">
            <a:extLst>
              <a:ext uri="{FF2B5EF4-FFF2-40B4-BE49-F238E27FC236}">
                <a16:creationId xmlns:a16="http://schemas.microsoft.com/office/drawing/2014/main" id="{317C53FE-D9CF-4A67-9D7A-5C137510F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2049" y="5008216"/>
            <a:ext cx="5208583" cy="95549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EF7A4D-53CB-CB69-D53C-15F4FC237904}"/>
              </a:ext>
            </a:extLst>
          </p:cNvPr>
          <p:cNvSpPr txBox="1"/>
          <p:nvPr/>
        </p:nvSpPr>
        <p:spPr>
          <a:xfrm>
            <a:off x="7152049" y="6116526"/>
            <a:ext cx="552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𝜿=𝟐.𝟓 </a:t>
            </a:r>
            <a:r>
              <a:rPr lang="fr-FR" dirty="0" err="1">
                <a:latin typeface="+mj-lt"/>
              </a:rPr>
              <a:t>was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determined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thanks</a:t>
            </a:r>
            <a:r>
              <a:rPr lang="fr-FR" dirty="0">
                <a:latin typeface="+mj-lt"/>
              </a:rPr>
              <a:t> to </a:t>
            </a:r>
            <a:r>
              <a:rPr lang="fr-FR" b="1" dirty="0" err="1">
                <a:latin typeface="+mj-lt"/>
              </a:rPr>
              <a:t>Salveter</a:t>
            </a:r>
            <a:r>
              <a:rPr lang="fr-FR" b="1" dirty="0">
                <a:latin typeface="+mj-lt"/>
              </a:rPr>
              <a:t> et al. (2022)</a:t>
            </a:r>
            <a:r>
              <a:rPr lang="fr-FR" dirty="0">
                <a:latin typeface="+mj-lt"/>
              </a:rPr>
              <a:t>’s JEDI </a:t>
            </a:r>
            <a:r>
              <a:rPr lang="fr-FR" dirty="0" err="1">
                <a:latin typeface="+mj-lt"/>
              </a:rPr>
              <a:t>particle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measurements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during</a:t>
            </a:r>
            <a:r>
              <a:rPr lang="fr-FR" dirty="0">
                <a:latin typeface="+mj-lt"/>
              </a:rPr>
              <a:t> the 20 first PJ.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D1CE4C-0BA8-E652-23FB-D1F9B8FA363C}"/>
              </a:ext>
            </a:extLst>
          </p:cNvPr>
          <p:cNvSpPr txBox="1"/>
          <p:nvPr/>
        </p:nvSpPr>
        <p:spPr>
          <a:xfrm>
            <a:off x="6539891" y="67452"/>
            <a:ext cx="6109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Electron flux distribution </a:t>
            </a:r>
            <a:r>
              <a:rPr lang="fr-FR" sz="3200" b="1" dirty="0" err="1">
                <a:solidFill>
                  <a:schemeClr val="bg1"/>
                </a:solidFill>
              </a:rPr>
              <a:t>examples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2BC74DF-E296-C162-4551-E376BDD47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42" r="70156" b="35222"/>
          <a:stretch/>
        </p:blipFill>
        <p:spPr>
          <a:xfrm>
            <a:off x="0" y="10047295"/>
            <a:ext cx="5729925" cy="7524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E9289B-9A03-C201-AECD-8C4E36742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t="58142" r="30914" b="35222"/>
          <a:stretch/>
        </p:blipFill>
        <p:spPr>
          <a:xfrm>
            <a:off x="5924986" y="10042636"/>
            <a:ext cx="7339179" cy="7571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1B0463A-2201-A517-289A-55FFCA6BB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6" t="58142" b="35222"/>
          <a:stretch/>
        </p:blipFill>
        <p:spPr>
          <a:xfrm>
            <a:off x="13469303" y="10047295"/>
            <a:ext cx="5729920" cy="75246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E655F32-FD17-8C48-8361-BAA5A29A0F5B}"/>
              </a:ext>
            </a:extLst>
          </p:cNvPr>
          <p:cNvSpPr txBox="1"/>
          <p:nvPr/>
        </p:nvSpPr>
        <p:spPr>
          <a:xfrm>
            <a:off x="868300" y="10238863"/>
            <a:ext cx="399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B. </a:t>
            </a:r>
            <a:r>
              <a:rPr lang="fr-FR" sz="2400" dirty="0" err="1">
                <a:solidFill>
                  <a:schemeClr val="bg1"/>
                </a:solidFill>
              </a:rPr>
              <a:t>Benmahi</a:t>
            </a:r>
            <a:r>
              <a:rPr lang="fr-FR" sz="2400" dirty="0">
                <a:solidFill>
                  <a:schemeClr val="bg1"/>
                </a:solidFill>
              </a:rPr>
              <a:t> et al.</a:t>
            </a:r>
          </a:p>
        </p:txBody>
      </p:sp>
      <p:sp>
        <p:nvSpPr>
          <p:cNvPr id="30" name="Espace réservé du numéro de diapositive 11">
            <a:extLst>
              <a:ext uri="{FF2B5EF4-FFF2-40B4-BE49-F238E27FC236}">
                <a16:creationId xmlns:a16="http://schemas.microsoft.com/office/drawing/2014/main" id="{21E171D5-7534-935D-5874-007F8CA7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60651" y="10120756"/>
            <a:ext cx="4319826" cy="574987"/>
          </a:xfrm>
        </p:spPr>
        <p:txBody>
          <a:bodyPr/>
          <a:lstStyle/>
          <a:p>
            <a:pPr algn="ctr"/>
            <a:fld id="{7660E006-D179-4145-A63C-64858FCA40B8}" type="slidenum">
              <a:rPr lang="fr-FR" sz="2400" smtClean="0">
                <a:solidFill>
                  <a:schemeClr val="bg1"/>
                </a:solidFill>
              </a:rPr>
              <a:pPr algn="ctr"/>
              <a:t>6</a:t>
            </a:fld>
            <a:r>
              <a:rPr lang="fr-FR" sz="2400" dirty="0">
                <a:solidFill>
                  <a:schemeClr val="bg1"/>
                </a:solidFill>
              </a:rPr>
              <a:t>/9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29040A2-DBD0-5F6B-121B-4897EC7FD67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729925" y="1420273"/>
            <a:ext cx="1548410" cy="7126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0ABB432-991A-1BD9-47A2-A9C957B588DF}"/>
              </a:ext>
            </a:extLst>
          </p:cNvPr>
          <p:cNvCxnSpPr>
            <a:cxnSpLocks/>
          </p:cNvCxnSpPr>
          <p:nvPr/>
        </p:nvCxnSpPr>
        <p:spPr>
          <a:xfrm>
            <a:off x="11464245" y="1414042"/>
            <a:ext cx="1571855" cy="7616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123D3DFF-D75F-F804-76C1-3EEED2BD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984B648-1123-0308-AB4A-40561FB29B77}"/>
              </a:ext>
            </a:extLst>
          </p:cNvPr>
          <p:cNvSpPr txBox="1"/>
          <p:nvPr/>
        </p:nvSpPr>
        <p:spPr>
          <a:xfrm>
            <a:off x="7591582" y="10192696"/>
            <a:ext cx="384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chemeClr val="bg1"/>
                </a:solidFill>
                <a:effectLst/>
              </a:rPr>
              <a:t>Tuesday,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January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 9</a:t>
            </a:r>
            <a:r>
              <a:rPr lang="fr-FR" sz="2400" b="0" i="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, 2024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2C3CB7D6-A4C5-2577-BB95-99045042A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53" b="53503"/>
          <a:stretch/>
        </p:blipFill>
        <p:spPr>
          <a:xfrm>
            <a:off x="-5039" y="0"/>
            <a:ext cx="19199226" cy="757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D31EA03-32F2-08F8-8CA2-0F2CA1339C48}"/>
                  </a:ext>
                </a:extLst>
              </p:cNvPr>
              <p:cNvSpPr/>
              <p:nvPr/>
            </p:nvSpPr>
            <p:spPr>
              <a:xfrm>
                <a:off x="12219074" y="4533035"/>
                <a:ext cx="1417949" cy="629328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𝐶𝑅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D31EA03-32F2-08F8-8CA2-0F2CA1339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9074" y="4533035"/>
                <a:ext cx="1417949" cy="6293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3C1D302-5A7F-E5CC-B60B-BD19939B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E006-D179-4145-A63C-64858FCA40B8}" type="slidenum">
              <a:rPr lang="fr-FR" sz="2000" b="1"/>
              <a:t>7</a:t>
            </a:fld>
            <a:r>
              <a:rPr lang="fr-FR" sz="2000" b="1" dirty="0"/>
              <a:t>/5</a:t>
            </a:r>
          </a:p>
        </p:txBody>
      </p:sp>
      <p:sp>
        <p:nvSpPr>
          <p:cNvPr id="44" name="Flèche vers la droite 43">
            <a:extLst>
              <a:ext uri="{FF2B5EF4-FFF2-40B4-BE49-F238E27FC236}">
                <a16:creationId xmlns:a16="http://schemas.microsoft.com/office/drawing/2014/main" id="{1EC2B833-BEA4-CF5C-4B4A-B159EAC3BE2E}"/>
              </a:ext>
            </a:extLst>
          </p:cNvPr>
          <p:cNvSpPr/>
          <p:nvPr/>
        </p:nvSpPr>
        <p:spPr>
          <a:xfrm rot="5400000">
            <a:off x="12610540" y="4020686"/>
            <a:ext cx="629330" cy="31067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6F2431-CD87-87A4-B6A9-1A3DB8EDC043}"/>
                  </a:ext>
                </a:extLst>
              </p:cNvPr>
              <p:cNvSpPr/>
              <p:nvPr/>
            </p:nvSpPr>
            <p:spPr>
              <a:xfrm>
                <a:off x="10953502" y="3053811"/>
                <a:ext cx="3762686" cy="74121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(</a:t>
                </a:r>
                <a:r>
                  <a:rPr lang="en-US" b="1" dirty="0"/>
                  <a:t>H</a:t>
                </a:r>
                <a:r>
                  <a:rPr lang="en-US" b="1" baseline="-25000" dirty="0"/>
                  <a:t>2</a:t>
                </a:r>
                <a:r>
                  <a:rPr lang="en-US" dirty="0"/>
                  <a:t>) UV emission spectrum modeling following emission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6F2431-CD87-87A4-B6A9-1A3DB8EDC0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3502" y="3053811"/>
                <a:ext cx="3762686" cy="741219"/>
              </a:xfrm>
              <a:prstGeom prst="rect">
                <a:avLst/>
              </a:prstGeom>
              <a:blipFill>
                <a:blip r:embed="rId7"/>
                <a:stretch>
                  <a:fillRect r="-336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F3454CB-3218-5868-431B-E4C89FD926F5}"/>
              </a:ext>
            </a:extLst>
          </p:cNvPr>
          <p:cNvSpPr/>
          <p:nvPr/>
        </p:nvSpPr>
        <p:spPr>
          <a:xfrm>
            <a:off x="6861078" y="1514644"/>
            <a:ext cx="2738534" cy="7412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Atmospheric model</a:t>
            </a:r>
          </a:p>
          <a:p>
            <a:pPr algn="ctr"/>
            <a:r>
              <a:rPr lang="en-US" dirty="0"/>
              <a:t>For Jupiter (</a:t>
            </a:r>
            <a:r>
              <a:rPr lang="en-US" b="1" dirty="0"/>
              <a:t>H, H</a:t>
            </a:r>
            <a:r>
              <a:rPr lang="en-US" b="1" baseline="-25000" dirty="0"/>
              <a:t>2</a:t>
            </a:r>
            <a:r>
              <a:rPr lang="en-US" b="1" dirty="0"/>
              <a:t>, He, CH</a:t>
            </a:r>
            <a:r>
              <a:rPr lang="en-US" b="1" baseline="-25000" dirty="0"/>
              <a:t>4</a:t>
            </a:r>
            <a:r>
              <a:rPr lang="en-US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639788-07CA-86DA-47B4-36B5671AD928}"/>
              </a:ext>
            </a:extLst>
          </p:cNvPr>
          <p:cNvSpPr/>
          <p:nvPr/>
        </p:nvSpPr>
        <p:spPr>
          <a:xfrm>
            <a:off x="6913562" y="3062334"/>
            <a:ext cx="2628900" cy="741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Electronic transport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703E7A9-E064-C724-A4D4-769A93432593}"/>
                  </a:ext>
                </a:extLst>
              </p:cNvPr>
              <p:cNvSpPr/>
              <p:nvPr/>
            </p:nvSpPr>
            <p:spPr>
              <a:xfrm>
                <a:off x="3075918" y="3061386"/>
                <a:ext cx="2810779" cy="7421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Initial mean energy of precipitating electrons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703E7A9-E064-C724-A4D4-769A93432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918" y="3061386"/>
                <a:ext cx="2810779" cy="742166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ACC8AF95-F3FF-E9E0-8DE8-E4D6F6932C1C}"/>
              </a:ext>
            </a:extLst>
          </p:cNvPr>
          <p:cNvSpPr/>
          <p:nvPr/>
        </p:nvSpPr>
        <p:spPr>
          <a:xfrm>
            <a:off x="5943846" y="3272448"/>
            <a:ext cx="912566" cy="3190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94177442-4B51-6FDA-1E39-94D4B747E0E0}"/>
              </a:ext>
            </a:extLst>
          </p:cNvPr>
          <p:cNvSpPr/>
          <p:nvPr/>
        </p:nvSpPr>
        <p:spPr>
          <a:xfrm rot="5400000">
            <a:off x="7913345" y="2542043"/>
            <a:ext cx="629330" cy="3190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ignalisation droite 15">
            <a:extLst>
              <a:ext uri="{FF2B5EF4-FFF2-40B4-BE49-F238E27FC236}">
                <a16:creationId xmlns:a16="http://schemas.microsoft.com/office/drawing/2014/main" id="{D5BE0AA4-EC58-0548-0529-67F46C1A7D85}"/>
              </a:ext>
            </a:extLst>
          </p:cNvPr>
          <p:cNvSpPr/>
          <p:nvPr/>
        </p:nvSpPr>
        <p:spPr>
          <a:xfrm>
            <a:off x="9599612" y="3275225"/>
            <a:ext cx="1296740" cy="298392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bg1"/>
                </a:solidFill>
              </a:rPr>
              <a:t>ɸ</a:t>
            </a:r>
            <a:r>
              <a:rPr lang="en-US" sz="1600" i="1" baseline="-25000" dirty="0" err="1">
                <a:solidFill>
                  <a:schemeClr val="bg1"/>
                </a:solidFill>
              </a:rPr>
              <a:t>e</a:t>
            </a:r>
            <a:r>
              <a:rPr lang="en-US" sz="1600" i="1" baseline="-25000" dirty="0">
                <a:solidFill>
                  <a:schemeClr val="bg1"/>
                </a:solidFill>
              </a:rPr>
              <a:t>-</a:t>
            </a:r>
            <a:r>
              <a:rPr lang="en-US" sz="1600" i="1" dirty="0">
                <a:solidFill>
                  <a:schemeClr val="bg1"/>
                </a:solidFill>
              </a:rPr>
              <a:t>(</a:t>
            </a:r>
            <a:r>
              <a:rPr lang="en-US" sz="1600" i="1" dirty="0" err="1">
                <a:solidFill>
                  <a:schemeClr val="bg1"/>
                </a:solidFill>
              </a:rPr>
              <a:t>E,z</a:t>
            </a:r>
            <a:r>
              <a:rPr lang="en-US" sz="1600" i="1" dirty="0">
                <a:solidFill>
                  <a:schemeClr val="bg1"/>
                </a:solidFill>
              </a:rPr>
              <a:t>)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D6AE2CB-4C78-62AB-6A5A-FB59DE38DD3A}"/>
              </a:ext>
            </a:extLst>
          </p:cNvPr>
          <p:cNvSpPr/>
          <p:nvPr/>
        </p:nvSpPr>
        <p:spPr>
          <a:xfrm>
            <a:off x="2511704" y="2370894"/>
            <a:ext cx="3759473" cy="19809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Initial </a:t>
            </a:r>
            <a:r>
              <a:rPr lang="fr-FR" dirty="0" err="1">
                <a:solidFill>
                  <a:srgbClr val="FF0000"/>
                </a:solidFill>
              </a:rPr>
              <a:t>electron</a:t>
            </a:r>
            <a:r>
              <a:rPr lang="fr-FR" dirty="0">
                <a:solidFill>
                  <a:srgbClr val="FF0000"/>
                </a:solidFill>
              </a:rPr>
              <a:t> flux distribution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CEACCDA-7B93-C644-B858-60047AFD6FEA}"/>
              </a:ext>
            </a:extLst>
          </p:cNvPr>
          <p:cNvSpPr txBox="1"/>
          <p:nvPr/>
        </p:nvSpPr>
        <p:spPr>
          <a:xfrm>
            <a:off x="7970994" y="68275"/>
            <a:ext cx="3247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Method &amp; </a:t>
            </a:r>
            <a:r>
              <a:rPr lang="fr-FR" sz="3200" b="1" dirty="0" err="1">
                <a:solidFill>
                  <a:schemeClr val="bg1"/>
                </a:solidFill>
              </a:rPr>
              <a:t>Results</a:t>
            </a:r>
            <a:endParaRPr lang="fr-FR" sz="3200" b="1" dirty="0">
              <a:solidFill>
                <a:schemeClr val="bg1"/>
              </a:solidFill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C6B3D515-87AB-8C9D-8C4A-A60A63592C72}"/>
              </a:ext>
            </a:extLst>
          </p:cNvPr>
          <p:cNvGrpSpPr/>
          <p:nvPr/>
        </p:nvGrpSpPr>
        <p:grpSpPr>
          <a:xfrm>
            <a:off x="7142018" y="5207452"/>
            <a:ext cx="5077056" cy="4298154"/>
            <a:chOff x="7142018" y="5207452"/>
            <a:chExt cx="5077056" cy="4298154"/>
          </a:xfrm>
        </p:grpSpPr>
        <p:pic>
          <p:nvPicPr>
            <p:cNvPr id="20" name="Image 19" descr="Une image contenant diagramme, ligne, texte, capture d’écran&#10;&#10;Description générée automatiquement">
              <a:extLst>
                <a:ext uri="{FF2B5EF4-FFF2-40B4-BE49-F238E27FC236}">
                  <a16:creationId xmlns:a16="http://schemas.microsoft.com/office/drawing/2014/main" id="{CCB8FB18-E0A5-E114-B358-7C270289D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42018" y="5207452"/>
              <a:ext cx="5077056" cy="3932116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DDE4CC5-4C2F-AA80-5D37-F6BEB44D5EE6}"/>
                </a:ext>
              </a:extLst>
            </p:cNvPr>
            <p:cNvSpPr txBox="1"/>
            <p:nvPr/>
          </p:nvSpPr>
          <p:spPr>
            <a:xfrm>
              <a:off x="7989998" y="9136274"/>
              <a:ext cx="209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Monoenergetic</a:t>
              </a:r>
              <a:r>
                <a:rPr lang="fr-FR" dirty="0"/>
                <a:t> case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8DEC51B-954D-5370-8A2F-06A0516F9D5A}"/>
              </a:ext>
            </a:extLst>
          </p:cNvPr>
          <p:cNvGrpSpPr/>
          <p:nvPr/>
        </p:nvGrpSpPr>
        <p:grpSpPr>
          <a:xfrm>
            <a:off x="13462101" y="5206374"/>
            <a:ext cx="5076544" cy="4299232"/>
            <a:chOff x="13462101" y="5206374"/>
            <a:chExt cx="5076544" cy="429923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45A9E64-BCDC-DBF4-7326-464353E14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3462101" y="5206374"/>
              <a:ext cx="5076544" cy="3928079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669D1BD-9BDF-7873-CC86-A1E28EB2CA31}"/>
                </a:ext>
              </a:extLst>
            </p:cNvPr>
            <p:cNvSpPr txBox="1"/>
            <p:nvPr/>
          </p:nvSpPr>
          <p:spPr>
            <a:xfrm>
              <a:off x="14506693" y="9136274"/>
              <a:ext cx="2425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Kappa distribution case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ED51D66B-4103-7964-E6B3-07628B7EC24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080442" y="5580779"/>
            <a:ext cx="5121303" cy="31821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8294CE57-15B3-A426-DDFD-8572BE37F642}"/>
              </a:ext>
            </a:extLst>
          </p:cNvPr>
          <p:cNvSpPr/>
          <p:nvPr/>
        </p:nvSpPr>
        <p:spPr>
          <a:xfrm>
            <a:off x="10643536" y="7759022"/>
            <a:ext cx="586329" cy="57343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DE46A66-5D97-7E80-71AC-A1FDF61874F4}"/>
              </a:ext>
            </a:extLst>
          </p:cNvPr>
          <p:cNvSpPr/>
          <p:nvPr/>
        </p:nvSpPr>
        <p:spPr>
          <a:xfrm>
            <a:off x="11229866" y="5703376"/>
            <a:ext cx="3816112" cy="24591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FA0DC7F-A2DC-9D4D-9434-944C8659D422}"/>
              </a:ext>
            </a:extLst>
          </p:cNvPr>
          <p:cNvCxnSpPr/>
          <p:nvPr/>
        </p:nvCxnSpPr>
        <p:spPr>
          <a:xfrm>
            <a:off x="11218166" y="5067912"/>
            <a:ext cx="0" cy="4490072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5B175B93-DDD0-A668-32E1-C647EAAFC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42" r="70156" b="35222"/>
          <a:stretch/>
        </p:blipFill>
        <p:spPr>
          <a:xfrm>
            <a:off x="0" y="10047295"/>
            <a:ext cx="5729925" cy="75246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46B66CA-68B2-581A-7D1D-B683F8000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t="58142" r="30914" b="35222"/>
          <a:stretch/>
        </p:blipFill>
        <p:spPr>
          <a:xfrm>
            <a:off x="5924986" y="10042636"/>
            <a:ext cx="7339179" cy="75712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19B2F70-DFD6-E4F4-D4DE-1C7213EE3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6" t="58142" b="35222"/>
          <a:stretch/>
        </p:blipFill>
        <p:spPr>
          <a:xfrm>
            <a:off x="13469303" y="10047295"/>
            <a:ext cx="5729920" cy="752468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BDF84B81-B287-87C9-CE7E-EEB2BAA4525C}"/>
              </a:ext>
            </a:extLst>
          </p:cNvPr>
          <p:cNvSpPr txBox="1"/>
          <p:nvPr/>
        </p:nvSpPr>
        <p:spPr>
          <a:xfrm>
            <a:off x="868300" y="10238863"/>
            <a:ext cx="399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B. </a:t>
            </a:r>
            <a:r>
              <a:rPr lang="fr-FR" sz="2400" dirty="0" err="1">
                <a:solidFill>
                  <a:schemeClr val="bg1"/>
                </a:solidFill>
              </a:rPr>
              <a:t>Benmahi</a:t>
            </a:r>
            <a:r>
              <a:rPr lang="fr-FR" sz="2400" dirty="0">
                <a:solidFill>
                  <a:schemeClr val="bg1"/>
                </a:solidFill>
              </a:rPr>
              <a:t> et al.</a:t>
            </a:r>
          </a:p>
        </p:txBody>
      </p:sp>
      <p:sp>
        <p:nvSpPr>
          <p:cNvPr id="48" name="Espace réservé du numéro de diapositive 11">
            <a:extLst>
              <a:ext uri="{FF2B5EF4-FFF2-40B4-BE49-F238E27FC236}">
                <a16:creationId xmlns:a16="http://schemas.microsoft.com/office/drawing/2014/main" id="{551C40B9-F0F9-3C74-D885-7000910AFA48}"/>
              </a:ext>
            </a:extLst>
          </p:cNvPr>
          <p:cNvSpPr txBox="1">
            <a:spLocks/>
          </p:cNvSpPr>
          <p:nvPr/>
        </p:nvSpPr>
        <p:spPr>
          <a:xfrm>
            <a:off x="14160651" y="10120756"/>
            <a:ext cx="431982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9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60E006-D179-4145-A63C-64858FCA40B8}" type="slidenum">
              <a:rPr lang="fr-FR" sz="2400" smtClean="0">
                <a:solidFill>
                  <a:schemeClr val="bg1"/>
                </a:solidFill>
              </a:rPr>
              <a:pPr algn="ctr"/>
              <a:t>7</a:t>
            </a:fld>
            <a:r>
              <a:rPr lang="fr-FR" sz="2400" dirty="0">
                <a:solidFill>
                  <a:schemeClr val="bg1"/>
                </a:solidFill>
              </a:rPr>
              <a:t>/9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700171C6-B08C-F3CA-6107-F8F3ADCFEFF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261543" y="4759849"/>
            <a:ext cx="3759474" cy="5249932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6D6CAE7D-2FFB-EBEC-259A-6D0B0462046A}"/>
              </a:ext>
            </a:extLst>
          </p:cNvPr>
          <p:cNvSpPr txBox="1"/>
          <p:nvPr/>
        </p:nvSpPr>
        <p:spPr>
          <a:xfrm>
            <a:off x="558665" y="6737916"/>
            <a:ext cx="2848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:</a:t>
            </a:r>
          </a:p>
          <a:p>
            <a:r>
              <a:rPr lang="fr-FR" b="1" dirty="0" err="1"/>
              <a:t>Grodent</a:t>
            </a:r>
            <a:r>
              <a:rPr lang="fr-FR" b="1" dirty="0"/>
              <a:t> et al. (2001) </a:t>
            </a:r>
            <a:r>
              <a:rPr lang="fr-FR" dirty="0"/>
              <a:t>auroral </a:t>
            </a:r>
            <a:r>
              <a:rPr lang="fr-FR" dirty="0" err="1"/>
              <a:t>atmospheric</a:t>
            </a:r>
            <a:r>
              <a:rPr lang="fr-FR" dirty="0"/>
              <a:t> model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F0EFAA-500D-EFBF-97B6-C7473B76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BAD8A8F-328B-0B25-C341-900079A2567C}"/>
              </a:ext>
            </a:extLst>
          </p:cNvPr>
          <p:cNvSpPr txBox="1"/>
          <p:nvPr/>
        </p:nvSpPr>
        <p:spPr>
          <a:xfrm>
            <a:off x="7591582" y="10192696"/>
            <a:ext cx="384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chemeClr val="bg1"/>
                </a:solidFill>
                <a:effectLst/>
              </a:rPr>
              <a:t>Tuesday,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January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 9</a:t>
            </a:r>
            <a:r>
              <a:rPr lang="fr-FR" sz="2400" b="0" i="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, 2024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0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F01F76A7-B247-0496-967A-5F4F4D958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53" b="53503"/>
          <a:stretch/>
        </p:blipFill>
        <p:spPr>
          <a:xfrm>
            <a:off x="-5039" y="0"/>
            <a:ext cx="19199226" cy="757127"/>
          </a:xfrm>
          <a:prstGeom prst="rect">
            <a:avLst/>
          </a:prstGeom>
        </p:spPr>
      </p:pic>
      <p:pic>
        <p:nvPicPr>
          <p:cNvPr id="12" name="Image 11" descr="Une image contenant cercle, capture d’écran, diagramme&#10;&#10;Description générée automatiquement">
            <a:extLst>
              <a:ext uri="{FF2B5EF4-FFF2-40B4-BE49-F238E27FC236}">
                <a16:creationId xmlns:a16="http://schemas.microsoft.com/office/drawing/2014/main" id="{238835EC-6A3D-6449-F037-AC71CAFAA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15"/>
          <a:stretch/>
        </p:blipFill>
        <p:spPr>
          <a:xfrm>
            <a:off x="13999538" y="780610"/>
            <a:ext cx="5117210" cy="4896357"/>
          </a:xfrm>
          <a:prstGeom prst="rect">
            <a:avLst/>
          </a:prstGeom>
        </p:spPr>
      </p:pic>
      <p:pic>
        <p:nvPicPr>
          <p:cNvPr id="10" name="Image 9" descr="Une image contenant diagramme, capture d’écran, carte, cercle&#10;&#10;Description générée automatiquement">
            <a:extLst>
              <a:ext uri="{FF2B5EF4-FFF2-40B4-BE49-F238E27FC236}">
                <a16:creationId xmlns:a16="http://schemas.microsoft.com/office/drawing/2014/main" id="{2C426219-A155-2D6D-EA82-81378EB8D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715"/>
          <a:stretch/>
        </p:blipFill>
        <p:spPr>
          <a:xfrm>
            <a:off x="8882328" y="757127"/>
            <a:ext cx="5117209" cy="4896357"/>
          </a:xfrm>
          <a:prstGeom prst="rect">
            <a:avLst/>
          </a:prstGeom>
        </p:spPr>
      </p:pic>
      <p:pic>
        <p:nvPicPr>
          <p:cNvPr id="14" name="Image 13" descr="Une image contenant capture d’écran, diagramme, cercle, texte&#10;&#10;Description générée automatiquement">
            <a:extLst>
              <a:ext uri="{FF2B5EF4-FFF2-40B4-BE49-F238E27FC236}">
                <a16:creationId xmlns:a16="http://schemas.microsoft.com/office/drawing/2014/main" id="{CB901264-C359-DADF-4B25-0F0B007B5F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715"/>
          <a:stretch/>
        </p:blipFill>
        <p:spPr>
          <a:xfrm>
            <a:off x="8882328" y="5287481"/>
            <a:ext cx="5117210" cy="4896357"/>
          </a:xfrm>
          <a:prstGeom prst="rect">
            <a:avLst/>
          </a:prstGeom>
        </p:spPr>
      </p:pic>
      <p:pic>
        <p:nvPicPr>
          <p:cNvPr id="16" name="Image 15" descr="Une image contenant cercle, capture d’écran, diagramme&#10;&#10;Description générée automatiquement">
            <a:extLst>
              <a:ext uri="{FF2B5EF4-FFF2-40B4-BE49-F238E27FC236}">
                <a16:creationId xmlns:a16="http://schemas.microsoft.com/office/drawing/2014/main" id="{9316DDE7-CB07-A0FF-CBFC-CBCB221743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715"/>
          <a:stretch/>
        </p:blipFill>
        <p:spPr>
          <a:xfrm>
            <a:off x="13999538" y="5287482"/>
            <a:ext cx="5117210" cy="48963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4F3DCD-A36A-2DCA-674E-A6924D403DAF}"/>
              </a:ext>
            </a:extLst>
          </p:cNvPr>
          <p:cNvSpPr txBox="1"/>
          <p:nvPr/>
        </p:nvSpPr>
        <p:spPr>
          <a:xfrm>
            <a:off x="8891304" y="69692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/>
                </a:solidFill>
              </a:rPr>
              <a:t>Results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65FB7E-9A06-3C97-9A08-CC46A3146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42" r="70156" b="35222"/>
          <a:stretch/>
        </p:blipFill>
        <p:spPr>
          <a:xfrm>
            <a:off x="0" y="10047295"/>
            <a:ext cx="5729925" cy="7524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B3AB63-68E8-A2C9-B7AD-3F4C79F46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t="58142" r="30914" b="35222"/>
          <a:stretch/>
        </p:blipFill>
        <p:spPr>
          <a:xfrm>
            <a:off x="5924986" y="10042636"/>
            <a:ext cx="7339179" cy="7571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E8FA1C-699F-77F6-18D7-59833F4C4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6" t="58142" b="35222"/>
          <a:stretch/>
        </p:blipFill>
        <p:spPr>
          <a:xfrm>
            <a:off x="13469303" y="10047295"/>
            <a:ext cx="5729920" cy="752468"/>
          </a:xfrm>
          <a:prstGeom prst="rect">
            <a:avLst/>
          </a:prstGeom>
        </p:spPr>
      </p:pic>
      <p:pic>
        <p:nvPicPr>
          <p:cNvPr id="17" name="Image 16" descr="Une image contenant diagramme, capture d’écran, carte, cercle&#10;&#10;Description générée automatiquement">
            <a:extLst>
              <a:ext uri="{FF2B5EF4-FFF2-40B4-BE49-F238E27FC236}">
                <a16:creationId xmlns:a16="http://schemas.microsoft.com/office/drawing/2014/main" id="{990A4A8D-A91C-148C-20E5-48620054E2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044" t="19155" b="19123"/>
          <a:stretch/>
        </p:blipFill>
        <p:spPr>
          <a:xfrm>
            <a:off x="13744329" y="4009377"/>
            <a:ext cx="827642" cy="302217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5632D97-BE33-AB7A-5BD8-FF99E93C2A03}"/>
              </a:ext>
            </a:extLst>
          </p:cNvPr>
          <p:cNvSpPr txBox="1"/>
          <p:nvPr/>
        </p:nvSpPr>
        <p:spPr>
          <a:xfrm>
            <a:off x="868300" y="10238863"/>
            <a:ext cx="399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B. </a:t>
            </a:r>
            <a:r>
              <a:rPr lang="fr-FR" sz="2400" dirty="0" err="1">
                <a:solidFill>
                  <a:schemeClr val="bg1"/>
                </a:solidFill>
              </a:rPr>
              <a:t>Benmahi</a:t>
            </a:r>
            <a:r>
              <a:rPr lang="fr-FR" sz="2400" dirty="0">
                <a:solidFill>
                  <a:schemeClr val="bg1"/>
                </a:solidFill>
              </a:rPr>
              <a:t> et al.</a:t>
            </a:r>
          </a:p>
        </p:txBody>
      </p:sp>
      <p:sp>
        <p:nvSpPr>
          <p:cNvPr id="21" name="Espace réservé du numéro de diapositive 11">
            <a:extLst>
              <a:ext uri="{FF2B5EF4-FFF2-40B4-BE49-F238E27FC236}">
                <a16:creationId xmlns:a16="http://schemas.microsoft.com/office/drawing/2014/main" id="{E1744918-1558-9C9C-674C-6E119F6E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60651" y="10120756"/>
            <a:ext cx="4319826" cy="574987"/>
          </a:xfrm>
        </p:spPr>
        <p:txBody>
          <a:bodyPr/>
          <a:lstStyle/>
          <a:p>
            <a:pPr algn="ctr"/>
            <a:fld id="{7660E006-D179-4145-A63C-64858FCA40B8}" type="slidenum">
              <a:rPr lang="fr-FR" sz="2400" smtClean="0">
                <a:solidFill>
                  <a:schemeClr val="bg1"/>
                </a:solidFill>
              </a:rPr>
              <a:pPr algn="ctr"/>
              <a:t>8</a:t>
            </a:fld>
            <a:r>
              <a:rPr lang="fr-FR" sz="2400" dirty="0">
                <a:solidFill>
                  <a:schemeClr val="bg1"/>
                </a:solidFill>
              </a:rPr>
              <a:t>/9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5DD725B-27AB-0E8A-9143-E69349E2F0A4}"/>
              </a:ext>
            </a:extLst>
          </p:cNvPr>
          <p:cNvGrpSpPr/>
          <p:nvPr/>
        </p:nvGrpSpPr>
        <p:grpSpPr>
          <a:xfrm>
            <a:off x="175839" y="929464"/>
            <a:ext cx="5492554" cy="3932116"/>
            <a:chOff x="6726520" y="5207452"/>
            <a:chExt cx="5492554" cy="3932116"/>
          </a:xfrm>
        </p:grpSpPr>
        <p:pic>
          <p:nvPicPr>
            <p:cNvPr id="23" name="Image 22" descr="Une image contenant diagramme, ligne, texte, capture d’écran&#10;&#10;Description générée automatiquement">
              <a:extLst>
                <a:ext uri="{FF2B5EF4-FFF2-40B4-BE49-F238E27FC236}">
                  <a16:creationId xmlns:a16="http://schemas.microsoft.com/office/drawing/2014/main" id="{EACB339E-B9D3-5164-8611-65A8EA36A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42018" y="5207452"/>
              <a:ext cx="5077056" cy="393211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AB9EDA1-3869-E7C1-E693-CE624215BCE5}"/>
                </a:ext>
              </a:extLst>
            </p:cNvPr>
            <p:cNvSpPr txBox="1"/>
            <p:nvPr/>
          </p:nvSpPr>
          <p:spPr>
            <a:xfrm rot="16200000">
              <a:off x="5575211" y="7173035"/>
              <a:ext cx="2764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/>
                <a:t>Monoenergetic</a:t>
              </a:r>
              <a:r>
                <a:rPr lang="fr-FR" sz="2400" b="1" dirty="0"/>
                <a:t> case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B7C6561-46BA-E1F0-AB75-AA224A292026}"/>
              </a:ext>
            </a:extLst>
          </p:cNvPr>
          <p:cNvGrpSpPr/>
          <p:nvPr/>
        </p:nvGrpSpPr>
        <p:grpSpPr>
          <a:xfrm>
            <a:off x="175840" y="5571066"/>
            <a:ext cx="5482977" cy="3928079"/>
            <a:chOff x="13055668" y="5206374"/>
            <a:chExt cx="5482977" cy="3928079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19DD4B8-08AA-1C6E-314F-AE990AF11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3462101" y="5206374"/>
              <a:ext cx="5076544" cy="3928079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E9E284B-C579-3510-83D0-76E9366C394A}"/>
                </a:ext>
              </a:extLst>
            </p:cNvPr>
            <p:cNvSpPr txBox="1"/>
            <p:nvPr/>
          </p:nvSpPr>
          <p:spPr>
            <a:xfrm rot="16200000">
              <a:off x="11699143" y="7140134"/>
              <a:ext cx="3174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Kappa distribution case</a:t>
              </a:r>
            </a:p>
          </p:txBody>
        </p:sp>
      </p:grp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id="{66FD37C5-B28C-FA33-76AD-6FA9055F7959}"/>
              </a:ext>
            </a:extLst>
          </p:cNvPr>
          <p:cNvSpPr/>
          <p:nvPr/>
        </p:nvSpPr>
        <p:spPr>
          <a:xfrm>
            <a:off x="6365630" y="2780380"/>
            <a:ext cx="1863969" cy="8968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vers la droite 28">
            <a:extLst>
              <a:ext uri="{FF2B5EF4-FFF2-40B4-BE49-F238E27FC236}">
                <a16:creationId xmlns:a16="http://schemas.microsoft.com/office/drawing/2014/main" id="{8DF6822C-37BC-8775-1FE2-3211E4FE5B4C}"/>
              </a:ext>
            </a:extLst>
          </p:cNvPr>
          <p:cNvSpPr/>
          <p:nvPr/>
        </p:nvSpPr>
        <p:spPr>
          <a:xfrm>
            <a:off x="6365630" y="7287251"/>
            <a:ext cx="1863969" cy="8968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1082F3-5B43-7F39-58BA-70BDE3FB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1A1BAE-E0E9-DAA4-682E-4DB8BF97ABB8}"/>
              </a:ext>
            </a:extLst>
          </p:cNvPr>
          <p:cNvSpPr txBox="1"/>
          <p:nvPr/>
        </p:nvSpPr>
        <p:spPr>
          <a:xfrm>
            <a:off x="7591582" y="10192696"/>
            <a:ext cx="384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chemeClr val="bg1"/>
                </a:solidFill>
                <a:effectLst/>
              </a:rPr>
              <a:t>Tuesday,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January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 9</a:t>
            </a:r>
            <a:r>
              <a:rPr lang="fr-FR" sz="2400" b="0" i="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, 2024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5B4BDA4-6CA3-85AF-5EB1-713B8AFF4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53" b="53503"/>
          <a:stretch/>
        </p:blipFill>
        <p:spPr>
          <a:xfrm>
            <a:off x="-5039" y="0"/>
            <a:ext cx="19199226" cy="757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85579DF-C59E-586A-D057-37B9ADDC610D}"/>
                  </a:ext>
                </a:extLst>
              </p:cNvPr>
              <p:cNvSpPr txBox="1"/>
              <p:nvPr/>
            </p:nvSpPr>
            <p:spPr>
              <a:xfrm>
                <a:off x="-5039" y="1707941"/>
                <a:ext cx="10070941" cy="6590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Wingdings" pitchFamily="2" charset="2"/>
                  <a:buChar char="Ø"/>
                </a:pPr>
                <a:endParaRPr lang="fr-FR" sz="2000" dirty="0">
                  <a:solidFill>
                    <a:schemeClr val="tx1"/>
                  </a:solidFill>
                  <a:latin typeface="+mj-lt"/>
                </a:endParaRPr>
              </a:p>
              <a:p>
                <a:pPr lvl="1" algn="just"/>
                <a:endParaRPr lang="fr-FR" sz="2000" b="0" dirty="0">
                  <a:latin typeface="+mj-lt"/>
                </a:endParaRP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r>
                  <a:rPr lang="fr-FR" sz="2400" b="0" dirty="0">
                    <a:solidFill>
                      <a:schemeClr val="tx1"/>
                    </a:solidFill>
                    <a:latin typeface="+mj-lt"/>
                  </a:rPr>
                  <a:t>The comparison between</a:t>
                </a:r>
                <a14:m>
                  <m:oMath xmlns:m="http://schemas.openxmlformats.org/officeDocument/2006/math">
                    <m:r>
                      <a:rPr lang="fr-FR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𝑪𝑹</m:t>
                        </m:r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fr-FR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𝒎𝒐𝒏𝒐</m:t>
                        </m:r>
                        <m:r>
                          <a:rPr lang="fr-FR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𝒆𝒏𝒆𝒓𝒈𝒆𝒕𝒊𝒄</m:t>
                        </m:r>
                      </m:sub>
                    </m:sSub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+mj-lt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𝑪𝑹</m:t>
                        </m:r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fr-FR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fr-FR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𝒌𝒂𝒑𝒑𝒂</m:t>
                        </m:r>
                      </m:sub>
                    </m:sSub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+mj-lt"/>
                  </a:rPr>
                  <a:t>maps</a:t>
                </a:r>
                <a:r>
                  <a:rPr lang="fr-FR" sz="2400" dirty="0">
                    <a:solidFill>
                      <a:schemeClr val="tx1"/>
                    </a:solidFill>
                    <a:latin typeface="+mj-lt"/>
                  </a:rPr>
                  <a:t>, </a:t>
                </a:r>
                <a:r>
                  <a:rPr lang="fr-FR" sz="2400" dirty="0">
                    <a:latin typeface="+mj-lt"/>
                  </a:rPr>
                  <a:t>show us </a:t>
                </a:r>
                <a:r>
                  <a:rPr lang="fr-FR" sz="2400" dirty="0" err="1">
                    <a:latin typeface="+mj-lt"/>
                  </a:rPr>
                  <a:t>that</a:t>
                </a:r>
                <a:r>
                  <a:rPr lang="fr-FR" sz="2400" dirty="0">
                    <a:latin typeface="+mj-lt"/>
                  </a:rPr>
                  <a:t> the </a:t>
                </a:r>
                <a:r>
                  <a:rPr lang="fr-FR" sz="2400" dirty="0" err="1">
                    <a:latin typeface="+mj-lt"/>
                  </a:rPr>
                  <a:t>average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energies</a:t>
                </a:r>
                <a:r>
                  <a:rPr lang="fr-FR" sz="2400" dirty="0">
                    <a:latin typeface="+mj-lt"/>
                  </a:rPr>
                  <a:t> of </a:t>
                </a:r>
                <a:r>
                  <a:rPr lang="fr-FR" sz="2400" dirty="0" err="1">
                    <a:latin typeface="+mj-lt"/>
                  </a:rPr>
                  <a:t>electrons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precipitating</a:t>
                </a:r>
                <a:r>
                  <a:rPr lang="fr-FR" sz="2400" dirty="0">
                    <a:latin typeface="+mj-lt"/>
                  </a:rPr>
                  <a:t> in auroral </a:t>
                </a:r>
                <a:r>
                  <a:rPr lang="fr-FR" sz="2400" dirty="0" err="1">
                    <a:latin typeface="+mj-lt"/>
                  </a:rPr>
                  <a:t>regions</a:t>
                </a:r>
                <a:r>
                  <a:rPr lang="fr-FR" sz="2400" dirty="0">
                    <a:latin typeface="+mj-lt"/>
                  </a:rPr>
                  <a:t> are </a:t>
                </a:r>
                <a:r>
                  <a:rPr lang="fr-FR" sz="2400" dirty="0" err="1">
                    <a:latin typeface="+mj-lt"/>
                  </a:rPr>
                  <a:t>underestimated</a:t>
                </a:r>
                <a:r>
                  <a:rPr lang="fr-FR" sz="2400" dirty="0">
                    <a:latin typeface="+mj-lt"/>
                  </a:rPr>
                  <a:t>.</a:t>
                </a: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endParaRPr lang="fr-FR" sz="2400" dirty="0">
                  <a:latin typeface="+mj-lt"/>
                </a:endParaRP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r>
                  <a:rPr lang="fr-FR" sz="2400" dirty="0">
                    <a:latin typeface="+mj-lt"/>
                  </a:rPr>
                  <a:t>For 𝑬</a:t>
                </a:r>
                <a:r>
                  <a:rPr lang="fr-FR" sz="2400" baseline="-25000" dirty="0">
                    <a:latin typeface="+mj-lt"/>
                  </a:rPr>
                  <a:t>𝟎 </a:t>
                </a:r>
                <a:r>
                  <a:rPr lang="fr-FR" sz="2400" dirty="0">
                    <a:latin typeface="+mj-lt"/>
                  </a:rPr>
                  <a:t>&lt; </a:t>
                </a:r>
                <a:r>
                  <a:rPr lang="fr-FR" sz="2400" baseline="-25000" dirty="0">
                    <a:latin typeface="+mj-lt"/>
                  </a:rPr>
                  <a:t> </a:t>
                </a:r>
                <a:r>
                  <a:rPr lang="fr-FR" sz="2400" dirty="0">
                    <a:latin typeface="+mj-lt"/>
                  </a:rPr>
                  <a:t>5 keV </a:t>
                </a:r>
                <a:r>
                  <a:rPr lang="fr-FR" sz="2400" dirty="0" err="1">
                    <a:latin typeface="+mj-lt"/>
                  </a:rPr>
                  <a:t>electrons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can't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penetrate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under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methane</a:t>
                </a:r>
                <a:r>
                  <a:rPr lang="fr-FR" sz="2400" dirty="0">
                    <a:latin typeface="+mj-lt"/>
                  </a:rPr>
                  <a:t> homopause to influence CR, This </a:t>
                </a:r>
                <a:r>
                  <a:rPr lang="fr-FR" sz="2400" dirty="0" err="1">
                    <a:latin typeface="+mj-lt"/>
                  </a:rPr>
                  <a:t>is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why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we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can’t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maps</a:t>
                </a:r>
                <a:r>
                  <a:rPr lang="fr-FR" sz="2400" dirty="0">
                    <a:latin typeface="+mj-lt"/>
                  </a:rPr>
                  <a:t> the </a:t>
                </a:r>
                <a:r>
                  <a:rPr lang="fr-FR" sz="2400" dirty="0" err="1">
                    <a:latin typeface="+mj-lt"/>
                  </a:rPr>
                  <a:t>low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energies</a:t>
                </a:r>
                <a:endParaRPr lang="fr-FR" sz="2400" dirty="0">
                  <a:latin typeface="+mj-lt"/>
                </a:endParaRP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endParaRPr lang="fr-FR" sz="2400" dirty="0">
                  <a:latin typeface="+mj-lt"/>
                </a:endParaRP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r>
                  <a:rPr lang="fr-FR" sz="2400" dirty="0">
                    <a:latin typeface="+mj-lt"/>
                  </a:rPr>
                  <a:t>The </a:t>
                </a:r>
                <a:r>
                  <a:rPr lang="fr-FR" sz="2400" dirty="0" err="1">
                    <a:latin typeface="+mj-lt"/>
                  </a:rPr>
                  <a:t>atmospheric</a:t>
                </a:r>
                <a:r>
                  <a:rPr lang="fr-FR" sz="2400" dirty="0">
                    <a:latin typeface="+mj-lt"/>
                  </a:rPr>
                  <a:t> model </a:t>
                </a:r>
                <a:r>
                  <a:rPr lang="fr-FR" sz="2400" dirty="0" err="1">
                    <a:latin typeface="+mj-lt"/>
                  </a:rPr>
                  <a:t>used</a:t>
                </a:r>
                <a:r>
                  <a:rPr lang="fr-FR" sz="2400" dirty="0">
                    <a:latin typeface="+mj-lt"/>
                  </a:rPr>
                  <a:t> in </a:t>
                </a:r>
                <a:r>
                  <a:rPr lang="fr-FR" sz="2400" dirty="0" err="1">
                    <a:latin typeface="+mj-lt"/>
                  </a:rPr>
                  <a:t>this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study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is</a:t>
                </a:r>
                <a:r>
                  <a:rPr lang="fr-FR" sz="2400" dirty="0">
                    <a:latin typeface="+mj-lt"/>
                  </a:rPr>
                  <a:t> a 1D and </a:t>
                </a:r>
                <a:r>
                  <a:rPr lang="fr-FR" sz="2400" dirty="0" err="1">
                    <a:latin typeface="+mj-lt"/>
                  </a:rPr>
                  <a:t>therefore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does</a:t>
                </a:r>
                <a:r>
                  <a:rPr lang="fr-FR" sz="2400" dirty="0">
                    <a:latin typeface="+mj-lt"/>
                  </a:rPr>
                  <a:t> not </a:t>
                </a:r>
                <a:r>
                  <a:rPr lang="fr-FR" sz="2400" dirty="0" err="1">
                    <a:latin typeface="+mj-lt"/>
                  </a:rPr>
                  <a:t>take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into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account</a:t>
                </a:r>
                <a:r>
                  <a:rPr lang="fr-FR" sz="2400" dirty="0">
                    <a:latin typeface="+mj-lt"/>
                  </a:rPr>
                  <a:t> the </a:t>
                </a:r>
                <a:r>
                  <a:rPr lang="fr-FR" sz="2400" dirty="0" err="1">
                    <a:latin typeface="+mj-lt"/>
                  </a:rPr>
                  <a:t>variability</a:t>
                </a:r>
                <a:r>
                  <a:rPr lang="fr-FR" sz="2400" dirty="0">
                    <a:latin typeface="+mj-lt"/>
                  </a:rPr>
                  <a:t> of CH</a:t>
                </a:r>
                <a:r>
                  <a:rPr lang="fr-FR" sz="2400" baseline="-25000" dirty="0">
                    <a:latin typeface="+mj-lt"/>
                  </a:rPr>
                  <a:t>4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abundance</a:t>
                </a:r>
                <a:r>
                  <a:rPr lang="fr-FR" sz="2400" dirty="0">
                    <a:latin typeface="+mj-lt"/>
                  </a:rPr>
                  <a:t> in auroral </a:t>
                </a:r>
                <a:r>
                  <a:rPr lang="fr-FR" sz="2400" dirty="0" err="1">
                    <a:latin typeface="+mj-lt"/>
                  </a:rPr>
                  <a:t>regions</a:t>
                </a:r>
                <a:r>
                  <a:rPr lang="fr-FR" sz="2400" dirty="0">
                    <a:latin typeface="+mj-lt"/>
                  </a:rPr>
                  <a:t>.</a:t>
                </a: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endParaRPr lang="fr-FR" sz="2400" dirty="0">
                  <a:latin typeface="+mj-lt"/>
                </a:endParaRP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r>
                  <a:rPr lang="fr-FR" sz="2400" dirty="0">
                    <a:latin typeface="+mj-lt"/>
                  </a:rPr>
                  <a:t>This </a:t>
                </a:r>
                <a:r>
                  <a:rPr lang="fr-FR" sz="2400" dirty="0" err="1">
                    <a:latin typeface="+mj-lt"/>
                  </a:rPr>
                  <a:t>study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is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dirty="0" err="1">
                    <a:latin typeface="+mj-lt"/>
                  </a:rPr>
                  <a:t>curently</a:t>
                </a:r>
                <a:r>
                  <a:rPr lang="fr-FR" sz="2400" dirty="0">
                    <a:latin typeface="+mj-lt"/>
                  </a:rPr>
                  <a:t> in publication process (</a:t>
                </a:r>
                <a:r>
                  <a:rPr lang="fr-FR" sz="2400" b="1" dirty="0" err="1">
                    <a:latin typeface="+mj-lt"/>
                  </a:rPr>
                  <a:t>Benmahi</a:t>
                </a:r>
                <a:r>
                  <a:rPr lang="fr-FR" sz="2400" b="1" dirty="0">
                    <a:latin typeface="+mj-lt"/>
                  </a:rPr>
                  <a:t> et al. </a:t>
                </a:r>
                <a:r>
                  <a:rPr lang="fr-FR" sz="2400" b="1" dirty="0" err="1">
                    <a:latin typeface="+mj-lt"/>
                  </a:rPr>
                  <a:t>submitted</a:t>
                </a:r>
                <a:r>
                  <a:rPr lang="fr-FR" sz="2400" dirty="0">
                    <a:latin typeface="+mj-lt"/>
                  </a:rPr>
                  <a:t>)</a:t>
                </a: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endParaRPr lang="fr-FR" sz="2400" dirty="0">
                  <a:solidFill>
                    <a:srgbClr val="000000"/>
                  </a:solidFill>
                  <a:latin typeface="+mj-lt"/>
                </a:endParaRPr>
              </a:p>
              <a:p>
                <a:pPr marL="800100" lvl="1" indent="-342900" algn="just">
                  <a:buFont typeface="Wingdings" pitchFamily="2" charset="2"/>
                  <a:buChar char="Ø"/>
                </a:pP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All the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algorithms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I have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developed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for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this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study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are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generic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, and the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same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calculations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can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be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applied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to all UVS data to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produce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the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energy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maps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 for all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+mj-lt"/>
                  </a:rPr>
                  <a:t>PJs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+mj-lt"/>
                  </a:rPr>
                  <a:t>.</a:t>
                </a:r>
                <a:endParaRPr lang="fr-FR" sz="240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fr-FR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85579DF-C59E-586A-D057-37B9ADDC6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39" y="1707941"/>
                <a:ext cx="10070941" cy="6590587"/>
              </a:xfrm>
              <a:prstGeom prst="rect">
                <a:avLst/>
              </a:prstGeom>
              <a:blipFill>
                <a:blip r:embed="rId6"/>
                <a:stretch>
                  <a:fillRect r="-10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BECECB24-E20E-98AE-508C-3D1BEF1D6112}"/>
              </a:ext>
            </a:extLst>
          </p:cNvPr>
          <p:cNvSpPr txBox="1"/>
          <p:nvPr/>
        </p:nvSpPr>
        <p:spPr>
          <a:xfrm>
            <a:off x="8574102" y="69692"/>
            <a:ext cx="2040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Conclusion</a:t>
            </a:r>
          </a:p>
        </p:txBody>
      </p:sp>
      <p:pic>
        <p:nvPicPr>
          <p:cNvPr id="10" name="Picture 2" descr="simulation orbite sonde juno">
            <a:extLst>
              <a:ext uri="{FF2B5EF4-FFF2-40B4-BE49-F238E27FC236}">
                <a16:creationId xmlns:a16="http://schemas.microsoft.com/office/drawing/2014/main" id="{ABF941AA-9679-6289-88DB-495BE11D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339" y="2261393"/>
            <a:ext cx="8369299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A309E0-613D-82A5-DF2A-7FB956C77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42" r="70156" b="35222"/>
          <a:stretch/>
        </p:blipFill>
        <p:spPr>
          <a:xfrm>
            <a:off x="0" y="10047295"/>
            <a:ext cx="5729925" cy="7524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EC99D98-E49B-9A10-79C0-508BE8090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t="58142" r="30914" b="35222"/>
          <a:stretch/>
        </p:blipFill>
        <p:spPr>
          <a:xfrm>
            <a:off x="5924986" y="10042634"/>
            <a:ext cx="7339179" cy="7571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F0AA83-8773-741A-7AE6-A4FBC43A8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6" t="58142" b="35222"/>
          <a:stretch/>
        </p:blipFill>
        <p:spPr>
          <a:xfrm>
            <a:off x="13469303" y="10047295"/>
            <a:ext cx="5729920" cy="75246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91777BB-028F-C3D5-828A-99FF14B5BB66}"/>
              </a:ext>
            </a:extLst>
          </p:cNvPr>
          <p:cNvSpPr txBox="1"/>
          <p:nvPr/>
        </p:nvSpPr>
        <p:spPr>
          <a:xfrm>
            <a:off x="868300" y="10238863"/>
            <a:ext cx="399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B. </a:t>
            </a:r>
            <a:r>
              <a:rPr lang="fr-FR" sz="2400" dirty="0" err="1">
                <a:solidFill>
                  <a:schemeClr val="bg1"/>
                </a:solidFill>
              </a:rPr>
              <a:t>Benmahi</a:t>
            </a:r>
            <a:r>
              <a:rPr lang="fr-FR" sz="2400" dirty="0">
                <a:solidFill>
                  <a:schemeClr val="bg1"/>
                </a:solidFill>
              </a:rPr>
              <a:t> et al.</a:t>
            </a:r>
          </a:p>
        </p:txBody>
      </p:sp>
      <p:sp>
        <p:nvSpPr>
          <p:cNvPr id="19" name="Espace réservé du numéro de diapositive 11">
            <a:extLst>
              <a:ext uri="{FF2B5EF4-FFF2-40B4-BE49-F238E27FC236}">
                <a16:creationId xmlns:a16="http://schemas.microsoft.com/office/drawing/2014/main" id="{FB21E6F4-7293-CC5D-5838-E1C75313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60651" y="10120756"/>
            <a:ext cx="4319826" cy="574987"/>
          </a:xfrm>
        </p:spPr>
        <p:txBody>
          <a:bodyPr/>
          <a:lstStyle/>
          <a:p>
            <a:pPr algn="ctr"/>
            <a:fld id="{7660E006-D179-4145-A63C-64858FCA40B8}" type="slidenum">
              <a:rPr lang="fr-FR" sz="2400" smtClean="0">
                <a:solidFill>
                  <a:schemeClr val="bg1"/>
                </a:solidFill>
              </a:rPr>
              <a:pPr algn="ctr"/>
              <a:t>9</a:t>
            </a:fld>
            <a:r>
              <a:rPr lang="fr-FR" sz="2400" dirty="0">
                <a:solidFill>
                  <a:schemeClr val="bg1"/>
                </a:solidFill>
              </a:rPr>
              <a:t>/9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577C81-0427-0F4C-5E66-52287FC05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15521" b="15521"/>
          <a:stretch/>
        </p:blipFill>
        <p:spPr bwMode="auto">
          <a:xfrm>
            <a:off x="132010" y="71774"/>
            <a:ext cx="2212175" cy="5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2A24FD-28BB-B7BA-5B68-C2E03EEC5D09}"/>
              </a:ext>
            </a:extLst>
          </p:cNvPr>
          <p:cNvSpPr txBox="1"/>
          <p:nvPr/>
        </p:nvSpPr>
        <p:spPr>
          <a:xfrm>
            <a:off x="7591582" y="10192696"/>
            <a:ext cx="384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chemeClr val="bg1"/>
                </a:solidFill>
                <a:effectLst/>
              </a:rPr>
              <a:t>Tuesday,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January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 9</a:t>
            </a:r>
            <a:r>
              <a:rPr lang="fr-FR" sz="2400" b="0" i="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fr-FR" sz="2400" b="0" i="0" dirty="0">
                <a:solidFill>
                  <a:schemeClr val="bg1"/>
                </a:solidFill>
                <a:effectLst/>
              </a:rPr>
              <a:t>, 2024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749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100478</TotalTime>
  <Words>2729</Words>
  <Application>Microsoft Macintosh PowerPoint</Application>
  <PresentationFormat>Personnalisé</PresentationFormat>
  <Paragraphs>271</Paragraphs>
  <Slides>17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-webkit-standard</vt:lpstr>
      <vt:lpstr>Arial</vt:lpstr>
      <vt:lpstr>Calibri</vt:lpstr>
      <vt:lpstr>Calibri Light</vt:lpstr>
      <vt:lpstr>Cambria Math</vt:lpstr>
      <vt:lpstr>Helvetica</vt:lpstr>
      <vt:lpstr>Times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Comparison with a laboratory spectrum AND VALIDATION</vt:lpstr>
      <vt:lpstr>Model grid and problems with Kappa (or any continus) distributions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Bilel BENMAHI</dc:creator>
  <cp:lastModifiedBy>Bilal BENMAHI</cp:lastModifiedBy>
  <cp:revision>226</cp:revision>
  <cp:lastPrinted>2023-04-19T13:55:46Z</cp:lastPrinted>
  <dcterms:created xsi:type="dcterms:W3CDTF">2021-06-28T08:57:20Z</dcterms:created>
  <dcterms:modified xsi:type="dcterms:W3CDTF">2024-01-08T21:25:31Z</dcterms:modified>
</cp:coreProperties>
</file>