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68" r:id="rId3"/>
    <p:sldId id="305" r:id="rId4"/>
    <p:sldId id="282" r:id="rId5"/>
    <p:sldId id="306" r:id="rId6"/>
    <p:sldId id="289" r:id="rId7"/>
    <p:sldId id="294" r:id="rId8"/>
    <p:sldId id="307" r:id="rId9"/>
    <p:sldId id="295" r:id="rId10"/>
    <p:sldId id="321" r:id="rId11"/>
    <p:sldId id="296" r:id="rId12"/>
    <p:sldId id="279" r:id="rId13"/>
    <p:sldId id="281" r:id="rId14"/>
    <p:sldId id="302" r:id="rId15"/>
    <p:sldId id="322" r:id="rId16"/>
    <p:sldId id="317" r:id="rId17"/>
    <p:sldId id="318" r:id="rId18"/>
    <p:sldId id="319" r:id="rId19"/>
    <p:sldId id="315" r:id="rId20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19">
          <p15:clr>
            <a:srgbClr val="A4A3A4"/>
          </p15:clr>
        </p15:guide>
        <p15:guide id="2" orient="horz" pos="163">
          <p15:clr>
            <a:srgbClr val="A4A3A4"/>
          </p15:clr>
        </p15:guide>
        <p15:guide id="3" pos="2880">
          <p15:clr>
            <a:srgbClr val="A4A3A4"/>
          </p15:clr>
        </p15:guide>
        <p15:guide id="4" pos="168">
          <p15:clr>
            <a:srgbClr val="A4A3A4"/>
          </p15:clr>
        </p15:guide>
        <p15:guide id="5" orient="horz" pos="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2ED"/>
    <a:srgbClr val="00509A"/>
    <a:srgbClr val="005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94660"/>
  </p:normalViewPr>
  <p:slideViewPr>
    <p:cSldViewPr>
      <p:cViewPr varScale="1">
        <p:scale>
          <a:sx n="110" d="100"/>
          <a:sy n="110" d="100"/>
        </p:scale>
        <p:origin x="346" y="67"/>
      </p:cViewPr>
      <p:guideLst>
        <p:guide orient="horz" pos="3419"/>
        <p:guide orient="horz" pos="163"/>
        <p:guide pos="2880"/>
        <p:guide pos="168"/>
        <p:guide orient="horz" pos="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6D9D31-F8B9-1D47-9BCF-89D9434275C0}" type="datetime1">
              <a:rPr lang="fr-FR"/>
              <a:pPr>
                <a:defRPr/>
              </a:pPr>
              <a:t>19/05/2022</a:t>
            </a:fld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EF3996-EA70-2143-97EE-2C29EECA44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13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3977CF51-21ED-1E43-BDB2-B82BD11A38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5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7CF51-21ED-1E43-BDB2-B82BD11A38F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34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7CF51-21ED-1E43-BDB2-B82BD11A38F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34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7CF51-21ED-1E43-BDB2-B82BD11A38F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34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77CF51-21ED-1E43-BDB2-B82BD11A38F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34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779662"/>
            <a:ext cx="7658100" cy="1141943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64987"/>
            <a:ext cx="8049716" cy="175097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9E85F635-56FF-BE43-9608-5188AD5BD50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2" name="Image 1" descr="Logo RF + ONERA 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6" y="139821"/>
            <a:ext cx="3813702" cy="9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276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DB63-178B-5749-B083-B695C2F09B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06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souligné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DB63-178B-5749-B083-B695C2F09B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5" name="Connecteur droit 4"/>
          <p:cNvCxnSpPr/>
          <p:nvPr userDrawn="1"/>
        </p:nvCxnSpPr>
        <p:spPr bwMode="auto">
          <a:xfrm>
            <a:off x="266700" y="987574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905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3598"/>
            <a:ext cx="3810000" cy="4110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13920" y="1203598"/>
            <a:ext cx="3810000" cy="4110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BE6D-599D-8A44-830F-7325861339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32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259309"/>
            <a:ext cx="4040188" cy="639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1520" y="1898479"/>
            <a:ext cx="4040188" cy="24151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39346" y="1259309"/>
            <a:ext cx="4041775" cy="6391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39346" y="1898479"/>
            <a:ext cx="4041775" cy="24151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47F7-2965-4346-8F02-A94FDDE3C0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0"/>
            <a:ext cx="8788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2841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E2E7-76D1-AA44-B63C-B5D6783A401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8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C761-8AB1-1744-A62B-0E1E72150AC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411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0"/>
            <a:ext cx="8788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274763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9" name="Rectangle 18"/>
          <p:cNvSpPr>
            <a:spLocks noChangeArrowheads="1"/>
          </p:cNvSpPr>
          <p:nvPr userDrawn="1"/>
        </p:nvSpPr>
        <p:spPr bwMode="auto">
          <a:xfrm>
            <a:off x="2895600" y="4657725"/>
            <a:ext cx="5492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/>
            <a:r>
              <a:rPr lang="fr-FR" sz="1000" b="0" dirty="0" smtClean="0">
                <a:solidFill>
                  <a:schemeClr val="tx1"/>
                </a:solidFill>
              </a:rPr>
              <a:t>Colloque PNST</a:t>
            </a:r>
            <a:r>
              <a:rPr lang="fr-FR" sz="1000" b="0" baseline="0" dirty="0" smtClean="0">
                <a:solidFill>
                  <a:schemeClr val="tx1"/>
                </a:solidFill>
              </a:rPr>
              <a:t> </a:t>
            </a:r>
            <a:r>
              <a:rPr lang="fr-FR" sz="1000" b="0" dirty="0" smtClean="0">
                <a:solidFill>
                  <a:schemeClr val="tx1"/>
                </a:solidFill>
              </a:rPr>
              <a:t>2022 – Guillerme BERNOUX – 19/05/2022</a:t>
            </a:r>
            <a:endParaRPr lang="fr-FR" sz="1000" b="0" dirty="0">
              <a:solidFill>
                <a:schemeClr val="tx1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4657725"/>
            <a:ext cx="762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EDC478F9-4403-A245-966C-C91954BFBB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266700" y="4643438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9" name="Image 8" descr="Logo RF + ONERA RVB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3" y="4670183"/>
            <a:ext cx="1865214" cy="4726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37" y="4670183"/>
            <a:ext cx="660603" cy="4733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62" y="4657600"/>
            <a:ext cx="473317" cy="4733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36" r:id="rId3"/>
    <p:sldLayoutId id="2147483727" r:id="rId4"/>
    <p:sldLayoutId id="2147483728" r:id="rId5"/>
    <p:sldLayoutId id="2147483729" r:id="rId6"/>
    <p:sldLayoutId id="214748373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+mn-cs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3847/1538-4365/ab1005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2518"/>
            <a:ext cx="1230624" cy="881732"/>
          </a:xfrm>
          <a:prstGeom prst="rect">
            <a:avLst/>
          </a:prstGeom>
        </p:spPr>
      </p:pic>
      <p:sp>
        <p:nvSpPr>
          <p:cNvPr id="15361" name="Titre 6"/>
          <p:cNvSpPr>
            <a:spLocks noGrp="1"/>
          </p:cNvSpPr>
          <p:nvPr>
            <p:ph type="ctrTitle"/>
          </p:nvPr>
        </p:nvSpPr>
        <p:spPr>
          <a:xfrm>
            <a:off x="266700" y="1563638"/>
            <a:ext cx="8625780" cy="1141412"/>
          </a:xfrm>
        </p:spPr>
        <p:txBody>
          <a:bodyPr/>
          <a:lstStyle/>
          <a:p>
            <a:r>
              <a:rPr lang="fr-FR" sz="2400" dirty="0">
                <a:latin typeface="Arial" charset="0"/>
                <a:ea typeface="ＭＳ Ｐゴシック" charset="0"/>
              </a:rPr>
              <a:t>Peut-on prévoir l’activité géomagnétique avec plusieurs jours d’avance en utilisant uniquement des réseaux de neurones pilotés par des images du Soleil ?</a:t>
            </a:r>
          </a:p>
        </p:txBody>
      </p:sp>
      <p:sp>
        <p:nvSpPr>
          <p:cNvPr id="15362" name="Sous-titre 7"/>
          <p:cNvSpPr>
            <a:spLocks noGrp="1"/>
          </p:cNvSpPr>
          <p:nvPr>
            <p:ph type="subTitle" idx="1"/>
          </p:nvPr>
        </p:nvSpPr>
        <p:spPr>
          <a:xfrm>
            <a:off x="240804" y="2643758"/>
            <a:ext cx="8651676" cy="2088232"/>
          </a:xfrm>
        </p:spPr>
        <p:txBody>
          <a:bodyPr/>
          <a:lstStyle/>
          <a:p>
            <a:r>
              <a:rPr lang="fr-FR" sz="1800" b="1" u="sng" dirty="0" smtClean="0">
                <a:solidFill>
                  <a:schemeClr val="bg2"/>
                </a:solidFill>
                <a:latin typeface="Arial" charset="0"/>
                <a:ea typeface="ＭＳ Ｐゴシック" charset="0"/>
              </a:rPr>
              <a:t>Guillerme Bernoux</a:t>
            </a:r>
            <a:r>
              <a:rPr lang="fr-FR" sz="2000" b="1" u="sng" dirty="0" smtClean="0">
                <a:latin typeface="Arial" charset="0"/>
                <a:ea typeface="ＭＳ Ｐゴシック" charset="0"/>
              </a:rPr>
              <a:t>¹</a:t>
            </a:r>
            <a:r>
              <a:rPr lang="fr-FR" sz="1800" dirty="0" smtClean="0">
                <a:solidFill>
                  <a:schemeClr val="bg2"/>
                </a:solidFill>
                <a:latin typeface="Arial" charset="0"/>
                <a:ea typeface="ＭＳ Ｐゴシック" charset="0"/>
              </a:rPr>
              <a:t>, Antoine Brunet¹, Éric Buchlin², </a:t>
            </a:r>
            <a:r>
              <a:rPr lang="fr-FR" sz="1800" dirty="0">
                <a:latin typeface="Arial" charset="0"/>
                <a:ea typeface="ＭＳ Ｐゴシック" charset="0"/>
              </a:rPr>
              <a:t>Miho </a:t>
            </a:r>
            <a:r>
              <a:rPr lang="fr-FR" sz="1800" dirty="0" smtClean="0">
                <a:latin typeface="Arial" charset="0"/>
                <a:ea typeface="ＭＳ Ｐゴシック" charset="0"/>
              </a:rPr>
              <a:t>Janvier², </a:t>
            </a:r>
            <a:r>
              <a:rPr lang="fr-FR" sz="1800" dirty="0">
                <a:latin typeface="Arial" charset="0"/>
                <a:ea typeface="ＭＳ Ｐゴシック" charset="0"/>
              </a:rPr>
              <a:t>Angélica Sicard¹</a:t>
            </a:r>
            <a:endParaRPr lang="fr-FR" sz="1800" dirty="0" smtClean="0">
              <a:solidFill>
                <a:schemeClr val="bg2"/>
              </a:solidFill>
              <a:latin typeface="Arial" charset="0"/>
              <a:ea typeface="ＭＳ Ｐゴシック" charset="0"/>
            </a:endParaRPr>
          </a:p>
          <a:p>
            <a:endParaRPr lang="fr-FR" sz="1050" dirty="0">
              <a:latin typeface="Arial" charset="0"/>
              <a:ea typeface="ＭＳ Ｐゴシック" charset="0"/>
            </a:endParaRPr>
          </a:p>
          <a:p>
            <a:r>
              <a:rPr lang="fr-FR" sz="1400" dirty="0" smtClean="0">
                <a:latin typeface="Arial" charset="0"/>
                <a:ea typeface="ＭＳ Ｐゴシック" charset="0"/>
              </a:rPr>
              <a:t>1: ONERA / DPHY, Toulouse</a:t>
            </a:r>
          </a:p>
          <a:p>
            <a:r>
              <a:rPr lang="fr-FR" sz="1400" dirty="0" smtClean="0">
                <a:solidFill>
                  <a:schemeClr val="bg2"/>
                </a:solidFill>
                <a:latin typeface="Arial" charset="0"/>
                <a:ea typeface="ＭＳ Ｐゴシック" charset="0"/>
              </a:rPr>
              <a:t>2: Institut d’Astrophysique Spatiale, Orsay</a:t>
            </a:r>
          </a:p>
          <a:p>
            <a:endParaRPr lang="fr-FR" sz="1050" dirty="0">
              <a:latin typeface="Arial" charset="0"/>
              <a:ea typeface="ＭＳ Ｐゴシック" charset="0"/>
            </a:endParaRPr>
          </a:p>
          <a:p>
            <a:pPr algn="ctr"/>
            <a:r>
              <a:rPr lang="fr-FR" sz="1800" dirty="0" smtClean="0">
                <a:solidFill>
                  <a:schemeClr val="bg2"/>
                </a:solidFill>
                <a:latin typeface="Arial" charset="0"/>
                <a:ea typeface="ＭＳ Ｐゴシック" charset="0"/>
              </a:rPr>
              <a:t>Colloque PNST 2022 - 19 mai 2022</a:t>
            </a:r>
          </a:p>
          <a:p>
            <a:pPr algn="ctr"/>
            <a:r>
              <a:rPr lang="fr-FR" sz="1800" dirty="0" smtClean="0">
                <a:latin typeface="Arial" charset="0"/>
                <a:ea typeface="ＭＳ Ｐゴシック" charset="0"/>
              </a:rPr>
              <a:t>Marseille</a:t>
            </a:r>
            <a:endParaRPr lang="fr-FR" sz="1800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9pPr>
          </a:lstStyle>
          <a:p>
            <a:fld id="{2E183CE2-5903-4945-8757-5A9E3CB4BB50}" type="slidenum">
              <a:rPr lang="fr-FR" sz="1200" b="0">
                <a:solidFill>
                  <a:schemeClr val="tx1"/>
                </a:solidFill>
                <a:cs typeface="Geneva" charset="0"/>
              </a:rPr>
              <a:pPr/>
              <a:t>1</a:t>
            </a:fld>
            <a:endParaRPr lang="fr-FR" sz="1200" b="0" dirty="0">
              <a:solidFill>
                <a:schemeClr val="tx1"/>
              </a:solidFill>
              <a:cs typeface="Genev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52" y="152518"/>
            <a:ext cx="1937412" cy="861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SERENADE : les premiers </a:t>
            </a:r>
            <a:r>
              <a:rPr lang="en-US" dirty="0" err="1" smtClean="0"/>
              <a:t>résultats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5566"/>
            <a:ext cx="6995896" cy="20917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6700" y="2931790"/>
            <a:ext cx="8481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modèle a appris (au moins partiellement) des composantes des interactions Soleil-Terre (hourra ?!)</a:t>
            </a:r>
          </a:p>
          <a:p>
            <a:endParaRPr lang="fr-FR" sz="20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Est-on meilleurs que les modèles de référence ?</a:t>
            </a:r>
            <a:endParaRPr lang="fr-FR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78499" y="4394909"/>
            <a:ext cx="2765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 smtClean="0">
                <a:solidFill>
                  <a:schemeClr val="bg2"/>
                </a:solidFill>
              </a:rPr>
              <a:t>Extrait</a:t>
            </a:r>
            <a:r>
              <a:rPr lang="en-US" sz="1100" b="0" dirty="0" smtClean="0">
                <a:solidFill>
                  <a:schemeClr val="bg2"/>
                </a:solidFill>
              </a:rPr>
              <a:t> de (</a:t>
            </a:r>
            <a:r>
              <a:rPr lang="en-US" sz="1100" b="0" dirty="0" err="1" smtClean="0">
                <a:solidFill>
                  <a:schemeClr val="bg2"/>
                </a:solidFill>
              </a:rPr>
              <a:t>Bernoux</a:t>
            </a:r>
            <a:r>
              <a:rPr lang="en-US" sz="1100" b="0" dirty="0" smtClean="0">
                <a:solidFill>
                  <a:schemeClr val="bg2"/>
                </a:solidFill>
              </a:rPr>
              <a:t> et al.), </a:t>
            </a:r>
            <a:r>
              <a:rPr lang="en-US" sz="1100" b="0" dirty="0" err="1" smtClean="0">
                <a:solidFill>
                  <a:schemeClr val="bg2"/>
                </a:solidFill>
              </a:rPr>
              <a:t>en</a:t>
            </a:r>
            <a:r>
              <a:rPr lang="en-US" sz="1100" b="0" dirty="0" smtClean="0">
                <a:solidFill>
                  <a:schemeClr val="bg2"/>
                </a:solidFill>
              </a:rPr>
              <a:t> </a:t>
            </a:r>
            <a:r>
              <a:rPr lang="en-US" sz="1100" b="0" dirty="0" err="1" smtClean="0">
                <a:solidFill>
                  <a:schemeClr val="bg2"/>
                </a:solidFill>
              </a:rPr>
              <a:t>préparation</a:t>
            </a:r>
            <a:endParaRPr lang="en-US" sz="11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SERENADE : les premiers </a:t>
            </a:r>
            <a:r>
              <a:rPr lang="en-US" dirty="0" err="1"/>
              <a:t>résultats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78260"/>
            <a:ext cx="5770377" cy="30413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97635" y="411510"/>
            <a:ext cx="32463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fr-FR" sz="1600" b="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baselines</a:t>
            </a:r>
            <a:r>
              <a:rPr lang="fr-FR" sz="16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simples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 la barre est haute, plus SERENADE est meilleur par rapport au modèle de référence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Vrai banc d’évaluation 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métriques régression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métriques classification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distinction phases cycle solaire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Sera disponible dans mon manuscrit de thèse (en entier) et dans l’article (partiellement)</a:t>
            </a:r>
            <a:endParaRPr lang="fr-FR" sz="16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6700" y="4299942"/>
            <a:ext cx="2765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 smtClean="0">
                <a:solidFill>
                  <a:schemeClr val="bg2"/>
                </a:solidFill>
              </a:rPr>
              <a:t>Extrait</a:t>
            </a:r>
            <a:r>
              <a:rPr lang="en-US" sz="1100" b="0" dirty="0" smtClean="0">
                <a:solidFill>
                  <a:schemeClr val="bg2"/>
                </a:solidFill>
              </a:rPr>
              <a:t> de (</a:t>
            </a:r>
            <a:r>
              <a:rPr lang="en-US" sz="1100" b="0" dirty="0" err="1" smtClean="0">
                <a:solidFill>
                  <a:schemeClr val="bg2"/>
                </a:solidFill>
              </a:rPr>
              <a:t>Bernoux</a:t>
            </a:r>
            <a:r>
              <a:rPr lang="en-US" sz="1100" b="0" dirty="0" smtClean="0">
                <a:solidFill>
                  <a:schemeClr val="bg2"/>
                </a:solidFill>
              </a:rPr>
              <a:t> et al.), </a:t>
            </a:r>
            <a:r>
              <a:rPr lang="en-US" sz="1100" b="0" dirty="0" err="1" smtClean="0">
                <a:solidFill>
                  <a:schemeClr val="bg2"/>
                </a:solidFill>
              </a:rPr>
              <a:t>en</a:t>
            </a:r>
            <a:r>
              <a:rPr lang="en-US" sz="1100" b="0" dirty="0" smtClean="0">
                <a:solidFill>
                  <a:schemeClr val="bg2"/>
                </a:solidFill>
              </a:rPr>
              <a:t> </a:t>
            </a:r>
            <a:r>
              <a:rPr lang="en-US" sz="1100" b="0" dirty="0" err="1" smtClean="0">
                <a:solidFill>
                  <a:schemeClr val="bg2"/>
                </a:solidFill>
              </a:rPr>
              <a:t>préparation</a:t>
            </a:r>
            <a:endParaRPr lang="en-US" sz="11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1131590"/>
            <a:ext cx="8469064" cy="3384376"/>
          </a:xfrm>
        </p:spPr>
        <p:txBody>
          <a:bodyPr/>
          <a:lstStyle/>
          <a:p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coup : « 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Peut-on prévoir l’activité géomagnétique avec plusieurs jours d’avance en utilisant uniquement des réseaux de neurones pilotés par des images du Soleil 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 » 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Apparemment oui, partiellement tout du moins</a:t>
            </a:r>
          </a:p>
          <a:p>
            <a:endParaRPr lang="fr-FR" sz="20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endParaRPr lang="fr-FR" sz="2000" dirty="0" smtClean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Aller vers des méthodes d’IA « interprétable »</a:t>
            </a:r>
          </a:p>
          <a:p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Comparer avec des méthodes « hybrides » Physique-IA</a:t>
            </a:r>
          </a:p>
          <a:p>
            <a:r>
              <a:rPr lang="fr-FR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851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Merci pour votre attention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5717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Contact : guillerme.bernoux@onera.fr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9C761-8AB1-1744-A62B-0E1E72150ACC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7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et objectifs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39086" y="987574"/>
            <a:ext cx="5361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Contexte : prévision de l’activité géomagnétique terrestre</a:t>
            </a:r>
            <a:endParaRPr lang="fr-FR" sz="20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/>
          <a:srcRect t="26497"/>
          <a:stretch/>
        </p:blipFill>
        <p:spPr>
          <a:xfrm>
            <a:off x="452053" y="1886642"/>
            <a:ext cx="5745533" cy="1557777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 bwMode="auto">
          <a:xfrm>
            <a:off x="3548179" y="1717365"/>
            <a:ext cx="2830435" cy="1851401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4513244" y="1497716"/>
            <a:ext cx="4091203" cy="2413240"/>
            <a:chOff x="4788024" y="1168366"/>
            <a:chExt cx="4567245" cy="2413240"/>
          </a:xfrm>
        </p:grpSpPr>
        <p:grpSp>
          <p:nvGrpSpPr>
            <p:cNvPr id="32" name="Groupe 31"/>
            <p:cNvGrpSpPr/>
            <p:nvPr/>
          </p:nvGrpSpPr>
          <p:grpSpPr>
            <a:xfrm>
              <a:off x="7308303" y="1168366"/>
              <a:ext cx="2046966" cy="2413240"/>
              <a:chOff x="7308303" y="1168366"/>
              <a:chExt cx="2046966" cy="2413240"/>
            </a:xfrm>
          </p:grpSpPr>
          <p:sp>
            <p:nvSpPr>
              <p:cNvPr id="35" name="ZoneTexte 34"/>
              <p:cNvSpPr txBox="1"/>
              <p:nvPr/>
            </p:nvSpPr>
            <p:spPr>
              <a:xfrm>
                <a:off x="7308303" y="1168366"/>
                <a:ext cx="1942552" cy="52322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err="1" smtClean="0">
                    <a:solidFill>
                      <a:schemeClr val="tx1"/>
                    </a:solidFill>
                  </a:rPr>
                  <a:t>Vitesse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1400" b="0" dirty="0" err="1" smtClean="0">
                    <a:solidFill>
                      <a:schemeClr val="tx1"/>
                    </a:solidFill>
                  </a:rPr>
                  <a:t>densité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, IMF </a:t>
                </a:r>
                <a:r>
                  <a:rPr lang="en-US" sz="1400" b="0" dirty="0" err="1" smtClean="0">
                    <a:solidFill>
                      <a:schemeClr val="tx1"/>
                    </a:solidFill>
                  </a:rPr>
                  <a:t>Bz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, etc.</a:t>
                </a: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7391368" y="2842942"/>
                <a:ext cx="1963901" cy="73866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>
                    <a:solidFill>
                      <a:schemeClr val="tx1"/>
                    </a:solidFill>
                  </a:rPr>
                  <a:t>Indices </a:t>
                </a:r>
                <a:r>
                  <a:rPr lang="en-US" sz="1400" b="0" dirty="0" err="1" smtClean="0">
                    <a:solidFill>
                      <a:schemeClr val="tx1"/>
                    </a:solidFill>
                  </a:rPr>
                  <a:t>géomagnétiques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sz="1400" b="0" dirty="0" err="1" smtClean="0">
                    <a:solidFill>
                      <a:schemeClr val="tx1"/>
                    </a:solidFill>
                  </a:rPr>
                  <a:t>Kp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1400" b="0" dirty="0" err="1" smtClean="0">
                    <a:solidFill>
                      <a:schemeClr val="tx1"/>
                    </a:solidFill>
                  </a:rPr>
                  <a:t>Dst</a:t>
                </a:r>
                <a:r>
                  <a:rPr lang="en-US" sz="1400" b="0" dirty="0" smtClean="0">
                    <a:solidFill>
                      <a:schemeClr val="tx1"/>
                    </a:solidFill>
                  </a:rPr>
                  <a:t>, etc.)</a:t>
                </a:r>
              </a:p>
            </p:txBody>
          </p:sp>
          <p:sp>
            <p:nvSpPr>
              <p:cNvPr id="37" name="Flèche vers le bas 36"/>
              <p:cNvSpPr/>
              <p:nvPr/>
            </p:nvSpPr>
            <p:spPr bwMode="auto">
              <a:xfrm>
                <a:off x="7962871" y="1851670"/>
                <a:ext cx="216024" cy="1037363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Geneva" charset="0"/>
                </a:endParaRPr>
              </a:p>
            </p:txBody>
          </p:sp>
        </p:grpSp>
        <p:cxnSp>
          <p:nvCxnSpPr>
            <p:cNvPr id="33" name="Connecteur en arc 32"/>
            <p:cNvCxnSpPr>
              <a:endCxn id="35" idx="0"/>
            </p:cNvCxnSpPr>
            <p:nvPr/>
          </p:nvCxnSpPr>
          <p:spPr bwMode="auto">
            <a:xfrm flipV="1">
              <a:off x="4788024" y="1168366"/>
              <a:ext cx="3491555" cy="704750"/>
            </a:xfrm>
            <a:prstGeom prst="curvedConnector4">
              <a:avLst>
                <a:gd name="adj1" fmla="val 36091"/>
                <a:gd name="adj2" fmla="val 13243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Connecteur en arc 33"/>
            <p:cNvCxnSpPr/>
            <p:nvPr/>
          </p:nvCxnSpPr>
          <p:spPr bwMode="auto">
            <a:xfrm>
              <a:off x="6429453" y="2651054"/>
              <a:ext cx="878851" cy="464015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8" name="Flèche courbée vers le haut 37"/>
          <p:cNvSpPr/>
          <p:nvPr/>
        </p:nvSpPr>
        <p:spPr bwMode="auto">
          <a:xfrm>
            <a:off x="3923733" y="3506415"/>
            <a:ext cx="1677068" cy="585721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339752" y="4162039"/>
            <a:ext cx="604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Modèles</a:t>
            </a:r>
            <a:r>
              <a:rPr lang="en-US" sz="18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empiriques</a:t>
            </a:r>
            <a:r>
              <a:rPr lang="en-US" sz="18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“simples” </a:t>
            </a:r>
            <a:r>
              <a:rPr lang="en-US" sz="1800" b="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en-US" sz="1800" b="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0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réseaux</a:t>
            </a:r>
            <a:r>
              <a:rPr lang="en-US" sz="1800" b="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800" b="0" dirty="0" err="1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neurones</a:t>
            </a:r>
            <a:r>
              <a:rPr lang="en-US" sz="1800" b="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Accolade fermante 2"/>
          <p:cNvSpPr/>
          <p:nvPr/>
        </p:nvSpPr>
        <p:spPr bwMode="auto">
          <a:xfrm>
            <a:off x="8547703" y="1419851"/>
            <a:ext cx="216025" cy="25597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5400000">
            <a:off x="8259843" y="2412233"/>
            <a:ext cx="1411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Mesures</a:t>
            </a: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6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SERENADE : le </a:t>
            </a:r>
            <a:r>
              <a:rPr lang="en-US" dirty="0" err="1" smtClean="0"/>
              <a:t>modèle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71550"/>
            <a:ext cx="4132509" cy="390407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66700" y="830763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d’un réseau de neurones </a:t>
            </a:r>
            <a:r>
              <a:rPr lang="fr-FR" sz="2000" b="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convolutifs</a:t>
            </a: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(CNN) pour extraire des </a:t>
            </a:r>
            <a:r>
              <a:rPr lang="fr-FR" sz="2000" b="0" i="1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images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passe de 50176 pixels à 1024 </a:t>
            </a:r>
            <a:r>
              <a:rPr lang="fr-FR" sz="2000" b="0" i="1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r>
              <a:rPr lang="fr-FR" sz="2000" b="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image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Réseau pré-entrainé sur la base de données </a:t>
            </a:r>
            <a:r>
              <a:rPr lang="fr-FR" sz="2000" b="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ImageNet</a:t>
            </a: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(on retire sa dernière couche)</a:t>
            </a:r>
          </a:p>
        </p:txBody>
      </p:sp>
    </p:spTree>
    <p:extLst>
      <p:ext uri="{BB962C8B-B14F-4D97-AF65-F5344CB8AC3E}">
        <p14:creationId xmlns:p14="http://schemas.microsoft.com/office/powerpoint/2010/main" val="3636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SERENADE: le </a:t>
            </a:r>
            <a:r>
              <a:rPr lang="en-US" dirty="0" err="1" smtClean="0"/>
              <a:t>modèle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33" y="800512"/>
            <a:ext cx="4098987" cy="39040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6700" y="815706"/>
            <a:ext cx="4320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d’un LSTM (comme précédemment) pour extraire de l’information de nos séquences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Longueurs des séquences 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jours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images / jour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passe de 10x1024 </a:t>
            </a:r>
            <a:r>
              <a:rPr lang="fr-FR" sz="2000" b="0" i="1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r>
              <a:rPr lang="fr-FR" sz="2000" b="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spatiales </a:t>
            </a: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2048 </a:t>
            </a:r>
            <a:r>
              <a:rPr lang="fr-FR" sz="2000" b="0" i="1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0" i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spatio-temporelles</a:t>
            </a:r>
            <a:endParaRPr lang="fr-FR" sz="20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SERENADE: le </a:t>
            </a:r>
            <a:r>
              <a:rPr lang="en-US" dirty="0" err="1" smtClean="0"/>
              <a:t>modèle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53415"/>
            <a:ext cx="4132509" cy="3203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6700" y="1059582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d’un </a:t>
            </a:r>
            <a:r>
              <a:rPr lang="fr-FR" sz="2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erceptron à trois couches pour décoder les </a:t>
            </a:r>
            <a:r>
              <a:rPr lang="fr-FR" sz="2000" b="0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  <a:r>
              <a:rPr lang="fr-FR" sz="20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spatio-temporelles</a:t>
            </a:r>
            <a:endParaRPr lang="fr-FR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Prédiction probabiliste gaussienne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Horizon de prédiction : 2 à 7 jours</a:t>
            </a:r>
          </a:p>
          <a:p>
            <a:endParaRPr lang="fr-FR" sz="20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c’est quoi un réseau de neurones artificiel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213920" y="915566"/>
            <a:ext cx="4841180" cy="43990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Classe d’algorithmes d’apprentissage automatique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neurone ≈ une transformation linéaire  + une transformation non-linéaire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Réseau de neurones = ensemble de neurones + graphe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Permet d’estimer une fonction en « l’apprenant »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minimisant une fonction « d’erreur 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l’aide d’un algorithme d’optimisation (p.ex. descente du gradient stochastique)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l’aide d’exemples (apprentissage supervisé)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1026" name="Picture 2" descr="réseaux de neurones feed-forwar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7" y="1635646"/>
            <a:ext cx="37433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Contexte et objectifs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 du modèle SERENADE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Premiers résultats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ilan et perspectives</a:t>
            </a: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1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Contexte et objectifs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 du modèle SERENADE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Premiers résultats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sz="2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ilan et perspectives</a:t>
            </a:r>
            <a:endParaRPr lang="fr-FR" sz="2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1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et objectifs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26497"/>
          <a:stretch/>
        </p:blipFill>
        <p:spPr>
          <a:xfrm>
            <a:off x="1209617" y="1646358"/>
            <a:ext cx="6519357" cy="1843291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4722737" y="1446055"/>
            <a:ext cx="3211646" cy="2190731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3" name="Flèche droite 2"/>
          <p:cNvSpPr/>
          <p:nvPr/>
        </p:nvSpPr>
        <p:spPr bwMode="auto">
          <a:xfrm>
            <a:off x="2735796" y="1446055"/>
            <a:ext cx="3672408" cy="1872208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Réseau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?????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499992" y="3635085"/>
            <a:ext cx="4464496" cy="938537"/>
            <a:chOff x="4469295" y="3635085"/>
            <a:chExt cx="4464496" cy="938537"/>
          </a:xfrm>
        </p:grpSpPr>
        <p:sp>
          <p:nvSpPr>
            <p:cNvPr id="10" name="Flèche courbée vers le haut 9"/>
            <p:cNvSpPr/>
            <p:nvPr/>
          </p:nvSpPr>
          <p:spPr bwMode="auto">
            <a:xfrm>
              <a:off x="5490026" y="3635085"/>
              <a:ext cx="1677068" cy="58572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 flipH="1">
              <a:off x="4469295" y="4235068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dirty="0" smtClean="0">
                  <a:solidFill>
                    <a:schemeClr val="tx1"/>
                  </a:solidFill>
                </a:rPr>
                <a:t>Horizon de prédiction : quelques heures</a:t>
              </a:r>
              <a:endParaRPr lang="fr-FR" sz="16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892628" y="3522249"/>
            <a:ext cx="5127643" cy="874965"/>
            <a:chOff x="5490025" y="3635085"/>
            <a:chExt cx="5127643" cy="874965"/>
          </a:xfrm>
        </p:grpSpPr>
        <p:sp>
          <p:nvSpPr>
            <p:cNvPr id="13" name="Flèche courbée vers le haut 12"/>
            <p:cNvSpPr/>
            <p:nvPr/>
          </p:nvSpPr>
          <p:spPr bwMode="auto">
            <a:xfrm>
              <a:off x="5490025" y="3635085"/>
              <a:ext cx="5127643" cy="58572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flipH="1">
              <a:off x="6087886" y="4171496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dirty="0" smtClean="0">
                  <a:solidFill>
                    <a:schemeClr val="tx1"/>
                  </a:solidFill>
                </a:rPr>
                <a:t>Horizon de prédiction : quelques jours</a:t>
              </a:r>
              <a:endParaRPr lang="fr-FR" sz="1600" b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38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Contexte et objectifs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 du modèle SERENADE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Premiers résultats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sz="2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ilan et perspectives</a:t>
            </a:r>
            <a:endParaRPr lang="fr-FR" sz="2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0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SERENADE : les </a:t>
            </a:r>
            <a:r>
              <a:rPr lang="en-US" dirty="0" err="1" smtClean="0"/>
              <a:t>données</a:t>
            </a:r>
            <a:r>
              <a:rPr lang="en-US" dirty="0" smtClean="0"/>
              <a:t> </a:t>
            </a:r>
            <a:r>
              <a:rPr lang="en-US" dirty="0" err="1" smtClean="0"/>
              <a:t>utilisées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1131590"/>
            <a:ext cx="4953372" cy="3086100"/>
          </a:xfrm>
        </p:spPr>
        <p:txBody>
          <a:bodyPr/>
          <a:lstStyle/>
          <a:p>
            <a:r>
              <a:rPr lang="fr-FR" sz="1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ML-</a:t>
            </a:r>
            <a:r>
              <a:rPr lang="fr-FR" sz="1800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ready</a:t>
            </a:r>
            <a:r>
              <a:rPr lang="fr-FR" sz="1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SDO/AIA images </a:t>
            </a:r>
            <a:r>
              <a:rPr lang="fr-F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(Galvez et al., 2019)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Longueur d’onde : 193 Å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05/2010 – 12/2018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512x512 pixels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Recalibrage, correction du vieillissement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 corrompues enlevées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Prétraitement en + (contraste, etc…)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Séquences de 10 images espacées de 12 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Indice </a:t>
            </a:r>
            <a:r>
              <a:rPr lang="fr-FR" sz="1800" i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</a:t>
            </a:r>
            <a:endParaRPr lang="fr-FR" sz="1800" i="1" dirty="0" smtClean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journalier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fr-FR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72000" y="38021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Richard Galvez et al., “A Machine-Learning Data Set Prepared from the NASA Solar Dynamics Observatory Mission,” </a:t>
            </a:r>
            <a:r>
              <a:rPr lang="en-US" sz="1200" b="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Astrophysical Journal Supplement Series</a:t>
            </a:r>
            <a:r>
              <a:rPr lang="en-US" sz="12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242, no. 1 (May 2019): 7, </a:t>
            </a:r>
            <a:r>
              <a:rPr lang="en-US" sz="12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https://doi.org/10.3847/1538-4365/ab1005</a:t>
            </a:r>
            <a:r>
              <a:rPr lang="en-US" sz="12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fr-FR" sz="12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31182"/>
            <a:ext cx="2592288" cy="25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826"/>
            <a:ext cx="8208912" cy="514632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372200" y="4299942"/>
            <a:ext cx="2765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 smtClean="0">
                <a:solidFill>
                  <a:schemeClr val="bg2"/>
                </a:solidFill>
              </a:rPr>
              <a:t>Extrait</a:t>
            </a:r>
            <a:r>
              <a:rPr lang="en-US" sz="1100" b="0" dirty="0" smtClean="0">
                <a:solidFill>
                  <a:schemeClr val="bg2"/>
                </a:solidFill>
              </a:rPr>
              <a:t> de (</a:t>
            </a:r>
            <a:r>
              <a:rPr lang="en-US" sz="1100" b="0" dirty="0" err="1" smtClean="0">
                <a:solidFill>
                  <a:schemeClr val="bg2"/>
                </a:solidFill>
              </a:rPr>
              <a:t>Bernoux</a:t>
            </a:r>
            <a:r>
              <a:rPr lang="en-US" sz="1100" b="0" dirty="0" smtClean="0">
                <a:solidFill>
                  <a:schemeClr val="bg2"/>
                </a:solidFill>
              </a:rPr>
              <a:t> et al.), </a:t>
            </a:r>
            <a:r>
              <a:rPr lang="en-US" sz="1100" b="0" dirty="0" err="1" smtClean="0">
                <a:solidFill>
                  <a:schemeClr val="bg2"/>
                </a:solidFill>
              </a:rPr>
              <a:t>en</a:t>
            </a:r>
            <a:r>
              <a:rPr lang="en-US" sz="1100" b="0" dirty="0" smtClean="0">
                <a:solidFill>
                  <a:schemeClr val="bg2"/>
                </a:solidFill>
              </a:rPr>
              <a:t> </a:t>
            </a:r>
            <a:r>
              <a:rPr lang="en-US" sz="1100" b="0" dirty="0" err="1" smtClean="0">
                <a:solidFill>
                  <a:schemeClr val="bg2"/>
                </a:solidFill>
              </a:rPr>
              <a:t>préparation</a:t>
            </a:r>
            <a:endParaRPr lang="en-US" sz="11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Contexte et objectifs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 du modèle SERENADE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Premiers résultats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sz="2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ilan et perspectives</a:t>
            </a:r>
            <a:endParaRPr lang="fr-FR" sz="2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SERENADE : les premiers </a:t>
            </a:r>
            <a:r>
              <a:rPr lang="en-US" dirty="0" err="1" smtClean="0"/>
              <a:t>résultats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EDB63-178B-5749-B083-B695C2F09B94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5566"/>
            <a:ext cx="6995896" cy="20917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78499" y="4394909"/>
            <a:ext cx="2765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err="1" smtClean="0">
                <a:solidFill>
                  <a:schemeClr val="bg2"/>
                </a:solidFill>
              </a:rPr>
              <a:t>Extrait</a:t>
            </a:r>
            <a:r>
              <a:rPr lang="en-US" sz="1100" b="0" dirty="0" smtClean="0">
                <a:solidFill>
                  <a:schemeClr val="bg2"/>
                </a:solidFill>
              </a:rPr>
              <a:t> de (</a:t>
            </a:r>
            <a:r>
              <a:rPr lang="en-US" sz="1100" b="0" dirty="0" err="1" smtClean="0">
                <a:solidFill>
                  <a:schemeClr val="bg2"/>
                </a:solidFill>
              </a:rPr>
              <a:t>Bernoux</a:t>
            </a:r>
            <a:r>
              <a:rPr lang="en-US" sz="1100" b="0" dirty="0" smtClean="0">
                <a:solidFill>
                  <a:schemeClr val="bg2"/>
                </a:solidFill>
              </a:rPr>
              <a:t> et al.), </a:t>
            </a:r>
            <a:r>
              <a:rPr lang="en-US" sz="1100" b="0" dirty="0" err="1" smtClean="0">
                <a:solidFill>
                  <a:schemeClr val="bg2"/>
                </a:solidFill>
              </a:rPr>
              <a:t>en</a:t>
            </a:r>
            <a:r>
              <a:rPr lang="en-US" sz="1100" b="0" dirty="0" smtClean="0">
                <a:solidFill>
                  <a:schemeClr val="bg2"/>
                </a:solidFill>
              </a:rPr>
              <a:t> </a:t>
            </a:r>
            <a:r>
              <a:rPr lang="en-US" sz="1100" b="0" dirty="0" err="1" smtClean="0">
                <a:solidFill>
                  <a:schemeClr val="bg2"/>
                </a:solidFill>
              </a:rPr>
              <a:t>préparation</a:t>
            </a:r>
            <a:endParaRPr lang="en-US" sz="1100" b="0" dirty="0">
              <a:solidFill>
                <a:schemeClr val="bg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6700" y="3051319"/>
            <a:ext cx="855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Illustration : Entraînement + Validation : 2010 à 2015 + 2017 &amp; 2018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b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nous avons aussi entraîné, validé et testé le modèle avec 72 différentes combinaisons différentes de sous-ensembles : </a:t>
            </a:r>
            <a:r>
              <a:rPr lang="fr-FR" sz="1800" b="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permet de caractériser l’efficacité du modèle en fonction des phases du cycle solaire</a:t>
            </a:r>
            <a:endParaRPr lang="fr-FR" sz="1800" b="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713</Words>
  <Application>Microsoft Office PowerPoint</Application>
  <PresentationFormat>Affichage à l'écran (16:9)</PresentationFormat>
  <Paragraphs>133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Courier New</vt:lpstr>
      <vt:lpstr>Geneva</vt:lpstr>
      <vt:lpstr>Open Sans</vt:lpstr>
      <vt:lpstr>Wingdings</vt:lpstr>
      <vt:lpstr>Nouvelle présentation</vt:lpstr>
      <vt:lpstr>Peut-on prévoir l’activité géomagnétique avec plusieurs jours d’avance en utilisant uniquement des réseaux de neurones pilotés par des images du Soleil ?</vt:lpstr>
      <vt:lpstr>Plan de la présentation</vt:lpstr>
      <vt:lpstr>Plan de la présentation</vt:lpstr>
      <vt:lpstr>Contexte et objectifs</vt:lpstr>
      <vt:lpstr>Plan de la présentation</vt:lpstr>
      <vt:lpstr>SERENADE : les données utilisées</vt:lpstr>
      <vt:lpstr>Présentation PowerPoint</vt:lpstr>
      <vt:lpstr>Plan de la présentation</vt:lpstr>
      <vt:lpstr>SERENADE : les premiers résultats</vt:lpstr>
      <vt:lpstr>SERENADE : les premiers résultats</vt:lpstr>
      <vt:lpstr>SERENADE : les premiers résultats</vt:lpstr>
      <vt:lpstr>Perspectives</vt:lpstr>
      <vt:lpstr>Présentation PowerPoint</vt:lpstr>
      <vt:lpstr>Présentation PowerPoint</vt:lpstr>
      <vt:lpstr>Contexte et objectifs</vt:lpstr>
      <vt:lpstr>SERENADE : le modèle</vt:lpstr>
      <vt:lpstr>SERENADE: le modèle</vt:lpstr>
      <vt:lpstr>SERENADE: le modèle</vt:lpstr>
      <vt:lpstr>Mais c’est quoi un réseau de neurones artificiel ?</vt:lpstr>
    </vt:vector>
  </TitlesOfParts>
  <Company>ONERA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Guillerme Bernoux</dc:creator>
  <cp:lastModifiedBy>Bernoux Guillerme</cp:lastModifiedBy>
  <cp:revision>293</cp:revision>
  <dcterms:created xsi:type="dcterms:W3CDTF">2020-09-14T08:12:08Z</dcterms:created>
  <dcterms:modified xsi:type="dcterms:W3CDTF">2022-05-19T06:50:53Z</dcterms:modified>
</cp:coreProperties>
</file>