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15"/>
  </p:notesMasterIdLst>
  <p:handoutMasterIdLst>
    <p:handoutMasterId r:id="rId16"/>
  </p:handoutMasterIdLst>
  <p:sldIdLst>
    <p:sldId id="291" r:id="rId2"/>
    <p:sldId id="404" r:id="rId3"/>
    <p:sldId id="292" r:id="rId4"/>
    <p:sldId id="293" r:id="rId5"/>
    <p:sldId id="578" r:id="rId6"/>
    <p:sldId id="579" r:id="rId7"/>
    <p:sldId id="577" r:id="rId8"/>
    <p:sldId id="580" r:id="rId9"/>
    <p:sldId id="581" r:id="rId10"/>
    <p:sldId id="560" r:id="rId11"/>
    <p:sldId id="294" r:id="rId12"/>
    <p:sldId id="295" r:id="rId13"/>
    <p:sldId id="380" r:id="rId14"/>
  </p:sldIdLst>
  <p:sldSz cx="12192000" cy="6858000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28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00"/>
    <a:srgbClr val="FF6600"/>
    <a:srgbClr val="009900"/>
    <a:srgbClr val="00CC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50" autoAdjust="0"/>
    <p:restoredTop sz="90955" autoAdjust="0"/>
  </p:normalViewPr>
  <p:slideViewPr>
    <p:cSldViewPr>
      <p:cViewPr>
        <p:scale>
          <a:sx n="50" d="100"/>
          <a:sy n="50" d="100"/>
        </p:scale>
        <p:origin x="986" y="2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092"/>
    </p:cViewPr>
  </p:sorterViewPr>
  <p:notesViewPr>
    <p:cSldViewPr>
      <p:cViewPr varScale="1">
        <p:scale>
          <a:sx n="101" d="100"/>
          <a:sy n="101" d="100"/>
        </p:scale>
        <p:origin x="-3564" y="-9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4F71A506-A90A-4A7A-AC2C-C8FEC4AA05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54802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7DEB546E-C2DB-482C-9518-E1C5933B664B}" type="datetimeFigureOut">
              <a:rPr lang="fr-FR" smtClean="0"/>
              <a:t>16/05/2022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r>
              <a:rPr lang="fr-FR" dirty="0" err="1"/>
              <a:t>ff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F562DB8-CBF0-404C-9804-A8F7873B72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2066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2" descr="lesia-transp-sstit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44625"/>
            <a:ext cx="2235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7" name="Rectangle 25"/>
          <p:cNvSpPr>
            <a:spLocks noGrp="1" noChangeArrowheads="1"/>
          </p:cNvSpPr>
          <p:nvPr>
            <p:ph type="title"/>
          </p:nvPr>
        </p:nvSpPr>
        <p:spPr>
          <a:xfrm>
            <a:off x="914400" y="1295400"/>
            <a:ext cx="10363200" cy="1143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/>
              <a:t>Cliquez et modifiez le titre</a:t>
            </a:r>
          </a:p>
        </p:txBody>
      </p:sp>
      <p:sp>
        <p:nvSpPr>
          <p:cNvPr id="5125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Cliquez pour modifier le style des sous-titres du masque</a:t>
            </a:r>
          </a:p>
        </p:txBody>
      </p:sp>
      <p:sp>
        <p:nvSpPr>
          <p:cNvPr id="9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400800"/>
            <a:ext cx="2438400" cy="457200"/>
          </a:xfrm>
        </p:spPr>
        <p:txBody>
          <a:bodyPr/>
          <a:lstStyle>
            <a:lvl1pPr algn="ctr" eaLnBrk="1" hangingPunct="1">
              <a:spcBef>
                <a:spcPct val="50000"/>
              </a:spcBef>
              <a:defRPr sz="1400">
                <a:latin typeface="+mn-lt"/>
                <a:ea typeface="ＭＳ Ｐゴシック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" name="Rectangle 28"/>
          <p:cNvSpPr>
            <a:spLocks noGrp="1" noChangeArrowheads="1"/>
          </p:cNvSpPr>
          <p:nvPr>
            <p:ph type="ftr" sz="quarter" idx="11"/>
          </p:nvPr>
        </p:nvSpPr>
        <p:spPr>
          <a:xfrm>
            <a:off x="2438400" y="6400800"/>
            <a:ext cx="47752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459" y="16894"/>
            <a:ext cx="1923627" cy="60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26156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BC18A-5360-4109-B9EC-B51D8DE2D12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6478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336617" y="152400"/>
            <a:ext cx="2590800" cy="571500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564217" y="152400"/>
            <a:ext cx="7569200" cy="571500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E9906-0028-426A-8CDF-21C162F8587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968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31" y="1026916"/>
            <a:ext cx="9810751" cy="892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0628" y="2312794"/>
            <a:ext cx="4833937" cy="4018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67438" y="2312790"/>
            <a:ext cx="4833937" cy="19556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67438" y="4375547"/>
            <a:ext cx="4833937" cy="19556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776206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7BB08C76-1C76-4BC1-8CEE-5C144083471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13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4A847-17B5-4D05-B768-13332D1F8B7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7551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F0C54-9476-4821-966D-8258B426836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2643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564217" y="1066800"/>
            <a:ext cx="508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47417" y="1066800"/>
            <a:ext cx="508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3C62B-263F-4947-8FB7-FE6768D4EC1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7081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26982-F1C3-4655-8B5F-2098922A694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6295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CFD53-8D2C-41A9-9E73-DC540021BA0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2896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76145-5908-4D6B-88A3-D7C25B09BBF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4930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C6C27-69D4-4320-AABF-D881D8227A6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9910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DF549-54D1-4BB7-8A91-D20D395604F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260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20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1" descr="CNRSfilaire-grand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" y="2286001"/>
            <a:ext cx="624417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43" descr="univ_paris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34" y="990601"/>
            <a:ext cx="579967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2641600" y="152400"/>
            <a:ext cx="9245600" cy="685800"/>
          </a:xfrm>
          <a:prstGeom prst="rect">
            <a:avLst/>
          </a:prstGeom>
          <a:noFill/>
          <a:ln>
            <a:noFill/>
          </a:ln>
          <a:effectLst>
            <a:outerShdw dist="25399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9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64217" y="1066800"/>
            <a:ext cx="10363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099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1600" y="64008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algn="ctr" rotWithShape="0">
              <a:schemeClr val="bg1">
                <a:alpha val="98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latin typeface="+mn-lt"/>
                <a:ea typeface="ＭＳ Ｐゴシック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100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400800"/>
            <a:ext cx="670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3101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550401" y="6400800"/>
            <a:ext cx="251036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latin typeface="+mn-lt"/>
                <a:ea typeface="ＭＳ Ｐゴシック" charset="-128"/>
              </a:defRPr>
            </a:lvl1pPr>
          </a:lstStyle>
          <a:p>
            <a:pPr>
              <a:defRPr/>
            </a:pPr>
            <a:fld id="{D5C7B3E2-68B2-4C87-BB35-DC0947861B0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33" name="Picture 48" descr="logo_UPMC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1"/>
            <a:ext cx="1456267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52" descr="lesia-transp-sstitre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42864"/>
            <a:ext cx="22352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56" descr="banderolle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067" y="-381000"/>
            <a:ext cx="4453467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373" y="148295"/>
            <a:ext cx="2453811" cy="7702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5" r:id="rId13"/>
  </p:sldLayoutIdLst>
  <p:hf hdr="0" ft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000">
          <a:solidFill>
            <a:srgbClr val="132E7D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000">
          <a:solidFill>
            <a:srgbClr val="132E7D"/>
          </a:solidFill>
          <a:latin typeface="Trebuchet MS" pitchFamily="2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000">
          <a:solidFill>
            <a:srgbClr val="132E7D"/>
          </a:solidFill>
          <a:latin typeface="Trebuchet MS" pitchFamily="2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000">
          <a:solidFill>
            <a:srgbClr val="132E7D"/>
          </a:solidFill>
          <a:latin typeface="Trebuchet MS" pitchFamily="2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000">
          <a:solidFill>
            <a:srgbClr val="132E7D"/>
          </a:solidFill>
          <a:latin typeface="Trebuchet MS" pitchFamily="28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4000">
          <a:solidFill>
            <a:srgbClr val="132E7D"/>
          </a:solidFill>
          <a:latin typeface="Trebuchet MS" pitchFamily="28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4000">
          <a:solidFill>
            <a:srgbClr val="132E7D"/>
          </a:solidFill>
          <a:latin typeface="Trebuchet MS" pitchFamily="28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4000">
          <a:solidFill>
            <a:srgbClr val="132E7D"/>
          </a:solidFill>
          <a:latin typeface="Trebuchet MS" pitchFamily="28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4000">
          <a:solidFill>
            <a:srgbClr val="132E7D"/>
          </a:solidFill>
          <a:latin typeface="Trebuchet MS" pitchFamily="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6.tiff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oleObject" Target="../embeddings/oleObject2.bin"/><Relationship Id="rId18" Type="http://schemas.openxmlformats.org/officeDocument/2006/relationships/image" Target="../media/image36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4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png"/><Relationship Id="rId11" Type="http://schemas.openxmlformats.org/officeDocument/2006/relationships/image" Target="../media/image23.wmf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2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9682163" y="6400800"/>
            <a:ext cx="2509837" cy="457200"/>
          </a:xfrm>
        </p:spPr>
        <p:txBody>
          <a:bodyPr/>
          <a:lstStyle/>
          <a:p>
            <a:pPr>
              <a:defRPr/>
            </a:pPr>
            <a:fld id="{F6F4A847-17B5-4D05-B768-13332D1F8B79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09" y="-42863"/>
            <a:ext cx="12287133" cy="6900863"/>
          </a:xfrm>
          <a:prstGeom prst="rect">
            <a:avLst/>
          </a:prstGeom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1ACBE9F6-FE01-48C3-819F-1BDB322CD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520" y="1196752"/>
            <a:ext cx="8064896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M. Maksimovic</a:t>
            </a:r>
          </a:p>
          <a:p>
            <a:pPr algn="ctr"/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CNRS &amp; LESIA, Observatoire de Paris-PSL</a:t>
            </a:r>
          </a:p>
          <a:p>
            <a:pPr algn="ctr"/>
            <a:endParaRPr lang="fr-FR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2300" b="1" dirty="0">
                <a:latin typeface="Calibri" panose="020F0502020204030204" pitchFamily="34" charset="0"/>
                <a:cs typeface="Calibri" panose="020F0502020204030204" pitchFamily="34" charset="0"/>
              </a:rPr>
              <a:t>A. Vecchio, S. Musset, X. Bonnin, V. </a:t>
            </a:r>
            <a:r>
              <a:rPr lang="fr-FR" sz="2300" b="1" dirty="0" err="1">
                <a:latin typeface="Calibri" panose="020F0502020204030204" pitchFamily="34" charset="0"/>
                <a:cs typeface="Calibri" panose="020F0502020204030204" pitchFamily="34" charset="0"/>
              </a:rPr>
              <a:t>Krupar</a:t>
            </a:r>
            <a:r>
              <a:rPr lang="fr-FR" sz="2300" b="1" dirty="0">
                <a:latin typeface="Calibri" panose="020F0502020204030204" pitchFamily="34" charset="0"/>
                <a:cs typeface="Calibri" panose="020F0502020204030204" pitchFamily="34" charset="0"/>
              </a:rPr>
              <a:t>, J. </a:t>
            </a:r>
            <a:r>
              <a:rPr lang="fr-FR" sz="2300" b="1" dirty="0" err="1">
                <a:latin typeface="Calibri" panose="020F0502020204030204" pitchFamily="34" charset="0"/>
                <a:cs typeface="Calibri" panose="020F0502020204030204" pitchFamily="34" charset="0"/>
              </a:rPr>
              <a:t>Souček</a:t>
            </a:r>
            <a:r>
              <a:rPr lang="fr-FR" sz="2300" b="1" dirty="0">
                <a:latin typeface="Calibri" panose="020F0502020204030204" pitchFamily="34" charset="0"/>
                <a:cs typeface="Calibri" panose="020F0502020204030204" pitchFamily="34" charset="0"/>
              </a:rPr>
              <a:t>, S. D. Bale, T. </a:t>
            </a:r>
            <a:r>
              <a:rPr lang="fr-FR" sz="23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Chust</a:t>
            </a:r>
            <a:r>
              <a:rPr lang="fr-FR" sz="2300" b="1" dirty="0">
                <a:latin typeface="Calibri" panose="020F0502020204030204" pitchFamily="34" charset="0"/>
                <a:cs typeface="Calibri" panose="020F0502020204030204" pitchFamily="34" charset="0"/>
              </a:rPr>
              <a:t>, Y. </a:t>
            </a:r>
            <a:r>
              <a:rPr lang="fr-FR" sz="23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Khotyaintsev</a:t>
            </a:r>
            <a:r>
              <a:rPr lang="fr-FR" sz="2300" b="1" dirty="0">
                <a:latin typeface="Calibri" panose="020F0502020204030204" pitchFamily="34" charset="0"/>
                <a:cs typeface="Calibri" panose="020F0502020204030204" pitchFamily="34" charset="0"/>
              </a:rPr>
              <a:t>, M. </a:t>
            </a:r>
            <a:r>
              <a:rPr lang="fr-FR" sz="2300" b="1" dirty="0" err="1">
                <a:latin typeface="Calibri" panose="020F0502020204030204" pitchFamily="34" charset="0"/>
                <a:cs typeface="Calibri" panose="020F0502020204030204" pitchFamily="34" charset="0"/>
              </a:rPr>
              <a:t>Kretzschmar</a:t>
            </a:r>
            <a:r>
              <a:rPr lang="fr-FR" sz="2300" b="1" dirty="0">
                <a:latin typeface="Calibri" panose="020F0502020204030204" pitchFamily="34" charset="0"/>
                <a:cs typeface="Calibri" panose="020F0502020204030204" pitchFamily="34" charset="0"/>
              </a:rPr>
              <a:t>, E. </a:t>
            </a:r>
            <a:r>
              <a:rPr lang="fr-FR" sz="2300" b="1" dirty="0" err="1">
                <a:latin typeface="Calibri" panose="020F0502020204030204" pitchFamily="34" charset="0"/>
                <a:cs typeface="Calibri" panose="020F0502020204030204" pitchFamily="34" charset="0"/>
              </a:rPr>
              <a:t>Lorfèvre</a:t>
            </a:r>
            <a:r>
              <a:rPr lang="fr-FR" sz="2300" b="1" dirty="0">
                <a:latin typeface="Calibri" panose="020F0502020204030204" pitchFamily="34" charset="0"/>
                <a:cs typeface="Calibri" panose="020F0502020204030204" pitchFamily="34" charset="0"/>
              </a:rPr>
              <a:t>, D. </a:t>
            </a:r>
            <a:r>
              <a:rPr lang="fr-FR" sz="2300" b="1" dirty="0" err="1">
                <a:latin typeface="Calibri" panose="020F0502020204030204" pitchFamily="34" charset="0"/>
                <a:cs typeface="Calibri" panose="020F0502020204030204" pitchFamily="34" charset="0"/>
              </a:rPr>
              <a:t>Plettemeier</a:t>
            </a:r>
            <a:r>
              <a:rPr lang="fr-FR" sz="23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300" b="1" dirty="0" err="1">
                <a:latin typeface="Calibri" panose="020F0502020204030204" pitchFamily="34" charset="0"/>
                <a:cs typeface="Calibri" panose="020F0502020204030204" pitchFamily="34" charset="0"/>
              </a:rPr>
              <a:t>M.Steller</a:t>
            </a:r>
            <a:r>
              <a:rPr lang="fr-FR" sz="2300" b="1" dirty="0">
                <a:latin typeface="Calibri" panose="020F0502020204030204" pitchFamily="34" charset="0"/>
                <a:cs typeface="Calibri" panose="020F0502020204030204" pitchFamily="34" charset="0"/>
              </a:rPr>
              <a:t>, Š. </a:t>
            </a:r>
            <a:r>
              <a:rPr lang="fr-FR" sz="2300" b="1" dirty="0" err="1">
                <a:latin typeface="Calibri" panose="020F0502020204030204" pitchFamily="34" charset="0"/>
                <a:cs typeface="Calibri" panose="020F0502020204030204" pitchFamily="34" charset="0"/>
              </a:rPr>
              <a:t>Štverák</a:t>
            </a:r>
            <a:r>
              <a:rPr lang="fr-FR" sz="2300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fr-FR" sz="2300" b="1" u="sng" dirty="0">
                <a:latin typeface="Calibri" panose="020F0502020204030204" pitchFamily="34" charset="0"/>
                <a:cs typeface="Calibri" panose="020F0502020204030204" pitchFamily="34" charset="0"/>
              </a:rPr>
              <a:t>et l’ensemble de l’équipe RPW</a:t>
            </a:r>
          </a:p>
          <a:p>
            <a:pPr algn="ctr"/>
            <a:endParaRPr lang="fr-FR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fr-FR" sz="2300" b="1" i="1" dirty="0">
                <a:latin typeface="Calibri" panose="020F0502020204030204" pitchFamily="34" charset="0"/>
                <a:cs typeface="Calibri" panose="020F0502020204030204" pitchFamily="34" charset="0"/>
              </a:rPr>
              <a:t>PNST 2022, Marseille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6818EED1-2C07-48A5-B3D9-988F33684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337" y="0"/>
            <a:ext cx="810882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latin typeface="Calibri" panose="020F0502020204030204" pitchFamily="34" charset="0"/>
                <a:cs typeface="Calibri" panose="020F0502020204030204" pitchFamily="34" charset="0"/>
              </a:rPr>
              <a:t>Observations multi-satellites des émissions radio solaires de Type III</a:t>
            </a:r>
            <a:endParaRPr lang="fr-FR" sz="3200" b="1" i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365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9682163" y="6400800"/>
            <a:ext cx="2509837" cy="457200"/>
          </a:xfrm>
        </p:spPr>
        <p:txBody>
          <a:bodyPr/>
          <a:lstStyle/>
          <a:p>
            <a:pPr>
              <a:defRPr/>
            </a:pPr>
            <a:fld id="{F6F4A847-17B5-4D05-B768-13332D1F8B79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3079397" y="190381"/>
            <a:ext cx="6689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latin typeface="Calibri" panose="020F0502020204030204" pitchFamily="34" charset="0"/>
                <a:cs typeface="Calibri" panose="020F0502020204030204" pitchFamily="34" charset="0"/>
              </a:rPr>
              <a:t>Ground </a:t>
            </a:r>
            <a:r>
              <a:rPr lang="fr-FR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based</a:t>
            </a:r>
            <a:r>
              <a:rPr lang="fr-FR" sz="3600" b="1" dirty="0">
                <a:latin typeface="Calibri" panose="020F0502020204030204" pitchFamily="34" charset="0"/>
                <a:cs typeface="Calibri" panose="020F0502020204030204" pitchFamily="34" charset="0"/>
              </a:rPr>
              <a:t> radio </a:t>
            </a:r>
            <a:r>
              <a:rPr lang="fr-FR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observatories</a:t>
            </a:r>
            <a:endParaRPr lang="fr-FR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908045" y="5629372"/>
            <a:ext cx="10553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</a:rPr>
              <a:t>LOFAR</a:t>
            </a:r>
          </a:p>
          <a:p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798" y="682796"/>
            <a:ext cx="5238812" cy="6172004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371" y="759303"/>
            <a:ext cx="3840710" cy="51179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16CF0F-09ED-4FB2-9FFE-3E70C94AA0FA}"/>
              </a:ext>
            </a:extLst>
          </p:cNvPr>
          <p:cNvSpPr/>
          <p:nvPr/>
        </p:nvSpPr>
        <p:spPr bwMode="auto">
          <a:xfrm>
            <a:off x="4439816" y="1988840"/>
            <a:ext cx="1944216" cy="244827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010A712-309D-4D9E-BA4A-2CAB06322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848" y="1844824"/>
            <a:ext cx="1584176" cy="131036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D626FE7-BF52-4640-AE5C-D039E6577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0971" y="3768798"/>
            <a:ext cx="2287986" cy="112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84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8B760D4-046C-4071-82A0-48A4E19343C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682163" y="6400800"/>
            <a:ext cx="2509837" cy="457200"/>
          </a:xfrm>
        </p:spPr>
        <p:txBody>
          <a:bodyPr/>
          <a:lstStyle/>
          <a:p>
            <a:pPr>
              <a:defRPr/>
            </a:pPr>
            <a:fld id="{F6F4A847-17B5-4D05-B768-13332D1F8B79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9F08A5E-6EE3-405F-A481-BB160BB23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8" y="692696"/>
            <a:ext cx="8364720" cy="560832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7886498-8F13-46AF-BF42-8DB8084E4672}"/>
              </a:ext>
            </a:extLst>
          </p:cNvPr>
          <p:cNvSpPr txBox="1"/>
          <p:nvPr/>
        </p:nvSpPr>
        <p:spPr>
          <a:xfrm>
            <a:off x="8688288" y="1124744"/>
            <a:ext cx="2524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Musset et al, 2021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243C8C3-7929-40BB-8C8A-18A678ADE359}"/>
              </a:ext>
            </a:extLst>
          </p:cNvPr>
          <p:cNvSpPr txBox="1"/>
          <p:nvPr/>
        </p:nvSpPr>
        <p:spPr>
          <a:xfrm>
            <a:off x="8688115" y="2204864"/>
            <a:ext cx="3312542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N.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Chrysaphi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&amp; M. Maksimovic, The angular dependence of spectroscopic solar radio measurements using multi-spacecraft observations, poster </a:t>
            </a:r>
            <a:endParaRPr lang="fr-F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792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8B760D4-046C-4071-82A0-48A4E19343C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682163" y="6400800"/>
            <a:ext cx="2509837" cy="457200"/>
          </a:xfrm>
        </p:spPr>
        <p:txBody>
          <a:bodyPr/>
          <a:lstStyle/>
          <a:p>
            <a:pPr>
              <a:defRPr/>
            </a:pPr>
            <a:fld id="{F6F4A847-17B5-4D05-B768-13332D1F8B79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28FAB6F-EA97-4BAB-A498-8D2B597C2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448" y="148428"/>
            <a:ext cx="5316524" cy="656114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F19F684-1BF0-4B8B-8005-A17CC0E7A426}"/>
              </a:ext>
            </a:extLst>
          </p:cNvPr>
          <p:cNvSpPr txBox="1"/>
          <p:nvPr/>
        </p:nvSpPr>
        <p:spPr>
          <a:xfrm>
            <a:off x="7189575" y="226368"/>
            <a:ext cx="26246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21 March 2022</a:t>
            </a:r>
          </a:p>
          <a:p>
            <a:pPr algn="ctr"/>
            <a:r>
              <a:rPr lang="fr-FR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Perihelion</a:t>
            </a:r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event</a:t>
            </a:r>
            <a:endParaRPr lang="fr-F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C9E2356-210D-4B28-96B5-E69A72B98408}"/>
              </a:ext>
            </a:extLst>
          </p:cNvPr>
          <p:cNvSpPr txBox="1"/>
          <p:nvPr/>
        </p:nvSpPr>
        <p:spPr>
          <a:xfrm>
            <a:off x="7032104" y="6169967"/>
            <a:ext cx="2647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Courtesy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S.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Krucker</a:t>
            </a:r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B893F01-BA8B-4386-8C82-9D6A6052C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80" y="1265271"/>
            <a:ext cx="4715117" cy="240994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129742A-9691-4EA3-921E-EFC7974F9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1966" y="3495548"/>
            <a:ext cx="4667490" cy="244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32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767408" y="-99392"/>
            <a:ext cx="10363200" cy="1143000"/>
          </a:xfrm>
        </p:spPr>
        <p:txBody>
          <a:bodyPr/>
          <a:lstStyle/>
          <a:p>
            <a:r>
              <a:rPr lang="fr-FR" sz="4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9682163" y="6400800"/>
            <a:ext cx="2509837" cy="457200"/>
          </a:xfrm>
        </p:spPr>
        <p:txBody>
          <a:bodyPr/>
          <a:lstStyle/>
          <a:p>
            <a:pPr>
              <a:defRPr/>
            </a:pPr>
            <a:fld id="{F6F4A847-17B5-4D05-B768-13332D1F8B79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35360" y="1379697"/>
            <a:ext cx="115212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3600" b="1" dirty="0">
                <a:latin typeface="Calibri" panose="020F0502020204030204" pitchFamily="34" charset="0"/>
                <a:cs typeface="Calibri" panose="020F0502020204030204" pitchFamily="34" charset="0"/>
              </a:rPr>
              <a:t>The RPW instrument </a:t>
            </a:r>
            <a:r>
              <a:rPr lang="fr-FR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3600" b="1" dirty="0">
                <a:latin typeface="Calibri" panose="020F0502020204030204" pitchFamily="34" charset="0"/>
                <a:cs typeface="Calibri" panose="020F0502020204030204" pitchFamily="34" charset="0"/>
              </a:rPr>
              <a:t> operating </a:t>
            </a:r>
            <a:r>
              <a:rPr lang="fr-FR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extremely</a:t>
            </a:r>
            <a:r>
              <a:rPr lang="fr-FR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well</a:t>
            </a:r>
            <a:r>
              <a:rPr lang="fr-FR" sz="3600" b="1" dirty="0"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3600" b="1" dirty="0">
                <a:latin typeface="Calibri" panose="020F0502020204030204" pitchFamily="34" charset="0"/>
                <a:cs typeface="Calibri" panose="020F0502020204030204" pitchFamily="34" charset="0"/>
              </a:rPr>
              <a:t>… but </a:t>
            </a:r>
            <a:r>
              <a:rPr lang="fr-FR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fr-FR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unfortunately</a:t>
            </a:r>
            <a:r>
              <a:rPr lang="fr-FR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sitting</a:t>
            </a:r>
            <a:r>
              <a:rPr lang="fr-FR" sz="3600" b="1" dirty="0">
                <a:latin typeface="Calibri" panose="020F0502020204030204" pitchFamily="34" charset="0"/>
                <a:cs typeface="Calibri" panose="020F0502020204030204" pitchFamily="34" charset="0"/>
              </a:rPr>
              <a:t> on a </a:t>
            </a:r>
            <a:r>
              <a:rPr lang="fr-FR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very</a:t>
            </a:r>
            <a:r>
              <a:rPr lang="fr-FR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noisy</a:t>
            </a:r>
            <a:r>
              <a:rPr lang="fr-FR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spacecraft</a:t>
            </a:r>
            <a:r>
              <a:rPr lang="fr-FR" sz="36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FR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Many</a:t>
            </a:r>
            <a:r>
              <a:rPr lang="fr-FR" sz="3600" b="1" dirty="0">
                <a:latin typeface="Calibri" panose="020F0502020204030204" pitchFamily="34" charset="0"/>
                <a:cs typeface="Calibri" panose="020F0502020204030204" pitchFamily="34" charset="0"/>
              </a:rPr>
              <a:t> S/C  and a few instrument) EMC perturbations.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3600" b="1" dirty="0">
                <a:latin typeface="Calibri" panose="020F0502020204030204" pitchFamily="34" charset="0"/>
                <a:cs typeface="Calibri" panose="020F0502020204030204" pitchFamily="34" charset="0"/>
              </a:rPr>
              <a:t>First Magnetic component of the EM radio </a:t>
            </a:r>
            <a:r>
              <a:rPr lang="fr-FR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wave</a:t>
            </a:r>
            <a:endParaRPr lang="fr-FR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3600" b="1" dirty="0">
                <a:latin typeface="Calibri" panose="020F0502020204030204" pitchFamily="34" charset="0"/>
                <a:cs typeface="Calibri" panose="020F0502020204030204" pitchFamily="34" charset="0"/>
              </a:rPr>
              <a:t>First In-situ Type III </a:t>
            </a:r>
            <a:r>
              <a:rPr lang="fr-FR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bursts</a:t>
            </a:r>
            <a:r>
              <a:rPr lang="fr-FR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associated</a:t>
            </a:r>
            <a:r>
              <a:rPr lang="fr-FR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3600" b="1" dirty="0">
                <a:latin typeface="Calibri" panose="020F0502020204030204" pitchFamily="34" charset="0"/>
                <a:cs typeface="Calibri" panose="020F0502020204030204" pitchFamily="34" charset="0"/>
              </a:rPr>
              <a:t> Langmuir </a:t>
            </a:r>
            <a:r>
              <a:rPr lang="fr-FR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waves</a:t>
            </a:r>
            <a:r>
              <a:rPr lang="fr-FR" sz="3600" b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energetic</a:t>
            </a:r>
            <a:r>
              <a:rPr lang="fr-FR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electrons</a:t>
            </a:r>
            <a:endParaRPr lang="fr-FR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Already</a:t>
            </a:r>
            <a:r>
              <a:rPr lang="fr-FR" sz="3600" b="1" dirty="0">
                <a:latin typeface="Calibri" panose="020F0502020204030204" pitchFamily="34" charset="0"/>
                <a:cs typeface="Calibri" panose="020F0502020204030204" pitchFamily="34" charset="0"/>
              </a:rPr>
              <a:t> ~40 </a:t>
            </a:r>
            <a:r>
              <a:rPr lang="fr-FR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r>
              <a:rPr lang="fr-FR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involving</a:t>
            </a:r>
            <a:r>
              <a:rPr lang="fr-FR" sz="3600" b="1" dirty="0">
                <a:latin typeface="Calibri" panose="020F0502020204030204" pitchFamily="34" charset="0"/>
                <a:cs typeface="Calibri" panose="020F0502020204030204" pitchFamily="34" charset="0"/>
              </a:rPr>
              <a:t> EUI, STIX, EPD &amp; RPW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fr-FR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35"/>
    </mc:Choice>
    <mc:Fallback xmlns="">
      <p:transition spd="slow" advTm="52235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9682163" y="6400800"/>
            <a:ext cx="2509837" cy="457200"/>
          </a:xfrm>
        </p:spPr>
        <p:txBody>
          <a:bodyPr/>
          <a:lstStyle/>
          <a:p>
            <a:pPr>
              <a:defRPr/>
            </a:pPr>
            <a:fld id="{F6F4A847-17B5-4D05-B768-13332D1F8B79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271" y="0"/>
            <a:ext cx="12276540" cy="6858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127448" y="836712"/>
            <a:ext cx="24754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February</a:t>
            </a:r>
            <a:r>
              <a:rPr lang="fr-F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10, 2020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KSC, Florida</a:t>
            </a:r>
          </a:p>
        </p:txBody>
      </p:sp>
    </p:spTree>
    <p:extLst>
      <p:ext uri="{BB962C8B-B14F-4D97-AF65-F5344CB8AC3E}">
        <p14:creationId xmlns:p14="http://schemas.microsoft.com/office/powerpoint/2010/main" val="1745874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8B760D4-046C-4071-82A0-48A4E19343C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682163" y="6400800"/>
            <a:ext cx="2509837" cy="457200"/>
          </a:xfrm>
        </p:spPr>
        <p:txBody>
          <a:bodyPr/>
          <a:lstStyle/>
          <a:p>
            <a:pPr>
              <a:defRPr/>
            </a:pPr>
            <a:fld id="{F6F4A847-17B5-4D05-B768-13332D1F8B79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09FF373-34AF-47A5-BC13-1CB30E285284}"/>
              </a:ext>
            </a:extLst>
          </p:cNvPr>
          <p:cNvSpPr txBox="1"/>
          <p:nvPr/>
        </p:nvSpPr>
        <p:spPr>
          <a:xfrm>
            <a:off x="4223792" y="294136"/>
            <a:ext cx="3707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RPW instrument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F49A0AC-DDAB-45FC-9071-0C59024FF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1158221"/>
            <a:ext cx="7761212" cy="482453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9109152-5609-4152-9147-076F0ABDF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1124744"/>
            <a:ext cx="6359326" cy="49388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B96EF32-E80F-4E41-8BE9-20AC768AD703}"/>
              </a:ext>
            </a:extLst>
          </p:cNvPr>
          <p:cNvSpPr/>
          <p:nvPr/>
        </p:nvSpPr>
        <p:spPr bwMode="auto">
          <a:xfrm>
            <a:off x="6384032" y="5157192"/>
            <a:ext cx="864096" cy="108012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6A8D76F-EB7E-44D3-90EB-DFC8F76143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4989300"/>
            <a:ext cx="1584176" cy="150091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7003A74-D698-4F75-9561-AE339C87EF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5" y="580702"/>
            <a:ext cx="2501059" cy="22002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BBE3C0-410A-433F-9672-20B1910BB8D9}"/>
              </a:ext>
            </a:extLst>
          </p:cNvPr>
          <p:cNvSpPr/>
          <p:nvPr/>
        </p:nvSpPr>
        <p:spPr bwMode="auto">
          <a:xfrm>
            <a:off x="407368" y="2780928"/>
            <a:ext cx="1656184" cy="7920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2354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8B760D4-046C-4071-82A0-48A4E19343C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682163" y="6400800"/>
            <a:ext cx="2509837" cy="457200"/>
          </a:xfrm>
        </p:spPr>
        <p:txBody>
          <a:bodyPr/>
          <a:lstStyle/>
          <a:p>
            <a:pPr>
              <a:defRPr/>
            </a:pPr>
            <a:fld id="{F6F4A847-17B5-4D05-B768-13332D1F8B79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  <p:sp>
        <p:nvSpPr>
          <p:cNvPr id="6" name="Espace réservé de la date 3">
            <a:extLst>
              <a:ext uri="{FF2B5EF4-FFF2-40B4-BE49-F238E27FC236}">
                <a16:creationId xmlns:a16="http://schemas.microsoft.com/office/drawing/2014/main" id="{FDFEB171-69EA-43D5-8DF7-07069A484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00800"/>
            <a:ext cx="2438400" cy="457200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4">
            <a:extLst>
              <a:ext uri="{FF2B5EF4-FFF2-40B4-BE49-F238E27FC236}">
                <a16:creationId xmlns:a16="http://schemas.microsoft.com/office/drawing/2014/main" id="{1EDD720F-DB00-4CFC-B613-DA5398FA2549}"/>
              </a:ext>
            </a:extLst>
          </p:cNvPr>
          <p:cNvSpPr txBox="1">
            <a:spLocks/>
          </p:cNvSpPr>
          <p:nvPr/>
        </p:nvSpPr>
        <p:spPr bwMode="auto">
          <a:xfrm>
            <a:off x="9682163" y="6400800"/>
            <a:ext cx="2509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28" charset="-128"/>
                <a:cs typeface="+mn-cs"/>
              </a:defRPr>
            </a:lvl9pPr>
          </a:lstStyle>
          <a:p>
            <a:pPr>
              <a:defRPr/>
            </a:pPr>
            <a:fld id="{F6F4A847-17B5-4D05-B768-13332D1F8B79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A8FB25D-4B81-43CB-990F-E8145A9ED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20660" cy="67625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B97CACE-EC94-4A92-9B13-2A5487F8FB76}"/>
              </a:ext>
            </a:extLst>
          </p:cNvPr>
          <p:cNvSpPr/>
          <p:nvPr/>
        </p:nvSpPr>
        <p:spPr bwMode="auto">
          <a:xfrm>
            <a:off x="8472264" y="5805264"/>
            <a:ext cx="2520280" cy="2880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3F8423A-1D92-4E72-B1F1-2D03A564B5D6}"/>
              </a:ext>
            </a:extLst>
          </p:cNvPr>
          <p:cNvSpPr txBox="1"/>
          <p:nvPr/>
        </p:nvSpPr>
        <p:spPr>
          <a:xfrm>
            <a:off x="4184618" y="3851756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B9AD210-E544-40FF-BDAE-1EE99BCBE7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8BAB73A-970C-4238-A584-8D568D8F51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76" y="1340768"/>
            <a:ext cx="3365265" cy="227729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DC8B57B-9270-4714-9179-E0383E535E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9776" y="1497375"/>
            <a:ext cx="3972911" cy="210280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589A2D0-A992-47EE-80B2-2C48B2CCACDD}"/>
              </a:ext>
            </a:extLst>
          </p:cNvPr>
          <p:cNvSpPr/>
          <p:nvPr/>
        </p:nvSpPr>
        <p:spPr bwMode="auto">
          <a:xfrm>
            <a:off x="7896200" y="3851756"/>
            <a:ext cx="504056" cy="10894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7F6C7-8EED-464E-B2F3-CDD7910BD420}"/>
              </a:ext>
            </a:extLst>
          </p:cNvPr>
          <p:cNvSpPr/>
          <p:nvPr/>
        </p:nvSpPr>
        <p:spPr bwMode="auto">
          <a:xfrm>
            <a:off x="8059042" y="1497375"/>
            <a:ext cx="341214" cy="272371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1DEDE33-C256-40C0-AB71-2A2892B4E2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5067" y="1340769"/>
            <a:ext cx="3797598" cy="338663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EC218F-ACA5-4670-BDA6-3DD1B1CFD216}"/>
              </a:ext>
            </a:extLst>
          </p:cNvPr>
          <p:cNvSpPr/>
          <p:nvPr/>
        </p:nvSpPr>
        <p:spPr bwMode="auto">
          <a:xfrm>
            <a:off x="47328" y="4509120"/>
            <a:ext cx="4896544" cy="225347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BC96D8-4734-4EEB-8E6C-A67B7D27AEC6}"/>
              </a:ext>
            </a:extLst>
          </p:cNvPr>
          <p:cNvSpPr/>
          <p:nvPr/>
        </p:nvSpPr>
        <p:spPr bwMode="auto">
          <a:xfrm>
            <a:off x="10992544" y="5877272"/>
            <a:ext cx="1152128" cy="88532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5BC750-F32D-4B6C-8A9E-439BD6E6C54D}"/>
              </a:ext>
            </a:extLst>
          </p:cNvPr>
          <p:cNvSpPr/>
          <p:nvPr/>
        </p:nvSpPr>
        <p:spPr bwMode="auto">
          <a:xfrm>
            <a:off x="4872024" y="3800375"/>
            <a:ext cx="3163006" cy="26529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84E5D0-CC62-48BB-8B6E-8F2384BB8201}"/>
              </a:ext>
            </a:extLst>
          </p:cNvPr>
          <p:cNvSpPr/>
          <p:nvPr/>
        </p:nvSpPr>
        <p:spPr bwMode="auto">
          <a:xfrm>
            <a:off x="7616712" y="5301208"/>
            <a:ext cx="711536" cy="41621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E6BB140-EBE0-443E-91C8-DBE6213B3E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4205" y="3623265"/>
            <a:ext cx="3291663" cy="108941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D0F15EE-62A3-4127-806A-07DE506B7434}"/>
              </a:ext>
            </a:extLst>
          </p:cNvPr>
          <p:cNvSpPr/>
          <p:nvPr/>
        </p:nvSpPr>
        <p:spPr bwMode="auto">
          <a:xfrm>
            <a:off x="4747446" y="4842448"/>
            <a:ext cx="3318422" cy="1466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papers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for the A&amp;A first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special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issue in 2021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9DC173D-FBDA-4A0A-9192-4F1496F45E16}"/>
              </a:ext>
            </a:extLst>
          </p:cNvPr>
          <p:cNvSpPr txBox="1"/>
          <p:nvPr/>
        </p:nvSpPr>
        <p:spPr>
          <a:xfrm>
            <a:off x="325804" y="4548505"/>
            <a:ext cx="3672407" cy="20621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T. </a:t>
            </a:r>
            <a:r>
              <a:rPr lang="fr-FR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Chust</a:t>
            </a:r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 et al., poster, Le récepteur LFR/RPW : Performances en vol et observations d'ondes sur le mode sifflement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L. </a:t>
            </a:r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Colomban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et al., What is the role of whistler waves in shaping of the solar wind electron function between 0.17 and 1 AU ? </a:t>
            </a:r>
            <a:endParaRPr lang="fr-F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25155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641772"/>
            <a:ext cx="8791575" cy="598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ZoneTexte 2"/>
          <p:cNvSpPr txBox="1">
            <a:spLocks noChangeArrowheads="1"/>
          </p:cNvSpPr>
          <p:nvPr/>
        </p:nvSpPr>
        <p:spPr bwMode="auto">
          <a:xfrm>
            <a:off x="4086398" y="3069059"/>
            <a:ext cx="1519238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b="1">
                <a:solidFill>
                  <a:srgbClr val="FF0000"/>
                </a:solidFill>
              </a:rPr>
              <a:t>EUI &amp; STIX</a:t>
            </a:r>
          </a:p>
        </p:txBody>
      </p:sp>
      <p:sp>
        <p:nvSpPr>
          <p:cNvPr id="17413" name="ZoneTexte 4"/>
          <p:cNvSpPr txBox="1">
            <a:spLocks noChangeArrowheads="1"/>
          </p:cNvSpPr>
          <p:nvPr/>
        </p:nvSpPr>
        <p:spPr bwMode="auto">
          <a:xfrm>
            <a:off x="9702973" y="1875259"/>
            <a:ext cx="8001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b="1">
                <a:solidFill>
                  <a:srgbClr val="FF0000"/>
                </a:solidFill>
              </a:rPr>
              <a:t>RPW</a:t>
            </a:r>
          </a:p>
        </p:txBody>
      </p:sp>
      <p:sp>
        <p:nvSpPr>
          <p:cNvPr id="2" name="Rectangle 1"/>
          <p:cNvSpPr/>
          <p:nvPr/>
        </p:nvSpPr>
        <p:spPr>
          <a:xfrm>
            <a:off x="6246986" y="3796135"/>
            <a:ext cx="1871662" cy="2808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712" y="3962822"/>
            <a:ext cx="2255837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6" name="ZoneTexte 2"/>
          <p:cNvSpPr txBox="1">
            <a:spLocks noChangeArrowheads="1"/>
          </p:cNvSpPr>
          <p:nvPr/>
        </p:nvSpPr>
        <p:spPr bwMode="auto">
          <a:xfrm>
            <a:off x="7512224" y="4559722"/>
            <a:ext cx="779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b="1">
                <a:solidFill>
                  <a:srgbClr val="FF0000"/>
                </a:solidFill>
              </a:rPr>
              <a:t>SWA</a:t>
            </a:r>
          </a:p>
        </p:txBody>
      </p:sp>
      <p:sp>
        <p:nvSpPr>
          <p:cNvPr id="17419" name="Text Box 68"/>
          <p:cNvSpPr txBox="1">
            <a:spLocks noChangeArrowheads="1"/>
          </p:cNvSpPr>
          <p:nvPr/>
        </p:nvSpPr>
        <p:spPr bwMode="auto">
          <a:xfrm>
            <a:off x="5886623" y="5836071"/>
            <a:ext cx="3024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600" b="1">
                <a:solidFill>
                  <a:srgbClr val="0033CC"/>
                </a:solidFill>
                <a:latin typeface="Comic Sans MS" panose="030F0702030302020204" pitchFamily="66" charset="0"/>
              </a:rPr>
              <a:t>Ondes de Langmuir élec. </a:t>
            </a:r>
          </a:p>
          <a:p>
            <a:pPr algn="ctr" eaLnBrk="1" hangingPunct="1"/>
            <a:r>
              <a:rPr lang="fr-FR" sz="1600" b="1">
                <a:solidFill>
                  <a:srgbClr val="0033CC"/>
                </a:solidFill>
                <a:latin typeface="Comic Sans MS" panose="030F0702030302020204" pitchFamily="66" charset="0"/>
              </a:rPr>
              <a:t>→ émission E.M.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C6F3D0-3D0E-4A1D-A61F-DD484CFA987F}"/>
              </a:ext>
            </a:extLst>
          </p:cNvPr>
          <p:cNvSpPr/>
          <p:nvPr/>
        </p:nvSpPr>
        <p:spPr bwMode="auto">
          <a:xfrm>
            <a:off x="6168008" y="3501008"/>
            <a:ext cx="5382818" cy="31683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D73489-173F-4B87-B7CE-3E38E1315BD1}"/>
              </a:ext>
            </a:extLst>
          </p:cNvPr>
          <p:cNvSpPr/>
          <p:nvPr/>
        </p:nvSpPr>
        <p:spPr bwMode="auto">
          <a:xfrm>
            <a:off x="8130006" y="764704"/>
            <a:ext cx="3702205" cy="316835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B68C11-826C-438F-9929-B4D88F4971F3}"/>
              </a:ext>
            </a:extLst>
          </p:cNvPr>
          <p:cNvSpPr/>
          <p:nvPr/>
        </p:nvSpPr>
        <p:spPr bwMode="auto">
          <a:xfrm>
            <a:off x="7176121" y="1059830"/>
            <a:ext cx="2304256" cy="164908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28" charset="-12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8ED3E53-C871-4D3D-935A-05D3CE01D187}"/>
              </a:ext>
            </a:extLst>
          </p:cNvPr>
          <p:cNvSpPr txBox="1"/>
          <p:nvPr/>
        </p:nvSpPr>
        <p:spPr>
          <a:xfrm>
            <a:off x="356779" y="639118"/>
            <a:ext cx="26642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Synergetic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science on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flare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electrons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195EEE8-EC68-4AE2-A8B9-AE5080F78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624" y="2108147"/>
            <a:ext cx="2177008" cy="197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27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641772"/>
            <a:ext cx="8791575" cy="598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ZoneTexte 2"/>
          <p:cNvSpPr txBox="1">
            <a:spLocks noChangeArrowheads="1"/>
          </p:cNvSpPr>
          <p:nvPr/>
        </p:nvSpPr>
        <p:spPr bwMode="auto">
          <a:xfrm>
            <a:off x="4086398" y="3069059"/>
            <a:ext cx="1519238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b="1">
                <a:solidFill>
                  <a:srgbClr val="FF0000"/>
                </a:solidFill>
              </a:rPr>
              <a:t>EUI &amp; STIX</a:t>
            </a:r>
          </a:p>
        </p:txBody>
      </p:sp>
      <p:sp>
        <p:nvSpPr>
          <p:cNvPr id="17413" name="ZoneTexte 4"/>
          <p:cNvSpPr txBox="1">
            <a:spLocks noChangeArrowheads="1"/>
          </p:cNvSpPr>
          <p:nvPr/>
        </p:nvSpPr>
        <p:spPr bwMode="auto">
          <a:xfrm>
            <a:off x="9702973" y="1875259"/>
            <a:ext cx="8001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b="1">
                <a:solidFill>
                  <a:srgbClr val="FF0000"/>
                </a:solidFill>
              </a:rPr>
              <a:t>RPW</a:t>
            </a:r>
          </a:p>
        </p:txBody>
      </p:sp>
      <p:sp>
        <p:nvSpPr>
          <p:cNvPr id="2" name="Rectangle 1"/>
          <p:cNvSpPr/>
          <p:nvPr/>
        </p:nvSpPr>
        <p:spPr>
          <a:xfrm>
            <a:off x="6246986" y="3796135"/>
            <a:ext cx="1871662" cy="2808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712" y="3962822"/>
            <a:ext cx="2255837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6" name="ZoneTexte 2"/>
          <p:cNvSpPr txBox="1">
            <a:spLocks noChangeArrowheads="1"/>
          </p:cNvSpPr>
          <p:nvPr/>
        </p:nvSpPr>
        <p:spPr bwMode="auto">
          <a:xfrm>
            <a:off x="7512224" y="4559722"/>
            <a:ext cx="779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b="1">
                <a:solidFill>
                  <a:srgbClr val="FF0000"/>
                </a:solidFill>
              </a:rPr>
              <a:t>SWA</a:t>
            </a:r>
          </a:p>
        </p:txBody>
      </p:sp>
      <p:sp>
        <p:nvSpPr>
          <p:cNvPr id="17419" name="Text Box 68"/>
          <p:cNvSpPr txBox="1">
            <a:spLocks noChangeArrowheads="1"/>
          </p:cNvSpPr>
          <p:nvPr/>
        </p:nvSpPr>
        <p:spPr bwMode="auto">
          <a:xfrm>
            <a:off x="5886623" y="5836071"/>
            <a:ext cx="3024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sz="1600" b="1">
                <a:solidFill>
                  <a:srgbClr val="0033CC"/>
                </a:solidFill>
                <a:latin typeface="Comic Sans MS" panose="030F0702030302020204" pitchFamily="66" charset="0"/>
              </a:rPr>
              <a:t>Ondes de Langmuir élec. </a:t>
            </a:r>
          </a:p>
          <a:p>
            <a:pPr algn="ctr" eaLnBrk="1" hangingPunct="1"/>
            <a:r>
              <a:rPr lang="fr-FR" sz="1600" b="1">
                <a:solidFill>
                  <a:srgbClr val="0033CC"/>
                </a:solidFill>
                <a:latin typeface="Comic Sans MS" panose="030F0702030302020204" pitchFamily="66" charset="0"/>
              </a:rPr>
              <a:t>→ émission E.M.</a:t>
            </a:r>
          </a:p>
        </p:txBody>
      </p:sp>
      <p:sp>
        <p:nvSpPr>
          <p:cNvPr id="17420" name="ZoneTexte 3"/>
          <p:cNvSpPr txBox="1">
            <a:spLocks noChangeArrowheads="1"/>
          </p:cNvSpPr>
          <p:nvPr/>
        </p:nvSpPr>
        <p:spPr bwMode="auto">
          <a:xfrm>
            <a:off x="7536160" y="409613"/>
            <a:ext cx="4517134" cy="46166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b="1" dirty="0">
                <a:solidFill>
                  <a:srgbClr val="FFFF00"/>
                </a:solidFill>
              </a:rPr>
              <a:t>Ground </a:t>
            </a:r>
            <a:r>
              <a:rPr lang="fr-FR" b="1" dirty="0" err="1">
                <a:solidFill>
                  <a:srgbClr val="FFFF00"/>
                </a:solidFill>
              </a:rPr>
              <a:t>based</a:t>
            </a:r>
            <a:r>
              <a:rPr lang="fr-FR" b="1" dirty="0">
                <a:solidFill>
                  <a:srgbClr val="FFFF00"/>
                </a:solidFill>
              </a:rPr>
              <a:t> radio </a:t>
            </a:r>
            <a:r>
              <a:rPr lang="fr-FR" b="1" dirty="0" err="1">
                <a:solidFill>
                  <a:srgbClr val="FFFF00"/>
                </a:solidFill>
              </a:rPr>
              <a:t>observatories</a:t>
            </a:r>
            <a:endParaRPr lang="fr-FR" b="1" dirty="0">
              <a:solidFill>
                <a:srgbClr val="FFFF0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742C7E1-27E7-473A-9AAB-30D9E15348D4}"/>
              </a:ext>
            </a:extLst>
          </p:cNvPr>
          <p:cNvSpPr txBox="1"/>
          <p:nvPr/>
        </p:nvSpPr>
        <p:spPr>
          <a:xfrm>
            <a:off x="356779" y="639118"/>
            <a:ext cx="26642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Synergetic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science on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flare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electrons</a:t>
            </a:r>
            <a:r>
              <a:rPr lang="fr-FR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707F3F0-F545-41F3-8082-2A006CACE34C}"/>
              </a:ext>
            </a:extLst>
          </p:cNvPr>
          <p:cNvSpPr txBox="1"/>
          <p:nvPr/>
        </p:nvSpPr>
        <p:spPr>
          <a:xfrm>
            <a:off x="356779" y="4323115"/>
            <a:ext cx="2584258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N. </a:t>
            </a:r>
            <a:r>
              <a:rPr lang="fr-FR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Vilmer</a:t>
            </a:r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, Etude statistique du lien entre émissions X et émissions radio de type III des électrons énergétiques solaires - Nicole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A7B47CF-9EE3-42C2-9D9C-7BB01D7BC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624" y="2108147"/>
            <a:ext cx="2177008" cy="197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791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4294967295"/>
          </p:nvPr>
        </p:nvSpPr>
        <p:spPr>
          <a:xfrm>
            <a:off x="9682163" y="6400800"/>
            <a:ext cx="2509837" cy="457200"/>
          </a:xfrm>
        </p:spPr>
        <p:txBody>
          <a:bodyPr/>
          <a:lstStyle/>
          <a:p>
            <a:pPr>
              <a:defRPr/>
            </a:pPr>
            <a:fld id="{F6F4A847-17B5-4D05-B768-13332D1F8B79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  <p:pic>
        <p:nvPicPr>
          <p:cNvPr id="8" name="Picture 6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412875"/>
            <a:ext cx="460375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2"/>
          <p:cNvSpPr>
            <a:spLocks noChangeArrowheads="1"/>
          </p:cNvSpPr>
          <p:nvPr/>
        </p:nvSpPr>
        <p:spPr bwMode="auto">
          <a:xfrm>
            <a:off x="323850" y="4292600"/>
            <a:ext cx="360363" cy="36036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0" name="Freeform 3"/>
          <p:cNvSpPr>
            <a:spLocks/>
          </p:cNvSpPr>
          <p:nvPr/>
        </p:nvSpPr>
        <p:spPr bwMode="auto">
          <a:xfrm>
            <a:off x="579438" y="1916113"/>
            <a:ext cx="5553075" cy="2370137"/>
          </a:xfrm>
          <a:custGeom>
            <a:avLst/>
            <a:gdLst>
              <a:gd name="T0" fmla="*/ 0 w 4677"/>
              <a:gd name="T1" fmla="*/ 2147483647 h 1887"/>
              <a:gd name="T2" fmla="*/ 2147483647 w 4677"/>
              <a:gd name="T3" fmla="*/ 2147483647 h 1887"/>
              <a:gd name="T4" fmla="*/ 2147483647 w 4677"/>
              <a:gd name="T5" fmla="*/ 2147483647 h 1887"/>
              <a:gd name="T6" fmla="*/ 2147483647 w 4677"/>
              <a:gd name="T7" fmla="*/ 2147483647 h 1887"/>
              <a:gd name="T8" fmla="*/ 2147483647 w 4677"/>
              <a:gd name="T9" fmla="*/ 2147483647 h 1887"/>
              <a:gd name="T10" fmla="*/ 2147483647 w 4677"/>
              <a:gd name="T11" fmla="*/ 2147483647 h 1887"/>
              <a:gd name="T12" fmla="*/ 2147483647 w 4677"/>
              <a:gd name="T13" fmla="*/ 2147483647 h 1887"/>
              <a:gd name="T14" fmla="*/ 2147483647 w 4677"/>
              <a:gd name="T15" fmla="*/ 2147483647 h 1887"/>
              <a:gd name="T16" fmla="*/ 2147483647 w 4677"/>
              <a:gd name="T17" fmla="*/ 2147483647 h 188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677"/>
              <a:gd name="T28" fmla="*/ 0 h 1887"/>
              <a:gd name="T29" fmla="*/ 4677 w 4677"/>
              <a:gd name="T30" fmla="*/ 1887 h 188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677" h="1887">
                <a:moveTo>
                  <a:pt x="0" y="1887"/>
                </a:moveTo>
                <a:cubicBezTo>
                  <a:pt x="25" y="1835"/>
                  <a:pt x="85" y="1701"/>
                  <a:pt x="151" y="1577"/>
                </a:cubicBezTo>
                <a:cubicBezTo>
                  <a:pt x="217" y="1453"/>
                  <a:pt x="262" y="1310"/>
                  <a:pt x="396" y="1144"/>
                </a:cubicBezTo>
                <a:cubicBezTo>
                  <a:pt x="530" y="978"/>
                  <a:pt x="740" y="741"/>
                  <a:pt x="953" y="581"/>
                </a:cubicBezTo>
                <a:cubicBezTo>
                  <a:pt x="1166" y="421"/>
                  <a:pt x="1414" y="277"/>
                  <a:pt x="1676" y="184"/>
                </a:cubicBezTo>
                <a:cubicBezTo>
                  <a:pt x="1938" y="91"/>
                  <a:pt x="2238" y="48"/>
                  <a:pt x="2527" y="24"/>
                </a:cubicBezTo>
                <a:cubicBezTo>
                  <a:pt x="2816" y="0"/>
                  <a:pt x="3136" y="10"/>
                  <a:pt x="3409" y="41"/>
                </a:cubicBezTo>
                <a:cubicBezTo>
                  <a:pt x="3682" y="72"/>
                  <a:pt x="3954" y="135"/>
                  <a:pt x="4165" y="210"/>
                </a:cubicBezTo>
                <a:cubicBezTo>
                  <a:pt x="4376" y="285"/>
                  <a:pt x="4570" y="433"/>
                  <a:pt x="4677" y="491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1" name="Picture 4" descr="b_deployed_8-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797425"/>
            <a:ext cx="1150937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6"/>
          <p:cNvGrpSpPr>
            <a:grpSpLocks/>
          </p:cNvGrpSpPr>
          <p:nvPr/>
        </p:nvGrpSpPr>
        <p:grpSpPr bwMode="auto">
          <a:xfrm>
            <a:off x="684213" y="1412875"/>
            <a:ext cx="5915025" cy="3930650"/>
            <a:chOff x="431" y="890"/>
            <a:chExt cx="3726" cy="2476"/>
          </a:xfrm>
        </p:grpSpPr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24138">
              <a:off x="1429" y="2205"/>
              <a:ext cx="2728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146185">
              <a:off x="1242" y="1242"/>
              <a:ext cx="454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930" y="890"/>
              <a:ext cx="7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fr-FR" altLang="fr-FR" sz="2000" b="1">
                  <a:solidFill>
                    <a:srgbClr val="FF0000"/>
                  </a:solidFill>
                </a:rPr>
                <a:t>300 KhZ</a:t>
              </a:r>
            </a:p>
          </p:txBody>
        </p:sp>
        <p:sp>
          <p:nvSpPr>
            <p:cNvPr id="16" name="Oval 10"/>
            <p:cNvSpPr>
              <a:spLocks noChangeArrowheads="1"/>
            </p:cNvSpPr>
            <p:nvPr/>
          </p:nvSpPr>
          <p:spPr bwMode="auto">
            <a:xfrm rot="1532866">
              <a:off x="1565" y="3203"/>
              <a:ext cx="227" cy="1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7" name="Text Box 11"/>
            <p:cNvSpPr txBox="1">
              <a:spLocks noChangeArrowheads="1"/>
            </p:cNvSpPr>
            <p:nvPr/>
          </p:nvSpPr>
          <p:spPr bwMode="auto">
            <a:xfrm>
              <a:off x="431" y="3174"/>
              <a:ext cx="5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fr-FR" altLang="fr-FR" sz="1400" b="1">
                  <a:solidFill>
                    <a:srgbClr val="FF0000"/>
                  </a:solidFill>
                </a:rPr>
                <a:t>300 KHz</a:t>
              </a:r>
            </a:p>
          </p:txBody>
        </p:sp>
        <p:sp>
          <p:nvSpPr>
            <p:cNvPr id="18" name="Line 12"/>
            <p:cNvSpPr>
              <a:spLocks noChangeShapeType="1"/>
            </p:cNvSpPr>
            <p:nvPr/>
          </p:nvSpPr>
          <p:spPr bwMode="auto">
            <a:xfrm flipV="1">
              <a:off x="1056" y="3279"/>
              <a:ext cx="589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9" name="Group 71"/>
          <p:cNvGrpSpPr>
            <a:grpSpLocks/>
          </p:cNvGrpSpPr>
          <p:nvPr/>
        </p:nvGrpSpPr>
        <p:grpSpPr bwMode="auto">
          <a:xfrm>
            <a:off x="688975" y="1052513"/>
            <a:ext cx="5080000" cy="4752975"/>
            <a:chOff x="434" y="663"/>
            <a:chExt cx="3200" cy="2994"/>
          </a:xfrm>
        </p:grpSpPr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>
              <a:off x="2517" y="663"/>
              <a:ext cx="7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fr-FR" altLang="fr-FR" sz="2000" b="1">
                  <a:solidFill>
                    <a:srgbClr val="FF0000"/>
                  </a:solidFill>
                </a:rPr>
                <a:t>100 KhZ</a:t>
              </a:r>
            </a:p>
          </p:txBody>
        </p:sp>
        <p:pic>
          <p:nvPicPr>
            <p:cNvPr id="21" name="Picture 1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337241">
              <a:off x="2625" y="2039"/>
              <a:ext cx="1860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274465">
              <a:off x="2608" y="981"/>
              <a:ext cx="544" cy="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Oval 17"/>
            <p:cNvSpPr>
              <a:spLocks noChangeArrowheads="1"/>
            </p:cNvSpPr>
            <p:nvPr/>
          </p:nvSpPr>
          <p:spPr bwMode="auto">
            <a:xfrm rot="1532866">
              <a:off x="1837" y="3475"/>
              <a:ext cx="227" cy="13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24" name="Text Box 18"/>
            <p:cNvSpPr txBox="1">
              <a:spLocks noChangeArrowheads="1"/>
            </p:cNvSpPr>
            <p:nvPr/>
          </p:nvSpPr>
          <p:spPr bwMode="auto">
            <a:xfrm>
              <a:off x="434" y="3465"/>
              <a:ext cx="63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fr-FR" altLang="fr-FR" sz="1400" b="1">
                  <a:solidFill>
                    <a:srgbClr val="FF0000"/>
                  </a:solidFill>
                </a:rPr>
                <a:t>100 KHz </a:t>
              </a:r>
            </a:p>
          </p:txBody>
        </p:sp>
        <p:sp>
          <p:nvSpPr>
            <p:cNvPr id="25" name="Line 19"/>
            <p:cNvSpPr>
              <a:spLocks noChangeShapeType="1"/>
            </p:cNvSpPr>
            <p:nvPr/>
          </p:nvSpPr>
          <p:spPr bwMode="auto">
            <a:xfrm flipV="1">
              <a:off x="1045" y="3566"/>
              <a:ext cx="88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95288" y="476250"/>
            <a:ext cx="44374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fr-FR" altLang="fr-FR" sz="2200" b="1" dirty="0">
                <a:solidFill>
                  <a:srgbClr val="CC0000"/>
                </a:solidFill>
              </a:rPr>
              <a:t>Solar Type III radio </a:t>
            </a:r>
            <a:r>
              <a:rPr lang="fr-FR" altLang="fr-FR" sz="2200" b="1" dirty="0" err="1">
                <a:solidFill>
                  <a:srgbClr val="CC0000"/>
                </a:solidFill>
              </a:rPr>
              <a:t>emissions</a:t>
            </a:r>
            <a:endParaRPr lang="fr-FR" altLang="fr-FR" sz="2200" b="1" dirty="0">
              <a:solidFill>
                <a:srgbClr val="CC0000"/>
              </a:solidFill>
            </a:endParaRPr>
          </a:p>
        </p:txBody>
      </p:sp>
      <p:sp>
        <p:nvSpPr>
          <p:cNvPr id="27" name="Rectangle 37"/>
          <p:cNvSpPr>
            <a:spLocks noChangeArrowheads="1"/>
          </p:cNvSpPr>
          <p:nvPr/>
        </p:nvSpPr>
        <p:spPr bwMode="auto">
          <a:xfrm>
            <a:off x="8893175" y="2349500"/>
            <a:ext cx="142875" cy="12239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/>
          </a:p>
        </p:txBody>
      </p:sp>
      <p:grpSp>
        <p:nvGrpSpPr>
          <p:cNvPr id="28" name="Group 38"/>
          <p:cNvGrpSpPr>
            <a:grpSpLocks/>
          </p:cNvGrpSpPr>
          <p:nvPr/>
        </p:nvGrpSpPr>
        <p:grpSpPr bwMode="auto">
          <a:xfrm>
            <a:off x="420688" y="3644900"/>
            <a:ext cx="574675" cy="719138"/>
            <a:chOff x="295" y="2387"/>
            <a:chExt cx="249" cy="362"/>
          </a:xfrm>
        </p:grpSpPr>
        <p:sp>
          <p:nvSpPr>
            <p:cNvPr id="29" name="AutoShape 39"/>
            <p:cNvSpPr>
              <a:spLocks noChangeArrowheads="1"/>
            </p:cNvSpPr>
            <p:nvPr/>
          </p:nvSpPr>
          <p:spPr bwMode="auto">
            <a:xfrm>
              <a:off x="295" y="2523"/>
              <a:ext cx="246" cy="226"/>
            </a:xfrm>
            <a:prstGeom prst="irregularSeal2">
              <a:avLst/>
            </a:prstGeom>
            <a:solidFill>
              <a:srgbClr val="FF0000"/>
            </a:solidFill>
            <a:ln w="12700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30" name="AutoShape 40"/>
            <p:cNvSpPr>
              <a:spLocks noChangeArrowheads="1"/>
            </p:cNvSpPr>
            <p:nvPr/>
          </p:nvSpPr>
          <p:spPr bwMode="auto">
            <a:xfrm rot="-4124985">
              <a:off x="363" y="2409"/>
              <a:ext cx="203" cy="159"/>
            </a:xfrm>
            <a:prstGeom prst="rightArrow">
              <a:avLst>
                <a:gd name="adj1" fmla="val 28963"/>
                <a:gd name="adj2" fmla="val 43196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</p:grpSp>
      <p:sp>
        <p:nvSpPr>
          <p:cNvPr id="31" name="Rectangle 67"/>
          <p:cNvSpPr>
            <a:spLocks noChangeArrowheads="1"/>
          </p:cNvSpPr>
          <p:nvPr/>
        </p:nvSpPr>
        <p:spPr bwMode="auto">
          <a:xfrm>
            <a:off x="5724525" y="2133600"/>
            <a:ext cx="503238" cy="5032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fr-FR" altLang="fr-FR"/>
          </a:p>
        </p:txBody>
      </p:sp>
      <p:grpSp>
        <p:nvGrpSpPr>
          <p:cNvPr id="38" name="Group 27"/>
          <p:cNvGrpSpPr>
            <a:grpSpLocks/>
          </p:cNvGrpSpPr>
          <p:nvPr/>
        </p:nvGrpSpPr>
        <p:grpSpPr bwMode="auto">
          <a:xfrm>
            <a:off x="1546586" y="4016305"/>
            <a:ext cx="2446971" cy="1984219"/>
            <a:chOff x="1203" y="2659"/>
            <a:chExt cx="1860" cy="1270"/>
          </a:xfrm>
        </p:grpSpPr>
        <p:sp>
          <p:nvSpPr>
            <p:cNvPr id="47" name="Line 28"/>
            <p:cNvSpPr>
              <a:spLocks noChangeShapeType="1"/>
            </p:cNvSpPr>
            <p:nvPr/>
          </p:nvSpPr>
          <p:spPr bwMode="auto">
            <a:xfrm>
              <a:off x="1203" y="2659"/>
              <a:ext cx="0" cy="127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Line 29"/>
            <p:cNvSpPr>
              <a:spLocks noChangeShapeType="1"/>
            </p:cNvSpPr>
            <p:nvPr/>
          </p:nvSpPr>
          <p:spPr bwMode="auto">
            <a:xfrm flipH="1">
              <a:off x="1204" y="3929"/>
              <a:ext cx="1859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9" name="Text Box 30"/>
          <p:cNvSpPr txBox="1">
            <a:spLocks noChangeArrowheads="1"/>
          </p:cNvSpPr>
          <p:nvPr/>
        </p:nvSpPr>
        <p:spPr bwMode="auto">
          <a:xfrm>
            <a:off x="2567032" y="6142700"/>
            <a:ext cx="779195" cy="454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fr-FR" altLang="fr-FR" b="1" dirty="0"/>
              <a:t>time</a:t>
            </a: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391280" y="4867800"/>
            <a:ext cx="476508" cy="36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fr-FR" altLang="fr-FR" b="1"/>
              <a:t>F</a:t>
            </a:r>
          </a:p>
        </p:txBody>
      </p:sp>
      <p:sp>
        <p:nvSpPr>
          <p:cNvPr id="49" name="Freeform 5"/>
          <p:cNvSpPr>
            <a:spLocks/>
          </p:cNvSpPr>
          <p:nvPr/>
        </p:nvSpPr>
        <p:spPr bwMode="auto">
          <a:xfrm>
            <a:off x="2159519" y="4392613"/>
            <a:ext cx="1100137" cy="1303338"/>
          </a:xfrm>
          <a:custGeom>
            <a:avLst/>
            <a:gdLst>
              <a:gd name="T0" fmla="*/ 0 w 693"/>
              <a:gd name="T1" fmla="*/ 0 h 821"/>
              <a:gd name="T2" fmla="*/ 2147483647 w 693"/>
              <a:gd name="T3" fmla="*/ 2147483647 h 821"/>
              <a:gd name="T4" fmla="*/ 2147483647 w 693"/>
              <a:gd name="T5" fmla="*/ 2147483647 h 821"/>
              <a:gd name="T6" fmla="*/ 0 60000 65536"/>
              <a:gd name="T7" fmla="*/ 0 60000 65536"/>
              <a:gd name="T8" fmla="*/ 0 60000 65536"/>
              <a:gd name="T9" fmla="*/ 0 w 693"/>
              <a:gd name="T10" fmla="*/ 0 h 821"/>
              <a:gd name="T11" fmla="*/ 693 w 693"/>
              <a:gd name="T12" fmla="*/ 821 h 82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3" h="821">
                <a:moveTo>
                  <a:pt x="0" y="0"/>
                </a:moveTo>
                <a:cubicBezTo>
                  <a:pt x="37" y="72"/>
                  <a:pt x="108" y="296"/>
                  <a:pt x="224" y="433"/>
                </a:cubicBezTo>
                <a:cubicBezTo>
                  <a:pt x="340" y="570"/>
                  <a:pt x="595" y="740"/>
                  <a:pt x="693" y="821"/>
                </a:cubicBezTo>
              </a:path>
            </a:pathLst>
          </a:custGeom>
          <a:noFill/>
          <a:ln w="254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BABC604-D384-4D79-891E-8156733C83D9}"/>
              </a:ext>
            </a:extLst>
          </p:cNvPr>
          <p:cNvSpPr txBox="1"/>
          <p:nvPr/>
        </p:nvSpPr>
        <p:spPr>
          <a:xfrm>
            <a:off x="9984432" y="204760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3814A3F-AA9F-4711-B157-4712450FD270}"/>
              </a:ext>
            </a:extLst>
          </p:cNvPr>
          <p:cNvGrpSpPr/>
          <p:nvPr/>
        </p:nvGrpSpPr>
        <p:grpSpPr>
          <a:xfrm>
            <a:off x="323850" y="114194"/>
            <a:ext cx="11820089" cy="6015460"/>
            <a:chOff x="323850" y="114194"/>
            <a:chExt cx="11820089" cy="6015460"/>
          </a:xfrm>
        </p:grpSpPr>
        <p:grpSp>
          <p:nvGrpSpPr>
            <p:cNvPr id="4" name="Groupe 3"/>
            <p:cNvGrpSpPr/>
            <p:nvPr/>
          </p:nvGrpSpPr>
          <p:grpSpPr>
            <a:xfrm>
              <a:off x="323850" y="169763"/>
              <a:ext cx="11796556" cy="5959891"/>
              <a:chOff x="323850" y="169763"/>
              <a:chExt cx="11796556" cy="5959891"/>
            </a:xfrm>
          </p:grpSpPr>
          <p:sp>
            <p:nvSpPr>
              <p:cNvPr id="33" name="Line 22"/>
              <p:cNvSpPr>
                <a:spLocks noChangeShapeType="1"/>
              </p:cNvSpPr>
              <p:nvPr/>
            </p:nvSpPr>
            <p:spPr bwMode="auto">
              <a:xfrm flipV="1">
                <a:off x="1546586" y="4653755"/>
                <a:ext cx="612867" cy="156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" name="Text Box 23"/>
              <p:cNvSpPr txBox="1">
                <a:spLocks noChangeArrowheads="1"/>
              </p:cNvSpPr>
              <p:nvPr/>
            </p:nvSpPr>
            <p:spPr bwMode="auto">
              <a:xfrm>
                <a:off x="771887" y="4528765"/>
                <a:ext cx="716260" cy="299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r>
                  <a:rPr lang="fr-FR" altLang="fr-FR" sz="1400" b="1">
                    <a:solidFill>
                      <a:srgbClr val="FF0000"/>
                    </a:solidFill>
                  </a:rPr>
                  <a:t>1 MHz</a:t>
                </a:r>
              </a:p>
            </p:txBody>
          </p:sp>
          <p:pic>
            <p:nvPicPr>
              <p:cNvPr id="35" name="Picture 24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61530" flipV="1">
                <a:off x="1019131" y="3945998"/>
                <a:ext cx="5234091" cy="423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" name="Picture 25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758611">
                <a:off x="848605" y="3082438"/>
                <a:ext cx="424967" cy="386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Text Box 26"/>
              <p:cNvSpPr txBox="1">
                <a:spLocks noChangeArrowheads="1"/>
              </p:cNvSpPr>
              <p:nvPr/>
            </p:nvSpPr>
            <p:spPr bwMode="auto">
              <a:xfrm>
                <a:off x="323850" y="2528922"/>
                <a:ext cx="939529" cy="3905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r>
                  <a:rPr lang="fr-FR" altLang="fr-FR" sz="2000" b="1" dirty="0">
                    <a:solidFill>
                      <a:srgbClr val="FF0000"/>
                    </a:solidFill>
                  </a:rPr>
                  <a:t>1 </a:t>
                </a:r>
                <a:r>
                  <a:rPr lang="fr-FR" altLang="fr-FR" sz="2000" b="1" dirty="0" err="1">
                    <a:solidFill>
                      <a:srgbClr val="FF0000"/>
                    </a:solidFill>
                  </a:rPr>
                  <a:t>MhZ</a:t>
                </a:r>
                <a:endParaRPr lang="fr-FR" altLang="fr-FR" sz="20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1" name="Oval 32"/>
              <p:cNvSpPr>
                <a:spLocks noChangeArrowheads="1"/>
              </p:cNvSpPr>
              <p:nvPr/>
            </p:nvSpPr>
            <p:spPr bwMode="auto">
              <a:xfrm rot="1532866">
                <a:off x="2090524" y="4513141"/>
                <a:ext cx="340148" cy="21404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grpSp>
            <p:nvGrpSpPr>
              <p:cNvPr id="42" name="Group 69"/>
              <p:cNvGrpSpPr>
                <a:grpSpLocks/>
              </p:cNvGrpSpPr>
              <p:nvPr/>
            </p:nvGrpSpPr>
            <p:grpSpPr bwMode="auto">
              <a:xfrm>
                <a:off x="5625371" y="260350"/>
                <a:ext cx="3248643" cy="5585499"/>
                <a:chOff x="3742" y="164"/>
                <a:chExt cx="2168" cy="3575"/>
              </a:xfrm>
            </p:grpSpPr>
            <p:graphicFrame>
              <p:nvGraphicFramePr>
                <p:cNvPr id="43" name="Object 2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4141" y="2018"/>
                <a:ext cx="1769" cy="69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082" name="Équation" r:id="rId10" imgW="1485720" imgH="583920" progId="Equation.3">
                        <p:embed/>
                      </p:oleObj>
                    </mc:Choice>
                    <mc:Fallback>
                      <p:oleObj name="Équation" r:id="rId10" imgW="1485720" imgH="583920" progId="Equation.3">
                        <p:embed/>
                        <p:pic>
                          <p:nvPicPr>
                            <p:cNvPr id="43" name="Object 2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141" y="2018"/>
                              <a:ext cx="1769" cy="696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pic>
              <p:nvPicPr>
                <p:cNvPr id="44" name="Picture 35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42" y="164"/>
                  <a:ext cx="1905" cy="10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aphicFrame>
              <p:nvGraphicFramePr>
                <p:cNvPr id="45" name="Object 3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4686" y="3161"/>
                <a:ext cx="1006" cy="57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2083" name="Equation" r:id="rId13" imgW="685800" imgH="393700" progId="Equation.3">
                        <p:embed/>
                      </p:oleObj>
                    </mc:Choice>
                    <mc:Fallback>
                      <p:oleObj name="Equation" r:id="rId13" imgW="685800" imgH="393700" progId="Equation.3">
                        <p:embed/>
                        <p:pic>
                          <p:nvPicPr>
                            <p:cNvPr id="45" name="Object 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686" y="3161"/>
                              <a:ext cx="1006" cy="57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46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3935" y="1302"/>
                  <a:ext cx="1623" cy="6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9pPr>
                </a:lstStyle>
                <a:p>
                  <a:pPr algn="ctr" eaLnBrk="1" hangingPunct="1"/>
                  <a:r>
                    <a:rPr lang="fr-FR" altLang="fr-FR" sz="2000" b="1" dirty="0" err="1"/>
                    <a:t>Electrostatic</a:t>
                  </a:r>
                  <a:r>
                    <a:rPr lang="fr-FR" altLang="fr-FR" sz="2000" b="1" dirty="0"/>
                    <a:t> Langmuir </a:t>
                  </a:r>
                  <a:r>
                    <a:rPr lang="fr-FR" altLang="fr-FR" sz="2000" b="1" dirty="0" err="1"/>
                    <a:t>waves</a:t>
                  </a:r>
                  <a:r>
                    <a:rPr lang="fr-FR" altLang="fr-FR" sz="2000" b="1" dirty="0"/>
                    <a:t> </a:t>
                  </a:r>
                </a:p>
                <a:p>
                  <a:pPr algn="ctr" eaLnBrk="1" hangingPunct="1"/>
                  <a:r>
                    <a:rPr lang="fr-FR" altLang="fr-FR" sz="2000" b="1" dirty="0"/>
                    <a:t>→ radio </a:t>
                  </a:r>
                  <a:r>
                    <a:rPr lang="fr-FR" altLang="fr-FR" sz="2000" b="1" dirty="0" err="1"/>
                    <a:t>emission</a:t>
                  </a:r>
                  <a:endParaRPr lang="fr-FR" altLang="fr-FR" sz="2000" b="1" dirty="0"/>
                </a:p>
              </p:txBody>
            </p:sp>
          </p:grpSp>
          <p:grpSp>
            <p:nvGrpSpPr>
              <p:cNvPr id="3" name="Groupe 2"/>
              <p:cNvGrpSpPr/>
              <p:nvPr/>
            </p:nvGrpSpPr>
            <p:grpSpPr>
              <a:xfrm>
                <a:off x="8904312" y="169763"/>
                <a:ext cx="3216094" cy="5959891"/>
                <a:chOff x="8904312" y="169763"/>
                <a:chExt cx="3216094" cy="5959891"/>
              </a:xfrm>
            </p:grpSpPr>
            <p:pic>
              <p:nvPicPr>
                <p:cNvPr id="2" name="Image 1"/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484481" y="169763"/>
                  <a:ext cx="2396998" cy="3619277"/>
                </a:xfrm>
                <a:prstGeom prst="rect">
                  <a:avLst/>
                </a:prstGeom>
              </p:spPr>
            </p:pic>
            <p:grpSp>
              <p:nvGrpSpPr>
                <p:cNvPr id="51" name="Groupe 12"/>
                <p:cNvGrpSpPr>
                  <a:grpSpLocks/>
                </p:cNvGrpSpPr>
                <p:nvPr/>
              </p:nvGrpSpPr>
              <p:grpSpPr bwMode="auto">
                <a:xfrm>
                  <a:off x="8904312" y="3717032"/>
                  <a:ext cx="3216094" cy="2412622"/>
                  <a:chOff x="937886" y="980728"/>
                  <a:chExt cx="7362825" cy="4464496"/>
                </a:xfrm>
              </p:grpSpPr>
              <p:pic>
                <p:nvPicPr>
                  <p:cNvPr id="52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66788" y="980728"/>
                    <a:ext cx="7210425" cy="22098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3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37886" y="3006824"/>
                    <a:ext cx="7362825" cy="2438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62C342DF-9FA8-49E9-810F-1C359AAEB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807604" y="3844609"/>
              <a:ext cx="3336335" cy="2256817"/>
            </a:xfrm>
            <a:prstGeom prst="rect">
              <a:avLst/>
            </a:prstGeom>
          </p:spPr>
        </p:pic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3198A0A8-30E3-47B9-8E61-E814894E2279}"/>
                </a:ext>
              </a:extLst>
            </p:cNvPr>
            <p:cNvSpPr txBox="1"/>
            <p:nvPr/>
          </p:nvSpPr>
          <p:spPr>
            <a:xfrm>
              <a:off x="8929730" y="114194"/>
              <a:ext cx="2951749" cy="375487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700" b="1" dirty="0">
                  <a:latin typeface="Calibri" panose="020F0502020204030204" pitchFamily="34" charset="0"/>
                  <a:cs typeface="Calibri" panose="020F0502020204030204" pitchFamily="34" charset="0"/>
                </a:rPr>
                <a:t>C. </a:t>
              </a:r>
              <a:r>
                <a:rPr lang="en-US" sz="17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Krafft</a:t>
              </a:r>
              <a:r>
                <a:rPr lang="en-US" sz="1700" b="1" dirty="0">
                  <a:latin typeface="Calibri" panose="020F0502020204030204" pitchFamily="34" charset="0"/>
                  <a:cs typeface="Calibri" panose="020F0502020204030204" pitchFamily="34" charset="0"/>
                </a:rPr>
                <a:t>, Electromagnetic radiation emitted at fundamental and harmonic plasma frequencies by weak electron beams in inhomogeneous solar wind plasmas : 2D PIC simulations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700" b="1" dirty="0">
                  <a:latin typeface="Calibri" panose="020F0502020204030204" pitchFamily="34" charset="0"/>
                  <a:cs typeface="Calibri" panose="020F0502020204030204" pitchFamily="34" charset="0"/>
                </a:rPr>
                <a:t>T. </a:t>
              </a:r>
              <a:r>
                <a:rPr lang="en-US" sz="17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Dudok</a:t>
              </a:r>
              <a:r>
                <a:rPr lang="en-US" sz="1700" b="1" dirty="0">
                  <a:latin typeface="Calibri" panose="020F0502020204030204" pitchFamily="34" charset="0"/>
                  <a:cs typeface="Calibri" panose="020F0502020204030204" pitchFamily="34" charset="0"/>
                </a:rPr>
                <a:t> de Wit et al., Langmuir-Slow Extraordinary Mode Magnetic Signature Observations with Parker Solar Probe</a:t>
              </a:r>
              <a:endParaRPr lang="fr-FR" sz="17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931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e 2"/>
          <p:cNvGrpSpPr>
            <a:grpSpLocks/>
          </p:cNvGrpSpPr>
          <p:nvPr/>
        </p:nvGrpSpPr>
        <p:grpSpPr bwMode="auto">
          <a:xfrm>
            <a:off x="-96688" y="1124744"/>
            <a:ext cx="4595813" cy="5598022"/>
            <a:chOff x="539552" y="304800"/>
            <a:chExt cx="4595936" cy="6338888"/>
          </a:xfrm>
        </p:grpSpPr>
        <p:pic>
          <p:nvPicPr>
            <p:cNvPr id="307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304800"/>
              <a:ext cx="4379912" cy="6338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539552" y="1196975"/>
              <a:ext cx="360373" cy="5762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583832" y="1268760"/>
            <a:ext cx="3888432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Short (sec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  <a:sym typeface="Symbol" pitchFamily="1" charset="2"/>
              </a:rPr>
              <a:t> 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hrs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) &amp; </a:t>
            </a:r>
            <a:r>
              <a:rPr lang="fr-F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very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intense (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  <a:sym typeface="Symbol" pitchFamily="1" charset="2"/>
              </a:rPr>
              <a:t>10</a:t>
            </a:r>
            <a:r>
              <a:rPr lang="fr-FR" sz="2000" b="1" baseline="30000" dirty="0">
                <a:latin typeface="Calibri" panose="020F0502020204030204" pitchFamily="34" charset="0"/>
                <a:cs typeface="Calibri" panose="020F0502020204030204" pitchFamily="34" charset="0"/>
                <a:sym typeface="Symbol" pitchFamily="1" charset="2"/>
              </a:rPr>
              <a:t>-14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  <a:sym typeface="Symbol" pitchFamily="1" charset="2"/>
              </a:rPr>
              <a:t> W.m</a:t>
            </a:r>
            <a:r>
              <a:rPr lang="fr-FR" sz="2000" b="1" baseline="30000" dirty="0">
                <a:latin typeface="Calibri" panose="020F0502020204030204" pitchFamily="34" charset="0"/>
                <a:cs typeface="Calibri" panose="020F0502020204030204" pitchFamily="34" charset="0"/>
                <a:sym typeface="Symbol" pitchFamily="1" charset="2"/>
              </a:rPr>
              <a:t>-2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  <a:sym typeface="Symbol" pitchFamily="1" charset="2"/>
              </a:rPr>
              <a:t>.Hz</a:t>
            </a:r>
            <a:r>
              <a:rPr lang="fr-FR" sz="2000" b="1" baseline="30000" dirty="0">
                <a:latin typeface="Calibri" panose="020F0502020204030204" pitchFamily="34" charset="0"/>
                <a:cs typeface="Calibri" panose="020F0502020204030204" pitchFamily="34" charset="0"/>
                <a:sym typeface="Symbol" pitchFamily="1" charset="2"/>
              </a:rPr>
              <a:t>-1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  <a:sym typeface="Symbol" pitchFamily="1" charset="2"/>
              </a:rPr>
              <a:t>)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radio </a:t>
            </a:r>
            <a:r>
              <a:rPr lang="fr-F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emissions</a:t>
            </a:r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Strongest</a:t>
            </a:r>
            <a:r>
              <a:rPr lang="fr-F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radio source in the Solar System)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800" b="1" dirty="0">
              <a:latin typeface="Calibri" panose="020F0502020204030204" pitchFamily="34" charset="0"/>
              <a:cs typeface="Calibri" panose="020F0502020204030204" pitchFamily="34" charset="0"/>
              <a:sym typeface="Symbol" pitchFamily="1" charset="2"/>
            </a:endParaRP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endParaRPr lang="fr-FR" sz="800" dirty="0">
              <a:latin typeface="Comic Sans MS" panose="030F0702030302020204" pitchFamily="66" charset="0"/>
              <a:sym typeface="Symbol" pitchFamily="1" charset="2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009712" y="260648"/>
            <a:ext cx="31072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latin typeface="Calibri" panose="020F0502020204030204" pitchFamily="34" charset="0"/>
                <a:cs typeface="Calibri" panose="020F0502020204030204" pitchFamily="34" charset="0"/>
              </a:rPr>
              <a:t>Long time </a:t>
            </a:r>
            <a:r>
              <a:rPr lang="fr-FR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decays</a:t>
            </a:r>
            <a:endParaRPr lang="fr-F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B396777-2EA8-4FA1-A405-F0CC5DF1E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4357" y="883228"/>
            <a:ext cx="4008920" cy="509154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EACD001-9C31-43E9-ABBC-DD7CDC937B73}"/>
              </a:ext>
            </a:extLst>
          </p:cNvPr>
          <p:cNvSpPr txBox="1"/>
          <p:nvPr/>
        </p:nvSpPr>
        <p:spPr>
          <a:xfrm>
            <a:off x="4850777" y="3360155"/>
            <a:ext cx="3425129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M. Kretzschmar et al, First detection of the magnetic component of a radio wave emitted by the Sun, poster </a:t>
            </a:r>
            <a:endParaRPr lang="fr-FR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57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e 2"/>
          <p:cNvGrpSpPr>
            <a:grpSpLocks/>
          </p:cNvGrpSpPr>
          <p:nvPr/>
        </p:nvGrpSpPr>
        <p:grpSpPr bwMode="auto">
          <a:xfrm>
            <a:off x="-96688" y="1124744"/>
            <a:ext cx="4595813" cy="5598022"/>
            <a:chOff x="539552" y="304800"/>
            <a:chExt cx="4595936" cy="6338888"/>
          </a:xfrm>
        </p:grpSpPr>
        <p:pic>
          <p:nvPicPr>
            <p:cNvPr id="307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304800"/>
              <a:ext cx="4379912" cy="6338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539552" y="1196975"/>
              <a:ext cx="360373" cy="5762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Box 8"/>
              <p:cNvSpPr txBox="1">
                <a:spLocks noChangeArrowheads="1"/>
              </p:cNvSpPr>
              <p:nvPr/>
            </p:nvSpPr>
            <p:spPr bwMode="auto">
              <a:xfrm>
                <a:off x="4574034" y="1188920"/>
                <a:ext cx="3888432" cy="3536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anchor="ctr">
                <a:spAutoFit/>
              </a:bodyPr>
              <a:lstStyle/>
              <a:p>
                <a:pPr marL="342900" indent="-342900" fontAlgn="auto"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/>
                </a:pPr>
                <a:r>
                  <a:rPr lang="fr-FR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Short (sec</a:t>
                </a:r>
                <a:r>
                  <a:rPr lang="fr-FR" sz="20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" charset="2"/>
                  </a:rPr>
                  <a:t> </a:t>
                </a:r>
                <a:r>
                  <a:rPr lang="fr-FR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2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hrs</a:t>
                </a:r>
                <a:r>
                  <a:rPr lang="fr-FR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&amp; </a:t>
                </a:r>
                <a:r>
                  <a:rPr lang="fr-FR" sz="2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very</a:t>
                </a:r>
                <a:r>
                  <a:rPr lang="fr-FR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intense (</a:t>
                </a:r>
                <a:r>
                  <a:rPr lang="fr-FR" sz="20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" charset="2"/>
                  </a:rPr>
                  <a:t>10</a:t>
                </a:r>
                <a:r>
                  <a:rPr lang="fr-FR" sz="2000" b="1" baseline="30000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" charset="2"/>
                  </a:rPr>
                  <a:t>-14</a:t>
                </a:r>
                <a:r>
                  <a:rPr lang="fr-FR" sz="20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" charset="2"/>
                  </a:rPr>
                  <a:t> W.m</a:t>
                </a:r>
                <a:r>
                  <a:rPr lang="fr-FR" sz="2000" b="1" baseline="30000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" charset="2"/>
                  </a:rPr>
                  <a:t>-2</a:t>
                </a:r>
                <a:r>
                  <a:rPr lang="fr-FR" sz="20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" charset="2"/>
                  </a:rPr>
                  <a:t>.Hz</a:t>
                </a:r>
                <a:r>
                  <a:rPr lang="fr-FR" sz="2000" b="1" baseline="30000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" charset="2"/>
                  </a:rPr>
                  <a:t>-1</a:t>
                </a:r>
                <a:r>
                  <a:rPr lang="fr-FR" sz="20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" charset="2"/>
                  </a:rPr>
                  <a:t>)</a:t>
                </a:r>
                <a:r>
                  <a:rPr lang="fr-FR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radio </a:t>
                </a:r>
                <a:r>
                  <a:rPr lang="fr-FR" sz="20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emissions</a:t>
                </a:r>
                <a:r>
                  <a:rPr lang="fr-FR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20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fr-FR" sz="2000" b="1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Strongest</a:t>
                </a:r>
                <a:r>
                  <a:rPr lang="fr-FR" sz="20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radio source in the Solar System)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800" b="1" dirty="0">
                  <a:latin typeface="Calibri" panose="020F0502020204030204" pitchFamily="34" charset="0"/>
                  <a:cs typeface="Calibri" panose="020F0502020204030204" pitchFamily="34" charset="0"/>
                  <a:sym typeface="Symbol" pitchFamily="1" charset="2"/>
                </a:endParaRPr>
              </a:p>
              <a:p>
                <a:pPr marL="342900" indent="-342900" fontAlgn="auto"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/>
                </a:pPr>
                <a:r>
                  <a:rPr lang="fr-FR" sz="19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" charset="2"/>
                  </a:rPr>
                  <a:t>Type profile </a:t>
                </a:r>
                <a:r>
                  <a:rPr lang="fr-FR" sz="1900" b="1" dirty="0" err="1">
                    <a:latin typeface="Calibri" panose="020F0502020204030204" pitchFamily="34" charset="0"/>
                    <a:cs typeface="Calibri" panose="020F0502020204030204" pitchFamily="34" charset="0"/>
                    <a:sym typeface="Symbol" pitchFamily="1" charset="2"/>
                  </a:rPr>
                  <a:t>exhibit</a:t>
                </a:r>
                <a:r>
                  <a:rPr lang="fr-FR" sz="19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" charset="2"/>
                  </a:rPr>
                  <a:t> </a:t>
                </a:r>
                <a:r>
                  <a:rPr lang="fr-FR" sz="1900" b="1" dirty="0" err="1">
                    <a:latin typeface="Calibri" panose="020F0502020204030204" pitchFamily="34" charset="0"/>
                    <a:cs typeface="Calibri" panose="020F0502020204030204" pitchFamily="34" charset="0"/>
                    <a:sym typeface="Symbol" pitchFamily="1" charset="2"/>
                  </a:rPr>
                  <a:t>both</a:t>
                </a:r>
                <a:r>
                  <a:rPr lang="fr-FR" sz="19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" charset="2"/>
                  </a:rPr>
                  <a:t> </a:t>
                </a:r>
                <a:r>
                  <a:rPr lang="fr-FR" sz="1900" b="1" dirty="0" err="1">
                    <a:latin typeface="Calibri" panose="020F0502020204030204" pitchFamily="34" charset="0"/>
                    <a:cs typeface="Calibri" panose="020F0502020204030204" pitchFamily="34" charset="0"/>
                    <a:sym typeface="Symbol" pitchFamily="1" charset="2"/>
                  </a:rPr>
                  <a:t>increase</a:t>
                </a:r>
                <a:r>
                  <a:rPr lang="fr-FR" sz="19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" charset="2"/>
                  </a:rPr>
                  <a:t> and </a:t>
                </a:r>
                <a:r>
                  <a:rPr lang="fr-FR" sz="1900" b="1" dirty="0" err="1">
                    <a:latin typeface="Calibri" panose="020F0502020204030204" pitchFamily="34" charset="0"/>
                    <a:cs typeface="Calibri" panose="020F0502020204030204" pitchFamily="34" charset="0"/>
                    <a:sym typeface="Symbol" pitchFamily="1" charset="2"/>
                  </a:rPr>
                  <a:t>decrease</a:t>
                </a:r>
                <a:r>
                  <a:rPr lang="fr-FR" sz="19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" charset="2"/>
                  </a:rPr>
                  <a:t> </a:t>
                </a:r>
                <a:r>
                  <a:rPr lang="fr-FR" sz="1900" b="1" dirty="0" err="1">
                    <a:latin typeface="Calibri" panose="020F0502020204030204" pitchFamily="34" charset="0"/>
                    <a:cs typeface="Calibri" panose="020F0502020204030204" pitchFamily="34" charset="0"/>
                    <a:sym typeface="Symbol" pitchFamily="1" charset="2"/>
                  </a:rPr>
                  <a:t>exponential</a:t>
                </a:r>
                <a:r>
                  <a:rPr lang="fr-FR" sz="19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" charset="2"/>
                  </a:rPr>
                  <a:t> times </a:t>
                </a:r>
              </a:p>
              <a:p>
                <a:pPr marL="342900" indent="-342900" fontAlgn="auto"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/>
                </a:pPr>
                <a:r>
                  <a:rPr lang="fr-FR" sz="2000" b="1" dirty="0" err="1">
                    <a:latin typeface="Calibri" panose="020F0502020204030204" pitchFamily="34" charset="0"/>
                    <a:cs typeface="Calibri" panose="020F0502020204030204" pitchFamily="34" charset="0"/>
                    <a:sym typeface="Symbol" pitchFamily="1" charset="2"/>
                  </a:rPr>
                  <a:t>With</a:t>
                </a:r>
                <a:r>
                  <a:rPr lang="fr-FR" sz="1900" dirty="0">
                    <a:latin typeface="Comic Sans MS" panose="030F0702030302020204" pitchFamily="66" charset="0"/>
                    <a:sym typeface="Symbol" pitchFamily="1" charset="2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b="1" i="1" smtClean="0">
                        <a:latin typeface="Cambria Math" panose="02040503050406030204" pitchFamily="18" charset="0"/>
                        <a:sym typeface="Symbol" pitchFamily="1" charset="2"/>
                      </a:rPr>
                      <m:t>𝑷</m:t>
                    </m:r>
                    <m:d>
                      <m:dPr>
                        <m:ctrlPr>
                          <a:rPr lang="fr-FR" sz="2400" b="1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fr-FR" sz="2400" b="1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𝒕</m:t>
                        </m:r>
                      </m:e>
                    </m:d>
                    <m:r>
                      <a:rPr lang="fr-FR" sz="2400" b="1" i="1" smtClean="0">
                        <a:latin typeface="Cambria Math" panose="02040503050406030204" pitchFamily="18" charset="0"/>
                        <a:sym typeface="Symbol" pitchFamily="1" charset="2"/>
                      </a:rPr>
                      <m:t>=</m:t>
                    </m:r>
                    <m:sSub>
                      <m:sSubPr>
                        <m:ctrlPr>
                          <a:rPr lang="fr-FR" sz="2400" b="1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bPr>
                      <m:e>
                        <m:r>
                          <a:rPr lang="fr-FR" sz="2400" b="1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𝑷</m:t>
                        </m:r>
                      </m:e>
                      <m:sub>
                        <m:r>
                          <a:rPr lang="fr-FR" sz="2400" b="1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𝟎</m:t>
                        </m:r>
                      </m:sub>
                    </m:sSub>
                    <m:sSup>
                      <m:sSupPr>
                        <m:ctrlPr>
                          <a:rPr lang="fr-FR" sz="2400" b="1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fr-FR" sz="2400" b="1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𝒆</m:t>
                        </m:r>
                      </m:e>
                      <m:sup>
                        <m:r>
                          <a:rPr lang="fr-FR" sz="2400" b="1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−</m:t>
                        </m:r>
                        <m:r>
                          <a:rPr lang="fr-FR" sz="2400" b="1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𝒕</m:t>
                        </m:r>
                        <m:r>
                          <a:rPr lang="fr-FR" sz="2400" b="1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/</m:t>
                        </m:r>
                        <m:sSub>
                          <m:sSubPr>
                            <m:ctrlPr>
                              <a:rPr lang="fr-FR" sz="2400" b="1" i="1" smtClean="0">
                                <a:latin typeface="Cambria Math" panose="02040503050406030204" pitchFamily="18" charset="0"/>
                                <a:sym typeface="Symbol" pitchFamily="1" charset="2"/>
                              </a:rPr>
                            </m:ctrlPr>
                          </m:sSubPr>
                          <m:e>
                            <m:r>
                              <a:rPr lang="fr-FR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" charset="2"/>
                              </a:rPr>
                              <m:t>𝝉</m:t>
                            </m:r>
                          </m:e>
                          <m:sub>
                            <m:r>
                              <a:rPr lang="fr-FR" sz="2400" b="1" i="1" smtClean="0">
                                <a:latin typeface="Cambria Math" panose="02040503050406030204" pitchFamily="18" charset="0"/>
                                <a:sym typeface="Symbol" pitchFamily="1" charset="2"/>
                              </a:rPr>
                              <m:t>𝑫</m:t>
                            </m:r>
                          </m:sub>
                        </m:sSub>
                      </m:sup>
                    </m:sSup>
                  </m:oMath>
                </a14:m>
                <a:r>
                  <a:rPr lang="fr-FR" sz="2000" dirty="0">
                    <a:latin typeface="Comic Sans MS" panose="030F0702030302020204" pitchFamily="66" charset="0"/>
                    <a:sym typeface="Symbol" pitchFamily="1" charset="2"/>
                  </a:rPr>
                  <a:t> </a:t>
                </a:r>
                <a:r>
                  <a:rPr lang="fr-FR" sz="20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" charset="2"/>
                  </a:rPr>
                  <a:t>for the </a:t>
                </a:r>
                <a:r>
                  <a:rPr lang="fr-FR" sz="2000" b="1" dirty="0" err="1">
                    <a:latin typeface="Calibri" panose="020F0502020204030204" pitchFamily="34" charset="0"/>
                    <a:cs typeface="Calibri" panose="020F0502020204030204" pitchFamily="34" charset="0"/>
                    <a:sym typeface="Symbol" pitchFamily="1" charset="2"/>
                  </a:rPr>
                  <a:t>decay</a:t>
                </a:r>
                <a:r>
                  <a:rPr lang="fr-FR" sz="20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" charset="2"/>
                  </a:rPr>
                  <a:t> part Evans (1973) </a:t>
                </a:r>
                <a:r>
                  <a:rPr lang="fr-FR" sz="2000" b="1" dirty="0" err="1">
                    <a:latin typeface="Calibri" panose="020F0502020204030204" pitchFamily="34" charset="0"/>
                    <a:cs typeface="Calibri" panose="020F0502020204030204" pitchFamily="34" charset="0"/>
                    <a:sym typeface="Symbol" pitchFamily="1" charset="2"/>
                  </a:rPr>
                  <a:t>found</a:t>
                </a:r>
                <a:r>
                  <a:rPr lang="fr-FR" sz="2000" b="1" dirty="0">
                    <a:latin typeface="Calibri" panose="020F0502020204030204" pitchFamily="34" charset="0"/>
                    <a:cs typeface="Calibri" panose="020F0502020204030204" pitchFamily="34" charset="0"/>
                    <a:sym typeface="Symbol" pitchFamily="1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bPr>
                      <m:e>
                        <m:r>
                          <a:rPr lang="fr-FR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𝝉</m:t>
                        </m:r>
                      </m:e>
                      <m:sub>
                        <m:r>
                          <a:rPr lang="fr-FR" sz="2400" b="1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𝑫</m:t>
                        </m:r>
                      </m:sub>
                    </m:sSub>
                    <m:r>
                      <a:rPr lang="fr-FR" sz="2400" b="1" i="1" smtClean="0">
                        <a:latin typeface="Cambria Math" panose="02040503050406030204" pitchFamily="18" charset="0"/>
                        <a:sym typeface="Symbol" pitchFamily="1" charset="2"/>
                      </a:rPr>
                      <m:t>(</m:t>
                    </m:r>
                    <m:r>
                      <a:rPr lang="fr-FR" sz="2400" b="1" i="1" smtClean="0">
                        <a:latin typeface="Cambria Math" panose="02040503050406030204" pitchFamily="18" charset="0"/>
                        <a:sym typeface="Symbol" pitchFamily="1" charset="2"/>
                      </a:rPr>
                      <m:t>𝒇</m:t>
                    </m:r>
                    <m:r>
                      <a:rPr lang="fr-FR" sz="2400" b="1" i="1" smtClean="0">
                        <a:latin typeface="Cambria Math" panose="02040503050406030204" pitchFamily="18" charset="0"/>
                        <a:sym typeface="Symbol" pitchFamily="1" charset="2"/>
                      </a:rPr>
                      <m:t>)∝</m:t>
                    </m:r>
                    <m:sSup>
                      <m:sSupPr>
                        <m:ctrlPr>
                          <a:rPr lang="fr-FR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fr-FR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𝒇</m:t>
                        </m:r>
                      </m:e>
                      <m:sup>
                        <m:r>
                          <a:rPr lang="fr-FR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−</m:t>
                        </m:r>
                        <m:r>
                          <a:rPr lang="fr-FR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𝟏</m:t>
                        </m:r>
                        <m:r>
                          <a:rPr lang="fr-FR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.</m:t>
                        </m:r>
                        <m:r>
                          <a:rPr lang="fr-FR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𝟎𝟗</m:t>
                        </m:r>
                        <m:r>
                          <a:rPr lang="fr-FR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±</m:t>
                        </m:r>
                        <m:r>
                          <a:rPr lang="fr-FR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𝟎</m:t>
                        </m:r>
                        <m:r>
                          <a:rPr lang="fr-FR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.</m:t>
                        </m:r>
                        <m:r>
                          <a:rPr lang="fr-FR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𝟎𝟓</m:t>
                        </m:r>
                      </m:sup>
                    </m:sSup>
                  </m:oMath>
                </a14:m>
                <a:endParaRPr lang="fr-FR" sz="2400" dirty="0">
                  <a:latin typeface="Comic Sans MS" panose="030F0702030302020204" pitchFamily="66" charset="0"/>
                  <a:sym typeface="Symbol" pitchFamily="1" charset="2"/>
                </a:endParaRPr>
              </a:p>
              <a:p>
                <a:pPr marL="171450" indent="-171450" fontAlgn="auto"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§"/>
                  <a:defRPr/>
                </a:pPr>
                <a:endParaRPr lang="fr-FR" sz="800" dirty="0">
                  <a:latin typeface="Comic Sans MS" panose="030F0702030302020204" pitchFamily="66" charset="0"/>
                  <a:sym typeface="Symbol" pitchFamily="1" charset="2"/>
                </a:endParaRPr>
              </a:p>
            </p:txBody>
          </p:sp>
        </mc:Choice>
        <mc:Fallback>
          <p:sp>
            <p:nvSpPr>
              <p:cNvPr id="5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4034" y="1188920"/>
                <a:ext cx="3888432" cy="3536224"/>
              </a:xfrm>
              <a:prstGeom prst="rect">
                <a:avLst/>
              </a:prstGeom>
              <a:blipFill>
                <a:blip r:embed="rId3"/>
                <a:stretch>
                  <a:fillRect l="-1411" t="-862" r="-1411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/>
          <p:cNvSpPr txBox="1"/>
          <p:nvPr/>
        </p:nvSpPr>
        <p:spPr>
          <a:xfrm>
            <a:off x="5009712" y="260648"/>
            <a:ext cx="31072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latin typeface="Calibri" panose="020F0502020204030204" pitchFamily="34" charset="0"/>
                <a:cs typeface="Calibri" panose="020F0502020204030204" pitchFamily="34" charset="0"/>
              </a:rPr>
              <a:t>Long time </a:t>
            </a:r>
            <a:r>
              <a:rPr lang="fr-FR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decays</a:t>
            </a:r>
            <a:endParaRPr lang="fr-F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60FFB75-3BAA-4A55-A2F4-BAE26C361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971" y="620688"/>
            <a:ext cx="3410743" cy="523948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85DC5A6-7CA8-4084-B953-10E11444ED93}"/>
              </a:ext>
            </a:extLst>
          </p:cNvPr>
          <p:cNvSpPr txBox="1"/>
          <p:nvPr/>
        </p:nvSpPr>
        <p:spPr>
          <a:xfrm>
            <a:off x="8904312" y="6037257"/>
            <a:ext cx="24609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/>
              <a:t>Krupar</a:t>
            </a:r>
            <a:r>
              <a:rPr lang="fr-FR" sz="2000" b="1" dirty="0"/>
              <a:t> et al., 2018 </a:t>
            </a:r>
          </a:p>
        </p:txBody>
      </p:sp>
    </p:spTree>
    <p:extLst>
      <p:ext uri="{BB962C8B-B14F-4D97-AF65-F5344CB8AC3E}">
        <p14:creationId xmlns:p14="http://schemas.microsoft.com/office/powerpoint/2010/main" val="130680457"/>
      </p:ext>
    </p:extLst>
  </p:cSld>
  <p:clrMapOvr>
    <a:masterClrMapping/>
  </p:clrMapOvr>
</p:sld>
</file>

<file path=ppt/theme/theme1.xml><?xml version="1.0" encoding="utf-8"?>
<a:theme xmlns:a="http://schemas.openxmlformats.org/drawingml/2006/main" name="Lesia">
  <a:themeElements>
    <a:clrScheme name="Lesia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Lesia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28" charset="-128"/>
          </a:defRPr>
        </a:defPPr>
      </a:lstStyle>
    </a:lnDef>
  </a:objectDefaults>
  <a:extraClrSchemeLst>
    <a:extraClrScheme>
      <a:clrScheme name="Lesia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sia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sia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sia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sia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sia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Marmotte:Users:flo:Documents:Lesia:Lesia.pot</Template>
  <TotalTime>10066</TotalTime>
  <Words>533</Words>
  <Application>Microsoft Office PowerPoint</Application>
  <PresentationFormat>Grand écran</PresentationFormat>
  <Paragraphs>73</Paragraphs>
  <Slides>13</Slides>
  <Notes>0</Notes>
  <HiddenSlides>0</HiddenSlides>
  <MMClips>2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13</vt:i4>
      </vt:variant>
    </vt:vector>
  </HeadingPairs>
  <TitlesOfParts>
    <vt:vector size="24" baseType="lpstr">
      <vt:lpstr>ＭＳ Ｐゴシック</vt:lpstr>
      <vt:lpstr>Arial</vt:lpstr>
      <vt:lpstr>Calibri</vt:lpstr>
      <vt:lpstr>Cambria Math</vt:lpstr>
      <vt:lpstr>Comic Sans MS</vt:lpstr>
      <vt:lpstr>Symbol</vt:lpstr>
      <vt:lpstr>Trebuchet MS</vt:lpstr>
      <vt:lpstr>Wingdings</vt:lpstr>
      <vt:lpstr>Lesia</vt:lpstr>
      <vt:lpstr>Équation</vt:lpstr>
      <vt:lpstr>Equation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Conclusions</vt:lpstr>
    </vt:vector>
  </TitlesOfParts>
  <Company>LESIA - Observatoire de Paris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Florence HENRY</dc:creator>
  <cp:lastModifiedBy>Milan Maksimovic</cp:lastModifiedBy>
  <cp:revision>367</cp:revision>
  <cp:lastPrinted>2021-02-11T15:00:11Z</cp:lastPrinted>
  <dcterms:created xsi:type="dcterms:W3CDTF">2009-09-04T13:19:24Z</dcterms:created>
  <dcterms:modified xsi:type="dcterms:W3CDTF">2022-05-16T11:53:15Z</dcterms:modified>
</cp:coreProperties>
</file>