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2.jpg" ContentType="image/jpg"/>
  <Override PartName="/ppt/media/image3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6" r:id="rId2"/>
    <p:sldId id="269" r:id="rId3"/>
    <p:sldId id="282" r:id="rId4"/>
    <p:sldId id="274" r:id="rId5"/>
    <p:sldId id="286" r:id="rId6"/>
    <p:sldId id="264" r:id="rId7"/>
    <p:sldId id="275" r:id="rId8"/>
    <p:sldId id="257" r:id="rId9"/>
    <p:sldId id="256" r:id="rId10"/>
    <p:sldId id="277" r:id="rId11"/>
    <p:sldId id="280" r:id="rId12"/>
    <p:sldId id="284" r:id="rId13"/>
    <p:sldId id="285" r:id="rId14"/>
    <p:sldId id="281" r:id="rId15"/>
    <p:sldId id="270" r:id="rId16"/>
    <p:sldId id="271" r:id="rId17"/>
    <p:sldId id="272" r:id="rId18"/>
    <p:sldId id="259" r:id="rId19"/>
    <p:sldId id="258" r:id="rId20"/>
    <p:sldId id="266" r:id="rId21"/>
    <p:sldId id="273" r:id="rId22"/>
    <p:sldId id="268" r:id="rId23"/>
    <p:sldId id="263" r:id="rId24"/>
    <p:sldId id="288" r:id="rId25"/>
    <p:sldId id="292" r:id="rId26"/>
    <p:sldId id="287" r:id="rId27"/>
    <p:sldId id="289" r:id="rId28"/>
    <p:sldId id="290" r:id="rId29"/>
    <p:sldId id="293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FE52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9" autoAdjust="0"/>
    <p:restoredTop sz="94660"/>
  </p:normalViewPr>
  <p:slideViewPr>
    <p:cSldViewPr snapToGrid="0">
      <p:cViewPr>
        <p:scale>
          <a:sx n="77" d="100"/>
          <a:sy n="77" d="100"/>
        </p:scale>
        <p:origin x="230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D2239-7326-448E-88B2-564038803A27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0A7B7-85CC-427B-908A-61AD25577E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79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5FF42-8094-4536-805F-36B8B4E77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1B5E8B-A25C-4660-B2B2-2B31225EE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C1084C-6374-4850-95FA-A6467F79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20CF4D-D182-4CE0-BC0C-7E71265D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C164A7-672F-45E6-8EFE-398B4978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4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37FE5-5B58-4D4B-A6FB-4859482A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08B6DC-0263-4BEE-8323-97226A015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9612DE-4059-43D2-959B-071FA058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B8F27A-37E5-4408-9131-BE8DEE36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4E5AF9-DD4A-4B97-8B94-E8548A91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6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A9633C-355A-411E-9AFE-7C2371A6C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9EBA0A-EFCD-48FC-8C9B-9F5F7AABA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04D92-067E-416F-8EF1-EA99BC4D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19BC4-1313-459A-B8E2-3838B2CC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804A3-6C41-4E86-9A75-C3B33F3C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84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CB1A5-1207-4B22-BBE8-2409AB67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8AF325-A353-485A-9FEC-7CDAF2BD2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027983-FD49-4748-85D1-BA869E56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B37B59-5140-4299-8A3E-A4CFE39C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EE65CE-DE20-4DD5-AE99-CC98B748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0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8F1D4-681D-4452-B651-062D9CDB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2D3364-286E-4B00-8142-F400023A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D1A690-6BAD-4189-988D-5F348131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3AFF5-AFA8-4B9E-B5EB-11A649C9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888DB3-8A82-49B6-A485-64CA9BC4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01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4BC3C-E94C-415D-89CC-7940BE49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004FE8-0D39-45CA-B4A0-1CB83225B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B80DF5-4378-4F1E-800A-368E987C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92EAC4-5AC5-4994-8FDC-D65B6B14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4ED3AA-8BA6-4BD7-AB5F-D63DF991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E59F5A-36B3-4C06-AC6D-A008307D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CD512-9D19-420A-A990-8D1924D5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A7B7C3-F0AB-4AE5-A5BF-229E9974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18949A-1B6F-4AEA-9588-94B4C999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56E087-AD5E-4CFC-8F54-BC8AB6446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E615EA-D02E-4103-8599-382E7950C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E8A3A3-CE07-49FD-9470-92BB6F85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A610EE-A042-473B-97B1-F8B6A2E2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1C5988-B687-499B-895F-DD91132D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85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5D88F-BCCB-489C-A6D5-E16F098F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C317ED-4705-4223-B9F8-080CF18A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359C61-C90F-429D-A9EE-433F7DFC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502EC7-503C-4663-8A5A-D9C127F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28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AD0A92-B356-4EE0-9625-7AE04DD0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DCD7DF-0DC2-4E92-A791-E6686ACA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909E0E-1A55-4D76-8349-E46C8557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62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41E7A-5AA1-47E1-9C48-2ABDF8E3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47E0C6-B31B-4AEE-AC95-35BFDC5D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64BBE8-519E-48B4-823A-9120D033E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91EEA6-A17B-44F3-8F24-17FFFA9E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5EEA9E-1BF1-43BF-BDCB-2C55A328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B84512-8060-4F89-9CE8-291DA4F4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4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92D74-F1E3-485C-9994-9176A403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D62B9C-F044-4B3B-AC8C-7A2C4EC2B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D6B8C7-4583-48D7-8652-69E0737C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3F88AB-31C8-4816-A46A-4D0868A7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FDF60E-1D71-4954-95EF-E74B6FEB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3D6463-C8E1-49A2-8FB2-1720C2A1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78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A4F959-AF7C-4892-A971-C262664F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3AB7E7-326B-4DBD-8336-59BD2F9E3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E8CF1E-415E-4A79-B4C5-138FF0530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1128-9806-4B16-88AA-F1BB3C05C3DB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E47DE6-7F15-46FA-B4A7-09D764A1A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83CF05-3940-420B-B365-0E8963961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7461D-A4C8-46CF-9C21-45B1F9DE3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0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5CEB59-C67E-4D18-98D5-C5ADEBC75632}"/>
              </a:ext>
            </a:extLst>
          </p:cNvPr>
          <p:cNvSpPr/>
          <p:nvPr/>
        </p:nvSpPr>
        <p:spPr>
          <a:xfrm>
            <a:off x="353932" y="1308573"/>
            <a:ext cx="11682919" cy="3539430"/>
          </a:xfrm>
          <a:prstGeom prst="rect">
            <a:avLst/>
          </a:prstGeom>
          <a:blipFill dpi="0" rotWithShape="1">
            <a:blip r:embed="rId3">
              <a:alphaModFix amt="61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</a:rPr>
              <a:t>Fundamental and harmonic electromagnetic emissions in solar wind plasmas 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</a:rPr>
              <a:t>with density fluctuations : 2D PIC simulations</a:t>
            </a:r>
          </a:p>
          <a:p>
            <a:pPr algn="ctr"/>
            <a:endParaRPr lang="en-US" sz="26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br>
              <a:rPr lang="en-US" dirty="0"/>
            </a:b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Catherine Krafft and Philippe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Savoini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</a:endParaRP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LPP,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Laboratoire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de Physique des Plasmas,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Palaiseau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en-US" sz="2000" i="1" dirty="0">
              <a:latin typeface="Arial" panose="020B0604020202020204" pitchFamily="34" charset="0"/>
            </a:endParaRPr>
          </a:p>
          <a:p>
            <a:pPr algn="ctr"/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Université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Paris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Saclay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,    Sorbonne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Université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,  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Institut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Polytechnique de Paris</a:t>
            </a:r>
            <a:endParaRPr lang="fr-FR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1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40FAA-3FEF-4F67-8D5B-B258FCF0283A}"/>
              </a:ext>
            </a:extLst>
          </p:cNvPr>
          <p:cNvSpPr txBox="1"/>
          <p:nvPr/>
        </p:nvSpPr>
        <p:spPr>
          <a:xfrm>
            <a:off x="958073" y="2615183"/>
            <a:ext cx="1054667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HARMONIC ELECTROMAGNETIC EMISSIONS H</a:t>
            </a:r>
            <a:r>
              <a:rPr lang="fr-FR" sz="3600" baseline="-25000" dirty="0">
                <a:solidFill>
                  <a:srgbClr val="C00000"/>
                </a:solidFill>
              </a:rPr>
              <a:t>3</a:t>
            </a:r>
            <a:r>
              <a:rPr lang="fr-FR" sz="3600" dirty="0">
                <a:solidFill>
                  <a:srgbClr val="C00000"/>
                </a:solidFill>
              </a:rPr>
              <a:t> and H</a:t>
            </a:r>
            <a:r>
              <a:rPr lang="fr-FR" sz="3600" baseline="-25000" dirty="0">
                <a:solidFill>
                  <a:srgbClr val="C00000"/>
                </a:solidFill>
              </a:rPr>
              <a:t>4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</a:p>
          <a:p>
            <a:r>
              <a:rPr lang="fr-FR" sz="3600" dirty="0">
                <a:solidFill>
                  <a:srgbClr val="C00000"/>
                </a:solidFill>
              </a:rPr>
              <a:t>            AT FREQUENCIES 3</a:t>
            </a:r>
            <a:r>
              <a:rPr lang="el-GR" sz="3600" dirty="0">
                <a:solidFill>
                  <a:srgbClr val="C00000"/>
                </a:solidFill>
              </a:rPr>
              <a:t>ω</a:t>
            </a:r>
            <a:r>
              <a:rPr lang="fr-FR" sz="3600" baseline="-25000" dirty="0">
                <a:solidFill>
                  <a:srgbClr val="C00000"/>
                </a:solidFill>
              </a:rPr>
              <a:t>p</a:t>
            </a:r>
            <a:r>
              <a:rPr lang="fr-FR" sz="3600" dirty="0">
                <a:solidFill>
                  <a:srgbClr val="C00000"/>
                </a:solidFill>
              </a:rPr>
              <a:t> and 4</a:t>
            </a:r>
            <a:r>
              <a:rPr lang="el-GR" sz="3600" dirty="0">
                <a:solidFill>
                  <a:srgbClr val="C00000"/>
                </a:solidFill>
              </a:rPr>
              <a:t>ω</a:t>
            </a:r>
            <a:r>
              <a:rPr lang="fr-FR" sz="3600" baseline="-25000" dirty="0">
                <a:solidFill>
                  <a:srgbClr val="C00000"/>
                </a:solidFill>
              </a:rPr>
              <a:t>p</a:t>
            </a:r>
            <a:endParaRPr lang="fr-FR" sz="3600" dirty="0">
              <a:solidFill>
                <a:srgbClr val="C00000"/>
              </a:solidFill>
            </a:endParaRPr>
          </a:p>
          <a:p>
            <a:endParaRPr lang="fr-FR" sz="3600" dirty="0">
              <a:solidFill>
                <a:srgbClr val="C00000"/>
              </a:solidFill>
            </a:endParaRPr>
          </a:p>
          <a:p>
            <a:r>
              <a:rPr lang="fr-FR" sz="2800" i="1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2029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4AFDABB-B589-4777-BB0A-F445923EC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6" y="5217027"/>
            <a:ext cx="10423353" cy="1343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88E7941-C9C8-4D52-8377-2CA5B7D37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2" t="25227" r="45974" b="26721"/>
          <a:stretch/>
        </p:blipFill>
        <p:spPr>
          <a:xfrm>
            <a:off x="189215" y="578050"/>
            <a:ext cx="2852242" cy="45635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F2A3B6-D751-4D8F-9DB7-42C81DCD8E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4" t="19414" r="43642" b="33759"/>
          <a:stretch/>
        </p:blipFill>
        <p:spPr>
          <a:xfrm>
            <a:off x="6136308" y="601854"/>
            <a:ext cx="2920342" cy="46725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4A6C0A-A194-4303-AB29-7E96AD902125}"/>
              </a:ext>
            </a:extLst>
          </p:cNvPr>
          <p:cNvSpPr txBox="1"/>
          <p:nvPr/>
        </p:nvSpPr>
        <p:spPr>
          <a:xfrm>
            <a:off x="1863306" y="78634"/>
            <a:ext cx="912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MAGNETIC ENERGY OF H</a:t>
            </a:r>
            <a:r>
              <a:rPr lang="fr-FR" sz="2800" baseline="-25000" dirty="0">
                <a:solidFill>
                  <a:srgbClr val="C00000"/>
                </a:solidFill>
              </a:rPr>
              <a:t>3</a:t>
            </a:r>
            <a:r>
              <a:rPr lang="fr-FR" sz="2800" dirty="0">
                <a:solidFill>
                  <a:srgbClr val="C00000"/>
                </a:solidFill>
              </a:rPr>
              <a:t> and H</a:t>
            </a:r>
            <a:r>
              <a:rPr lang="fr-FR" sz="2800" baseline="-25000" dirty="0">
                <a:solidFill>
                  <a:srgbClr val="C00000"/>
                </a:solidFill>
              </a:rPr>
              <a:t>4 </a:t>
            </a:r>
            <a:r>
              <a:rPr lang="fr-FR" sz="2800" dirty="0">
                <a:solidFill>
                  <a:srgbClr val="C00000"/>
                </a:solidFill>
              </a:rPr>
              <a:t>: SPECTRA AND GROWTH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185E3A-B41A-4BAE-904A-66A21952B053}"/>
              </a:ext>
            </a:extLst>
          </p:cNvPr>
          <p:cNvSpPr txBox="1"/>
          <p:nvPr/>
        </p:nvSpPr>
        <p:spPr>
          <a:xfrm>
            <a:off x="3429775" y="939858"/>
            <a:ext cx="86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Δ</a:t>
            </a:r>
            <a:r>
              <a:rPr lang="fr-FR" sz="2000" dirty="0">
                <a:solidFill>
                  <a:srgbClr val="C00000"/>
                </a:solidFill>
              </a:rPr>
              <a:t>N=0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0B96F7-E495-4FF7-B1CE-124E83AF9AE8}"/>
              </a:ext>
            </a:extLst>
          </p:cNvPr>
          <p:cNvSpPr txBox="1"/>
          <p:nvPr/>
        </p:nvSpPr>
        <p:spPr>
          <a:xfrm>
            <a:off x="9306317" y="1000969"/>
            <a:ext cx="147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Δ</a:t>
            </a:r>
            <a:r>
              <a:rPr lang="fr-FR" sz="2000" dirty="0">
                <a:solidFill>
                  <a:srgbClr val="C00000"/>
                </a:solidFill>
              </a:rPr>
              <a:t>N=0.05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08BDFC2-0008-42F5-91DE-8C963087C6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5" t="27611" r="42752" b="29077"/>
          <a:stretch/>
        </p:blipFill>
        <p:spPr>
          <a:xfrm>
            <a:off x="2888722" y="1552940"/>
            <a:ext cx="3023009" cy="36672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974D68-CE6A-4AD5-A5C3-F61BF04D90AE}"/>
              </a:ext>
            </a:extLst>
          </p:cNvPr>
          <p:cNvSpPr txBox="1"/>
          <p:nvPr/>
        </p:nvSpPr>
        <p:spPr>
          <a:xfrm>
            <a:off x="2482390" y="1339968"/>
            <a:ext cx="7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highlight>
                  <a:srgbClr val="FFFF00"/>
                </a:highlight>
              </a:rPr>
              <a:t>H</a:t>
            </a:r>
            <a:r>
              <a:rPr lang="fr-FR" sz="2000" baseline="-25000" dirty="0">
                <a:solidFill>
                  <a:srgbClr val="0000FF"/>
                </a:solidFill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042A2D-9665-4117-8572-B0CFA6B76665}"/>
              </a:ext>
            </a:extLst>
          </p:cNvPr>
          <p:cNvSpPr txBox="1"/>
          <p:nvPr/>
        </p:nvSpPr>
        <p:spPr>
          <a:xfrm>
            <a:off x="2562292" y="3141139"/>
            <a:ext cx="7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highlight>
                  <a:srgbClr val="FFFF00"/>
                </a:highlight>
              </a:rPr>
              <a:t>H</a:t>
            </a:r>
            <a:r>
              <a:rPr lang="fr-FR" sz="2000" baseline="-25000" dirty="0">
                <a:solidFill>
                  <a:srgbClr val="0000FF"/>
                </a:solidFill>
                <a:highlight>
                  <a:srgbClr val="FFFF00"/>
                </a:highlight>
              </a:rPr>
              <a:t>4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CAF80C3-A680-472E-861C-3B5C29DC42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3" t="27538" r="45494" b="29730"/>
          <a:stretch/>
        </p:blipFill>
        <p:spPr>
          <a:xfrm>
            <a:off x="9042026" y="1423478"/>
            <a:ext cx="2561983" cy="35966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815F92-2289-4073-B511-94EEDCAE1E48}"/>
              </a:ext>
            </a:extLst>
          </p:cNvPr>
          <p:cNvSpPr txBox="1"/>
          <p:nvPr/>
        </p:nvSpPr>
        <p:spPr>
          <a:xfrm>
            <a:off x="8616499" y="1246141"/>
            <a:ext cx="7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highlight>
                  <a:srgbClr val="FFFF00"/>
                </a:highlight>
              </a:rPr>
              <a:t>H</a:t>
            </a:r>
            <a:r>
              <a:rPr lang="fr-FR" sz="2000" baseline="-25000" dirty="0">
                <a:solidFill>
                  <a:srgbClr val="0000FF"/>
                </a:solidFill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60BE2FE-F251-44F2-B864-8290E1C26558}"/>
              </a:ext>
            </a:extLst>
          </p:cNvPr>
          <p:cNvSpPr txBox="1"/>
          <p:nvPr/>
        </p:nvSpPr>
        <p:spPr>
          <a:xfrm>
            <a:off x="8638021" y="3093694"/>
            <a:ext cx="7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highlight>
                  <a:srgbClr val="FFFF00"/>
                </a:highlight>
              </a:rPr>
              <a:t>H</a:t>
            </a:r>
            <a:r>
              <a:rPr lang="fr-FR" sz="2000" baseline="-25000" dirty="0">
                <a:solidFill>
                  <a:srgbClr val="0000FF"/>
                </a:solidFill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A606B17-CAD2-41F7-BA54-D84184A9F7A1}"/>
              </a:ext>
            </a:extLst>
          </p:cNvPr>
          <p:cNvSpPr txBox="1"/>
          <p:nvPr/>
        </p:nvSpPr>
        <p:spPr>
          <a:xfrm>
            <a:off x="189215" y="5090209"/>
            <a:ext cx="10593444" cy="1442694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F20426-F2B6-4DC2-83A9-E0EBBE71CF9C}"/>
              </a:ext>
            </a:extLst>
          </p:cNvPr>
          <p:cNvSpPr/>
          <p:nvPr/>
        </p:nvSpPr>
        <p:spPr>
          <a:xfrm>
            <a:off x="8088760" y="6410034"/>
            <a:ext cx="391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Krafft and </a:t>
            </a:r>
            <a:r>
              <a:rPr lang="fr-FR" i="1" dirty="0" err="1">
                <a:solidFill>
                  <a:srgbClr val="0000FF"/>
                </a:solidFill>
              </a:rPr>
              <a:t>Savoini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fr-FR" i="1" dirty="0" err="1">
                <a:solidFill>
                  <a:srgbClr val="0000FF"/>
                </a:solidFill>
              </a:rPr>
              <a:t>ApJ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fr-FR" i="1" dirty="0" err="1">
                <a:solidFill>
                  <a:srgbClr val="0000FF"/>
                </a:solidFill>
              </a:rPr>
              <a:t>submitted</a:t>
            </a:r>
            <a:r>
              <a:rPr lang="fr-FR" i="1" dirty="0">
                <a:solidFill>
                  <a:srgbClr val="0000FF"/>
                </a:solidFill>
              </a:rPr>
              <a:t>, 2022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0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20640A-D8AF-4137-95C2-16EADF80B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" y="4566485"/>
            <a:ext cx="11442191" cy="18272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704B922-3FF4-4FBD-992B-4EF4C67624F7}"/>
              </a:ext>
            </a:extLst>
          </p:cNvPr>
          <p:cNvSpPr txBox="1"/>
          <p:nvPr/>
        </p:nvSpPr>
        <p:spPr>
          <a:xfrm>
            <a:off x="1789852" y="13298"/>
            <a:ext cx="1071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GENERATION OF  EM HARMONICS by NONLINEAR WAVE INTERACTIONS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8D1D6-88BE-4E64-844D-C7B359B3B419}"/>
              </a:ext>
            </a:extLst>
          </p:cNvPr>
          <p:cNvSpPr/>
          <p:nvPr/>
        </p:nvSpPr>
        <p:spPr>
          <a:xfrm>
            <a:off x="8129098" y="6393754"/>
            <a:ext cx="391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Krafft and </a:t>
            </a:r>
            <a:r>
              <a:rPr lang="fr-FR" i="1" dirty="0" err="1">
                <a:solidFill>
                  <a:srgbClr val="0000FF"/>
                </a:solidFill>
              </a:rPr>
              <a:t>Savoini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fr-FR" i="1" dirty="0" err="1">
                <a:solidFill>
                  <a:srgbClr val="0000FF"/>
                </a:solidFill>
              </a:rPr>
              <a:t>ApJ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fr-FR" i="1" dirty="0" err="1">
                <a:solidFill>
                  <a:srgbClr val="0000FF"/>
                </a:solidFill>
              </a:rPr>
              <a:t>submitted</a:t>
            </a:r>
            <a:r>
              <a:rPr lang="fr-FR" i="1" dirty="0">
                <a:solidFill>
                  <a:srgbClr val="0000FF"/>
                </a:solidFill>
              </a:rPr>
              <a:t>, 2022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FC0A65-28D9-4072-85C0-C604C0EC8D9A}"/>
              </a:ext>
            </a:extLst>
          </p:cNvPr>
          <p:cNvSpPr txBox="1"/>
          <p:nvPr/>
        </p:nvSpPr>
        <p:spPr>
          <a:xfrm>
            <a:off x="32242" y="4557584"/>
            <a:ext cx="12159758" cy="2300416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787413-6BB4-478B-A032-DBF78ABF9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9" y="655559"/>
            <a:ext cx="7544124" cy="40058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D0DC7ED-9561-494B-ACF1-1AA483D5BA7D}"/>
              </a:ext>
            </a:extLst>
          </p:cNvPr>
          <p:cNvSpPr txBox="1"/>
          <p:nvPr/>
        </p:nvSpPr>
        <p:spPr>
          <a:xfrm>
            <a:off x="7849553" y="3357287"/>
            <a:ext cx="252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  <a:highlight>
                  <a:srgbClr val="FFFF00"/>
                </a:highlight>
              </a:rPr>
              <a:t>Generation</a:t>
            </a:r>
            <a:r>
              <a:rPr lang="fr-FR" dirty="0">
                <a:solidFill>
                  <a:srgbClr val="C00000"/>
                </a:solidFill>
                <a:highlight>
                  <a:srgbClr val="FFFF00"/>
                </a:highlight>
              </a:rPr>
              <a:t> of H</a:t>
            </a:r>
            <a:r>
              <a:rPr lang="fr-FR" baseline="-25000" dirty="0">
                <a:solidFill>
                  <a:srgbClr val="C00000"/>
                </a:solidFill>
                <a:highlight>
                  <a:srgbClr val="FFFF00"/>
                </a:highlight>
              </a:rPr>
              <a:t>3</a:t>
            </a:r>
            <a:r>
              <a:rPr lang="fr-FR" dirty="0">
                <a:solidFill>
                  <a:srgbClr val="C00000"/>
                </a:solidFill>
                <a:highlight>
                  <a:srgbClr val="FFFF00"/>
                </a:highlight>
              </a:rPr>
              <a:t> and  H</a:t>
            </a:r>
            <a:r>
              <a:rPr lang="fr-FR" baseline="-25000" dirty="0">
                <a:solidFill>
                  <a:srgbClr val="C00000"/>
                </a:solidFill>
                <a:highlight>
                  <a:srgbClr val="FFFF00"/>
                </a:highlight>
              </a:rPr>
              <a:t>4</a:t>
            </a:r>
            <a:endParaRPr lang="fr-FR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0DE76C-B310-4EC0-BBE9-1591BC1EC7CC}"/>
              </a:ext>
            </a:extLst>
          </p:cNvPr>
          <p:cNvSpPr txBox="1"/>
          <p:nvPr/>
        </p:nvSpPr>
        <p:spPr>
          <a:xfrm>
            <a:off x="7879260" y="1267424"/>
            <a:ext cx="240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  <a:highlight>
                  <a:srgbClr val="FFFF00"/>
                </a:highlight>
              </a:rPr>
              <a:t>Generation</a:t>
            </a:r>
            <a:r>
              <a:rPr lang="fr-FR" dirty="0">
                <a:solidFill>
                  <a:srgbClr val="C00000"/>
                </a:solidFill>
                <a:highlight>
                  <a:srgbClr val="FFFF00"/>
                </a:highlight>
              </a:rPr>
              <a:t> of F and  H</a:t>
            </a:r>
          </a:p>
        </p:txBody>
      </p:sp>
    </p:spTree>
    <p:extLst>
      <p:ext uri="{BB962C8B-B14F-4D97-AF65-F5344CB8AC3E}">
        <p14:creationId xmlns:p14="http://schemas.microsoft.com/office/powerpoint/2010/main" val="22570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80A3A8C-F12B-4BBB-A0FF-D74082ED39B4}"/>
              </a:ext>
            </a:extLst>
          </p:cNvPr>
          <p:cNvSpPr txBox="1"/>
          <p:nvPr/>
        </p:nvSpPr>
        <p:spPr>
          <a:xfrm>
            <a:off x="4898196" y="300315"/>
            <a:ext cx="406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CONCLUSION</a:t>
            </a:r>
            <a:r>
              <a:rPr lang="fr-FR" sz="2400" i="1" dirty="0"/>
              <a:t> </a:t>
            </a:r>
            <a:r>
              <a:rPr lang="fr-FR" sz="2800" i="1" dirty="0"/>
              <a:t>              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C68232-3A47-4C1E-A4C3-2B59CEE2A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3" y="1056640"/>
            <a:ext cx="11531234" cy="53833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73499B1-79CB-4DBC-BBE7-8E8FEB675D21}"/>
              </a:ext>
            </a:extLst>
          </p:cNvPr>
          <p:cNvSpPr/>
          <p:nvPr/>
        </p:nvSpPr>
        <p:spPr>
          <a:xfrm>
            <a:off x="800697" y="1923229"/>
            <a:ext cx="3212503" cy="342451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B296B86-DAC7-4CD4-AA85-F48660CBD097}"/>
              </a:ext>
            </a:extLst>
          </p:cNvPr>
          <p:cNvSpPr/>
          <p:nvPr/>
        </p:nvSpPr>
        <p:spPr>
          <a:xfrm>
            <a:off x="3715082" y="3354296"/>
            <a:ext cx="7366000" cy="342451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2C0E6E8-5312-4791-A23D-899670F09A86}"/>
              </a:ext>
            </a:extLst>
          </p:cNvPr>
          <p:cNvSpPr/>
          <p:nvPr/>
        </p:nvSpPr>
        <p:spPr>
          <a:xfrm>
            <a:off x="8786457" y="2255520"/>
            <a:ext cx="2765463" cy="342451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EB272F7-761A-4514-AE34-87D1CF57C21A}"/>
              </a:ext>
            </a:extLst>
          </p:cNvPr>
          <p:cNvSpPr/>
          <p:nvPr/>
        </p:nvSpPr>
        <p:spPr>
          <a:xfrm>
            <a:off x="2824480" y="4249870"/>
            <a:ext cx="3098800" cy="342451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2133F5C-87E9-496D-86C5-69313CE2BD11}"/>
              </a:ext>
            </a:extLst>
          </p:cNvPr>
          <p:cNvSpPr/>
          <p:nvPr/>
        </p:nvSpPr>
        <p:spPr>
          <a:xfrm>
            <a:off x="881977" y="5438589"/>
            <a:ext cx="8251863" cy="342451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57D125D-4A9C-4116-A694-8493A54CDC04}"/>
              </a:ext>
            </a:extLst>
          </p:cNvPr>
          <p:cNvSpPr/>
          <p:nvPr/>
        </p:nvSpPr>
        <p:spPr>
          <a:xfrm>
            <a:off x="5791830" y="4561841"/>
            <a:ext cx="5191130" cy="342451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E7C0176-9CB8-4FFD-8B82-20A7E9309E0E}"/>
              </a:ext>
            </a:extLst>
          </p:cNvPr>
          <p:cNvSpPr/>
          <p:nvPr/>
        </p:nvSpPr>
        <p:spPr>
          <a:xfrm>
            <a:off x="330383" y="2744098"/>
            <a:ext cx="2585537" cy="342451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02DA65F-D450-4CC1-B64A-2D73F6736E46}"/>
              </a:ext>
            </a:extLst>
          </p:cNvPr>
          <p:cNvSpPr/>
          <p:nvPr/>
        </p:nvSpPr>
        <p:spPr>
          <a:xfrm>
            <a:off x="330383" y="1341569"/>
            <a:ext cx="7177857" cy="342451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6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40FAA-3FEF-4F67-8D5B-B258FCF0283A}"/>
              </a:ext>
            </a:extLst>
          </p:cNvPr>
          <p:cNvSpPr txBox="1"/>
          <p:nvPr/>
        </p:nvSpPr>
        <p:spPr>
          <a:xfrm>
            <a:off x="3250906" y="2613392"/>
            <a:ext cx="60052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THANKS FOR YOUR ATTENTION</a:t>
            </a:r>
          </a:p>
          <a:p>
            <a:endParaRPr lang="fr-FR" sz="3600" dirty="0">
              <a:solidFill>
                <a:srgbClr val="C00000"/>
              </a:solidFill>
            </a:endParaRPr>
          </a:p>
          <a:p>
            <a:r>
              <a:rPr lang="fr-FR" sz="2800" i="1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1760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BA6A22-1ADD-4550-A932-3F5D0A39EB8A}"/>
              </a:ext>
            </a:extLst>
          </p:cNvPr>
          <p:cNvSpPr txBox="1"/>
          <p:nvPr/>
        </p:nvSpPr>
        <p:spPr>
          <a:xfrm>
            <a:off x="3996423" y="700392"/>
            <a:ext cx="454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MODEL AND PARAMETERS (1)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69873F-5774-4179-8076-30388D58C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11" y="1482312"/>
            <a:ext cx="10261687" cy="38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5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AC14343-16D3-43C4-8740-DCFDCBF39692}"/>
              </a:ext>
            </a:extLst>
          </p:cNvPr>
          <p:cNvSpPr txBox="1"/>
          <p:nvPr/>
        </p:nvSpPr>
        <p:spPr>
          <a:xfrm>
            <a:off x="3772687" y="515566"/>
            <a:ext cx="454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MODEL AND PARAMETERS (3)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AD579A-D590-4C0D-95ED-0C2538B36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1308977"/>
            <a:ext cx="10410825" cy="21200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61DE05A-6755-40B5-BD47-DD20562C4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3699191"/>
            <a:ext cx="10410825" cy="22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8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76D373-E2D7-4944-95AA-CCE5CD357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9" y="5370965"/>
            <a:ext cx="10763735" cy="1080338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1B8B1525-20ED-4359-BCB6-049F5D9A929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7116" y="2374623"/>
            <a:ext cx="3547354" cy="23241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D378AF-AF23-41C4-980E-AF26BC08A6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t="43831" r="34039" b="36139"/>
          <a:stretch/>
        </p:blipFill>
        <p:spPr>
          <a:xfrm>
            <a:off x="5554494" y="2242698"/>
            <a:ext cx="4716334" cy="24786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7440B1-1877-46C3-B72D-3809B64F5CBD}"/>
              </a:ext>
            </a:extLst>
          </p:cNvPr>
          <p:cNvSpPr/>
          <p:nvPr/>
        </p:nvSpPr>
        <p:spPr>
          <a:xfrm>
            <a:off x="2023959" y="4802122"/>
            <a:ext cx="762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Size of boxes :    L</a:t>
            </a:r>
            <a:r>
              <a:rPr lang="en-US" sz="2000" baseline="-25000" dirty="0">
                <a:solidFill>
                  <a:srgbClr val="0000F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=L</a:t>
            </a:r>
            <a:r>
              <a:rPr lang="en-US" sz="2000" baseline="-25000" dirty="0">
                <a:solidFill>
                  <a:srgbClr val="0000FF"/>
                </a:solidFill>
              </a:rPr>
              <a:t>y</a:t>
            </a:r>
            <a:r>
              <a:rPr lang="en-US" sz="2000" dirty="0">
                <a:solidFill>
                  <a:srgbClr val="0000FF"/>
                </a:solidFill>
              </a:rPr>
              <a:t>=1448λ</a:t>
            </a:r>
            <a:r>
              <a:rPr lang="en-US" sz="2000" baseline="-25000" dirty="0">
                <a:solidFill>
                  <a:srgbClr val="0000FF"/>
                </a:solidFill>
              </a:rPr>
              <a:t>D  </a:t>
            </a:r>
            <a:r>
              <a:rPr lang="en-US" sz="2000" dirty="0">
                <a:solidFill>
                  <a:srgbClr val="0000FF"/>
                </a:solidFill>
              </a:rPr>
              <a:t>(left) and L</a:t>
            </a:r>
            <a:r>
              <a:rPr lang="en-US" sz="2000" baseline="-25000" dirty="0">
                <a:solidFill>
                  <a:srgbClr val="0000F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=5792λ</a:t>
            </a:r>
            <a:r>
              <a:rPr lang="en-US" sz="2000" baseline="-25000" dirty="0">
                <a:solidFill>
                  <a:srgbClr val="0000FF"/>
                </a:solidFill>
              </a:rPr>
              <a:t>D , </a:t>
            </a:r>
            <a:r>
              <a:rPr lang="en-US" sz="2000" dirty="0">
                <a:solidFill>
                  <a:srgbClr val="0000FF"/>
                </a:solidFill>
              </a:rPr>
              <a:t>L</a:t>
            </a:r>
            <a:r>
              <a:rPr lang="en-US" sz="2000" baseline="-25000" dirty="0">
                <a:solidFill>
                  <a:srgbClr val="0000FF"/>
                </a:solidFill>
              </a:rPr>
              <a:t>y</a:t>
            </a:r>
            <a:r>
              <a:rPr lang="en-US" sz="2000" dirty="0">
                <a:solidFill>
                  <a:srgbClr val="0000FF"/>
                </a:solidFill>
              </a:rPr>
              <a:t>= 2896λ</a:t>
            </a:r>
            <a:r>
              <a:rPr lang="en-US" sz="2000" baseline="-25000" dirty="0">
                <a:solidFill>
                  <a:srgbClr val="0000FF"/>
                </a:solidFill>
              </a:rPr>
              <a:t>D</a:t>
            </a:r>
            <a:r>
              <a:rPr lang="en-US" sz="2000" dirty="0">
                <a:solidFill>
                  <a:srgbClr val="0000FF"/>
                </a:solidFill>
              </a:rPr>
              <a:t>  (right)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162611-9E81-4D4E-BD82-3C6B36432C7F}"/>
              </a:ext>
            </a:extLst>
          </p:cNvPr>
          <p:cNvSpPr txBox="1"/>
          <p:nvPr/>
        </p:nvSpPr>
        <p:spPr>
          <a:xfrm>
            <a:off x="3823968" y="182977"/>
            <a:ext cx="454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MODEL AND PARAMETERS (2)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C67486-7609-423E-8113-CF797BB45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9" y="825723"/>
            <a:ext cx="10763735" cy="10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46E5A1F-3D90-4A9C-A12E-709A0A6A2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26" y="4863123"/>
            <a:ext cx="8128312" cy="1379406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AAAC8775-0A63-49D2-9162-9104D640A3F7}"/>
              </a:ext>
            </a:extLst>
          </p:cNvPr>
          <p:cNvPicPr/>
          <p:nvPr/>
        </p:nvPicPr>
        <p:blipFill rotWithShape="1">
          <a:blip r:embed="rId3" cstate="print"/>
          <a:srcRect t="5709" b="48616"/>
          <a:stretch/>
        </p:blipFill>
        <p:spPr>
          <a:xfrm>
            <a:off x="2378109" y="864000"/>
            <a:ext cx="7255763" cy="30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4DBBF8-7971-4EC8-9E3E-00E32AE11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69" y="3921752"/>
            <a:ext cx="7832444" cy="80238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B195BF3-26A6-4510-B441-067657B93BD1}"/>
              </a:ext>
            </a:extLst>
          </p:cNvPr>
          <p:cNvSpPr txBox="1"/>
          <p:nvPr/>
        </p:nvSpPr>
        <p:spPr>
          <a:xfrm>
            <a:off x="3440673" y="201199"/>
            <a:ext cx="550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RADIATED MAGNETIC FIELD </a:t>
            </a:r>
            <a:r>
              <a:rPr lang="fr-FR" sz="2800" dirty="0" err="1">
                <a:solidFill>
                  <a:srgbClr val="C00000"/>
                </a:solidFill>
              </a:rPr>
              <a:t>B</a:t>
            </a:r>
            <a:r>
              <a:rPr lang="fr-FR" sz="2800" baseline="-25000" dirty="0" err="1">
                <a:solidFill>
                  <a:srgbClr val="C00000"/>
                </a:solidFill>
              </a:rPr>
              <a:t>z</a:t>
            </a:r>
            <a:r>
              <a:rPr lang="fr-FR" sz="2800" dirty="0">
                <a:solidFill>
                  <a:srgbClr val="C00000"/>
                </a:solidFill>
              </a:rPr>
              <a:t>(</a:t>
            </a:r>
            <a:r>
              <a:rPr lang="fr-FR" sz="2800" dirty="0" err="1">
                <a:solidFill>
                  <a:srgbClr val="C00000"/>
                </a:solidFill>
              </a:rPr>
              <a:t>x,y</a:t>
            </a:r>
            <a:r>
              <a:rPr lang="fr-FR" sz="2800" dirty="0">
                <a:solidFill>
                  <a:srgbClr val="C00000"/>
                </a:solidFill>
              </a:rPr>
              <a:t>)</a:t>
            </a:r>
            <a:endParaRPr lang="fr-FR" sz="2800" baseline="-25000" dirty="0">
              <a:solidFill>
                <a:srgbClr val="C0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C92E0D-D5A8-4B23-B88E-F492216420E7}"/>
              </a:ext>
            </a:extLst>
          </p:cNvPr>
          <p:cNvSpPr txBox="1"/>
          <p:nvPr/>
        </p:nvSpPr>
        <p:spPr>
          <a:xfrm>
            <a:off x="1914300" y="4769666"/>
            <a:ext cx="8772164" cy="1566320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CC5DCF-E4FF-451E-A8E3-9D3F0077AD7F}"/>
              </a:ext>
            </a:extLst>
          </p:cNvPr>
          <p:cNvSpPr/>
          <p:nvPr/>
        </p:nvSpPr>
        <p:spPr>
          <a:xfrm>
            <a:off x="8354088" y="6375580"/>
            <a:ext cx="3415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rgbClr val="0070C0"/>
                </a:solidFill>
              </a:rPr>
              <a:t>Krafft and </a:t>
            </a:r>
            <a:r>
              <a:rPr lang="fr-FR" sz="1600" i="1" dirty="0" err="1">
                <a:solidFill>
                  <a:srgbClr val="0070C0"/>
                </a:solidFill>
              </a:rPr>
              <a:t>Savoini</a:t>
            </a:r>
            <a:r>
              <a:rPr lang="fr-FR" sz="1600" i="1" dirty="0">
                <a:solidFill>
                  <a:srgbClr val="0070C0"/>
                </a:solidFill>
              </a:rPr>
              <a:t>, </a:t>
            </a:r>
            <a:r>
              <a:rPr lang="fr-FR" sz="1600" i="1" dirty="0" err="1">
                <a:solidFill>
                  <a:srgbClr val="0070C0"/>
                </a:solidFill>
              </a:rPr>
              <a:t>ApJL</a:t>
            </a:r>
            <a:r>
              <a:rPr lang="fr-FR" sz="1600" i="1" dirty="0">
                <a:solidFill>
                  <a:srgbClr val="0070C0"/>
                </a:solidFill>
              </a:rPr>
              <a:t>, 917:L23, 2021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DD6E281-7B77-43C6-A860-58E74E9187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9117" y="870301"/>
            <a:ext cx="7893766" cy="27524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A2C49F4-68B1-4F34-8A82-625324711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67" y="3622787"/>
            <a:ext cx="9258666" cy="8091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A408D42-F7B4-4AD5-AB03-C571D3C93CEA}"/>
              </a:ext>
            </a:extLst>
          </p:cNvPr>
          <p:cNvSpPr txBox="1"/>
          <p:nvPr/>
        </p:nvSpPr>
        <p:spPr>
          <a:xfrm>
            <a:off x="3633257" y="128533"/>
            <a:ext cx="520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LANGMUIR WAVE SPECTRA AT </a:t>
            </a:r>
            <a:r>
              <a:rPr lang="el-GR" sz="2800" dirty="0">
                <a:solidFill>
                  <a:srgbClr val="C00000"/>
                </a:solidFill>
              </a:rPr>
              <a:t>ω</a:t>
            </a:r>
            <a:r>
              <a:rPr lang="fr-FR" sz="2800" baseline="-25000" dirty="0">
                <a:solidFill>
                  <a:srgbClr val="C00000"/>
                </a:solidFill>
              </a:rPr>
              <a:t>p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163ED1-0E9B-4488-AC5B-BF44818FB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60" y="4646617"/>
            <a:ext cx="9515279" cy="195230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1FBAB3-32DE-4C8C-A32C-1B822C96D616}"/>
              </a:ext>
            </a:extLst>
          </p:cNvPr>
          <p:cNvSpPr txBox="1"/>
          <p:nvPr/>
        </p:nvSpPr>
        <p:spPr>
          <a:xfrm>
            <a:off x="1144010" y="4646617"/>
            <a:ext cx="9903977" cy="1952303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CD713D-F6B1-4BEC-BF59-8A935678E6E4}"/>
              </a:ext>
            </a:extLst>
          </p:cNvPr>
          <p:cNvSpPr/>
          <p:nvPr/>
        </p:nvSpPr>
        <p:spPr>
          <a:xfrm>
            <a:off x="8776065" y="6560190"/>
            <a:ext cx="3415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rgbClr val="0070C0"/>
                </a:solidFill>
              </a:rPr>
              <a:t>Krafft and </a:t>
            </a:r>
            <a:r>
              <a:rPr lang="fr-FR" sz="1600" i="1" dirty="0" err="1">
                <a:solidFill>
                  <a:srgbClr val="0070C0"/>
                </a:solidFill>
              </a:rPr>
              <a:t>Savoini</a:t>
            </a:r>
            <a:r>
              <a:rPr lang="fr-FR" sz="1600" i="1" dirty="0">
                <a:solidFill>
                  <a:srgbClr val="0070C0"/>
                </a:solidFill>
              </a:rPr>
              <a:t>, </a:t>
            </a:r>
            <a:r>
              <a:rPr lang="fr-FR" sz="1600" i="1" dirty="0" err="1">
                <a:solidFill>
                  <a:srgbClr val="0070C0"/>
                </a:solidFill>
              </a:rPr>
              <a:t>ApJL</a:t>
            </a:r>
            <a:r>
              <a:rPr lang="fr-FR" sz="1600" i="1" dirty="0">
                <a:solidFill>
                  <a:srgbClr val="0070C0"/>
                </a:solidFill>
              </a:rPr>
              <a:t>, 917:L23, 2021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6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8F97DD5-5D51-495C-ACB4-482183D53709}"/>
              </a:ext>
            </a:extLst>
          </p:cNvPr>
          <p:cNvSpPr txBox="1"/>
          <p:nvPr/>
        </p:nvSpPr>
        <p:spPr>
          <a:xfrm>
            <a:off x="3535604" y="86404"/>
            <a:ext cx="189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5C4B6-ED19-40FF-93B5-6CA0D3FDBBB3}"/>
              </a:ext>
            </a:extLst>
          </p:cNvPr>
          <p:cNvSpPr/>
          <p:nvPr/>
        </p:nvSpPr>
        <p:spPr>
          <a:xfrm>
            <a:off x="528320" y="5811042"/>
            <a:ext cx="3860800" cy="861774"/>
          </a:xfrm>
          <a:prstGeom prst="rect">
            <a:avLst/>
          </a:prstGeom>
          <a:solidFill>
            <a:schemeClr val="accent6">
              <a:lumMod val="40000"/>
              <a:lumOff val="60000"/>
              <a:alpha val="74000"/>
            </a:schemeClr>
          </a:solidFill>
          <a:ln w="158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    </a:t>
            </a:r>
            <a:r>
              <a:rPr lang="fr-FR" sz="1600" i="1" dirty="0">
                <a:solidFill>
                  <a:srgbClr val="0000FF"/>
                </a:solidFill>
              </a:rPr>
              <a:t>Krafft and </a:t>
            </a:r>
            <a:r>
              <a:rPr lang="fr-FR" sz="1600" i="1" dirty="0" err="1">
                <a:solidFill>
                  <a:srgbClr val="0000FF"/>
                </a:solidFill>
              </a:rPr>
              <a:t>Savoini</a:t>
            </a:r>
            <a:r>
              <a:rPr lang="fr-FR" sz="1600" i="1" dirty="0">
                <a:solidFill>
                  <a:srgbClr val="0000FF"/>
                </a:solidFill>
              </a:rPr>
              <a:t>, </a:t>
            </a:r>
            <a:r>
              <a:rPr lang="fr-FR" sz="1600" i="1" dirty="0" err="1">
                <a:solidFill>
                  <a:srgbClr val="0000FF"/>
                </a:solidFill>
              </a:rPr>
              <a:t>ApJL</a:t>
            </a:r>
            <a:r>
              <a:rPr lang="fr-FR" sz="1600" i="1" dirty="0">
                <a:solidFill>
                  <a:srgbClr val="0000FF"/>
                </a:solidFill>
              </a:rPr>
              <a:t>, 917:L23, 2021</a:t>
            </a:r>
          </a:p>
          <a:p>
            <a:r>
              <a:rPr lang="fr-FR" sz="1600" i="1" dirty="0">
                <a:solidFill>
                  <a:srgbClr val="0000FF"/>
                </a:solidFill>
              </a:rPr>
              <a:t>    Krafft and </a:t>
            </a:r>
            <a:r>
              <a:rPr lang="fr-FR" sz="1600" i="1" dirty="0" err="1">
                <a:solidFill>
                  <a:srgbClr val="0000FF"/>
                </a:solidFill>
              </a:rPr>
              <a:t>Savoini</a:t>
            </a:r>
            <a:r>
              <a:rPr lang="fr-FR" sz="1600" i="1" dirty="0">
                <a:solidFill>
                  <a:srgbClr val="0000FF"/>
                </a:solidFill>
              </a:rPr>
              <a:t>, </a:t>
            </a:r>
            <a:r>
              <a:rPr lang="fr-FR" sz="1600" i="1" dirty="0" err="1">
                <a:solidFill>
                  <a:srgbClr val="0000FF"/>
                </a:solidFill>
              </a:rPr>
              <a:t>ApJL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i="1" dirty="0">
                <a:solidFill>
                  <a:srgbClr val="0000FF"/>
                </a:solidFill>
              </a:rPr>
              <a:t>924:L24</a:t>
            </a:r>
            <a:r>
              <a:rPr lang="fr-FR" sz="1600" i="1" dirty="0">
                <a:solidFill>
                  <a:srgbClr val="0000FF"/>
                </a:solidFill>
              </a:rPr>
              <a:t>, 2022</a:t>
            </a:r>
          </a:p>
          <a:p>
            <a:r>
              <a:rPr lang="fr-FR" sz="1600" i="1" dirty="0">
                <a:solidFill>
                  <a:srgbClr val="0000FF"/>
                </a:solidFill>
              </a:rPr>
              <a:t>    Krafft and </a:t>
            </a:r>
            <a:r>
              <a:rPr lang="fr-FR" sz="1600" i="1" dirty="0" err="1">
                <a:solidFill>
                  <a:srgbClr val="0000FF"/>
                </a:solidFill>
              </a:rPr>
              <a:t>Savoini</a:t>
            </a:r>
            <a:r>
              <a:rPr lang="fr-FR" sz="1600" i="1" dirty="0">
                <a:solidFill>
                  <a:srgbClr val="0000FF"/>
                </a:solidFill>
              </a:rPr>
              <a:t>, </a:t>
            </a:r>
            <a:r>
              <a:rPr lang="fr-FR" sz="1600" i="1" dirty="0" err="1">
                <a:solidFill>
                  <a:srgbClr val="0000FF"/>
                </a:solidFill>
              </a:rPr>
              <a:t>ApJ</a:t>
            </a:r>
            <a:r>
              <a:rPr lang="fr-FR" sz="1600" i="1" dirty="0">
                <a:solidFill>
                  <a:srgbClr val="0000FF"/>
                </a:solidFill>
              </a:rPr>
              <a:t>, </a:t>
            </a:r>
            <a:r>
              <a:rPr lang="fr-FR" sz="1600" i="1" dirty="0" err="1">
                <a:solidFill>
                  <a:srgbClr val="0000FF"/>
                </a:solidFill>
              </a:rPr>
              <a:t>submitted</a:t>
            </a:r>
            <a:r>
              <a:rPr lang="fr-FR" sz="1600" i="1" dirty="0">
                <a:solidFill>
                  <a:srgbClr val="0000FF"/>
                </a:solidFill>
              </a:rPr>
              <a:t>, 2022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CA8A4-A87E-4D5C-91FD-DAAFE6F81EEC}"/>
              </a:ext>
            </a:extLst>
          </p:cNvPr>
          <p:cNvSpPr/>
          <p:nvPr/>
        </p:nvSpPr>
        <p:spPr>
          <a:xfrm>
            <a:off x="120660" y="4170578"/>
            <a:ext cx="10052016" cy="40011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</p:spPr>
        <p:txBody>
          <a:bodyPr wrap="square">
            <a:spAutoFit/>
          </a:bodyPr>
          <a:lstStyle/>
          <a:p>
            <a:endParaRPr lang="fr-FR" sz="2000" i="1" dirty="0">
              <a:solidFill>
                <a:srgbClr val="00B05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180A59-4816-468B-A814-824A287D4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" y="751187"/>
            <a:ext cx="5434265" cy="479920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A934957-FF89-463F-ADB9-1A21E2CEAE14}"/>
              </a:ext>
            </a:extLst>
          </p:cNvPr>
          <p:cNvSpPr/>
          <p:nvPr/>
        </p:nvSpPr>
        <p:spPr>
          <a:xfrm>
            <a:off x="2188227" y="1147126"/>
            <a:ext cx="3273663" cy="192606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F2D9075-2D56-4DB8-8738-9D607D242324}"/>
              </a:ext>
            </a:extLst>
          </p:cNvPr>
          <p:cNvSpPr/>
          <p:nvPr/>
        </p:nvSpPr>
        <p:spPr>
          <a:xfrm>
            <a:off x="120660" y="1392874"/>
            <a:ext cx="3860790" cy="230210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71094AB-CB23-4C32-B7C0-A9F26DDDA4FB}"/>
              </a:ext>
            </a:extLst>
          </p:cNvPr>
          <p:cNvSpPr/>
          <p:nvPr/>
        </p:nvSpPr>
        <p:spPr>
          <a:xfrm>
            <a:off x="394980" y="2343667"/>
            <a:ext cx="4825664" cy="230210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A43E5AC-B0D2-4AEB-8887-773604B0F555}"/>
              </a:ext>
            </a:extLst>
          </p:cNvPr>
          <p:cNvSpPr/>
          <p:nvPr/>
        </p:nvSpPr>
        <p:spPr>
          <a:xfrm>
            <a:off x="0" y="2627018"/>
            <a:ext cx="1947865" cy="230210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1AFF3C0-099C-46A7-B103-8C349D8C3A03}"/>
              </a:ext>
            </a:extLst>
          </p:cNvPr>
          <p:cNvSpPr/>
          <p:nvPr/>
        </p:nvSpPr>
        <p:spPr>
          <a:xfrm>
            <a:off x="0" y="4370633"/>
            <a:ext cx="3649980" cy="253197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A62E17E-125F-46D3-9B5F-1C043B0AD399}"/>
              </a:ext>
            </a:extLst>
          </p:cNvPr>
          <p:cNvSpPr/>
          <p:nvPr/>
        </p:nvSpPr>
        <p:spPr>
          <a:xfrm>
            <a:off x="1418514" y="4124885"/>
            <a:ext cx="3956097" cy="192606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r 3">
            <a:extLst>
              <a:ext uri="{FF2B5EF4-FFF2-40B4-BE49-F238E27FC236}">
                <a16:creationId xmlns:a16="http://schemas.microsoft.com/office/drawing/2014/main" id="{C3F39D2A-1D6C-4ABB-AF96-33037DB40251}"/>
              </a:ext>
            </a:extLst>
          </p:cNvPr>
          <p:cNvGrpSpPr/>
          <p:nvPr/>
        </p:nvGrpSpPr>
        <p:grpSpPr>
          <a:xfrm>
            <a:off x="5507257" y="284690"/>
            <a:ext cx="6693397" cy="5957239"/>
            <a:chOff x="2891422" y="1475184"/>
            <a:chExt cx="6297952" cy="5828937"/>
          </a:xfrm>
        </p:grpSpPr>
        <p:pic>
          <p:nvPicPr>
            <p:cNvPr id="17" name="Image 16" descr="NASA_SunEarth_SolarWind.jpg">
              <a:extLst>
                <a:ext uri="{FF2B5EF4-FFF2-40B4-BE49-F238E27FC236}">
                  <a16:creationId xmlns:a16="http://schemas.microsoft.com/office/drawing/2014/main" id="{21F48241-82B0-4E16-88F0-249C388EC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422" y="2694862"/>
              <a:ext cx="6297952" cy="4609259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6C5C40F-7F3F-431F-95B1-D5E45094A320}"/>
                </a:ext>
              </a:extLst>
            </p:cNvPr>
            <p:cNvSpPr txBox="1"/>
            <p:nvPr/>
          </p:nvSpPr>
          <p:spPr>
            <a:xfrm>
              <a:off x="6850784" y="147518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0414FBB-6243-4A56-B421-633D9804D5F5}"/>
                </a:ext>
              </a:extLst>
            </p:cNvPr>
            <p:cNvSpPr txBox="1"/>
            <p:nvPr/>
          </p:nvSpPr>
          <p:spPr>
            <a:xfrm>
              <a:off x="4310470" y="6446793"/>
              <a:ext cx="3459855" cy="361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Solar </a:t>
              </a:r>
              <a:r>
                <a:rPr lang="fr-FR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wind</a:t>
              </a:r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density</a:t>
              </a:r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fluctuations </a:t>
              </a:r>
            </a:p>
          </p:txBody>
        </p:sp>
        <p:pic>
          <p:nvPicPr>
            <p:cNvPr id="30" name="Image 29" descr="WC_SDO_Solar_Eruption-iPad3_10_print.jpg">
              <a:extLst>
                <a:ext uri="{FF2B5EF4-FFF2-40B4-BE49-F238E27FC236}">
                  <a16:creationId xmlns:a16="http://schemas.microsoft.com/office/drawing/2014/main" id="{6914E198-858A-4B06-8F70-6A3670029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71" r="15115"/>
            <a:stretch/>
          </p:blipFill>
          <p:spPr>
            <a:xfrm>
              <a:off x="7918893" y="2229952"/>
              <a:ext cx="1038472" cy="126399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FA63A1E-6A08-4270-9EB7-AE701F52F5E4}"/>
                </a:ext>
              </a:extLst>
            </p:cNvPr>
            <p:cNvSpPr txBox="1"/>
            <p:nvPr/>
          </p:nvSpPr>
          <p:spPr>
            <a:xfrm>
              <a:off x="5899647" y="2837478"/>
              <a:ext cx="1924467" cy="391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FE52E"/>
                  </a:solidFill>
                  <a:cs typeface="Times New Roman"/>
                </a:rPr>
                <a:t>Solar radio </a:t>
              </a:r>
              <a:r>
                <a:rPr lang="fr-FR" sz="2000" b="1" dirty="0" err="1">
                  <a:solidFill>
                    <a:srgbClr val="0FE52E"/>
                  </a:solidFill>
                  <a:cs typeface="Times New Roman"/>
                </a:rPr>
                <a:t>bursts</a:t>
              </a:r>
              <a:endParaRPr lang="fr-FR" sz="2000" b="1" dirty="0">
                <a:solidFill>
                  <a:srgbClr val="0FE52E"/>
                </a:solidFill>
                <a:cs typeface="Times New Roman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261A3E9-9EA8-49CB-98D0-AFC7FA4D690C}"/>
                </a:ext>
              </a:extLst>
            </p:cNvPr>
            <p:cNvSpPr txBox="1"/>
            <p:nvPr/>
          </p:nvSpPr>
          <p:spPr>
            <a:xfrm>
              <a:off x="4358867" y="3503370"/>
              <a:ext cx="19232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66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 radiation</a:t>
              </a:r>
            </a:p>
          </p:txBody>
        </p:sp>
        <p:cxnSp>
          <p:nvCxnSpPr>
            <p:cNvPr id="33" name="Connecteur en arc 29">
              <a:extLst>
                <a:ext uri="{FF2B5EF4-FFF2-40B4-BE49-F238E27FC236}">
                  <a16:creationId xmlns:a16="http://schemas.microsoft.com/office/drawing/2014/main" id="{505BCAA6-562E-4F70-8439-2D8CDB93850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232199" y="3998503"/>
              <a:ext cx="1085087" cy="837168"/>
            </a:xfrm>
            <a:prstGeom prst="curvedConnector3">
              <a:avLst/>
            </a:prstGeom>
            <a:ln w="25400" cmpd="sng">
              <a:solidFill>
                <a:srgbClr val="FF66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222097C-232A-4E4C-9C75-5DC99AB9ED64}"/>
                </a:ext>
              </a:extLst>
            </p:cNvPr>
            <p:cNvSpPr txBox="1"/>
            <p:nvPr/>
          </p:nvSpPr>
          <p:spPr>
            <a:xfrm>
              <a:off x="5070713" y="4940258"/>
              <a:ext cx="272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Langmuir </a:t>
              </a:r>
              <a:r>
                <a:rPr lang="fr-FR" b="1" dirty="0" err="1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wave</a:t>
              </a:r>
              <a:r>
                <a:rPr lang="fr-FR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turbulence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F86EE410-2723-458B-9B92-3692CD631D83}"/>
                </a:ext>
              </a:extLst>
            </p:cNvPr>
            <p:cNvSpPr txBox="1"/>
            <p:nvPr/>
          </p:nvSpPr>
          <p:spPr>
            <a:xfrm>
              <a:off x="7034920" y="5940220"/>
              <a:ext cx="1471254" cy="361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Electron </a:t>
              </a:r>
              <a:r>
                <a:rPr lang="fr-FR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beam</a:t>
              </a:r>
              <a:endPara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C0FFE34-4CB7-41B3-A74E-E6915830679F}"/>
                </a:ext>
              </a:extLst>
            </p:cNvPr>
            <p:cNvSpPr/>
            <p:nvPr/>
          </p:nvSpPr>
          <p:spPr>
            <a:xfrm rot="10976658" flipH="1" flipV="1">
              <a:off x="5494355" y="3852508"/>
              <a:ext cx="2300667" cy="2146696"/>
            </a:xfrm>
            <a:prstGeom prst="arc">
              <a:avLst>
                <a:gd name="adj1" fmla="val 20773732"/>
                <a:gd name="adj2" fmla="val 5024200"/>
              </a:avLst>
            </a:prstGeom>
            <a:ln w="66675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en arc 71">
              <a:extLst>
                <a:ext uri="{FF2B5EF4-FFF2-40B4-BE49-F238E27FC236}">
                  <a16:creationId xmlns:a16="http://schemas.microsoft.com/office/drawing/2014/main" id="{19ADCDC5-7DFD-49CD-B57D-CDC58F46957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20120" y="5284298"/>
              <a:ext cx="658279" cy="601442"/>
            </a:xfrm>
            <a:prstGeom prst="curvedConnector3">
              <a:avLst>
                <a:gd name="adj1" fmla="val 50000"/>
              </a:avLst>
            </a:prstGeom>
            <a:ln w="25400" cmpd="sng">
              <a:solidFill>
                <a:srgbClr val="4BACC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en arc 72">
              <a:extLst>
                <a:ext uri="{FF2B5EF4-FFF2-40B4-BE49-F238E27FC236}">
                  <a16:creationId xmlns:a16="http://schemas.microsoft.com/office/drawing/2014/main" id="{C29800C3-A2AB-4592-B2DD-F5C2A1E51210}"/>
                </a:ext>
              </a:extLst>
            </p:cNvPr>
            <p:cNvCxnSpPr/>
            <p:nvPr/>
          </p:nvCxnSpPr>
          <p:spPr>
            <a:xfrm rot="16200000" flipV="1">
              <a:off x="6411978" y="5311893"/>
              <a:ext cx="694222" cy="474366"/>
            </a:xfrm>
            <a:prstGeom prst="curvedConnector3">
              <a:avLst/>
            </a:prstGeom>
            <a:ln w="25400" cmpd="sng">
              <a:solidFill>
                <a:srgbClr val="4BACC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en arc 70">
              <a:extLst>
                <a:ext uri="{FF2B5EF4-FFF2-40B4-BE49-F238E27FC236}">
                  <a16:creationId xmlns:a16="http://schemas.microsoft.com/office/drawing/2014/main" id="{D48F4370-A815-4FD5-BABF-012E2B045842}"/>
                </a:ext>
              </a:extLst>
            </p:cNvPr>
            <p:cNvCxnSpPr/>
            <p:nvPr/>
          </p:nvCxnSpPr>
          <p:spPr>
            <a:xfrm rot="16200000" flipV="1">
              <a:off x="6856185" y="5481764"/>
              <a:ext cx="357470" cy="303266"/>
            </a:xfrm>
            <a:prstGeom prst="curvedConnector3">
              <a:avLst/>
            </a:prstGeom>
            <a:ln w="25400" cmpd="sng">
              <a:solidFill>
                <a:schemeClr val="accent5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cteur en arc 29">
            <a:extLst>
              <a:ext uri="{FF2B5EF4-FFF2-40B4-BE49-F238E27FC236}">
                <a16:creationId xmlns:a16="http://schemas.microsoft.com/office/drawing/2014/main" id="{879D27DE-1F76-4B74-9C57-4B1820484CA0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43985" y="2873042"/>
            <a:ext cx="1108971" cy="889733"/>
          </a:xfrm>
          <a:prstGeom prst="curvedConnector3">
            <a:avLst/>
          </a:prstGeom>
          <a:ln w="25400" cmpd="sng">
            <a:solidFill>
              <a:srgbClr val="FF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rc 29">
            <a:extLst>
              <a:ext uri="{FF2B5EF4-FFF2-40B4-BE49-F238E27FC236}">
                <a16:creationId xmlns:a16="http://schemas.microsoft.com/office/drawing/2014/main" id="{CA27CCD2-B85B-4F67-BA6D-B0DB75B5CB55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33859" y="2821286"/>
            <a:ext cx="1108971" cy="889733"/>
          </a:xfrm>
          <a:prstGeom prst="curvedConnector3">
            <a:avLst/>
          </a:prstGeom>
          <a:ln w="25400" cmpd="sng">
            <a:solidFill>
              <a:srgbClr val="FF66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3E93CCC5-F089-4333-B4BC-0A60FF71541F}"/>
              </a:ext>
            </a:extLst>
          </p:cNvPr>
          <p:cNvSpPr/>
          <p:nvPr/>
        </p:nvSpPr>
        <p:spPr>
          <a:xfrm>
            <a:off x="528320" y="3405492"/>
            <a:ext cx="4160774" cy="192606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1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6EE8A8-AD45-4754-9876-7A3BAA53A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29572" r="9006" b="28253"/>
          <a:stretch/>
        </p:blipFill>
        <p:spPr>
          <a:xfrm>
            <a:off x="29418" y="712000"/>
            <a:ext cx="6519662" cy="43343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0C9EE2-E878-499D-8A79-0A41554D65AD}"/>
              </a:ext>
            </a:extLst>
          </p:cNvPr>
          <p:cNvSpPr txBox="1"/>
          <p:nvPr/>
        </p:nvSpPr>
        <p:spPr>
          <a:xfrm>
            <a:off x="2159825" y="121673"/>
            <a:ext cx="833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MAGNETIC FIELD SPECTRA B</a:t>
            </a:r>
            <a:r>
              <a:rPr lang="fr-FR" sz="2800" baseline="-25000" dirty="0">
                <a:solidFill>
                  <a:srgbClr val="C00000"/>
                </a:solidFill>
              </a:rPr>
              <a:t>zk</a:t>
            </a:r>
            <a:r>
              <a:rPr lang="fr-FR" sz="2800" baseline="30000" dirty="0">
                <a:solidFill>
                  <a:srgbClr val="C00000"/>
                </a:solidFill>
              </a:rPr>
              <a:t>2</a:t>
            </a:r>
            <a:r>
              <a:rPr lang="fr-FR" sz="2800" dirty="0">
                <a:solidFill>
                  <a:srgbClr val="C00000"/>
                </a:solidFill>
              </a:rPr>
              <a:t>(</a:t>
            </a:r>
            <a:r>
              <a:rPr lang="fr-FR" sz="2800" dirty="0" err="1">
                <a:solidFill>
                  <a:srgbClr val="C00000"/>
                </a:solidFill>
              </a:rPr>
              <a:t>k</a:t>
            </a:r>
            <a:r>
              <a:rPr lang="fr-FR" sz="2800" baseline="-25000" dirty="0" err="1">
                <a:solidFill>
                  <a:srgbClr val="C00000"/>
                </a:solidFill>
              </a:rPr>
              <a:t>x</a:t>
            </a:r>
            <a:r>
              <a:rPr lang="fr-FR" sz="2800" dirty="0" err="1">
                <a:solidFill>
                  <a:srgbClr val="C00000"/>
                </a:solidFill>
              </a:rPr>
              <a:t>,k</a:t>
            </a:r>
            <a:r>
              <a:rPr lang="fr-FR" sz="2800" baseline="-25000" dirty="0" err="1">
                <a:solidFill>
                  <a:srgbClr val="C00000"/>
                </a:solidFill>
              </a:rPr>
              <a:t>y</a:t>
            </a:r>
            <a:r>
              <a:rPr lang="fr-FR" sz="2800" dirty="0">
                <a:solidFill>
                  <a:srgbClr val="C00000"/>
                </a:solidFill>
              </a:rPr>
              <a:t>) at </a:t>
            </a:r>
            <a:r>
              <a:rPr lang="el-GR" sz="2800" dirty="0">
                <a:solidFill>
                  <a:srgbClr val="C00000"/>
                </a:solidFill>
              </a:rPr>
              <a:t>ω</a:t>
            </a:r>
            <a:r>
              <a:rPr lang="fr-FR" sz="2800" baseline="-25000" dirty="0">
                <a:solidFill>
                  <a:srgbClr val="C00000"/>
                </a:solidFill>
              </a:rPr>
              <a:t>p</a:t>
            </a:r>
            <a:r>
              <a:rPr lang="fr-FR" sz="2800" dirty="0">
                <a:solidFill>
                  <a:srgbClr val="C00000"/>
                </a:solidFill>
              </a:rPr>
              <a:t> for </a:t>
            </a:r>
            <a:r>
              <a:rPr lang="el-GR" sz="2800" dirty="0">
                <a:solidFill>
                  <a:srgbClr val="C00000"/>
                </a:solidFill>
              </a:rPr>
              <a:t>Δ</a:t>
            </a:r>
            <a:r>
              <a:rPr lang="fr-FR" sz="2800" dirty="0">
                <a:solidFill>
                  <a:srgbClr val="C00000"/>
                </a:solidFill>
              </a:rPr>
              <a:t>N=0.05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EF318C9-4D87-457F-A214-60F556C77204}"/>
              </a:ext>
            </a:extLst>
          </p:cNvPr>
          <p:cNvCxnSpPr>
            <a:cxnSpLocks/>
          </p:cNvCxnSpPr>
          <p:nvPr/>
        </p:nvCxnSpPr>
        <p:spPr>
          <a:xfrm>
            <a:off x="694924" y="746145"/>
            <a:ext cx="478060" cy="87259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F4ECE5C-07EA-431A-8794-8A9190825FE3}"/>
              </a:ext>
            </a:extLst>
          </p:cNvPr>
          <p:cNvCxnSpPr>
            <a:cxnSpLocks/>
          </p:cNvCxnSpPr>
          <p:nvPr/>
        </p:nvCxnSpPr>
        <p:spPr>
          <a:xfrm flipH="1" flipV="1">
            <a:off x="5053914" y="3818238"/>
            <a:ext cx="1274682" cy="91440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0369F35-AF5C-4253-9E47-5518529E446A}"/>
              </a:ext>
            </a:extLst>
          </p:cNvPr>
          <p:cNvSpPr txBox="1"/>
          <p:nvPr/>
        </p:nvSpPr>
        <p:spPr>
          <a:xfrm>
            <a:off x="458287" y="429780"/>
            <a:ext cx="97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theory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BAFD78-51D5-411F-8CEA-53B7DDE94A4E}"/>
              </a:ext>
            </a:extLst>
          </p:cNvPr>
          <p:cNvSpPr txBox="1"/>
          <p:nvPr/>
        </p:nvSpPr>
        <p:spPr>
          <a:xfrm>
            <a:off x="6328595" y="4448701"/>
            <a:ext cx="97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theory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A8F5A-4DAE-4B3C-A513-50C307A48484}"/>
              </a:ext>
            </a:extLst>
          </p:cNvPr>
          <p:cNvSpPr/>
          <p:nvPr/>
        </p:nvSpPr>
        <p:spPr>
          <a:xfrm>
            <a:off x="8082625" y="6378654"/>
            <a:ext cx="381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Krafft and </a:t>
            </a:r>
            <a:r>
              <a:rPr lang="fr-FR" i="1" dirty="0" err="1">
                <a:solidFill>
                  <a:srgbClr val="0000FF"/>
                </a:solidFill>
              </a:rPr>
              <a:t>Savoini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fr-FR" i="1" dirty="0" err="1">
                <a:solidFill>
                  <a:srgbClr val="0000FF"/>
                </a:solidFill>
              </a:rPr>
              <a:t>ApJL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924:L24</a:t>
            </a:r>
            <a:r>
              <a:rPr lang="fr-FR" i="1" dirty="0">
                <a:solidFill>
                  <a:srgbClr val="0000FF"/>
                </a:solidFill>
              </a:rPr>
              <a:t>, 2022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996C6B2-CD9E-4CA3-A954-F2D1D7435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" y="5156837"/>
            <a:ext cx="10651407" cy="108760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AFDB816-5AC5-45A0-9D99-468FB6E2F7BF}"/>
              </a:ext>
            </a:extLst>
          </p:cNvPr>
          <p:cNvSpPr txBox="1"/>
          <p:nvPr/>
        </p:nvSpPr>
        <p:spPr>
          <a:xfrm>
            <a:off x="73815" y="4928569"/>
            <a:ext cx="10725779" cy="1499651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925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40FAA-3FEF-4F67-8D5B-B258FCF0283A}"/>
              </a:ext>
            </a:extLst>
          </p:cNvPr>
          <p:cNvSpPr txBox="1"/>
          <p:nvPr/>
        </p:nvSpPr>
        <p:spPr>
          <a:xfrm>
            <a:off x="2796678" y="469001"/>
            <a:ext cx="6185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CONCLUSION : HARMONIC EM EMISSION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AFD694-4613-43D9-B7ED-36E18B13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3" y="1317518"/>
            <a:ext cx="10474711" cy="55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09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E04B94E-7A1A-47DA-B695-4CB535D59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82" y="4064777"/>
            <a:ext cx="5925818" cy="27602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C743B8-6AEC-48DA-9682-18E4D6985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33944" r="2146" b="39005"/>
          <a:stretch/>
        </p:blipFill>
        <p:spPr>
          <a:xfrm>
            <a:off x="1780162" y="781285"/>
            <a:ext cx="8460000" cy="342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6E0B17E-40B3-468F-B118-27A469C26184}"/>
              </a:ext>
            </a:extLst>
          </p:cNvPr>
          <p:cNvSpPr txBox="1"/>
          <p:nvPr/>
        </p:nvSpPr>
        <p:spPr>
          <a:xfrm>
            <a:off x="3789372" y="95945"/>
            <a:ext cx="492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DISPERSION CURVES B</a:t>
            </a:r>
            <a:r>
              <a:rPr lang="fr-FR" sz="2800" baseline="-25000" dirty="0">
                <a:solidFill>
                  <a:srgbClr val="C00000"/>
                </a:solidFill>
              </a:rPr>
              <a:t>zk</a:t>
            </a:r>
            <a:r>
              <a:rPr lang="fr-FR" sz="2800" baseline="30000" dirty="0">
                <a:solidFill>
                  <a:srgbClr val="C00000"/>
                </a:solidFill>
              </a:rPr>
              <a:t>2</a:t>
            </a:r>
            <a:r>
              <a:rPr lang="fr-FR" sz="2800" dirty="0">
                <a:solidFill>
                  <a:srgbClr val="C00000"/>
                </a:solidFill>
              </a:rPr>
              <a:t>(</a:t>
            </a:r>
            <a:r>
              <a:rPr lang="el-GR" sz="2800" dirty="0">
                <a:solidFill>
                  <a:srgbClr val="C00000"/>
                </a:solidFill>
              </a:rPr>
              <a:t>ω</a:t>
            </a:r>
            <a:r>
              <a:rPr lang="fr-FR" sz="2800" baseline="-25000" dirty="0">
                <a:solidFill>
                  <a:srgbClr val="C00000"/>
                </a:solidFill>
              </a:rPr>
              <a:t>k </a:t>
            </a:r>
            <a:r>
              <a:rPr lang="fr-FR" sz="2800" dirty="0">
                <a:solidFill>
                  <a:srgbClr val="C00000"/>
                </a:solidFill>
              </a:rPr>
              <a:t>, </a:t>
            </a:r>
            <a:r>
              <a:rPr lang="fr-FR" sz="2800" dirty="0" err="1">
                <a:solidFill>
                  <a:srgbClr val="C00000"/>
                </a:solidFill>
              </a:rPr>
              <a:t>k</a:t>
            </a:r>
            <a:r>
              <a:rPr lang="fr-FR" sz="2800" baseline="-25000" dirty="0" err="1">
                <a:solidFill>
                  <a:srgbClr val="C00000"/>
                </a:solidFill>
              </a:rPr>
              <a:t>x</a:t>
            </a:r>
            <a:r>
              <a:rPr lang="fr-FR" sz="2800" dirty="0">
                <a:solidFill>
                  <a:srgbClr val="C00000"/>
                </a:solidFill>
              </a:rPr>
              <a:t>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DB2032-8706-4D1C-B961-4A3E1A818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" y="4301634"/>
            <a:ext cx="6233196" cy="9623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227E7C-316D-4E5B-A8B7-12DAD8567660}"/>
              </a:ext>
            </a:extLst>
          </p:cNvPr>
          <p:cNvSpPr txBox="1"/>
          <p:nvPr/>
        </p:nvSpPr>
        <p:spPr>
          <a:xfrm>
            <a:off x="6249689" y="4025152"/>
            <a:ext cx="5909325" cy="2860555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C7C47-18EB-4552-9235-F89BC2EB581B}"/>
              </a:ext>
            </a:extLst>
          </p:cNvPr>
          <p:cNvSpPr/>
          <p:nvPr/>
        </p:nvSpPr>
        <p:spPr>
          <a:xfrm>
            <a:off x="32986" y="6519446"/>
            <a:ext cx="3387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rgbClr val="0070C0"/>
                </a:solidFill>
              </a:rPr>
              <a:t>Krafft and </a:t>
            </a:r>
            <a:r>
              <a:rPr lang="fr-FR" sz="1600" i="1" dirty="0" err="1">
                <a:solidFill>
                  <a:srgbClr val="0070C0"/>
                </a:solidFill>
              </a:rPr>
              <a:t>Savoini</a:t>
            </a:r>
            <a:r>
              <a:rPr lang="fr-FR" sz="1600" i="1" dirty="0">
                <a:solidFill>
                  <a:srgbClr val="0070C0"/>
                </a:solidFill>
              </a:rPr>
              <a:t>, </a:t>
            </a:r>
            <a:r>
              <a:rPr lang="fr-FR" sz="1600" i="1" dirty="0" err="1">
                <a:solidFill>
                  <a:srgbClr val="0070C0"/>
                </a:solidFill>
              </a:rPr>
              <a:t>ApJL</a:t>
            </a:r>
            <a:r>
              <a:rPr lang="fr-FR" sz="1600" i="1" dirty="0">
                <a:solidFill>
                  <a:srgbClr val="0070C0"/>
                </a:solidFill>
              </a:rPr>
              <a:t>, in </a:t>
            </a:r>
            <a:r>
              <a:rPr lang="fr-FR" sz="1600" i="1" dirty="0" err="1">
                <a:solidFill>
                  <a:srgbClr val="0070C0"/>
                </a:solidFill>
              </a:rPr>
              <a:t>press</a:t>
            </a:r>
            <a:r>
              <a:rPr lang="fr-FR" sz="1600" i="1" dirty="0">
                <a:solidFill>
                  <a:srgbClr val="0070C0"/>
                </a:solidFill>
              </a:rPr>
              <a:t>, 2022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5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40FAA-3FEF-4F67-8D5B-B258FCF0283A}"/>
              </a:ext>
            </a:extLst>
          </p:cNvPr>
          <p:cNvSpPr txBox="1"/>
          <p:nvPr/>
        </p:nvSpPr>
        <p:spPr>
          <a:xfrm>
            <a:off x="2553487" y="313359"/>
            <a:ext cx="677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CONCLUSION : FUNDAMENTAL EM EMISSION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D63239-3A52-418F-85C3-EFB35DA8D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4" y="2272579"/>
            <a:ext cx="11347391" cy="46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1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60C1D7-2684-46B1-B6C8-268059200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 b="50065"/>
          <a:stretch/>
        </p:blipFill>
        <p:spPr>
          <a:xfrm>
            <a:off x="1122953" y="189000"/>
            <a:ext cx="9946094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56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C2F17E-7631-4B46-B4DA-D0268E7F4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9" r="9358" b="23655"/>
          <a:stretch/>
        </p:blipFill>
        <p:spPr>
          <a:xfrm>
            <a:off x="2687392" y="50104"/>
            <a:ext cx="8342558" cy="68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72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88D36B-EFEC-4378-B713-3B9C75DE5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t="27573" r="14893" b="37858"/>
          <a:stretch/>
        </p:blipFill>
        <p:spPr>
          <a:xfrm>
            <a:off x="2012504" y="590472"/>
            <a:ext cx="8166991" cy="56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45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FABDF8-FD93-41BD-8B67-28942EB4C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25200" r="1214" b="24410"/>
          <a:stretch/>
        </p:blipFill>
        <p:spPr>
          <a:xfrm>
            <a:off x="2124336" y="578975"/>
            <a:ext cx="7362563" cy="57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99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7F7C00B-94F0-4C8B-9A87-F314EDBC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04" r="12453" b="46703"/>
          <a:stretch/>
        </p:blipFill>
        <p:spPr>
          <a:xfrm>
            <a:off x="2235345" y="308113"/>
            <a:ext cx="8900352" cy="64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1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A09F7C6-F697-4647-B6DC-7D9AA35D3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136" r="12453" b="2813"/>
          <a:stretch/>
        </p:blipFill>
        <p:spPr>
          <a:xfrm>
            <a:off x="2226364" y="567000"/>
            <a:ext cx="8348872" cy="59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BA6A22-1ADD-4550-A932-3F5D0A39EB8A}"/>
              </a:ext>
            </a:extLst>
          </p:cNvPr>
          <p:cNvSpPr txBox="1"/>
          <p:nvPr/>
        </p:nvSpPr>
        <p:spPr>
          <a:xfrm>
            <a:off x="3939274" y="357492"/>
            <a:ext cx="4061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MODEL AND PARAMETERS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D12615-EEAC-4800-A534-6DB9879C7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1137920"/>
            <a:ext cx="9778391" cy="5468911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92362BA-C7DE-4769-9768-DF95F9B13411}"/>
              </a:ext>
            </a:extLst>
          </p:cNvPr>
          <p:cNvSpPr/>
          <p:nvPr/>
        </p:nvSpPr>
        <p:spPr>
          <a:xfrm>
            <a:off x="1826857" y="3166373"/>
            <a:ext cx="8810663" cy="262628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06C67C5-478A-40DF-A4FF-06804D2E2FE5}"/>
              </a:ext>
            </a:extLst>
          </p:cNvPr>
          <p:cNvSpPr/>
          <p:nvPr/>
        </p:nvSpPr>
        <p:spPr>
          <a:xfrm>
            <a:off x="1796377" y="4381629"/>
            <a:ext cx="6985673" cy="262628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24B9EAB-B09E-4278-87AC-72B8EEA145F6}"/>
              </a:ext>
            </a:extLst>
          </p:cNvPr>
          <p:cNvSpPr/>
          <p:nvPr/>
        </p:nvSpPr>
        <p:spPr>
          <a:xfrm>
            <a:off x="4458297" y="2523634"/>
            <a:ext cx="1241463" cy="280526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FDF22BF-1298-4C0C-8140-C5A9912D88A4}"/>
              </a:ext>
            </a:extLst>
          </p:cNvPr>
          <p:cNvSpPr/>
          <p:nvPr/>
        </p:nvSpPr>
        <p:spPr>
          <a:xfrm>
            <a:off x="9333827" y="2524093"/>
            <a:ext cx="1150023" cy="280067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C56DBD3-71BB-41E8-B348-860D51134D7D}"/>
              </a:ext>
            </a:extLst>
          </p:cNvPr>
          <p:cNvSpPr/>
          <p:nvPr/>
        </p:nvSpPr>
        <p:spPr>
          <a:xfrm>
            <a:off x="2783465" y="2239451"/>
            <a:ext cx="1241463" cy="280526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F13DEBB-EC2C-4499-9185-8367D93F3BF3}"/>
              </a:ext>
            </a:extLst>
          </p:cNvPr>
          <p:cNvSpPr/>
          <p:nvPr/>
        </p:nvSpPr>
        <p:spPr>
          <a:xfrm>
            <a:off x="1328045" y="3477462"/>
            <a:ext cx="3233795" cy="262628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13DA68C-4DB5-4454-ACCF-30CFBE743AEB}"/>
              </a:ext>
            </a:extLst>
          </p:cNvPr>
          <p:cNvSpPr/>
          <p:nvPr/>
        </p:nvSpPr>
        <p:spPr>
          <a:xfrm>
            <a:off x="1826857" y="5907974"/>
            <a:ext cx="3537623" cy="262628"/>
          </a:xfrm>
          <a:prstGeom prst="roundRect">
            <a:avLst/>
          </a:prstGeom>
          <a:solidFill>
            <a:srgbClr val="FF66FF">
              <a:alpha val="17647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D9D1EB9-2554-41D3-BA29-3E97DA625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113" y="1103781"/>
            <a:ext cx="1222189" cy="35741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3E7B1E6-F9A2-48CE-93D7-661C449D54F7}"/>
              </a:ext>
            </a:extLst>
          </p:cNvPr>
          <p:cNvSpPr txBox="1"/>
          <p:nvPr/>
        </p:nvSpPr>
        <p:spPr>
          <a:xfrm>
            <a:off x="9522459" y="855428"/>
            <a:ext cx="275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https://</a:t>
            </a:r>
            <a:r>
              <a:rPr lang="fr-FR" sz="1400" b="1" dirty="0" err="1"/>
              <a:t>smileipic.github.io</a:t>
            </a:r>
            <a:r>
              <a:rPr lang="fr-FR" sz="1400" b="1" dirty="0"/>
              <a:t>/</a:t>
            </a:r>
            <a:r>
              <a:rPr lang="fr-FR" sz="1400" b="1" dirty="0" err="1"/>
              <a:t>Smilei</a:t>
            </a:r>
            <a:r>
              <a:rPr lang="fr-FR" sz="1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762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40FAA-3FEF-4F67-8D5B-B258FCF0283A}"/>
              </a:ext>
            </a:extLst>
          </p:cNvPr>
          <p:cNvSpPr txBox="1"/>
          <p:nvPr/>
        </p:nvSpPr>
        <p:spPr>
          <a:xfrm>
            <a:off x="1369133" y="2828835"/>
            <a:ext cx="9447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FUNDAMENTAL ELECTROMAGNETIC EMISSION  F </a:t>
            </a:r>
          </a:p>
          <a:p>
            <a:r>
              <a:rPr lang="fr-FR" sz="3600" dirty="0">
                <a:solidFill>
                  <a:srgbClr val="C00000"/>
                </a:solidFill>
              </a:rPr>
              <a:t>                             AT FREQUENCY </a:t>
            </a:r>
            <a:r>
              <a:rPr lang="el-GR" sz="3600" dirty="0">
                <a:solidFill>
                  <a:srgbClr val="C00000"/>
                </a:solidFill>
              </a:rPr>
              <a:t>ω</a:t>
            </a:r>
            <a:r>
              <a:rPr lang="fr-FR" sz="3600" baseline="-25000" dirty="0">
                <a:solidFill>
                  <a:srgbClr val="C00000"/>
                </a:solidFill>
              </a:rPr>
              <a:t>p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17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4F4BA2-0CB2-4E16-BAF1-378E8E67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36714" r="3706" b="36198"/>
          <a:stretch/>
        </p:blipFill>
        <p:spPr>
          <a:xfrm>
            <a:off x="46536" y="624351"/>
            <a:ext cx="8751342" cy="36459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479477-2737-4FFB-B50C-3D3FCDA32E4C}"/>
              </a:ext>
            </a:extLst>
          </p:cNvPr>
          <p:cNvSpPr txBox="1"/>
          <p:nvPr/>
        </p:nvSpPr>
        <p:spPr>
          <a:xfrm>
            <a:off x="2025896" y="76829"/>
            <a:ext cx="5944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MAGNETIC ENERGY SPECTRA B</a:t>
            </a:r>
            <a:r>
              <a:rPr lang="fr-FR" sz="2800" baseline="-25000" dirty="0">
                <a:solidFill>
                  <a:srgbClr val="C00000"/>
                </a:solidFill>
              </a:rPr>
              <a:t>zk</a:t>
            </a:r>
            <a:r>
              <a:rPr lang="fr-FR" sz="2800" baseline="30000" dirty="0">
                <a:solidFill>
                  <a:srgbClr val="C00000"/>
                </a:solidFill>
              </a:rPr>
              <a:t>2</a:t>
            </a:r>
            <a:r>
              <a:rPr lang="fr-FR" sz="2800" dirty="0">
                <a:solidFill>
                  <a:srgbClr val="C00000"/>
                </a:solidFill>
              </a:rPr>
              <a:t>(</a:t>
            </a:r>
            <a:r>
              <a:rPr lang="fr-FR" sz="2800" dirty="0" err="1">
                <a:solidFill>
                  <a:srgbClr val="C00000"/>
                </a:solidFill>
              </a:rPr>
              <a:t>k</a:t>
            </a:r>
            <a:r>
              <a:rPr lang="fr-FR" sz="2800" baseline="-25000" dirty="0" err="1">
                <a:solidFill>
                  <a:srgbClr val="C00000"/>
                </a:solidFill>
              </a:rPr>
              <a:t>x</a:t>
            </a:r>
            <a:r>
              <a:rPr lang="fr-FR" sz="2800" dirty="0" err="1">
                <a:solidFill>
                  <a:srgbClr val="C00000"/>
                </a:solidFill>
              </a:rPr>
              <a:t>,k</a:t>
            </a:r>
            <a:r>
              <a:rPr lang="fr-FR" sz="2800" baseline="-25000" dirty="0" err="1">
                <a:solidFill>
                  <a:srgbClr val="C00000"/>
                </a:solidFill>
              </a:rPr>
              <a:t>y</a:t>
            </a:r>
            <a:r>
              <a:rPr lang="fr-FR" sz="2800" dirty="0">
                <a:solidFill>
                  <a:srgbClr val="C00000"/>
                </a:solidFill>
              </a:rPr>
              <a:t>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E1D7C-838C-4F01-8625-E16C9CF4B1D3}"/>
              </a:ext>
            </a:extLst>
          </p:cNvPr>
          <p:cNvSpPr/>
          <p:nvPr/>
        </p:nvSpPr>
        <p:spPr>
          <a:xfrm>
            <a:off x="8045737" y="6311020"/>
            <a:ext cx="381822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Krafft and </a:t>
            </a:r>
            <a:r>
              <a:rPr lang="fr-FR" i="1" dirty="0" err="1">
                <a:solidFill>
                  <a:srgbClr val="0000FF"/>
                </a:solidFill>
              </a:rPr>
              <a:t>Savoini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fr-FR" i="1" dirty="0" err="1">
                <a:solidFill>
                  <a:srgbClr val="0000FF"/>
                </a:solidFill>
              </a:rPr>
              <a:t>ApJL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924:L24</a:t>
            </a:r>
            <a:r>
              <a:rPr lang="fr-FR" i="1" dirty="0">
                <a:solidFill>
                  <a:srgbClr val="0000FF"/>
                </a:solidFill>
              </a:rPr>
              <a:t>, 2022</a:t>
            </a:r>
            <a:endParaRPr lang="fr-FR" dirty="0">
              <a:solidFill>
                <a:srgbClr val="0070C0"/>
              </a:solidFill>
            </a:endParaRPr>
          </a:p>
          <a:p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EEEA58-B5E5-49E7-AD9F-B1FAC438C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3" y="4740256"/>
            <a:ext cx="7723823" cy="185533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AC613E2-D117-4D2F-A296-E4B549750312}"/>
              </a:ext>
            </a:extLst>
          </p:cNvPr>
          <p:cNvSpPr txBox="1"/>
          <p:nvPr/>
        </p:nvSpPr>
        <p:spPr>
          <a:xfrm>
            <a:off x="46536" y="4554671"/>
            <a:ext cx="8346707" cy="2226500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986C5A-4A0C-4BC3-8D16-CAF5BA10E45C}"/>
              </a:ext>
            </a:extLst>
          </p:cNvPr>
          <p:cNvSpPr/>
          <p:nvPr/>
        </p:nvSpPr>
        <p:spPr>
          <a:xfrm>
            <a:off x="8900436" y="1353314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Δ</a:t>
            </a:r>
            <a:r>
              <a:rPr lang="fr-FR" sz="2000" dirty="0">
                <a:solidFill>
                  <a:srgbClr val="C00000"/>
                </a:solidFill>
              </a:rPr>
              <a:t>N=0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9EB511-71E2-48AC-BF7C-6FB41ED86089}"/>
              </a:ext>
            </a:extLst>
          </p:cNvPr>
          <p:cNvSpPr/>
          <p:nvPr/>
        </p:nvSpPr>
        <p:spPr>
          <a:xfrm>
            <a:off x="8878913" y="2741868"/>
            <a:ext cx="1075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Δ</a:t>
            </a:r>
            <a:r>
              <a:rPr lang="fr-FR" sz="2000" dirty="0">
                <a:solidFill>
                  <a:srgbClr val="C00000"/>
                </a:solidFill>
              </a:rPr>
              <a:t>N=0.05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9DD468A-5874-4CD1-9A66-F94E2113C9EA}"/>
                  </a:ext>
                </a:extLst>
              </p:cNvPr>
              <p:cNvSpPr txBox="1"/>
              <p:nvPr/>
            </p:nvSpPr>
            <p:spPr>
              <a:xfrm>
                <a:off x="9954849" y="1776736"/>
                <a:ext cx="1634554" cy="57342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FR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3200" baseline="-25000" dirty="0">
                    <a:solidFill>
                      <a:srgbClr val="C00000"/>
                    </a:solidFill>
                  </a:rPr>
                  <a:t>p</a:t>
                </a: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9DD468A-5874-4CD1-9A66-F94E2113C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849" y="1776736"/>
                <a:ext cx="1634554" cy="573427"/>
              </a:xfrm>
              <a:prstGeom prst="rect">
                <a:avLst/>
              </a:prstGeom>
              <a:blipFill>
                <a:blip r:embed="rId4"/>
                <a:stretch>
                  <a:fillRect b="-3092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80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AEED24-3671-45C7-BAF0-8B6B76E1D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35712" r="49069" b="32069"/>
          <a:stretch/>
        </p:blipFill>
        <p:spPr>
          <a:xfrm>
            <a:off x="232326" y="0"/>
            <a:ext cx="4368600" cy="46082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8CE46D1-5AE3-4A22-984B-2443ACD23981}"/>
              </a:ext>
            </a:extLst>
          </p:cNvPr>
          <p:cNvSpPr txBox="1"/>
          <p:nvPr/>
        </p:nvSpPr>
        <p:spPr>
          <a:xfrm>
            <a:off x="5902790" y="462053"/>
            <a:ext cx="589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TIME VARIATIONS OF WAVE ENERGIES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4F9112-F09E-45BF-89CD-1D88CE1DC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01" y="2747596"/>
            <a:ext cx="6075709" cy="14614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C0FEA7-D96E-4D86-AFD7-FD73C1A9620A}"/>
              </a:ext>
            </a:extLst>
          </p:cNvPr>
          <p:cNvSpPr/>
          <p:nvPr/>
        </p:nvSpPr>
        <p:spPr>
          <a:xfrm>
            <a:off x="8368113" y="6519446"/>
            <a:ext cx="381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Krafft and </a:t>
            </a:r>
            <a:r>
              <a:rPr lang="fr-FR" i="1" dirty="0" err="1">
                <a:solidFill>
                  <a:srgbClr val="0000FF"/>
                </a:solidFill>
              </a:rPr>
              <a:t>Savoini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fr-FR" i="1" dirty="0" err="1">
                <a:solidFill>
                  <a:srgbClr val="0000FF"/>
                </a:solidFill>
              </a:rPr>
              <a:t>ApJL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924:L24</a:t>
            </a:r>
            <a:r>
              <a:rPr lang="fr-FR" i="1" dirty="0">
                <a:solidFill>
                  <a:srgbClr val="0000FF"/>
                </a:solidFill>
              </a:rPr>
              <a:t>, 2022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7E0157-C641-4D28-A472-E1C53288F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7" y="4670565"/>
            <a:ext cx="10862311" cy="172538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8AE2D57-0D04-4C81-ADE2-5A73E3D63F06}"/>
              </a:ext>
            </a:extLst>
          </p:cNvPr>
          <p:cNvSpPr txBox="1"/>
          <p:nvPr/>
        </p:nvSpPr>
        <p:spPr>
          <a:xfrm>
            <a:off x="273851" y="4559284"/>
            <a:ext cx="11644297" cy="2056911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62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340FAA-3FEF-4F67-8D5B-B258FCF0283A}"/>
              </a:ext>
            </a:extLst>
          </p:cNvPr>
          <p:cNvSpPr txBox="1"/>
          <p:nvPr/>
        </p:nvSpPr>
        <p:spPr>
          <a:xfrm>
            <a:off x="1852595" y="2714575"/>
            <a:ext cx="898213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HARMONIC ELECTROMAGNETIC EMISSIONS  H </a:t>
            </a:r>
          </a:p>
          <a:p>
            <a:r>
              <a:rPr lang="fr-FR" sz="3600" dirty="0">
                <a:solidFill>
                  <a:srgbClr val="C00000"/>
                </a:solidFill>
              </a:rPr>
              <a:t>                       AT FREQUENCY 2</a:t>
            </a:r>
            <a:r>
              <a:rPr lang="el-GR" sz="3600" dirty="0">
                <a:solidFill>
                  <a:srgbClr val="C00000"/>
                </a:solidFill>
              </a:rPr>
              <a:t>ω</a:t>
            </a:r>
            <a:r>
              <a:rPr lang="fr-FR" sz="3600" baseline="-25000" dirty="0">
                <a:solidFill>
                  <a:srgbClr val="C00000"/>
                </a:solidFill>
              </a:rPr>
              <a:t>p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</a:p>
          <a:p>
            <a:endParaRPr lang="fr-FR" sz="3600" dirty="0">
              <a:solidFill>
                <a:srgbClr val="C00000"/>
              </a:solidFill>
            </a:endParaRPr>
          </a:p>
          <a:p>
            <a:r>
              <a:rPr lang="fr-FR" sz="2800" i="1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028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4A77A68-B7B4-4529-9E40-73257434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5" y="4983184"/>
            <a:ext cx="8569555" cy="15619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FDFC8C-9939-41B3-9661-DB611710F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20940" r="14731" b="5728"/>
          <a:stretch/>
        </p:blipFill>
        <p:spPr>
          <a:xfrm>
            <a:off x="346908" y="574745"/>
            <a:ext cx="6660000" cy="376409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F7F810-8679-4083-972A-E9DA577612DB}"/>
              </a:ext>
            </a:extLst>
          </p:cNvPr>
          <p:cNvSpPr txBox="1"/>
          <p:nvPr/>
        </p:nvSpPr>
        <p:spPr>
          <a:xfrm>
            <a:off x="3529717" y="87740"/>
            <a:ext cx="594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MAGNETIC ENERGY SPECTRA B</a:t>
            </a:r>
            <a:r>
              <a:rPr lang="fr-FR" sz="2800" baseline="-25000" dirty="0">
                <a:solidFill>
                  <a:srgbClr val="C00000"/>
                </a:solidFill>
              </a:rPr>
              <a:t>zk</a:t>
            </a:r>
            <a:r>
              <a:rPr lang="fr-FR" sz="2800" baseline="30000" dirty="0">
                <a:solidFill>
                  <a:srgbClr val="C00000"/>
                </a:solidFill>
              </a:rPr>
              <a:t>2</a:t>
            </a:r>
            <a:r>
              <a:rPr lang="fr-FR" sz="2800" dirty="0">
                <a:solidFill>
                  <a:srgbClr val="C00000"/>
                </a:solidFill>
              </a:rPr>
              <a:t>(</a:t>
            </a:r>
            <a:r>
              <a:rPr lang="fr-FR" sz="2800" dirty="0" err="1">
                <a:solidFill>
                  <a:srgbClr val="C00000"/>
                </a:solidFill>
              </a:rPr>
              <a:t>k</a:t>
            </a:r>
            <a:r>
              <a:rPr lang="fr-FR" sz="2800" baseline="-25000" dirty="0" err="1">
                <a:solidFill>
                  <a:srgbClr val="C00000"/>
                </a:solidFill>
              </a:rPr>
              <a:t>x</a:t>
            </a:r>
            <a:r>
              <a:rPr lang="fr-FR" sz="2800" dirty="0" err="1">
                <a:solidFill>
                  <a:srgbClr val="C00000"/>
                </a:solidFill>
              </a:rPr>
              <a:t>,k</a:t>
            </a:r>
            <a:r>
              <a:rPr lang="fr-FR" sz="2800" baseline="-25000" dirty="0" err="1">
                <a:solidFill>
                  <a:srgbClr val="C00000"/>
                </a:solidFill>
              </a:rPr>
              <a:t>y</a:t>
            </a:r>
            <a:r>
              <a:rPr lang="fr-FR" sz="28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463EA8-B400-4DBA-AB3F-1EB2E170147E}"/>
              </a:ext>
            </a:extLst>
          </p:cNvPr>
          <p:cNvSpPr txBox="1"/>
          <p:nvPr/>
        </p:nvSpPr>
        <p:spPr>
          <a:xfrm>
            <a:off x="0" y="4798324"/>
            <a:ext cx="8791140" cy="2008519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4BC028-9D3E-4DF9-BCAF-779D7A119898}"/>
              </a:ext>
            </a:extLst>
          </p:cNvPr>
          <p:cNvSpPr txBox="1"/>
          <p:nvPr/>
        </p:nvSpPr>
        <p:spPr>
          <a:xfrm>
            <a:off x="2631441" y="4041334"/>
            <a:ext cx="62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k</a:t>
            </a:r>
            <a:r>
              <a:rPr lang="fr-FR" sz="1600" baseline="-25000" dirty="0" err="1"/>
              <a:t>x</a:t>
            </a:r>
            <a:r>
              <a:rPr lang="el-GR" sz="1600" dirty="0"/>
              <a:t>λ</a:t>
            </a:r>
            <a:r>
              <a:rPr lang="fr-FR" sz="1600" baseline="-25000" dirty="0"/>
              <a:t>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D4B4AD-F7B1-48A8-A216-CD1A4BB2B45B}"/>
              </a:ext>
            </a:extLst>
          </p:cNvPr>
          <p:cNvSpPr txBox="1"/>
          <p:nvPr/>
        </p:nvSpPr>
        <p:spPr>
          <a:xfrm>
            <a:off x="1166107" y="4011226"/>
            <a:ext cx="62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k</a:t>
            </a:r>
            <a:r>
              <a:rPr lang="fr-FR" sz="1600" baseline="-25000" dirty="0" err="1"/>
              <a:t>x</a:t>
            </a:r>
            <a:r>
              <a:rPr lang="el-GR" sz="1600" dirty="0"/>
              <a:t>λ</a:t>
            </a:r>
            <a:r>
              <a:rPr lang="fr-FR" sz="1600" baseline="-25000" dirty="0"/>
              <a:t>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33A003-49CF-4333-BFB3-8B1E069BDE49}"/>
              </a:ext>
            </a:extLst>
          </p:cNvPr>
          <p:cNvSpPr txBox="1"/>
          <p:nvPr/>
        </p:nvSpPr>
        <p:spPr>
          <a:xfrm>
            <a:off x="4197736" y="4054779"/>
            <a:ext cx="62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k</a:t>
            </a:r>
            <a:r>
              <a:rPr lang="fr-FR" sz="1600" baseline="-25000" dirty="0" err="1"/>
              <a:t>x</a:t>
            </a:r>
            <a:r>
              <a:rPr lang="el-GR" sz="1600" dirty="0"/>
              <a:t>λ</a:t>
            </a:r>
            <a:r>
              <a:rPr lang="fr-FR" sz="1600" baseline="-25000" dirty="0"/>
              <a:t>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B289C3-0C71-4684-8228-F5263B43DA02}"/>
              </a:ext>
            </a:extLst>
          </p:cNvPr>
          <p:cNvSpPr txBox="1"/>
          <p:nvPr/>
        </p:nvSpPr>
        <p:spPr>
          <a:xfrm>
            <a:off x="5739864" y="4056100"/>
            <a:ext cx="62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k</a:t>
            </a:r>
            <a:r>
              <a:rPr lang="fr-FR" sz="1600" baseline="-25000" dirty="0" err="1"/>
              <a:t>x</a:t>
            </a:r>
            <a:r>
              <a:rPr lang="el-GR" sz="1600" dirty="0"/>
              <a:t>λ</a:t>
            </a:r>
            <a:r>
              <a:rPr lang="fr-FR" sz="1600" baseline="-25000" dirty="0"/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CE859-D123-40BC-8735-CB7CF7F3627D}"/>
              </a:ext>
            </a:extLst>
          </p:cNvPr>
          <p:cNvSpPr/>
          <p:nvPr/>
        </p:nvSpPr>
        <p:spPr>
          <a:xfrm>
            <a:off x="8367343" y="6488668"/>
            <a:ext cx="3824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Krafft and </a:t>
            </a:r>
            <a:r>
              <a:rPr lang="fr-FR" i="1" dirty="0" err="1">
                <a:solidFill>
                  <a:srgbClr val="0000FF"/>
                </a:solidFill>
              </a:rPr>
              <a:t>Savoini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fr-FR" i="1" dirty="0" err="1">
                <a:solidFill>
                  <a:srgbClr val="0000FF"/>
                </a:solidFill>
              </a:rPr>
              <a:t>ApJL</a:t>
            </a:r>
            <a:r>
              <a:rPr lang="fr-FR" i="1" dirty="0">
                <a:solidFill>
                  <a:srgbClr val="0000FF"/>
                </a:solidFill>
              </a:rPr>
              <a:t>, 917:L23,2021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9590E-6E00-47AC-9CFD-8CE688762958}"/>
              </a:ext>
            </a:extLst>
          </p:cNvPr>
          <p:cNvSpPr/>
          <p:nvPr/>
        </p:nvSpPr>
        <p:spPr>
          <a:xfrm>
            <a:off x="7249997" y="1469842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Δ</a:t>
            </a:r>
            <a:r>
              <a:rPr lang="fr-FR" sz="2000" dirty="0">
                <a:solidFill>
                  <a:srgbClr val="C00000"/>
                </a:solidFill>
              </a:rPr>
              <a:t>N=0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0C4E1-A740-49B8-8F39-AFDECAC024C0}"/>
              </a:ext>
            </a:extLst>
          </p:cNvPr>
          <p:cNvSpPr/>
          <p:nvPr/>
        </p:nvSpPr>
        <p:spPr>
          <a:xfrm>
            <a:off x="7162381" y="3078966"/>
            <a:ext cx="1075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Δ</a:t>
            </a:r>
            <a:r>
              <a:rPr lang="fr-FR" sz="2000" dirty="0">
                <a:solidFill>
                  <a:srgbClr val="C00000"/>
                </a:solidFill>
              </a:rPr>
              <a:t>N=0.05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467BD3C-9A52-4A8B-BA41-87ACB89F998B}"/>
                  </a:ext>
                </a:extLst>
              </p:cNvPr>
              <p:cNvSpPr txBox="1"/>
              <p:nvPr/>
            </p:nvSpPr>
            <p:spPr>
              <a:xfrm>
                <a:off x="9138048" y="2067370"/>
                <a:ext cx="1897441" cy="57342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FR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3200" baseline="-25000" dirty="0">
                    <a:solidFill>
                      <a:srgbClr val="C00000"/>
                    </a:solidFill>
                  </a:rPr>
                  <a:t>p</a:t>
                </a: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467BD3C-9A52-4A8B-BA41-87ACB89F9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048" y="2067370"/>
                <a:ext cx="1897441" cy="573427"/>
              </a:xfrm>
              <a:prstGeom prst="rect">
                <a:avLst/>
              </a:prstGeom>
              <a:blipFill>
                <a:blip r:embed="rId4"/>
                <a:stretch>
                  <a:fillRect b="-3229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40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274BDBC4-7F94-4D53-9316-0D17228F8A94}"/>
              </a:ext>
            </a:extLst>
          </p:cNvPr>
          <p:cNvPicPr/>
          <p:nvPr/>
        </p:nvPicPr>
        <p:blipFill rotWithShape="1">
          <a:blip r:embed="rId2" cstate="print"/>
          <a:srcRect l="1563" t="5917" r="62246" b="13277"/>
          <a:stretch/>
        </p:blipFill>
        <p:spPr>
          <a:xfrm>
            <a:off x="180000" y="468000"/>
            <a:ext cx="4248000" cy="47568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4C2AE1-9C2B-4035-A903-740D6C42A954}"/>
              </a:ext>
            </a:extLst>
          </p:cNvPr>
          <p:cNvSpPr txBox="1"/>
          <p:nvPr/>
        </p:nvSpPr>
        <p:spPr>
          <a:xfrm>
            <a:off x="6812832" y="670115"/>
            <a:ext cx="4765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TIME VARIATIONS OF ENERGIES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96A997-BD54-43CD-832E-0BE1AFDE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" y="5164629"/>
            <a:ext cx="7105394" cy="1497501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26B308BE-9F47-48CA-BB1E-AB9686581A1A}"/>
              </a:ext>
            </a:extLst>
          </p:cNvPr>
          <p:cNvPicPr/>
          <p:nvPr/>
        </p:nvPicPr>
        <p:blipFill rotWithShape="1">
          <a:blip r:embed="rId2" cstate="print"/>
          <a:srcRect l="39006" t="25475" r="42277" b="34165"/>
          <a:stretch/>
        </p:blipFill>
        <p:spPr>
          <a:xfrm>
            <a:off x="4428000" y="468000"/>
            <a:ext cx="2052000" cy="237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37913B-6C68-4941-BFD2-13F93E5C8B7D}"/>
              </a:ext>
            </a:extLst>
          </p:cNvPr>
          <p:cNvSpPr/>
          <p:nvPr/>
        </p:nvSpPr>
        <p:spPr>
          <a:xfrm>
            <a:off x="8355645" y="6393154"/>
            <a:ext cx="381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Krafft and </a:t>
            </a:r>
            <a:r>
              <a:rPr lang="fr-FR" i="1" dirty="0" err="1">
                <a:solidFill>
                  <a:srgbClr val="0000FF"/>
                </a:solidFill>
              </a:rPr>
              <a:t>Savoini</a:t>
            </a:r>
            <a:r>
              <a:rPr lang="fr-FR" i="1" dirty="0">
                <a:solidFill>
                  <a:srgbClr val="0000FF"/>
                </a:solidFill>
              </a:rPr>
              <a:t>, </a:t>
            </a:r>
            <a:r>
              <a:rPr lang="fr-FR" i="1" dirty="0" err="1">
                <a:solidFill>
                  <a:srgbClr val="0000FF"/>
                </a:solidFill>
              </a:rPr>
              <a:t>ApJL</a:t>
            </a:r>
            <a:r>
              <a:rPr lang="fr-FR" i="1" dirty="0">
                <a:solidFill>
                  <a:srgbClr val="0000FF"/>
                </a:solidFill>
              </a:rPr>
              <a:t>, 917:L23, 2021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BE4E0E-559B-4B70-B51C-910135C80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2" y="2991328"/>
            <a:ext cx="7002678" cy="18728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C2D4652-5EDB-4F72-A6F4-86619CD61BE4}"/>
              </a:ext>
            </a:extLst>
          </p:cNvPr>
          <p:cNvSpPr txBox="1"/>
          <p:nvPr/>
        </p:nvSpPr>
        <p:spPr>
          <a:xfrm>
            <a:off x="4608000" y="3009798"/>
            <a:ext cx="7404000" cy="1942702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145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450</Words>
  <Application>Microsoft Office PowerPoint</Application>
  <PresentationFormat>Grand écran</PresentationFormat>
  <Paragraphs>80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krafft</dc:creator>
  <cp:lastModifiedBy>krafft</cp:lastModifiedBy>
  <cp:revision>221</cp:revision>
  <dcterms:created xsi:type="dcterms:W3CDTF">2021-11-24T13:45:20Z</dcterms:created>
  <dcterms:modified xsi:type="dcterms:W3CDTF">2022-05-19T17:43:19Z</dcterms:modified>
</cp:coreProperties>
</file>