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6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9"/>
  </p:notesMasterIdLst>
  <p:sldIdLst>
    <p:sldId id="284" r:id="rId2"/>
    <p:sldId id="1027" r:id="rId3"/>
    <p:sldId id="1011" r:id="rId4"/>
    <p:sldId id="730" r:id="rId5"/>
    <p:sldId id="737" r:id="rId6"/>
    <p:sldId id="1136" r:id="rId7"/>
    <p:sldId id="1022" r:id="rId8"/>
    <p:sldId id="1083" r:id="rId9"/>
    <p:sldId id="1082" r:id="rId10"/>
    <p:sldId id="1117" r:id="rId11"/>
    <p:sldId id="1125" r:id="rId12"/>
    <p:sldId id="1120" r:id="rId13"/>
    <p:sldId id="1128" r:id="rId14"/>
    <p:sldId id="1080" r:id="rId15"/>
    <p:sldId id="1134" r:id="rId16"/>
    <p:sldId id="1137" r:id="rId17"/>
    <p:sldId id="1119" r:id="rId18"/>
    <p:sldId id="1135" r:id="rId19"/>
    <p:sldId id="1139" r:id="rId20"/>
    <p:sldId id="1127" r:id="rId21"/>
    <p:sldId id="1111" r:id="rId22"/>
    <p:sldId id="1079" r:id="rId23"/>
    <p:sldId id="1084" r:id="rId24"/>
    <p:sldId id="1077" r:id="rId25"/>
    <p:sldId id="1126" r:id="rId26"/>
    <p:sldId id="1133" r:id="rId27"/>
    <p:sldId id="280" r:id="rId28"/>
    <p:sldId id="281" r:id="rId29"/>
    <p:sldId id="1036" r:id="rId30"/>
    <p:sldId id="1040" r:id="rId31"/>
    <p:sldId id="1019" r:id="rId32"/>
    <p:sldId id="1121" r:id="rId33"/>
    <p:sldId id="1129" r:id="rId34"/>
    <p:sldId id="257" r:id="rId35"/>
    <p:sldId id="1138" r:id="rId36"/>
    <p:sldId id="1141" r:id="rId37"/>
    <p:sldId id="102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6"/>
    <p:restoredTop sz="95976"/>
  </p:normalViewPr>
  <p:slideViewPr>
    <p:cSldViewPr snapToGrid="0" snapToObjects="1">
      <p:cViewPr varScale="1">
        <p:scale>
          <a:sx n="114" d="100"/>
          <a:sy n="114" d="100"/>
        </p:scale>
        <p:origin x="80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CC9796-23CE-4DF4-8C2F-23239E6E44C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93B6E2-6A6D-4040-BB7C-E832C2A3A728}">
      <dgm:prSet phldrT="[Текст]"/>
      <dgm:spPr/>
      <dgm:t>
        <a:bodyPr/>
        <a:lstStyle/>
        <a:p>
          <a:r>
            <a:rPr lang="en-US" dirty="0"/>
            <a:t>Coherent structures</a:t>
          </a:r>
          <a:endParaRPr lang="ru-RU" dirty="0"/>
        </a:p>
      </dgm:t>
    </dgm:pt>
    <dgm:pt modelId="{C04FDF6B-8EED-492D-97CB-80F97AECE3B0}" type="parTrans" cxnId="{35434454-671D-4A63-AC1D-E5B010C07069}">
      <dgm:prSet/>
      <dgm:spPr/>
      <dgm:t>
        <a:bodyPr/>
        <a:lstStyle/>
        <a:p>
          <a:endParaRPr lang="ru-RU"/>
        </a:p>
      </dgm:t>
    </dgm:pt>
    <dgm:pt modelId="{A6AA1F91-1A5B-4EB3-AD29-90F629C5863B}" type="sibTrans" cxnId="{35434454-671D-4A63-AC1D-E5B010C07069}">
      <dgm:prSet/>
      <dgm:spPr/>
      <dgm:t>
        <a:bodyPr/>
        <a:lstStyle/>
        <a:p>
          <a:endParaRPr lang="ru-RU"/>
        </a:p>
      </dgm:t>
    </dgm:pt>
    <dgm:pt modelId="{944E4064-8FB2-4008-8091-196C43F77247}" type="asst">
      <dgm:prSet phldrT="[Текст]"/>
      <dgm:spPr/>
      <dgm:t>
        <a:bodyPr/>
        <a:lstStyle/>
        <a:p>
          <a:r>
            <a:rPr lang="en-US" dirty="0"/>
            <a:t>Alfvenic (</a:t>
          </a:r>
          <a:r>
            <a:rPr lang="en-US" dirty="0" err="1"/>
            <a:t>transverce</a:t>
          </a:r>
          <a:r>
            <a:rPr lang="en-US" dirty="0"/>
            <a:t>)</a:t>
          </a:r>
          <a:endParaRPr lang="ru-RU" dirty="0"/>
        </a:p>
      </dgm:t>
    </dgm:pt>
    <dgm:pt modelId="{816EBC72-953D-49C1-9FA3-968732199D34}" type="parTrans" cxnId="{52210DFB-AB29-4974-B34E-26AD2DC308DF}">
      <dgm:prSet/>
      <dgm:spPr/>
      <dgm:t>
        <a:bodyPr/>
        <a:lstStyle/>
        <a:p>
          <a:endParaRPr lang="ru-RU"/>
        </a:p>
      </dgm:t>
    </dgm:pt>
    <dgm:pt modelId="{E6CB33C0-FE62-415F-BBA5-FC86D0A9255F}" type="sibTrans" cxnId="{52210DFB-AB29-4974-B34E-26AD2DC308DF}">
      <dgm:prSet/>
      <dgm:spPr/>
      <dgm:t>
        <a:bodyPr/>
        <a:lstStyle/>
        <a:p>
          <a:endParaRPr lang="ru-RU"/>
        </a:p>
      </dgm:t>
    </dgm:pt>
    <dgm:pt modelId="{311DFB0D-AF13-41E7-B71B-B8FE08B6AC2E}">
      <dgm:prSet phldrT="[Текст]"/>
      <dgm:spPr/>
      <dgm:t>
        <a:bodyPr/>
        <a:lstStyle/>
        <a:p>
          <a:r>
            <a:rPr lang="en-US" dirty="0"/>
            <a:t>Magnetic holes</a:t>
          </a:r>
          <a:endParaRPr lang="ru-RU" dirty="0"/>
        </a:p>
      </dgm:t>
    </dgm:pt>
    <dgm:pt modelId="{63E6FD17-3EA5-4E46-8111-B4E7A380C937}" type="parTrans" cxnId="{D7C89CD1-76DB-4131-B8D6-38DD8401C395}">
      <dgm:prSet/>
      <dgm:spPr/>
      <dgm:t>
        <a:bodyPr/>
        <a:lstStyle/>
        <a:p>
          <a:endParaRPr lang="ru-RU"/>
        </a:p>
      </dgm:t>
    </dgm:pt>
    <dgm:pt modelId="{B0A0E508-75F0-4195-9E14-D0FB39E38EA0}" type="sibTrans" cxnId="{D7C89CD1-76DB-4131-B8D6-38DD8401C395}">
      <dgm:prSet/>
      <dgm:spPr/>
      <dgm:t>
        <a:bodyPr/>
        <a:lstStyle/>
        <a:p>
          <a:endParaRPr lang="ru-RU"/>
        </a:p>
      </dgm:t>
    </dgm:pt>
    <dgm:pt modelId="{EAEFDD94-F142-40D7-A0B6-92749CBA55F7}">
      <dgm:prSet phldrT="[Текст]"/>
      <dgm:spPr/>
      <dgm:t>
        <a:bodyPr/>
        <a:lstStyle/>
        <a:p>
          <a:r>
            <a:rPr lang="en-US" dirty="0"/>
            <a:t>Solitons</a:t>
          </a:r>
          <a:endParaRPr lang="ru-RU" dirty="0"/>
        </a:p>
      </dgm:t>
    </dgm:pt>
    <dgm:pt modelId="{D5638807-9898-47E6-A771-D271A6A0B05F}" type="parTrans" cxnId="{991D846A-86BF-48E6-AB09-5F89271E9346}">
      <dgm:prSet/>
      <dgm:spPr/>
      <dgm:t>
        <a:bodyPr/>
        <a:lstStyle/>
        <a:p>
          <a:endParaRPr lang="ru-RU"/>
        </a:p>
      </dgm:t>
    </dgm:pt>
    <dgm:pt modelId="{DB38B3E9-3E00-402F-8EFB-0974A1CD676C}" type="sibTrans" cxnId="{991D846A-86BF-48E6-AB09-5F89271E9346}">
      <dgm:prSet/>
      <dgm:spPr/>
      <dgm:t>
        <a:bodyPr/>
        <a:lstStyle/>
        <a:p>
          <a:endParaRPr lang="ru-RU"/>
        </a:p>
      </dgm:t>
    </dgm:pt>
    <dgm:pt modelId="{602812A0-A9D7-4838-AF10-C3CBA66D4CF9}" type="asst">
      <dgm:prSet phldrT="[Текст]"/>
      <dgm:spPr/>
      <dgm:t>
        <a:bodyPr/>
        <a:lstStyle/>
        <a:p>
          <a:r>
            <a:rPr lang="en-US" dirty="0"/>
            <a:t>Compressive</a:t>
          </a:r>
          <a:endParaRPr lang="ru-RU" dirty="0"/>
        </a:p>
      </dgm:t>
    </dgm:pt>
    <dgm:pt modelId="{9877F546-79FD-48D5-B09F-04FCD4728086}" type="parTrans" cxnId="{820C4073-1086-48FF-B9B4-3530C9FD8037}">
      <dgm:prSet/>
      <dgm:spPr/>
      <dgm:t>
        <a:bodyPr/>
        <a:lstStyle/>
        <a:p>
          <a:endParaRPr lang="ru-RU"/>
        </a:p>
      </dgm:t>
    </dgm:pt>
    <dgm:pt modelId="{450F4885-472C-464E-87A8-6876B67BAB16}" type="sibTrans" cxnId="{820C4073-1086-48FF-B9B4-3530C9FD8037}">
      <dgm:prSet/>
      <dgm:spPr/>
      <dgm:t>
        <a:bodyPr/>
        <a:lstStyle/>
        <a:p>
          <a:endParaRPr lang="ru-RU"/>
        </a:p>
      </dgm:t>
    </dgm:pt>
    <dgm:pt modelId="{ECBB1998-1DF9-422A-A7DF-3BA3B31EA201}">
      <dgm:prSet/>
      <dgm:spPr/>
      <dgm:t>
        <a:bodyPr/>
        <a:lstStyle/>
        <a:p>
          <a:r>
            <a:rPr lang="en-US" dirty="0"/>
            <a:t>Current sheets</a:t>
          </a:r>
          <a:endParaRPr lang="ru-RU" dirty="0"/>
        </a:p>
      </dgm:t>
    </dgm:pt>
    <dgm:pt modelId="{304FD749-6D0A-420D-86E4-DFE607517BEF}" type="parTrans" cxnId="{5F8C9916-4D44-427D-AC6F-DFE98A5E83BE}">
      <dgm:prSet/>
      <dgm:spPr/>
      <dgm:t>
        <a:bodyPr/>
        <a:lstStyle/>
        <a:p>
          <a:endParaRPr lang="ru-RU"/>
        </a:p>
      </dgm:t>
    </dgm:pt>
    <dgm:pt modelId="{06465355-2533-4F94-ABAB-1E15E4FE3539}" type="sibTrans" cxnId="{5F8C9916-4D44-427D-AC6F-DFE98A5E83BE}">
      <dgm:prSet/>
      <dgm:spPr/>
      <dgm:t>
        <a:bodyPr/>
        <a:lstStyle/>
        <a:p>
          <a:endParaRPr lang="ru-RU"/>
        </a:p>
      </dgm:t>
    </dgm:pt>
    <dgm:pt modelId="{30BB3411-81F6-488F-B5A1-A292B2E0AF57}">
      <dgm:prSet/>
      <dgm:spPr/>
      <dgm:t>
        <a:bodyPr/>
        <a:lstStyle/>
        <a:p>
          <a:r>
            <a:rPr lang="en-US" dirty="0"/>
            <a:t>Alfvenic vortex</a:t>
          </a:r>
          <a:endParaRPr lang="ru-RU" dirty="0"/>
        </a:p>
      </dgm:t>
    </dgm:pt>
    <dgm:pt modelId="{15BAB2CD-A840-4C14-8268-715503146CF2}" type="parTrans" cxnId="{52C73A07-2670-4A7A-A77E-F32976C4CB5E}">
      <dgm:prSet/>
      <dgm:spPr/>
      <dgm:t>
        <a:bodyPr/>
        <a:lstStyle/>
        <a:p>
          <a:endParaRPr lang="ru-RU"/>
        </a:p>
      </dgm:t>
    </dgm:pt>
    <dgm:pt modelId="{B1ADCE65-F14A-4EEF-82F9-6458805B8A72}" type="sibTrans" cxnId="{52C73A07-2670-4A7A-A77E-F32976C4CB5E}">
      <dgm:prSet/>
      <dgm:spPr/>
      <dgm:t>
        <a:bodyPr/>
        <a:lstStyle/>
        <a:p>
          <a:endParaRPr lang="ru-RU"/>
        </a:p>
      </dgm:t>
    </dgm:pt>
    <dgm:pt modelId="{602669E4-2EF2-4E5E-B990-D3A87A55F1E8}">
      <dgm:prSet/>
      <dgm:spPr/>
      <dgm:t>
        <a:bodyPr/>
        <a:lstStyle/>
        <a:p>
          <a:r>
            <a:rPr lang="en-US" dirty="0"/>
            <a:t>Shocks</a:t>
          </a:r>
          <a:endParaRPr lang="ru-RU" dirty="0"/>
        </a:p>
      </dgm:t>
    </dgm:pt>
    <dgm:pt modelId="{42A1DD1E-0AEB-43E8-84E5-8D7D133B516A}" type="parTrans" cxnId="{7DBE81FA-E2E9-4E0B-9ED2-05E6D1A84E3B}">
      <dgm:prSet/>
      <dgm:spPr/>
      <dgm:t>
        <a:bodyPr/>
        <a:lstStyle/>
        <a:p>
          <a:endParaRPr lang="ru-RU"/>
        </a:p>
      </dgm:t>
    </dgm:pt>
    <dgm:pt modelId="{BD18E691-FC4C-47E8-B009-E6B454C0FD08}" type="sibTrans" cxnId="{7DBE81FA-E2E9-4E0B-9ED2-05E6D1A84E3B}">
      <dgm:prSet/>
      <dgm:spPr/>
      <dgm:t>
        <a:bodyPr/>
        <a:lstStyle/>
        <a:p>
          <a:endParaRPr lang="ru-RU"/>
        </a:p>
      </dgm:t>
    </dgm:pt>
    <dgm:pt modelId="{124868D5-3000-4600-A007-FF29B4213C6C}">
      <dgm:prSet/>
      <dgm:spPr/>
      <dgm:t>
        <a:bodyPr/>
        <a:lstStyle/>
        <a:p>
          <a:r>
            <a:rPr lang="en-US" dirty="0"/>
            <a:t>Compressional vortex</a:t>
          </a:r>
          <a:endParaRPr lang="ru-RU" dirty="0"/>
        </a:p>
      </dgm:t>
    </dgm:pt>
    <dgm:pt modelId="{57C017B0-BF3B-4C4B-B499-AB11518C6954}" type="parTrans" cxnId="{968371DB-8D54-44CE-9B39-EFC4B30E97FB}">
      <dgm:prSet/>
      <dgm:spPr/>
      <dgm:t>
        <a:bodyPr/>
        <a:lstStyle/>
        <a:p>
          <a:endParaRPr lang="ru-RU"/>
        </a:p>
      </dgm:t>
    </dgm:pt>
    <dgm:pt modelId="{AE11863D-7F73-475A-903C-E24089080FB7}" type="sibTrans" cxnId="{968371DB-8D54-44CE-9B39-EFC4B30E97FB}">
      <dgm:prSet/>
      <dgm:spPr/>
      <dgm:t>
        <a:bodyPr/>
        <a:lstStyle/>
        <a:p>
          <a:endParaRPr lang="ru-RU"/>
        </a:p>
      </dgm:t>
    </dgm:pt>
    <dgm:pt modelId="{196EA44D-BE2A-4E16-9F71-A83C66695CAA}" type="pres">
      <dgm:prSet presAssocID="{D1CC9796-23CE-4DF4-8C2F-23239E6E44C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481FA82-DB93-48FD-9C21-090758DE6004}" type="pres">
      <dgm:prSet presAssocID="{E193B6E2-6A6D-4040-BB7C-E832C2A3A728}" presName="root1" presStyleCnt="0"/>
      <dgm:spPr/>
    </dgm:pt>
    <dgm:pt modelId="{1EFC37EA-FCDB-4982-9BA2-3A9A2B59E763}" type="pres">
      <dgm:prSet presAssocID="{E193B6E2-6A6D-4040-BB7C-E832C2A3A728}" presName="LevelOneTextNode" presStyleLbl="node0" presStyleIdx="0" presStyleCnt="1">
        <dgm:presLayoutVars>
          <dgm:chPref val="3"/>
        </dgm:presLayoutVars>
      </dgm:prSet>
      <dgm:spPr/>
    </dgm:pt>
    <dgm:pt modelId="{09DA8BF1-B52D-4DB0-B30E-786358C62198}" type="pres">
      <dgm:prSet presAssocID="{E193B6E2-6A6D-4040-BB7C-E832C2A3A728}" presName="level2hierChild" presStyleCnt="0"/>
      <dgm:spPr/>
    </dgm:pt>
    <dgm:pt modelId="{460F3651-D145-4221-AE19-541D7FF117A1}" type="pres">
      <dgm:prSet presAssocID="{816EBC72-953D-49C1-9FA3-968732199D34}" presName="conn2-1" presStyleLbl="parChTrans1D2" presStyleIdx="0" presStyleCnt="2"/>
      <dgm:spPr/>
    </dgm:pt>
    <dgm:pt modelId="{4F806DFF-6585-4B26-B455-B06114825565}" type="pres">
      <dgm:prSet presAssocID="{816EBC72-953D-49C1-9FA3-968732199D34}" presName="connTx" presStyleLbl="parChTrans1D2" presStyleIdx="0" presStyleCnt="2"/>
      <dgm:spPr/>
    </dgm:pt>
    <dgm:pt modelId="{00CF0559-FD03-47A0-BA18-D2FD25704BC9}" type="pres">
      <dgm:prSet presAssocID="{944E4064-8FB2-4008-8091-196C43F77247}" presName="root2" presStyleCnt="0"/>
      <dgm:spPr/>
    </dgm:pt>
    <dgm:pt modelId="{3BDF6E4C-2D31-4EE5-8753-6C3FBC63485A}" type="pres">
      <dgm:prSet presAssocID="{944E4064-8FB2-4008-8091-196C43F77247}" presName="LevelTwoTextNode" presStyleLbl="asst1" presStyleIdx="0" presStyleCnt="2">
        <dgm:presLayoutVars>
          <dgm:chPref val="3"/>
        </dgm:presLayoutVars>
      </dgm:prSet>
      <dgm:spPr/>
    </dgm:pt>
    <dgm:pt modelId="{8C121D9D-B35F-48FD-9CD7-8B930228C944}" type="pres">
      <dgm:prSet presAssocID="{944E4064-8FB2-4008-8091-196C43F77247}" presName="level3hierChild" presStyleCnt="0"/>
      <dgm:spPr/>
    </dgm:pt>
    <dgm:pt modelId="{1EFC7BEE-C633-470F-850B-2BA4599D699A}" type="pres">
      <dgm:prSet presAssocID="{304FD749-6D0A-420D-86E4-DFE607517BEF}" presName="conn2-1" presStyleLbl="parChTrans1D3" presStyleIdx="0" presStyleCnt="6"/>
      <dgm:spPr/>
    </dgm:pt>
    <dgm:pt modelId="{3E17B6F3-E433-46EE-8343-B6C84C9931B9}" type="pres">
      <dgm:prSet presAssocID="{304FD749-6D0A-420D-86E4-DFE607517BEF}" presName="connTx" presStyleLbl="parChTrans1D3" presStyleIdx="0" presStyleCnt="6"/>
      <dgm:spPr/>
    </dgm:pt>
    <dgm:pt modelId="{94D1D53F-95DD-4A33-B010-0BC6090A2678}" type="pres">
      <dgm:prSet presAssocID="{ECBB1998-1DF9-422A-A7DF-3BA3B31EA201}" presName="root2" presStyleCnt="0"/>
      <dgm:spPr/>
    </dgm:pt>
    <dgm:pt modelId="{45F15768-FE04-4C4A-ABAF-B8F62F709646}" type="pres">
      <dgm:prSet presAssocID="{ECBB1998-1DF9-422A-A7DF-3BA3B31EA201}" presName="LevelTwoTextNode" presStyleLbl="node3" presStyleIdx="0" presStyleCnt="6">
        <dgm:presLayoutVars>
          <dgm:chPref val="3"/>
        </dgm:presLayoutVars>
      </dgm:prSet>
      <dgm:spPr/>
    </dgm:pt>
    <dgm:pt modelId="{1A5885C8-B323-4D3E-AA17-EE42AD0741A7}" type="pres">
      <dgm:prSet presAssocID="{ECBB1998-1DF9-422A-A7DF-3BA3B31EA201}" presName="level3hierChild" presStyleCnt="0"/>
      <dgm:spPr/>
    </dgm:pt>
    <dgm:pt modelId="{C9E1BCB2-28CE-403B-B8AB-84A78C9D5FDD}" type="pres">
      <dgm:prSet presAssocID="{15BAB2CD-A840-4C14-8268-715503146CF2}" presName="conn2-1" presStyleLbl="parChTrans1D3" presStyleIdx="1" presStyleCnt="6"/>
      <dgm:spPr/>
    </dgm:pt>
    <dgm:pt modelId="{16564B15-ED8E-4DF8-9FEF-AC8BB9FD67A2}" type="pres">
      <dgm:prSet presAssocID="{15BAB2CD-A840-4C14-8268-715503146CF2}" presName="connTx" presStyleLbl="parChTrans1D3" presStyleIdx="1" presStyleCnt="6"/>
      <dgm:spPr/>
    </dgm:pt>
    <dgm:pt modelId="{4FE2DFAD-1943-42FC-97D6-9E05368DEDF4}" type="pres">
      <dgm:prSet presAssocID="{30BB3411-81F6-488F-B5A1-A292B2E0AF57}" presName="root2" presStyleCnt="0"/>
      <dgm:spPr/>
    </dgm:pt>
    <dgm:pt modelId="{BB33047A-F632-4D8C-B997-03F31E95CF22}" type="pres">
      <dgm:prSet presAssocID="{30BB3411-81F6-488F-B5A1-A292B2E0AF57}" presName="LevelTwoTextNode" presStyleLbl="node3" presStyleIdx="1" presStyleCnt="6">
        <dgm:presLayoutVars>
          <dgm:chPref val="3"/>
        </dgm:presLayoutVars>
      </dgm:prSet>
      <dgm:spPr/>
    </dgm:pt>
    <dgm:pt modelId="{1E43C790-8DF7-4311-9DEF-8C9BBE2B38A5}" type="pres">
      <dgm:prSet presAssocID="{30BB3411-81F6-488F-B5A1-A292B2E0AF57}" presName="level3hierChild" presStyleCnt="0"/>
      <dgm:spPr/>
    </dgm:pt>
    <dgm:pt modelId="{F9E35F95-2B82-4FA4-B3F8-0830DA8178D1}" type="pres">
      <dgm:prSet presAssocID="{9877F546-79FD-48D5-B09F-04FCD4728086}" presName="conn2-1" presStyleLbl="parChTrans1D2" presStyleIdx="1" presStyleCnt="2"/>
      <dgm:spPr/>
    </dgm:pt>
    <dgm:pt modelId="{C5C2DEC9-73A7-4351-BA93-5E23F076E829}" type="pres">
      <dgm:prSet presAssocID="{9877F546-79FD-48D5-B09F-04FCD4728086}" presName="connTx" presStyleLbl="parChTrans1D2" presStyleIdx="1" presStyleCnt="2"/>
      <dgm:spPr/>
    </dgm:pt>
    <dgm:pt modelId="{8DEA4AE0-20E6-4A51-8523-F81CA378E4AD}" type="pres">
      <dgm:prSet presAssocID="{602812A0-A9D7-4838-AF10-C3CBA66D4CF9}" presName="root2" presStyleCnt="0"/>
      <dgm:spPr/>
    </dgm:pt>
    <dgm:pt modelId="{3E11EDDE-8E68-4BA7-98AD-CE57E2305838}" type="pres">
      <dgm:prSet presAssocID="{602812A0-A9D7-4838-AF10-C3CBA66D4CF9}" presName="LevelTwoTextNode" presStyleLbl="asst1" presStyleIdx="1" presStyleCnt="2">
        <dgm:presLayoutVars>
          <dgm:chPref val="3"/>
        </dgm:presLayoutVars>
      </dgm:prSet>
      <dgm:spPr/>
    </dgm:pt>
    <dgm:pt modelId="{2F7381C2-079B-4159-9E51-2F02ACD33F21}" type="pres">
      <dgm:prSet presAssocID="{602812A0-A9D7-4838-AF10-C3CBA66D4CF9}" presName="level3hierChild" presStyleCnt="0"/>
      <dgm:spPr/>
    </dgm:pt>
    <dgm:pt modelId="{AD2EB119-3D94-4E1D-A4B0-31C8A3713EED}" type="pres">
      <dgm:prSet presAssocID="{63E6FD17-3EA5-4E46-8111-B4E7A380C937}" presName="conn2-1" presStyleLbl="parChTrans1D3" presStyleIdx="2" presStyleCnt="6"/>
      <dgm:spPr/>
    </dgm:pt>
    <dgm:pt modelId="{0973FC2F-B810-4B02-9607-9391603EAEF7}" type="pres">
      <dgm:prSet presAssocID="{63E6FD17-3EA5-4E46-8111-B4E7A380C937}" presName="connTx" presStyleLbl="parChTrans1D3" presStyleIdx="2" presStyleCnt="6"/>
      <dgm:spPr/>
    </dgm:pt>
    <dgm:pt modelId="{443B3043-FE5A-436A-AA76-C88FA1AF50C5}" type="pres">
      <dgm:prSet presAssocID="{311DFB0D-AF13-41E7-B71B-B8FE08B6AC2E}" presName="root2" presStyleCnt="0"/>
      <dgm:spPr/>
    </dgm:pt>
    <dgm:pt modelId="{0BB67E4B-A9C4-4775-ABCD-5845D7C20AC3}" type="pres">
      <dgm:prSet presAssocID="{311DFB0D-AF13-41E7-B71B-B8FE08B6AC2E}" presName="LevelTwoTextNode" presStyleLbl="node3" presStyleIdx="2" presStyleCnt="6">
        <dgm:presLayoutVars>
          <dgm:chPref val="3"/>
        </dgm:presLayoutVars>
      </dgm:prSet>
      <dgm:spPr/>
    </dgm:pt>
    <dgm:pt modelId="{07FF96BF-DE79-4507-BB02-DFD470A53012}" type="pres">
      <dgm:prSet presAssocID="{311DFB0D-AF13-41E7-B71B-B8FE08B6AC2E}" presName="level3hierChild" presStyleCnt="0"/>
      <dgm:spPr/>
    </dgm:pt>
    <dgm:pt modelId="{C9910238-5083-42FF-A09A-97CAE0371DC4}" type="pres">
      <dgm:prSet presAssocID="{D5638807-9898-47E6-A771-D271A6A0B05F}" presName="conn2-1" presStyleLbl="parChTrans1D3" presStyleIdx="3" presStyleCnt="6"/>
      <dgm:spPr/>
    </dgm:pt>
    <dgm:pt modelId="{DB06BB86-985F-441B-9060-BCEF8B88E489}" type="pres">
      <dgm:prSet presAssocID="{D5638807-9898-47E6-A771-D271A6A0B05F}" presName="connTx" presStyleLbl="parChTrans1D3" presStyleIdx="3" presStyleCnt="6"/>
      <dgm:spPr/>
    </dgm:pt>
    <dgm:pt modelId="{DF301B27-846E-4C59-A945-8F3AB580A3CB}" type="pres">
      <dgm:prSet presAssocID="{EAEFDD94-F142-40D7-A0B6-92749CBA55F7}" presName="root2" presStyleCnt="0"/>
      <dgm:spPr/>
    </dgm:pt>
    <dgm:pt modelId="{776796F7-34C5-4CC5-8D2F-5678ADE07270}" type="pres">
      <dgm:prSet presAssocID="{EAEFDD94-F142-40D7-A0B6-92749CBA55F7}" presName="LevelTwoTextNode" presStyleLbl="node3" presStyleIdx="3" presStyleCnt="6">
        <dgm:presLayoutVars>
          <dgm:chPref val="3"/>
        </dgm:presLayoutVars>
      </dgm:prSet>
      <dgm:spPr/>
    </dgm:pt>
    <dgm:pt modelId="{41FBE610-EDDB-4755-AAB1-24D0751C593E}" type="pres">
      <dgm:prSet presAssocID="{EAEFDD94-F142-40D7-A0B6-92749CBA55F7}" presName="level3hierChild" presStyleCnt="0"/>
      <dgm:spPr/>
    </dgm:pt>
    <dgm:pt modelId="{D94F1525-A4E3-49B9-81C0-E4735E96B98F}" type="pres">
      <dgm:prSet presAssocID="{42A1DD1E-0AEB-43E8-84E5-8D7D133B516A}" presName="conn2-1" presStyleLbl="parChTrans1D3" presStyleIdx="4" presStyleCnt="6"/>
      <dgm:spPr/>
    </dgm:pt>
    <dgm:pt modelId="{5B1ED2C4-5AA0-4F18-92B5-3D435D69CFD9}" type="pres">
      <dgm:prSet presAssocID="{42A1DD1E-0AEB-43E8-84E5-8D7D133B516A}" presName="connTx" presStyleLbl="parChTrans1D3" presStyleIdx="4" presStyleCnt="6"/>
      <dgm:spPr/>
    </dgm:pt>
    <dgm:pt modelId="{2376E9EA-466C-4AF9-BA0F-35292BD7A2DB}" type="pres">
      <dgm:prSet presAssocID="{602669E4-2EF2-4E5E-B990-D3A87A55F1E8}" presName="root2" presStyleCnt="0"/>
      <dgm:spPr/>
    </dgm:pt>
    <dgm:pt modelId="{2F7D4500-9C69-4AAE-8736-FFEAADAD4CE5}" type="pres">
      <dgm:prSet presAssocID="{602669E4-2EF2-4E5E-B990-D3A87A55F1E8}" presName="LevelTwoTextNode" presStyleLbl="node3" presStyleIdx="4" presStyleCnt="6">
        <dgm:presLayoutVars>
          <dgm:chPref val="3"/>
        </dgm:presLayoutVars>
      </dgm:prSet>
      <dgm:spPr/>
    </dgm:pt>
    <dgm:pt modelId="{D34F292F-BAC5-4D7B-80B2-6E2A1E13E016}" type="pres">
      <dgm:prSet presAssocID="{602669E4-2EF2-4E5E-B990-D3A87A55F1E8}" presName="level3hierChild" presStyleCnt="0"/>
      <dgm:spPr/>
    </dgm:pt>
    <dgm:pt modelId="{B1AFEFAE-608B-4F68-AF60-5DAE19A3D944}" type="pres">
      <dgm:prSet presAssocID="{57C017B0-BF3B-4C4B-B499-AB11518C6954}" presName="conn2-1" presStyleLbl="parChTrans1D3" presStyleIdx="5" presStyleCnt="6"/>
      <dgm:spPr/>
    </dgm:pt>
    <dgm:pt modelId="{CC4A0D69-80F8-45A9-9687-B824810614D3}" type="pres">
      <dgm:prSet presAssocID="{57C017B0-BF3B-4C4B-B499-AB11518C6954}" presName="connTx" presStyleLbl="parChTrans1D3" presStyleIdx="5" presStyleCnt="6"/>
      <dgm:spPr/>
    </dgm:pt>
    <dgm:pt modelId="{F97ADFA4-1163-45CC-B1C6-EA528FBFDBE1}" type="pres">
      <dgm:prSet presAssocID="{124868D5-3000-4600-A007-FF29B4213C6C}" presName="root2" presStyleCnt="0"/>
      <dgm:spPr/>
    </dgm:pt>
    <dgm:pt modelId="{750E9F06-AD3C-442D-9566-5A3974E1D2BC}" type="pres">
      <dgm:prSet presAssocID="{124868D5-3000-4600-A007-FF29B4213C6C}" presName="LevelTwoTextNode" presStyleLbl="node3" presStyleIdx="5" presStyleCnt="6">
        <dgm:presLayoutVars>
          <dgm:chPref val="3"/>
        </dgm:presLayoutVars>
      </dgm:prSet>
      <dgm:spPr/>
    </dgm:pt>
    <dgm:pt modelId="{6EF6F0B8-BF75-4600-9E49-620E017B9809}" type="pres">
      <dgm:prSet presAssocID="{124868D5-3000-4600-A007-FF29B4213C6C}" presName="level3hierChild" presStyleCnt="0"/>
      <dgm:spPr/>
    </dgm:pt>
  </dgm:ptLst>
  <dgm:cxnLst>
    <dgm:cxn modelId="{6B035002-4CEF-420C-8B9F-0B10C2B3C13B}" type="presOf" srcId="{57C017B0-BF3B-4C4B-B499-AB11518C6954}" destId="{CC4A0D69-80F8-45A9-9687-B824810614D3}" srcOrd="1" destOrd="0" presId="urn:microsoft.com/office/officeart/2005/8/layout/hierarchy2"/>
    <dgm:cxn modelId="{52C73A07-2670-4A7A-A77E-F32976C4CB5E}" srcId="{944E4064-8FB2-4008-8091-196C43F77247}" destId="{30BB3411-81F6-488F-B5A1-A292B2E0AF57}" srcOrd="1" destOrd="0" parTransId="{15BAB2CD-A840-4C14-8268-715503146CF2}" sibTransId="{B1ADCE65-F14A-4EEF-82F9-6458805B8A72}"/>
    <dgm:cxn modelId="{FEE3880B-45AF-45F1-A057-278B1CDA202C}" type="presOf" srcId="{ECBB1998-1DF9-422A-A7DF-3BA3B31EA201}" destId="{45F15768-FE04-4C4A-ABAF-B8F62F709646}" srcOrd="0" destOrd="0" presId="urn:microsoft.com/office/officeart/2005/8/layout/hierarchy2"/>
    <dgm:cxn modelId="{F3F35414-21F9-4484-B618-3EFE414964E2}" type="presOf" srcId="{E193B6E2-6A6D-4040-BB7C-E832C2A3A728}" destId="{1EFC37EA-FCDB-4982-9BA2-3A9A2B59E763}" srcOrd="0" destOrd="0" presId="urn:microsoft.com/office/officeart/2005/8/layout/hierarchy2"/>
    <dgm:cxn modelId="{5F8C9916-4D44-427D-AC6F-DFE98A5E83BE}" srcId="{944E4064-8FB2-4008-8091-196C43F77247}" destId="{ECBB1998-1DF9-422A-A7DF-3BA3B31EA201}" srcOrd="0" destOrd="0" parTransId="{304FD749-6D0A-420D-86E4-DFE607517BEF}" sibTransId="{06465355-2533-4F94-ABAB-1E15E4FE3539}"/>
    <dgm:cxn modelId="{DDF4B619-F5D1-43C5-AB17-48120A249F83}" type="presOf" srcId="{9877F546-79FD-48D5-B09F-04FCD4728086}" destId="{F9E35F95-2B82-4FA4-B3F8-0830DA8178D1}" srcOrd="0" destOrd="0" presId="urn:microsoft.com/office/officeart/2005/8/layout/hierarchy2"/>
    <dgm:cxn modelId="{B27C2B23-9F74-44B8-A5C2-11E050E17029}" type="presOf" srcId="{9877F546-79FD-48D5-B09F-04FCD4728086}" destId="{C5C2DEC9-73A7-4351-BA93-5E23F076E829}" srcOrd="1" destOrd="0" presId="urn:microsoft.com/office/officeart/2005/8/layout/hierarchy2"/>
    <dgm:cxn modelId="{DE189042-5C8B-4236-8238-9E8DD072FFF4}" type="presOf" srcId="{D5638807-9898-47E6-A771-D271A6A0B05F}" destId="{DB06BB86-985F-441B-9060-BCEF8B88E489}" srcOrd="1" destOrd="0" presId="urn:microsoft.com/office/officeart/2005/8/layout/hierarchy2"/>
    <dgm:cxn modelId="{35434454-671D-4A63-AC1D-E5B010C07069}" srcId="{D1CC9796-23CE-4DF4-8C2F-23239E6E44C8}" destId="{E193B6E2-6A6D-4040-BB7C-E832C2A3A728}" srcOrd="0" destOrd="0" parTransId="{C04FDF6B-8EED-492D-97CB-80F97AECE3B0}" sibTransId="{A6AA1F91-1A5B-4EB3-AD29-90F629C5863B}"/>
    <dgm:cxn modelId="{75898263-E77F-4AF6-9540-B16394E0AAB0}" type="presOf" srcId="{816EBC72-953D-49C1-9FA3-968732199D34}" destId="{4F806DFF-6585-4B26-B455-B06114825565}" srcOrd="1" destOrd="0" presId="urn:microsoft.com/office/officeart/2005/8/layout/hierarchy2"/>
    <dgm:cxn modelId="{DAB09E65-463D-4A3C-8955-CD2A4966D1A5}" type="presOf" srcId="{EAEFDD94-F142-40D7-A0B6-92749CBA55F7}" destId="{776796F7-34C5-4CC5-8D2F-5678ADE07270}" srcOrd="0" destOrd="0" presId="urn:microsoft.com/office/officeart/2005/8/layout/hierarchy2"/>
    <dgm:cxn modelId="{991D846A-86BF-48E6-AB09-5F89271E9346}" srcId="{602812A0-A9D7-4838-AF10-C3CBA66D4CF9}" destId="{EAEFDD94-F142-40D7-A0B6-92749CBA55F7}" srcOrd="1" destOrd="0" parTransId="{D5638807-9898-47E6-A771-D271A6A0B05F}" sibTransId="{DB38B3E9-3E00-402F-8EFB-0974A1CD676C}"/>
    <dgm:cxn modelId="{FAF31973-2C89-4925-82C4-2C09947C05A1}" type="presOf" srcId="{15BAB2CD-A840-4C14-8268-715503146CF2}" destId="{C9E1BCB2-28CE-403B-B8AB-84A78C9D5FDD}" srcOrd="0" destOrd="0" presId="urn:microsoft.com/office/officeart/2005/8/layout/hierarchy2"/>
    <dgm:cxn modelId="{820C4073-1086-48FF-B9B4-3530C9FD8037}" srcId="{E193B6E2-6A6D-4040-BB7C-E832C2A3A728}" destId="{602812A0-A9D7-4838-AF10-C3CBA66D4CF9}" srcOrd="1" destOrd="0" parTransId="{9877F546-79FD-48D5-B09F-04FCD4728086}" sibTransId="{450F4885-472C-464E-87A8-6876B67BAB16}"/>
    <dgm:cxn modelId="{F471EA75-49A8-4D1D-A660-F2A3E39B6B5C}" type="presOf" srcId="{944E4064-8FB2-4008-8091-196C43F77247}" destId="{3BDF6E4C-2D31-4EE5-8753-6C3FBC63485A}" srcOrd="0" destOrd="0" presId="urn:microsoft.com/office/officeart/2005/8/layout/hierarchy2"/>
    <dgm:cxn modelId="{B5E8DE76-6E47-4070-89CC-C0D28B144729}" type="presOf" srcId="{311DFB0D-AF13-41E7-B71B-B8FE08B6AC2E}" destId="{0BB67E4B-A9C4-4775-ABCD-5845D7C20AC3}" srcOrd="0" destOrd="0" presId="urn:microsoft.com/office/officeart/2005/8/layout/hierarchy2"/>
    <dgm:cxn modelId="{1FBF6589-5453-43B4-8262-31A5655486B6}" type="presOf" srcId="{42A1DD1E-0AEB-43E8-84E5-8D7D133B516A}" destId="{D94F1525-A4E3-49B9-81C0-E4735E96B98F}" srcOrd="0" destOrd="0" presId="urn:microsoft.com/office/officeart/2005/8/layout/hierarchy2"/>
    <dgm:cxn modelId="{2B152E91-161A-49FE-842D-A11C7CC3A63D}" type="presOf" srcId="{D1CC9796-23CE-4DF4-8C2F-23239E6E44C8}" destId="{196EA44D-BE2A-4E16-9F71-A83C66695CAA}" srcOrd="0" destOrd="0" presId="urn:microsoft.com/office/officeart/2005/8/layout/hierarchy2"/>
    <dgm:cxn modelId="{73774A92-E870-4884-8759-9FABF5F99B62}" type="presOf" srcId="{63E6FD17-3EA5-4E46-8111-B4E7A380C937}" destId="{0973FC2F-B810-4B02-9607-9391603EAEF7}" srcOrd="1" destOrd="0" presId="urn:microsoft.com/office/officeart/2005/8/layout/hierarchy2"/>
    <dgm:cxn modelId="{D59D63A2-5B00-431A-8F96-684834E1D025}" type="presOf" srcId="{63E6FD17-3EA5-4E46-8111-B4E7A380C937}" destId="{AD2EB119-3D94-4E1D-A4B0-31C8A3713EED}" srcOrd="0" destOrd="0" presId="urn:microsoft.com/office/officeart/2005/8/layout/hierarchy2"/>
    <dgm:cxn modelId="{3C7527A7-5C9B-41F8-A543-A2E59A10DBBD}" type="presOf" srcId="{15BAB2CD-A840-4C14-8268-715503146CF2}" destId="{16564B15-ED8E-4DF8-9FEF-AC8BB9FD67A2}" srcOrd="1" destOrd="0" presId="urn:microsoft.com/office/officeart/2005/8/layout/hierarchy2"/>
    <dgm:cxn modelId="{EA4D42AE-9240-4896-A442-D37ECF3EB42F}" type="presOf" srcId="{D5638807-9898-47E6-A771-D271A6A0B05F}" destId="{C9910238-5083-42FF-A09A-97CAE0371DC4}" srcOrd="0" destOrd="0" presId="urn:microsoft.com/office/officeart/2005/8/layout/hierarchy2"/>
    <dgm:cxn modelId="{5EC759B5-4C6C-4366-97A5-712A058EBA76}" type="presOf" srcId="{602812A0-A9D7-4838-AF10-C3CBA66D4CF9}" destId="{3E11EDDE-8E68-4BA7-98AD-CE57E2305838}" srcOrd="0" destOrd="0" presId="urn:microsoft.com/office/officeart/2005/8/layout/hierarchy2"/>
    <dgm:cxn modelId="{424E31BE-19F2-43B5-B089-3B0BC2A5FC12}" type="presOf" srcId="{124868D5-3000-4600-A007-FF29B4213C6C}" destId="{750E9F06-AD3C-442D-9566-5A3974E1D2BC}" srcOrd="0" destOrd="0" presId="urn:microsoft.com/office/officeart/2005/8/layout/hierarchy2"/>
    <dgm:cxn modelId="{D7C89CD1-76DB-4131-B8D6-38DD8401C395}" srcId="{602812A0-A9D7-4838-AF10-C3CBA66D4CF9}" destId="{311DFB0D-AF13-41E7-B71B-B8FE08B6AC2E}" srcOrd="0" destOrd="0" parTransId="{63E6FD17-3EA5-4E46-8111-B4E7A380C937}" sibTransId="{B0A0E508-75F0-4195-9E14-D0FB39E38EA0}"/>
    <dgm:cxn modelId="{389139D2-C5A6-4653-87B7-285F9BA0F49F}" type="presOf" srcId="{42A1DD1E-0AEB-43E8-84E5-8D7D133B516A}" destId="{5B1ED2C4-5AA0-4F18-92B5-3D435D69CFD9}" srcOrd="1" destOrd="0" presId="urn:microsoft.com/office/officeart/2005/8/layout/hierarchy2"/>
    <dgm:cxn modelId="{C5695BD4-1447-4577-AAD4-1110614B48CD}" type="presOf" srcId="{30BB3411-81F6-488F-B5A1-A292B2E0AF57}" destId="{BB33047A-F632-4D8C-B997-03F31E95CF22}" srcOrd="0" destOrd="0" presId="urn:microsoft.com/office/officeart/2005/8/layout/hierarchy2"/>
    <dgm:cxn modelId="{968371DB-8D54-44CE-9B39-EFC4B30E97FB}" srcId="{602812A0-A9D7-4838-AF10-C3CBA66D4CF9}" destId="{124868D5-3000-4600-A007-FF29B4213C6C}" srcOrd="3" destOrd="0" parTransId="{57C017B0-BF3B-4C4B-B499-AB11518C6954}" sibTransId="{AE11863D-7F73-475A-903C-E24089080FB7}"/>
    <dgm:cxn modelId="{3DB313E0-9761-4157-80E5-7C8643B1CFC5}" type="presOf" srcId="{57C017B0-BF3B-4C4B-B499-AB11518C6954}" destId="{B1AFEFAE-608B-4F68-AF60-5DAE19A3D944}" srcOrd="0" destOrd="0" presId="urn:microsoft.com/office/officeart/2005/8/layout/hierarchy2"/>
    <dgm:cxn modelId="{24D253E2-F5EF-4E75-9542-841F41B999EB}" type="presOf" srcId="{304FD749-6D0A-420D-86E4-DFE607517BEF}" destId="{3E17B6F3-E433-46EE-8343-B6C84C9931B9}" srcOrd="1" destOrd="0" presId="urn:microsoft.com/office/officeart/2005/8/layout/hierarchy2"/>
    <dgm:cxn modelId="{D8616DE3-A09F-4656-97BF-66CEE980735A}" type="presOf" srcId="{304FD749-6D0A-420D-86E4-DFE607517BEF}" destId="{1EFC7BEE-C633-470F-850B-2BA4599D699A}" srcOrd="0" destOrd="0" presId="urn:microsoft.com/office/officeart/2005/8/layout/hierarchy2"/>
    <dgm:cxn modelId="{96D547EB-D35C-4438-A694-87DC6D09621F}" type="presOf" srcId="{602669E4-2EF2-4E5E-B990-D3A87A55F1E8}" destId="{2F7D4500-9C69-4AAE-8736-FFEAADAD4CE5}" srcOrd="0" destOrd="0" presId="urn:microsoft.com/office/officeart/2005/8/layout/hierarchy2"/>
    <dgm:cxn modelId="{7DBE81FA-E2E9-4E0B-9ED2-05E6D1A84E3B}" srcId="{602812A0-A9D7-4838-AF10-C3CBA66D4CF9}" destId="{602669E4-2EF2-4E5E-B990-D3A87A55F1E8}" srcOrd="2" destOrd="0" parTransId="{42A1DD1E-0AEB-43E8-84E5-8D7D133B516A}" sibTransId="{BD18E691-FC4C-47E8-B009-E6B454C0FD08}"/>
    <dgm:cxn modelId="{52210DFB-AB29-4974-B34E-26AD2DC308DF}" srcId="{E193B6E2-6A6D-4040-BB7C-E832C2A3A728}" destId="{944E4064-8FB2-4008-8091-196C43F77247}" srcOrd="0" destOrd="0" parTransId="{816EBC72-953D-49C1-9FA3-968732199D34}" sibTransId="{E6CB33C0-FE62-415F-BBA5-FC86D0A9255F}"/>
    <dgm:cxn modelId="{2942E0FB-AE61-4C8C-A5CE-C4807DCA4496}" type="presOf" srcId="{816EBC72-953D-49C1-9FA3-968732199D34}" destId="{460F3651-D145-4221-AE19-541D7FF117A1}" srcOrd="0" destOrd="0" presId="urn:microsoft.com/office/officeart/2005/8/layout/hierarchy2"/>
    <dgm:cxn modelId="{20FF760A-03B6-4D80-A9E6-59CA37129E23}" type="presParOf" srcId="{196EA44D-BE2A-4E16-9F71-A83C66695CAA}" destId="{F481FA82-DB93-48FD-9C21-090758DE6004}" srcOrd="0" destOrd="0" presId="urn:microsoft.com/office/officeart/2005/8/layout/hierarchy2"/>
    <dgm:cxn modelId="{20CE2250-622F-4451-B6F0-538FC4FD4968}" type="presParOf" srcId="{F481FA82-DB93-48FD-9C21-090758DE6004}" destId="{1EFC37EA-FCDB-4982-9BA2-3A9A2B59E763}" srcOrd="0" destOrd="0" presId="urn:microsoft.com/office/officeart/2005/8/layout/hierarchy2"/>
    <dgm:cxn modelId="{37898CC0-2BBC-42BB-B673-B249566EE0FF}" type="presParOf" srcId="{F481FA82-DB93-48FD-9C21-090758DE6004}" destId="{09DA8BF1-B52D-4DB0-B30E-786358C62198}" srcOrd="1" destOrd="0" presId="urn:microsoft.com/office/officeart/2005/8/layout/hierarchy2"/>
    <dgm:cxn modelId="{BEB4E915-7490-48F6-9359-B610460EA0DB}" type="presParOf" srcId="{09DA8BF1-B52D-4DB0-B30E-786358C62198}" destId="{460F3651-D145-4221-AE19-541D7FF117A1}" srcOrd="0" destOrd="0" presId="urn:microsoft.com/office/officeart/2005/8/layout/hierarchy2"/>
    <dgm:cxn modelId="{BF797453-5478-4C6A-B171-14D6A9EE6B90}" type="presParOf" srcId="{460F3651-D145-4221-AE19-541D7FF117A1}" destId="{4F806DFF-6585-4B26-B455-B06114825565}" srcOrd="0" destOrd="0" presId="urn:microsoft.com/office/officeart/2005/8/layout/hierarchy2"/>
    <dgm:cxn modelId="{E95F25ED-6B10-4CF7-8832-126D0EFEA5CC}" type="presParOf" srcId="{09DA8BF1-B52D-4DB0-B30E-786358C62198}" destId="{00CF0559-FD03-47A0-BA18-D2FD25704BC9}" srcOrd="1" destOrd="0" presId="urn:microsoft.com/office/officeart/2005/8/layout/hierarchy2"/>
    <dgm:cxn modelId="{995C221C-4854-4A9B-B71D-066FD95601D2}" type="presParOf" srcId="{00CF0559-FD03-47A0-BA18-D2FD25704BC9}" destId="{3BDF6E4C-2D31-4EE5-8753-6C3FBC63485A}" srcOrd="0" destOrd="0" presId="urn:microsoft.com/office/officeart/2005/8/layout/hierarchy2"/>
    <dgm:cxn modelId="{0BEBB68B-54C6-4C71-86EA-5054E8369B29}" type="presParOf" srcId="{00CF0559-FD03-47A0-BA18-D2FD25704BC9}" destId="{8C121D9D-B35F-48FD-9CD7-8B930228C944}" srcOrd="1" destOrd="0" presId="urn:microsoft.com/office/officeart/2005/8/layout/hierarchy2"/>
    <dgm:cxn modelId="{BF96A1DC-1B50-44CE-B433-D5290E992B7E}" type="presParOf" srcId="{8C121D9D-B35F-48FD-9CD7-8B930228C944}" destId="{1EFC7BEE-C633-470F-850B-2BA4599D699A}" srcOrd="0" destOrd="0" presId="urn:microsoft.com/office/officeart/2005/8/layout/hierarchy2"/>
    <dgm:cxn modelId="{98002BBF-6314-47AF-AAC9-528B5F989119}" type="presParOf" srcId="{1EFC7BEE-C633-470F-850B-2BA4599D699A}" destId="{3E17B6F3-E433-46EE-8343-B6C84C9931B9}" srcOrd="0" destOrd="0" presId="urn:microsoft.com/office/officeart/2005/8/layout/hierarchy2"/>
    <dgm:cxn modelId="{0A586C2F-B535-4776-8853-BC4C0F27BB11}" type="presParOf" srcId="{8C121D9D-B35F-48FD-9CD7-8B930228C944}" destId="{94D1D53F-95DD-4A33-B010-0BC6090A2678}" srcOrd="1" destOrd="0" presId="urn:microsoft.com/office/officeart/2005/8/layout/hierarchy2"/>
    <dgm:cxn modelId="{F930BDA5-0C80-420D-B08E-678666DFB2F1}" type="presParOf" srcId="{94D1D53F-95DD-4A33-B010-0BC6090A2678}" destId="{45F15768-FE04-4C4A-ABAF-B8F62F709646}" srcOrd="0" destOrd="0" presId="urn:microsoft.com/office/officeart/2005/8/layout/hierarchy2"/>
    <dgm:cxn modelId="{F22654C5-3E29-4415-A281-8FCE0A48862F}" type="presParOf" srcId="{94D1D53F-95DD-4A33-B010-0BC6090A2678}" destId="{1A5885C8-B323-4D3E-AA17-EE42AD0741A7}" srcOrd="1" destOrd="0" presId="urn:microsoft.com/office/officeart/2005/8/layout/hierarchy2"/>
    <dgm:cxn modelId="{16E2FC0F-1F10-49AC-964A-1AEF81D47B9E}" type="presParOf" srcId="{8C121D9D-B35F-48FD-9CD7-8B930228C944}" destId="{C9E1BCB2-28CE-403B-B8AB-84A78C9D5FDD}" srcOrd="2" destOrd="0" presId="urn:microsoft.com/office/officeart/2005/8/layout/hierarchy2"/>
    <dgm:cxn modelId="{CDA624F0-08CA-43DF-BB25-BDEDEB497464}" type="presParOf" srcId="{C9E1BCB2-28CE-403B-B8AB-84A78C9D5FDD}" destId="{16564B15-ED8E-4DF8-9FEF-AC8BB9FD67A2}" srcOrd="0" destOrd="0" presId="urn:microsoft.com/office/officeart/2005/8/layout/hierarchy2"/>
    <dgm:cxn modelId="{C1C1FC7E-F150-44CE-95B0-2C8D61B00A2E}" type="presParOf" srcId="{8C121D9D-B35F-48FD-9CD7-8B930228C944}" destId="{4FE2DFAD-1943-42FC-97D6-9E05368DEDF4}" srcOrd="3" destOrd="0" presId="urn:microsoft.com/office/officeart/2005/8/layout/hierarchy2"/>
    <dgm:cxn modelId="{10FE806F-6BEA-4206-8EB2-F4B80340C7C1}" type="presParOf" srcId="{4FE2DFAD-1943-42FC-97D6-9E05368DEDF4}" destId="{BB33047A-F632-4D8C-B997-03F31E95CF22}" srcOrd="0" destOrd="0" presId="urn:microsoft.com/office/officeart/2005/8/layout/hierarchy2"/>
    <dgm:cxn modelId="{F6902C3D-FF1A-4D0F-A503-81CAD1783DB2}" type="presParOf" srcId="{4FE2DFAD-1943-42FC-97D6-9E05368DEDF4}" destId="{1E43C790-8DF7-4311-9DEF-8C9BBE2B38A5}" srcOrd="1" destOrd="0" presId="urn:microsoft.com/office/officeart/2005/8/layout/hierarchy2"/>
    <dgm:cxn modelId="{8F79B0A0-C5CC-41F6-8557-821B8F330CDF}" type="presParOf" srcId="{09DA8BF1-B52D-4DB0-B30E-786358C62198}" destId="{F9E35F95-2B82-4FA4-B3F8-0830DA8178D1}" srcOrd="2" destOrd="0" presId="urn:microsoft.com/office/officeart/2005/8/layout/hierarchy2"/>
    <dgm:cxn modelId="{E8F34FCE-58F4-49A5-8DEE-3D03AA2B8FFA}" type="presParOf" srcId="{F9E35F95-2B82-4FA4-B3F8-0830DA8178D1}" destId="{C5C2DEC9-73A7-4351-BA93-5E23F076E829}" srcOrd="0" destOrd="0" presId="urn:microsoft.com/office/officeart/2005/8/layout/hierarchy2"/>
    <dgm:cxn modelId="{96A80F68-7305-4948-B962-786BC275542B}" type="presParOf" srcId="{09DA8BF1-B52D-4DB0-B30E-786358C62198}" destId="{8DEA4AE0-20E6-4A51-8523-F81CA378E4AD}" srcOrd="3" destOrd="0" presId="urn:microsoft.com/office/officeart/2005/8/layout/hierarchy2"/>
    <dgm:cxn modelId="{F61D990A-FDDC-42CD-B99A-ADD3CFD123F7}" type="presParOf" srcId="{8DEA4AE0-20E6-4A51-8523-F81CA378E4AD}" destId="{3E11EDDE-8E68-4BA7-98AD-CE57E2305838}" srcOrd="0" destOrd="0" presId="urn:microsoft.com/office/officeart/2005/8/layout/hierarchy2"/>
    <dgm:cxn modelId="{E99D24ED-3457-4AEA-A830-C1865C845CEB}" type="presParOf" srcId="{8DEA4AE0-20E6-4A51-8523-F81CA378E4AD}" destId="{2F7381C2-079B-4159-9E51-2F02ACD33F21}" srcOrd="1" destOrd="0" presId="urn:microsoft.com/office/officeart/2005/8/layout/hierarchy2"/>
    <dgm:cxn modelId="{753601BD-77DB-46D8-8327-C22BE4FF2D64}" type="presParOf" srcId="{2F7381C2-079B-4159-9E51-2F02ACD33F21}" destId="{AD2EB119-3D94-4E1D-A4B0-31C8A3713EED}" srcOrd="0" destOrd="0" presId="urn:microsoft.com/office/officeart/2005/8/layout/hierarchy2"/>
    <dgm:cxn modelId="{2E52C597-D10F-454C-BE19-919EB845C663}" type="presParOf" srcId="{AD2EB119-3D94-4E1D-A4B0-31C8A3713EED}" destId="{0973FC2F-B810-4B02-9607-9391603EAEF7}" srcOrd="0" destOrd="0" presId="urn:microsoft.com/office/officeart/2005/8/layout/hierarchy2"/>
    <dgm:cxn modelId="{64654261-87BB-421C-B401-62AD58B366EB}" type="presParOf" srcId="{2F7381C2-079B-4159-9E51-2F02ACD33F21}" destId="{443B3043-FE5A-436A-AA76-C88FA1AF50C5}" srcOrd="1" destOrd="0" presId="urn:microsoft.com/office/officeart/2005/8/layout/hierarchy2"/>
    <dgm:cxn modelId="{74E07C5A-9ACD-40B1-958E-766A7FFFE687}" type="presParOf" srcId="{443B3043-FE5A-436A-AA76-C88FA1AF50C5}" destId="{0BB67E4B-A9C4-4775-ABCD-5845D7C20AC3}" srcOrd="0" destOrd="0" presId="urn:microsoft.com/office/officeart/2005/8/layout/hierarchy2"/>
    <dgm:cxn modelId="{E5E40FB9-DEE3-4002-BDD3-DAEF1B4AAB49}" type="presParOf" srcId="{443B3043-FE5A-436A-AA76-C88FA1AF50C5}" destId="{07FF96BF-DE79-4507-BB02-DFD470A53012}" srcOrd="1" destOrd="0" presId="urn:microsoft.com/office/officeart/2005/8/layout/hierarchy2"/>
    <dgm:cxn modelId="{C6CDCB14-00A4-42EB-B0EC-9785EFD15D6B}" type="presParOf" srcId="{2F7381C2-079B-4159-9E51-2F02ACD33F21}" destId="{C9910238-5083-42FF-A09A-97CAE0371DC4}" srcOrd="2" destOrd="0" presId="urn:microsoft.com/office/officeart/2005/8/layout/hierarchy2"/>
    <dgm:cxn modelId="{EF4C81E9-709C-4FCD-BFD5-7F77B44AEFE5}" type="presParOf" srcId="{C9910238-5083-42FF-A09A-97CAE0371DC4}" destId="{DB06BB86-985F-441B-9060-BCEF8B88E489}" srcOrd="0" destOrd="0" presId="urn:microsoft.com/office/officeart/2005/8/layout/hierarchy2"/>
    <dgm:cxn modelId="{8FC9E368-9136-4B6F-8354-36FFAD6FE1D3}" type="presParOf" srcId="{2F7381C2-079B-4159-9E51-2F02ACD33F21}" destId="{DF301B27-846E-4C59-A945-8F3AB580A3CB}" srcOrd="3" destOrd="0" presId="urn:microsoft.com/office/officeart/2005/8/layout/hierarchy2"/>
    <dgm:cxn modelId="{77382B83-B685-4F93-9C62-63548985A7AF}" type="presParOf" srcId="{DF301B27-846E-4C59-A945-8F3AB580A3CB}" destId="{776796F7-34C5-4CC5-8D2F-5678ADE07270}" srcOrd="0" destOrd="0" presId="urn:microsoft.com/office/officeart/2005/8/layout/hierarchy2"/>
    <dgm:cxn modelId="{2D9A22D0-512B-4EEA-91AA-26863F971E7D}" type="presParOf" srcId="{DF301B27-846E-4C59-A945-8F3AB580A3CB}" destId="{41FBE610-EDDB-4755-AAB1-24D0751C593E}" srcOrd="1" destOrd="0" presId="urn:microsoft.com/office/officeart/2005/8/layout/hierarchy2"/>
    <dgm:cxn modelId="{1AC2246E-2320-4300-99E2-80F0F9D45B1E}" type="presParOf" srcId="{2F7381C2-079B-4159-9E51-2F02ACD33F21}" destId="{D94F1525-A4E3-49B9-81C0-E4735E96B98F}" srcOrd="4" destOrd="0" presId="urn:microsoft.com/office/officeart/2005/8/layout/hierarchy2"/>
    <dgm:cxn modelId="{E979B501-FF50-402E-AA23-FED1E865AC17}" type="presParOf" srcId="{D94F1525-A4E3-49B9-81C0-E4735E96B98F}" destId="{5B1ED2C4-5AA0-4F18-92B5-3D435D69CFD9}" srcOrd="0" destOrd="0" presId="urn:microsoft.com/office/officeart/2005/8/layout/hierarchy2"/>
    <dgm:cxn modelId="{2A7FDE0D-591C-4103-88D8-41E3B66CD3BB}" type="presParOf" srcId="{2F7381C2-079B-4159-9E51-2F02ACD33F21}" destId="{2376E9EA-466C-4AF9-BA0F-35292BD7A2DB}" srcOrd="5" destOrd="0" presId="urn:microsoft.com/office/officeart/2005/8/layout/hierarchy2"/>
    <dgm:cxn modelId="{C206297D-CC24-4052-A849-EEC440E6C1BC}" type="presParOf" srcId="{2376E9EA-466C-4AF9-BA0F-35292BD7A2DB}" destId="{2F7D4500-9C69-4AAE-8736-FFEAADAD4CE5}" srcOrd="0" destOrd="0" presId="urn:microsoft.com/office/officeart/2005/8/layout/hierarchy2"/>
    <dgm:cxn modelId="{4D08CBDC-8F9B-4F19-9D6F-206E10339AFE}" type="presParOf" srcId="{2376E9EA-466C-4AF9-BA0F-35292BD7A2DB}" destId="{D34F292F-BAC5-4D7B-80B2-6E2A1E13E016}" srcOrd="1" destOrd="0" presId="urn:microsoft.com/office/officeart/2005/8/layout/hierarchy2"/>
    <dgm:cxn modelId="{AF3793F0-A957-42DC-B25D-DD0E23E7E9C8}" type="presParOf" srcId="{2F7381C2-079B-4159-9E51-2F02ACD33F21}" destId="{B1AFEFAE-608B-4F68-AF60-5DAE19A3D944}" srcOrd="6" destOrd="0" presId="urn:microsoft.com/office/officeart/2005/8/layout/hierarchy2"/>
    <dgm:cxn modelId="{1D11F573-6D43-4AE0-B29E-A74FA85C79A1}" type="presParOf" srcId="{B1AFEFAE-608B-4F68-AF60-5DAE19A3D944}" destId="{CC4A0D69-80F8-45A9-9687-B824810614D3}" srcOrd="0" destOrd="0" presId="urn:microsoft.com/office/officeart/2005/8/layout/hierarchy2"/>
    <dgm:cxn modelId="{EB1B5BB1-5882-492B-8C23-9999A979E649}" type="presParOf" srcId="{2F7381C2-079B-4159-9E51-2F02ACD33F21}" destId="{F97ADFA4-1163-45CC-B1C6-EA528FBFDBE1}" srcOrd="7" destOrd="0" presId="urn:microsoft.com/office/officeart/2005/8/layout/hierarchy2"/>
    <dgm:cxn modelId="{5CB8FBDC-4344-4D64-A01C-4D0DF0D75AED}" type="presParOf" srcId="{F97ADFA4-1163-45CC-B1C6-EA528FBFDBE1}" destId="{750E9F06-AD3C-442D-9566-5A3974E1D2BC}" srcOrd="0" destOrd="0" presId="urn:microsoft.com/office/officeart/2005/8/layout/hierarchy2"/>
    <dgm:cxn modelId="{1EAE5194-1F1F-4E28-A626-6F9C9F40A54D}" type="presParOf" srcId="{F97ADFA4-1163-45CC-B1C6-EA528FBFDBE1}" destId="{6EF6F0B8-BF75-4600-9E49-620E017B98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C37EA-FCDB-4982-9BA2-3A9A2B59E763}">
      <dsp:nvSpPr>
        <dsp:cNvPr id="0" name=""/>
        <dsp:cNvSpPr/>
      </dsp:nvSpPr>
      <dsp:spPr>
        <a:xfrm>
          <a:off x="1268482" y="1644580"/>
          <a:ext cx="1427253" cy="713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Coherent structures</a:t>
          </a:r>
          <a:endParaRPr lang="ru-RU" sz="1700" kern="1200" dirty="0"/>
        </a:p>
      </dsp:txBody>
      <dsp:txXfrm>
        <a:off x="1289383" y="1665481"/>
        <a:ext cx="1385451" cy="671824"/>
      </dsp:txXfrm>
    </dsp:sp>
    <dsp:sp modelId="{460F3651-D145-4221-AE19-541D7FF117A1}">
      <dsp:nvSpPr>
        <dsp:cNvPr id="0" name=""/>
        <dsp:cNvSpPr/>
      </dsp:nvSpPr>
      <dsp:spPr>
        <a:xfrm rot="17692822">
          <a:off x="2302713" y="1372575"/>
          <a:ext cx="135694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56947" y="133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47263" y="1351967"/>
        <a:ext cx="67847" cy="67847"/>
      </dsp:txXfrm>
    </dsp:sp>
    <dsp:sp modelId="{3BDF6E4C-2D31-4EE5-8753-6C3FBC63485A}">
      <dsp:nvSpPr>
        <dsp:cNvPr id="0" name=""/>
        <dsp:cNvSpPr/>
      </dsp:nvSpPr>
      <dsp:spPr>
        <a:xfrm>
          <a:off x="3266638" y="413573"/>
          <a:ext cx="1427253" cy="713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Alfvenic (</a:t>
          </a:r>
          <a:r>
            <a:rPr lang="en-US" sz="1700" kern="1200" dirty="0" err="1"/>
            <a:t>transverce</a:t>
          </a:r>
          <a:r>
            <a:rPr lang="en-US" sz="1700" kern="1200" dirty="0"/>
            <a:t>)</a:t>
          </a:r>
          <a:endParaRPr lang="ru-RU" sz="1700" kern="1200" dirty="0"/>
        </a:p>
      </dsp:txBody>
      <dsp:txXfrm>
        <a:off x="3287539" y="434474"/>
        <a:ext cx="1385451" cy="671824"/>
      </dsp:txXfrm>
    </dsp:sp>
    <dsp:sp modelId="{1EFC7BEE-C633-470F-850B-2BA4599D699A}">
      <dsp:nvSpPr>
        <dsp:cNvPr id="0" name=""/>
        <dsp:cNvSpPr/>
      </dsp:nvSpPr>
      <dsp:spPr>
        <a:xfrm rot="19457599">
          <a:off x="4627809" y="551904"/>
          <a:ext cx="70306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03067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961766" y="547642"/>
        <a:ext cx="35153" cy="35153"/>
      </dsp:txXfrm>
    </dsp:sp>
    <dsp:sp modelId="{45F15768-FE04-4C4A-ABAF-B8F62F709646}">
      <dsp:nvSpPr>
        <dsp:cNvPr id="0" name=""/>
        <dsp:cNvSpPr/>
      </dsp:nvSpPr>
      <dsp:spPr>
        <a:xfrm>
          <a:off x="5264793" y="3238"/>
          <a:ext cx="1427253" cy="713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Current sheets</a:t>
          </a:r>
          <a:endParaRPr lang="ru-RU" sz="1700" kern="1200" dirty="0"/>
        </a:p>
      </dsp:txBody>
      <dsp:txXfrm>
        <a:off x="5285694" y="24139"/>
        <a:ext cx="1385451" cy="671824"/>
      </dsp:txXfrm>
    </dsp:sp>
    <dsp:sp modelId="{C9E1BCB2-28CE-403B-B8AB-84A78C9D5FDD}">
      <dsp:nvSpPr>
        <dsp:cNvPr id="0" name=""/>
        <dsp:cNvSpPr/>
      </dsp:nvSpPr>
      <dsp:spPr>
        <a:xfrm rot="2142401">
          <a:off x="4627809" y="962239"/>
          <a:ext cx="70306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03067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961766" y="957978"/>
        <a:ext cx="35153" cy="35153"/>
      </dsp:txXfrm>
    </dsp:sp>
    <dsp:sp modelId="{BB33047A-F632-4D8C-B997-03F31E95CF22}">
      <dsp:nvSpPr>
        <dsp:cNvPr id="0" name=""/>
        <dsp:cNvSpPr/>
      </dsp:nvSpPr>
      <dsp:spPr>
        <a:xfrm>
          <a:off x="5264793" y="823909"/>
          <a:ext cx="1427253" cy="713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Alfvenic vortex</a:t>
          </a:r>
          <a:endParaRPr lang="ru-RU" sz="1700" kern="1200" dirty="0"/>
        </a:p>
      </dsp:txBody>
      <dsp:txXfrm>
        <a:off x="5285694" y="844810"/>
        <a:ext cx="1385451" cy="671824"/>
      </dsp:txXfrm>
    </dsp:sp>
    <dsp:sp modelId="{F9E35F95-2B82-4FA4-B3F8-0830DA8178D1}">
      <dsp:nvSpPr>
        <dsp:cNvPr id="0" name=""/>
        <dsp:cNvSpPr/>
      </dsp:nvSpPr>
      <dsp:spPr>
        <a:xfrm rot="3907178">
          <a:off x="2302713" y="2603581"/>
          <a:ext cx="135694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56947" y="133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47263" y="2582973"/>
        <a:ext cx="67847" cy="67847"/>
      </dsp:txXfrm>
    </dsp:sp>
    <dsp:sp modelId="{3E11EDDE-8E68-4BA7-98AD-CE57E2305838}">
      <dsp:nvSpPr>
        <dsp:cNvPr id="0" name=""/>
        <dsp:cNvSpPr/>
      </dsp:nvSpPr>
      <dsp:spPr>
        <a:xfrm>
          <a:off x="3266638" y="2875587"/>
          <a:ext cx="1427253" cy="713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Compressive</a:t>
          </a:r>
          <a:endParaRPr lang="ru-RU" sz="1700" kern="1200" dirty="0"/>
        </a:p>
      </dsp:txBody>
      <dsp:txXfrm>
        <a:off x="3287539" y="2896488"/>
        <a:ext cx="1385451" cy="671824"/>
      </dsp:txXfrm>
    </dsp:sp>
    <dsp:sp modelId="{AD2EB119-3D94-4E1D-A4B0-31C8A3713EED}">
      <dsp:nvSpPr>
        <dsp:cNvPr id="0" name=""/>
        <dsp:cNvSpPr/>
      </dsp:nvSpPr>
      <dsp:spPr>
        <a:xfrm rot="17692822">
          <a:off x="4300869" y="2603581"/>
          <a:ext cx="135694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56947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945419" y="2582973"/>
        <a:ext cx="67847" cy="67847"/>
      </dsp:txXfrm>
    </dsp:sp>
    <dsp:sp modelId="{0BB67E4B-A9C4-4775-ABCD-5845D7C20AC3}">
      <dsp:nvSpPr>
        <dsp:cNvPr id="0" name=""/>
        <dsp:cNvSpPr/>
      </dsp:nvSpPr>
      <dsp:spPr>
        <a:xfrm>
          <a:off x="5264793" y="1644580"/>
          <a:ext cx="1427253" cy="713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Magnetic holes</a:t>
          </a:r>
          <a:endParaRPr lang="ru-RU" sz="1700" kern="1200" dirty="0"/>
        </a:p>
      </dsp:txBody>
      <dsp:txXfrm>
        <a:off x="5285694" y="1665481"/>
        <a:ext cx="1385451" cy="671824"/>
      </dsp:txXfrm>
    </dsp:sp>
    <dsp:sp modelId="{C9910238-5083-42FF-A09A-97CAE0371DC4}">
      <dsp:nvSpPr>
        <dsp:cNvPr id="0" name=""/>
        <dsp:cNvSpPr/>
      </dsp:nvSpPr>
      <dsp:spPr>
        <a:xfrm rot="19457599">
          <a:off x="4627809" y="3013917"/>
          <a:ext cx="70306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03067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961766" y="3009656"/>
        <a:ext cx="35153" cy="35153"/>
      </dsp:txXfrm>
    </dsp:sp>
    <dsp:sp modelId="{776796F7-34C5-4CC5-8D2F-5678ADE07270}">
      <dsp:nvSpPr>
        <dsp:cNvPr id="0" name=""/>
        <dsp:cNvSpPr/>
      </dsp:nvSpPr>
      <dsp:spPr>
        <a:xfrm>
          <a:off x="5264793" y="2465251"/>
          <a:ext cx="1427253" cy="713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Solitons</a:t>
          </a:r>
          <a:endParaRPr lang="ru-RU" sz="1700" kern="1200" dirty="0"/>
        </a:p>
      </dsp:txBody>
      <dsp:txXfrm>
        <a:off x="5285694" y="2486152"/>
        <a:ext cx="1385451" cy="671824"/>
      </dsp:txXfrm>
    </dsp:sp>
    <dsp:sp modelId="{D94F1525-A4E3-49B9-81C0-E4735E96B98F}">
      <dsp:nvSpPr>
        <dsp:cNvPr id="0" name=""/>
        <dsp:cNvSpPr/>
      </dsp:nvSpPr>
      <dsp:spPr>
        <a:xfrm rot="2142401">
          <a:off x="4627809" y="3424252"/>
          <a:ext cx="70306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703067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961766" y="3419991"/>
        <a:ext cx="35153" cy="35153"/>
      </dsp:txXfrm>
    </dsp:sp>
    <dsp:sp modelId="{2F7D4500-9C69-4AAE-8736-FFEAADAD4CE5}">
      <dsp:nvSpPr>
        <dsp:cNvPr id="0" name=""/>
        <dsp:cNvSpPr/>
      </dsp:nvSpPr>
      <dsp:spPr>
        <a:xfrm>
          <a:off x="5264793" y="3285922"/>
          <a:ext cx="1427253" cy="713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Shocks</a:t>
          </a:r>
          <a:endParaRPr lang="ru-RU" sz="1700" kern="1200" dirty="0"/>
        </a:p>
      </dsp:txBody>
      <dsp:txXfrm>
        <a:off x="5285694" y="3306823"/>
        <a:ext cx="1385451" cy="671824"/>
      </dsp:txXfrm>
    </dsp:sp>
    <dsp:sp modelId="{B1AFEFAE-608B-4F68-AF60-5DAE19A3D944}">
      <dsp:nvSpPr>
        <dsp:cNvPr id="0" name=""/>
        <dsp:cNvSpPr/>
      </dsp:nvSpPr>
      <dsp:spPr>
        <a:xfrm rot="3907178">
          <a:off x="4300869" y="3834588"/>
          <a:ext cx="1356947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356947" y="133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945419" y="3813980"/>
        <a:ext cx="67847" cy="67847"/>
      </dsp:txXfrm>
    </dsp:sp>
    <dsp:sp modelId="{750E9F06-AD3C-442D-9566-5A3974E1D2BC}">
      <dsp:nvSpPr>
        <dsp:cNvPr id="0" name=""/>
        <dsp:cNvSpPr/>
      </dsp:nvSpPr>
      <dsp:spPr>
        <a:xfrm>
          <a:off x="5264793" y="4106593"/>
          <a:ext cx="1427253" cy="713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Compressional vortex</a:t>
          </a:r>
          <a:endParaRPr lang="ru-RU" sz="1700" kern="1200" dirty="0"/>
        </a:p>
      </dsp:txBody>
      <dsp:txXfrm>
        <a:off x="5285694" y="4127494"/>
        <a:ext cx="1385451" cy="671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9T13:59:25.8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1904 24575,'4'-9'0,"4"-1"0,-8 1 0,5-2 0,-2 6 0,-2-4 0,7 7 0,-8-6 0,4 3 0,2-2 0,-5-1 0,6 3 0,-6-4 0,6-2 0,-6 2 0,7-2 0,-7 0 0,3 2 0,0-2 0,-2 2 0,0-2 0,4 1 0,-1 0 0,-1 0 0,4 0 0,-8-6 0,9 4 0,-7-4 0,6 7 0,-7-2 0,6 1 0,-1-1 0,-2 2 0,4-2 0,-6 0 0,6 6 0,-7-4 0,6 3 0,-6-4 0,7 0 0,-4 1 0,1-2 0,3 2 0,-6-2 0,4 6 0,-4-4 0,6 7 0,-7-6 0,7 7 0,-7-8 0,7 7 0,-4-7 0,7 4 0,-3-1 0,-4-3 0,5 8 0,-5-3 0,2 0 0,2 2 0,-3-7 0,3 8 0,-3-7 0,3 6 0,-2-3 0,-2 1 0,4 3 0,-7-9 0,7 9 0,-4-3 0,7 4 0,-3 0 0,0 0 0,0-4 0,2 3 0,-2-5 0,0 6 0,2 0 0,-1 0 0,-1 0 0,0 0 0,1 0 0,1 0 0,-2 0 0,1 0 0,-1 0 0,1 0 0,-1 0 0,2 0 0,-2 0 0,2 0 0,-2 0 0,2 0 0,-2 0 0,2 6 0,-2-5 0,-4 7 0,6-7 0,-10 9 0,8-5 0,-3 4 0,-1 2 0,4-2 0,-4 1 0,5-1 0,-3 2 0,0-2 0,-4 0 0,7 2 0,-5-2 0,4 2 0,-1-2 0,-1 2 0,-4-2 0,6 2 0,-7 0 0,7-6 0,-3 4 0,1-3 0,2 3 0,-8 2 0,8-1 0,-3 0 0,2 0 0,-1 0 0,-4 0 0,6 1 0,-3-6 0,-1 5 0,5-5 0,-9 4 0,10 2 0,-6 0 0,6-2 0,-2 2 0,2 5 0,-5-6 0,3 6 0,-3-6 0,5 0 0,-6 0 0,5 0 0,-5 1 0,5-2 0,1 2 0,-1-2 0,0 2 0,-3-2 0,2 2 0,-4 0 0,5-2 0,0 2 0,1 5 0,-5-6 0,4 6 0,-5-5 0,2-2 0,2 7 0,-3-4 0,6 8 0,-2-2 0,0 4 0,2-4 0,-2 2 0,1-8 0,-1 9 0,-2-10 0,1 5 0,-7-6 0,6 0 0,-6 0 0,7 0 0,-3 0 0,5 1 0,-5-2 0,3 2 0,-3-2 0,3 2 0,2-2 0,-2 2 0,2-2 0,0 2 0,-2 0 0,1-2 0,-1 2 0,3-2 0,-3 2 0,1-2 0,-1 2 0,5 3 0,-2-7 0,2 6 0,1-6 0,-4 2 0,10 2 0,-10 0 0,8-1 0,-7-3 0,2 2 0,-3-7 0,-1 2 0,0-4 0,1 0 0,-2 0 0,1 0 0,0 0 0,1 0 0,-2 0 0,0-4 0,1-2 0,-5-4 0,4 0 0,-7 0 0,7-6 0,-2 5 0,-1-10 0,3 9 0,-3-10 0,5 5 0,0-12 0,1 5 0,0-11 0,-2 11 0,3-20 0,-1 19 0,1-18 0,-2 12 0,1-6 0,1-7 0,-1 5 0,-1-6 0,1 9 0,1-1 0,-1-9 0,1 8 0,-2-6 0,2 0 0,-1-3 0,1-6 0,0-2 0,0 2 0,1-10 0,-1 8 0,2-15 0,-2 14 0,0-4 0,-7 5 0,6 10 0,-10 1 0,10 6 0,-11 8 0,5 0 0,0 1 0,-5 5 0,11-5 0,-10 11 0,3-2 0,2 3 0,-5-12 0,7 5 0,-7-6 0,9 1 0,-4-2 0,5-6 0,0 6 0,-1-11 0,1 16 0,1-16 0,3 11 0,-3-6 0,8 7 0,-8-6 0,8 6 0,-8-8 0,8 8 0,-4 2 0,1-2 0,2 12 0,-9-10 0,9 14 0,-8-7 0,3 9 0,1 1 0,-4 2 0,2 4 0,-4-1 0,1 1 0,-1 1 0,4 3 0,-2-5 0,2 2 0,-2 3 0,-3-3 0,7 4 0,-1 0 0,6 0 0,0 0 0,0-5 0,15 3 0,-11-3 0,11 5 0,-14 0 0,-1 0 0,-1 0 0,1 0 0,-4 0 0,2 0 0,-3 0 0,6 0 0,-6 0 0,5 0 0,-11 0 0,6 0 0,-2 5 0,-3 1 0,10 6 0,-4-2 0,4 1 0,0 5 0,-4 1 0,2 6 0,-2 0 0,-1-1 0,5 1 0,-9-2 0,3 2 0,-3 6 0,-2-5 0,2 4 0,0 2 0,-1 7 0,1 2 0,1 13 0,-1-14 0,1 13 0,0-4 0,0 6 0,0-6 0,-2 3 0,-2-11 0,2 5 0,-9-7 0,3 1 0,1-2 0,-3 1 0,8-1 0,-8 1 0,2-1 0,-4 2 0,0 6 0,5-6 0,-4 8 0,5 14 0,-6-18 0,4 20 0,-3-26 0,4 1 0,-5-1 0,0-5 0,0 5 0,4-7 0,-2 8 0,3 1 0,-5 6 0,0-6 0,0 14 0,0-13 0,0 5 0,0 0 0,0 3 0,0-1 0,0-2 0,0-6 0,0-2 0,4 1 0,-3-1 0,6 1 0,-7-6 0,4 4 0,-3-11 0,7 5 0,-1-13 0,-2 5 0,-2-3 0,2-2 0,-1 5 0,3-4 0,1 1 0,-3 2 0,6-3 0,-2 6 0,1-1 0,0 1 0,6 5 0,2 3 0,3 6 0,0-1 0,-3 1 0,3-1 0,-9-5 0,7-7 0,-7-3 0,1-9 0,-4 4 0,1-6 0,-2-5 0,5 4 0,-2-3 0,2-1 0,-4 4 0,1-7 0,-2 6 0,0-7 0,6 8 0,2-7 0,0 3 0,7 0 0,-11-3 0,19 8 0,-19-8 0,13 3 0,-10 0 0,-1-3 0,1 3 0,-7-5 0,1 0 0,1 0 0,-1 0 0,-1 0 0,1 0 0,1 0 0,-2 0 0,-3-5 0,3 3 0,-8-7 0,8 4 0,-3-6 0,5 2 0,-6-2 0,4 2 0,-3-2 0,0 0 0,3 2 0,-2-2 0,2 1 0,-2 0 0,1 0 0,-2-6 0,6 4 0,-7-3 0,5 4 0,-5 1 0,2-1 0,2-4 0,-2 3 0,4-4 0,-6 2 0,5 2 0,-9-4 0,8 5 0,-7 2 0,7 2 0,-6-2 0,2 3 0,-2-4 0,4 0 0,-1 0 0,3-1 0,-3 2 0,5-2 0,-6 0 0,4 1 0,-3 0 0,4 0 0,1-6 0,0 5 0,0-10 0,-1 9 0,0-10 0,1 5 0,0 0 0,0-5 0,-1 6 0,0-1 0,2-4 0,-3 9 0,3-4 0,-2 6 0,-1 0 0,1-6 0,6 4 0,-4-4 0,3 5 0,1 0 0,-6 1 0,6-6 0,-2 4 0,-1 1 0,2 0 0,-5 6 0,0-6 0,5 1 0,-4 4 0,4-3 0,-5 4 0,0-6 0,5 6 0,-4-5 0,5 5 0,-7-6 0,9 1 0,-5-1 0,11 6 0,-11-5 0,5 5 0,-1-7 0,-1 7 0,5-6 0,-5 4 0,5 2 0,0-6 0,0 6 0,-6-2 0,5-3 0,-3 8 0,4-2 0,-4-1 0,3 4 0,-9-3 0,9 4 0,-10 0 0,6-6 0,-6 5 0,-1-3 0,3 0 0,2 3 0,-2-5 0,8 2 0,-9 3 0,9-10 0,-8 10 0,7-4 0,-3-1 0,0 6 0,5-5 0,-11 0 0,10 5 0,-3-11 0,4 10 0,-4-3 0,1-2 0,-5 5 0,1-4 0,1-1 0,-4 5 0,5-4 0,-7 5 0,1-4 0,1 2 0,-1-2 0,-1 4 0,1 0 0,2 0 0,-3 0 0,1 0 0,-1-5 0,6 4 0,-4-3 0,2 0 0,-1 2 0,-2-3 0,-1 1 0,2 3 0,-2-3 0,2-2 0,-2 6 0,0-5 0,-2 5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9T13:59:45.4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2198 24575,'9'0'0,"1"0"0,-1 0 0,0 0 0,2 0 0,-2 0 0,1 0 0,-1 0 0,0 0 0,2 0 0,-2 0 0,1 0 0,-1 0 0,0 0 0,-3-4 0,3 3 0,-8-8 0,7 9 0,-2-10 0,4 5 0,0-6 0,-1 2 0,2 0 0,-2-2 0,-4 2 0,5-2 0,-5 0 0,0 2 0,5-2 0,-5 1 0,0 0 0,5 0 0,-5-1 0,0 2 0,5-2 0,-9 0 0,8 1 0,-3 0 0,-1 0 0,4-1 0,-7 2 0,7-2 0,-4 0 0,1-5 0,3 6 0,-4-6 0,1 5 0,3-5 0,-8 4 0,9-3 0,-9 5 0,8-1 0,-7 2 0,2-7 0,1 4 0,-5-4 0,11 0 0,-10 5 0,8-5 0,-7 0 0,2 4 0,0-4 0,-3 1 0,8 3 0,-7-4 0,7 0 0,-8 4 0,5-2 0,-2 3 0,-3 0 0,7 2 0,-7-2 0,9 1 0,-9 0 0,7 0 0,-7 0 0,9 5 0,-9-4 0,7 7 0,-7-6 0,7 7 0,-2-8 0,3 7 0,0-2 0,2 4 0,-2 0 0,1 0 0,-1 0 0,0-4 0,2 3 0,-2-3 0,1 4 0,0 0 0,0 0 0,-1 0 0,2 0 0,-2 0 0,2 0 0,-2 4 0,2-3 0,-6 7 0,3-6 0,-3 7 0,2-4 0,1 5 0,-7 0 0,9-4 0,-10 3 0,9-4 0,-8 5 0,9 0 0,-9 1 0,7-2 0,-3 2 0,2 4 0,1-3 0,-7 9 0,9-10 0,-5 10 0,6-4 0,1 6 0,-2-2 0,-3 2 0,4 6 0,-6-5 0,2 4 0,3-5 0,-3 0 0,-2-1 0,6 1 0,-10 5 0,9-4 0,-9 5 0,8-6 0,-2-2 0,0 9 0,2-6 0,-8 12 0,10-6 0,-4 6 0,-1 2 0,5-1 0,-4-1 0,6 8 0,-6-5 0,5 6 0,-6-9 0,6 1 0,-5 1 0,4-8 0,-5-2 0,0-5 0,4 0 0,-8-6 0,7-2 0,-8-5 0,7 1 0,-1-2 0,-2 2 0,5-2 0,-10 2 0,9-2 0,-4 2 0,6-2 0,-6 2 0,5 0 0,-5-2 0,6 2 0,-2-2 0,2 2 0,-2-2 0,2 2 0,-1-6 0,0 4 0,0-7 0,5 7 0,1-8 0,1 5 0,3-6 0,-9 0 0,5 0 0,-5 0 0,-2 0 0,2 0 0,-1 0 0,0 0 0,0-6 0,0 1 0,0-6 0,1-5 0,5 0 0,-4-6 0,11-8 0,-11 0 0,12-8 0,-11-6 0,12-2 0,-3-16 0,4 6 0,-3-14 0,4 6 0,-11-10 0,5-7 0,0 6 0,-5-7 0,6 10 0,-9 0 0,2-10 0,-1 8 0,2-18 0,-2 18 0,2-18 0,-2 19 0,-6-19 0,6 19 0,-13-10 0,12 3 0,-11-15 0,11 17 0,-12-13 0,11 18 0,-4-2 0,7-6 0,-7 9 0,5-2 0,-5 10 0,6 2 0,-1 16 0,-1-8 0,0 20 0,-7-4 0,5 20 0,-4 2 0,4 6 0,0 0 0,0 0 0,0-1 0,1 2 0,-2-2 0,7 0 0,-4 1 0,8-1 0,-2 4 0,11-3 0,-5 8 0,11-8 0,-11 8 0,12-3 0,-12 5 0,10 0 0,-10 0 0,6 0 0,-8 0 0,1 0 0,-7 0 0,5 0 0,-9 0 0,8 0 0,-2 4 0,4 8 0,1 5 0,-6 6 0,5 5 0,-5-4 0,8 12 0,-7-12 0,4 11 0,-8-5 0,8 6 0,-8-5 0,4 12 0,-7-11 0,2 12 0,-1-7 0,0-1 0,2 1 0,-2 6 0,1 4 0,-1-2 0,-4 7 0,3 3 0,-9 1 0,4 14 0,-6-15 0,0 40 0,0-34 0,0 24 0,0-31 0,0 0 0,0-8 0,0 6 0,0-6 0,0 1 0,0 4 0,0-5 0,0 8 0,0-1 0,0 2 0,0 6 0,0-5 0,0 23 0,6-13 0,4 25 0,-2-15 0,5 15 0,-4-7 0,-1 0 0,6 6 0,-5-6 0,6 0 0,-1 7 0,2-7 0,-8-1 0,6-1 0,-6-10 0,5-14 0,0 2 0,-5-22 0,3 0 0,-6-9 0,7-8 0,-6-3 0,3-2 0,-8-7 0,9 2 0,-5-2 0,2 2 0,1-2 0,-7 2 0,8-6 0,-3 4 0,4-3 0,0 4 0,0 0 0,0-4 0,6 4 0,5 0 0,3-3 0,3 8 0,2-14 0,-5 8 0,4-7 0,1 3 0,-5-5 0,6 0 0,-14 0 0,5 0 0,-4 0 0,1 0 0,2 0 0,-8 0 0,9 0 0,-9-9 0,4-5 0,-5-3 0,5-4 0,-4 5 0,4-7 0,-6 0 0,2 1 0,-1 4 0,0-3 0,-6 4 0,6-6 0,-10 2 0,8-2 0,-7 6 0,3-5 0,-5 5 0,5-6 0,-3 1 0,7-6 0,-8 2 0,6-8 0,-3 10 0,3-12 0,-1 12 0,5-12 0,-10 5 0,10 0 0,-10 3 0,10-1 0,-10 5 0,10-5 0,-10 6 0,9 0 0,-9 2 0,10-2 0,-1-5 0,-3 4 0,8 3 0,-10 0 0,6 10 0,-1-10 0,1 9 0,0-10 0,-1 5 0,1-6 0,6 6 0,1-4 0,-2 9 0,5-10 0,-9 12 0,9-8 0,-10 9 0,5-2 0,0-1 0,0 2 0,7 4 0,-6-4 0,10 3 0,-9-4 0,12 5 0,-8-4 0,-6 4 0,6 0 0,-5-4 0,0 10 0,3-11 0,-8 10 0,4-5 0,-1 1 0,-3 4 0,4-9 0,-1 9 0,-3-7 0,4 7 0,-2-5 0,-2 6 0,4 0 0,-6 0 0,0 0 0,1-4 0,-2 3 0,2-3 0,-2 4 0,2 0 0,-2 0 0,2 0 0,0 0 0,2 0 0,-1-5 0,3 3 0,-6-2 0,2 4 0,-1 0 0,0 0 0,-1 0 0,2 0 0,-7-5 0,5 4 0,-4-3 0,1 4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9T13:59:55.8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1060 141 24575,'-15'0'0,"2"0"0,3 0 0,1 0 0,0 0 0,-1 0 0,1 0 0,0 0 0,-2 0 0,2 0 0,-1 0 0,1 0 0,0 0 0,-1 0 0,0 0 0,0 0 0,1 0 0,0 0 0,-2 0 0,2 0 0,-2 0 0,2 0 0,-2 0 0,2 0 0,-2 0 0,2 0 0,-1 0 0,0 0 0,0 0 0,1 0 0,-2 0 0,2 0 0,0 0 0,-1 0 0,1 0 0,-2 0 0,2 0 0,0 0 0,-1 0 0,1 0 0,0 0 0,-2 0 0,2 0 0,-1 0 0,1 0 0,-2 0 0,2 0 0,0 0 0,-2 0 0,2 0 0,-1 0 0,1 0 0,0 0 0,-2 0 0,2 0 0,-1 0 0,1 5 0,-2-5 0,2 4 0,0-4 0,-1 0 0,1 0 0,0 6 0,-1-6 0,1 4 0,-2-4 0,2 0 0,0 0 0,3 5 0,-3-5 0,4 5 0,-5-5 0,1 0 0,-2 0 0,2 0 0,4 4 0,-3-2 0,2 2 0,-4-4 0,0 0 0,1 0 0,0 0 0,-1 0 0,1 0 0,-2 0 0,2 0 0,0 0 0,-1 0 0,1 0 0,0 0 0,-1 0 0,5 4 0,-3-3 0,3 3 0,-5-4 0,1 0 0,0 0 0,-2 0 0,2 0 0,-1 0 0,1 0 0,0 0 0,-2 0 0,2 0 0,-1 0 0,0 0 0,0 0 0,1 0 0,-2 0 0,2 0 0,0 0 0,-1 0 0,9 0 0,6 0 0,6 0 0,-2 4 0,-1-3 0,-6 9 0,7-9 0,-4 3 0,1 0 0,3-3 0,-4 5 0,1-2 0,3-3 0,-4 7 0,6-7 0,-2 3 0,1 2 0,0-5 0,-4 7 0,3-7 0,-4 9 0,6-9 0,4 8 0,-3-3 0,9 0 0,-10 2 0,5-1 0,0-2 0,-6 3 0,6-6 0,-6 7 0,0-8 0,0 3 0,-5 0 0,4-2 0,-3 3 0,-5-5 0,-8-4 0,-3 3 0,-5-3 0,6 4 0,3-6 0,-3 5 0,4-3 0,-6 4 0,6-5 0,-3 5 0,1-6 0,-2 6 0,-2-4 0,2 3 0,-2-8 0,2 9 0,-2-6 0,0 6 0,2-4 0,-2 3 0,2-4 0,-2 1 0,2 2 0,0-2 0,-2 0 0,2 3 0,-1-3 0,5 0 0,-3 3 0,3-3 0,-1-6 0,-2 8 0,11-8 0,-2 10 0,9 0 0,-1-8 0,0 6 0,1-6 0,-1 4 0,0 2 0,-3-7 0,3 8 0,-4-7 0,5 6 0,-5-7 0,3 8 0,-3-7 0,6 6 0,-6-7 0,3 8 0,-1-3 0,-2 0 0,5 2 0,-10-7 0,9 8 0,-4-3 0,2-2 0,1 5 0,-1-3 0,-2 0 0,4 3 0,-9-9 0,10 9 0,-5-8 0,6 3 0,-2-3 0,0-2 0,1 2 0,-1 4 0,2-5 0,-2 10 0,-4-9 0,3 8 0,-6-9 0,7 9 0,-8-8 0,7 9 0,-2-6 0,0 2 0,2 3 0,-6-3 0,2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9T14:00:14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 24575,'11'0'0,"-2"0"0,0 0 0,2 0 0,-2 0 0,7 0 0,2 0 0,-2 0 0,5 0 0,-4 0 0,1 0 0,-4 0 0,2 0 0,-4 0 0,3 0 0,-4 0 0,-2 0 0,2 0 0,-1 0 0,0 0 0,0 0 0,1 0 0,-2 0 0,2 0 0,-2 0 0,1 0 0,0 0 0,0 0 0,0 0 0,0 0 0,0 0 0,0 0 0,0 0 0,0 0 0,0 0 0,0 0 0,0 0 0,0 0 0,0 0 0,0 0 0,0-11 0,1 10 0,0-10 0,-2 11 0,2 0 0,-2 0 0,2 0 0,-1 0 0,0 0 0,6 0 0,1 0 0,-1 0 0,5 0 0,-3 0 0,-1 0 0,4 0 0,-5 0 0,2-4 0,3 3 0,-10-5 0,10 6 0,-9 0 0,9 0 0,-10 0 0,10 0 0,-9 0 0,3-4 0,1 3 0,-4-3 0,3 4 0,-5 0 0,1 0 0,-2 0 0,2 0 0,4 0 0,-3 0 0,4 0 0,-7 0 0,2 0 0,-2 0 0,2 0 0,-2 0 0,2 0 0,-1 0 0,0 0 0,0 0 0,0 0 0,0 0 0,0 0 0,-1 0 0,2 0 0,-2 0 0,0 0 0,2 0 0,-2 0 0,1 0 0,-1 0 0,0 0 0,-7 0 0,-9 0 0,0 0 0,-3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9T14:00:17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0 24575,'5'4'0,"3"-3"0,-3 9 0,6-10 0,-6 9 0,5-8 0,-9 9 0,7-5 0,-3 0 0,6 5 0,0-10 0,-2 9 0,2-4 0,-2 6 0,2-2 0,-2 2 0,2 0 0,-1-2 0,0 2 0,6-1 0,-4 1 0,2 0 0,-3-2 0,-2 2 0,2-2 0,0 2 0,-2-6 0,2 4 0,-2-3 0,2-1 0,-2 3 0,0-7 0,-3 9 0,-6-10 0,-6 5 0,-3-5 0,0 0 0,-1 0 0,0 0 0,0 0 0,1 0 0,0 0 0,-1 0 0,1 0 0,-2 0 0,2 4 0,0 1 0,-1 5 0,1-5 0,0-1 0,3 0 0,-3-3 0,8 9 0,-7-9 0,6 7 0,-7-7 0,9 7 0,-9-6 0,3 7 0,-3-9 0,4 9 0,-5-7 0,9 6 0,-7-7 0,3 8 0,-6-7 0,6 6 0,-5-3 0,5 2 0,0 1 0,-5-7 0,9 8 0,-7-7 0,7 6 0,-7-7 0,6 8 0,-7-7 0,8 7 0,-7-9 0,6 9 0,-6-7 0,7 2 0,-3-4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9T14:59:55.867"/>
    </inkml:context>
    <inkml:brush xml:id="br0">
      <inkml:brushProperty name="width" value="0.9966" units="cm"/>
      <inkml:brushProperty name="height" value="1.99319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0 454 16383,'0'-82'0,"0"12"0,0 49 0,12-1 0,25-9 0,-6 7 0,18 2 0,-24 3 0,11 7 0,2-10 0,1 11 0,8-8 0,-6 17 0,-3-8 0,14 10 0,-11 0 0,12-10 0,-11-2 0,-5-10 0,1 10 0,-10-7 0,20 16 0,-8-6 0,11 9 0,-12 9 0,-1-6 0,-2 16 0,3-7 0,-1 9 0,11 2 0,-20-12 0,8 9 0,-1 1 0,-9 3 0,9 6 0,-10-8 0,-1-1 0,10 10 0,-18-7 0,16 6 0,-8 1 0,-9-7 0,31 17 0,-42-17 0,31 20 0,-9-9 0,-9 0 0,6-2 0,-46-3 0,-5-7 0,-12 9 0,-10-11 0,21 1 0,-10-9 0,-9-4 0,17 0 0,-17-6 0,11 6 0,-16-9 0,10 0 0,-7 0 0,13 0 0,-2 10 0,-12-8 0,12 8 0,-9-10 0,7 0 0,-11 0 0,12 0 0,1 0 0,-9 0 0,17 0 0,-28 0 0,19 0 0,1 0 0,-12-11 0,22 9 0,-20-8 0,9 0 0,0 8 0,4-26 0,-2 23 0,-1-14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01F12-BB63-EE4C-888D-DFD8AAA841EA}" type="datetimeFigureOut">
              <a:rPr lang="en-RU" smtClean="0"/>
              <a:t>18.05.2022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B3498-2D60-064C-A965-9D57FB9A0D08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15338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C5A5C-8CA4-EE40-8A0F-155400C35737}" type="slidenum">
              <a:rPr lang="en-FR" smtClean="0"/>
              <a:t>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11817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de0fcc6e2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de0fcc6e2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0175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de0fcc6e2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de0fcc6e2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852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de0fcc6e2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de0fcc6e2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786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3670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8600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07190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2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748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972433" y="2771833"/>
            <a:ext cx="50324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6191472" y="2771833"/>
            <a:ext cx="50324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53484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200" cy="2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200" cy="1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200" cy="40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55238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589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335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576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3306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3087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3901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2857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1392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41125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E5015-4580-E348-9BB1-BCE401223A8F}" type="datetimeFigureOut">
              <a:rPr lang="en-RU" smtClean="0"/>
              <a:t>17.05.2022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D6A0F-33B0-B04A-9D6B-9036DD90AD91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966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90.png"/><Relationship Id="rId18" Type="http://schemas.openxmlformats.org/officeDocument/2006/relationships/image" Target="../media/image38.emf"/><Relationship Id="rId3" Type="http://schemas.openxmlformats.org/officeDocument/2006/relationships/image" Target="../media/image36.emf"/><Relationship Id="rId21" Type="http://schemas.openxmlformats.org/officeDocument/2006/relationships/image" Target="../media/image270.png"/><Relationship Id="rId7" Type="http://schemas.openxmlformats.org/officeDocument/2006/relationships/image" Target="../media/image16.png"/><Relationship Id="rId12" Type="http://schemas.openxmlformats.org/officeDocument/2006/relationships/customXml" Target="../ink/ink5.xml"/><Relationship Id="rId17" Type="http://schemas.openxmlformats.org/officeDocument/2006/relationships/image" Target="../media/image2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0.png"/><Relationship Id="rId20" Type="http://schemas.openxmlformats.org/officeDocument/2006/relationships/image" Target="../media/image40.emf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2.xml"/><Relationship Id="rId11" Type="http://schemas.openxmlformats.org/officeDocument/2006/relationships/image" Target="../media/image18.png"/><Relationship Id="rId5" Type="http://schemas.openxmlformats.org/officeDocument/2006/relationships/image" Target="../media/image150.png"/><Relationship Id="rId15" Type="http://schemas.openxmlformats.org/officeDocument/2006/relationships/image" Target="../media/image37.emf"/><Relationship Id="rId10" Type="http://schemas.openxmlformats.org/officeDocument/2006/relationships/customXml" Target="../ink/ink4.xml"/><Relationship Id="rId19" Type="http://schemas.openxmlformats.org/officeDocument/2006/relationships/image" Target="../media/image39.emf"/><Relationship Id="rId4" Type="http://schemas.openxmlformats.org/officeDocument/2006/relationships/customXml" Target="../ink/ink1.xml"/><Relationship Id="rId9" Type="http://schemas.openxmlformats.org/officeDocument/2006/relationships/image" Target="../media/image17.png"/><Relationship Id="rId14" Type="http://schemas.openxmlformats.org/officeDocument/2006/relationships/image" Target="../media/image200.png"/><Relationship Id="rId22" Type="http://schemas.openxmlformats.org/officeDocument/2006/relationships/image" Target="../media/image2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emf"/><Relationship Id="rId7" Type="http://schemas.openxmlformats.org/officeDocument/2006/relationships/image" Target="../media/image56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0" Type="http://schemas.openxmlformats.org/officeDocument/2006/relationships/image" Target="../media/image60.png"/><Relationship Id="rId4" Type="http://schemas.openxmlformats.org/officeDocument/2006/relationships/image" Target="../media/image55.emf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600.png"/><Relationship Id="rId4" Type="http://schemas.openxmlformats.org/officeDocument/2006/relationships/image" Target="../media/image63.png"/><Relationship Id="rId9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emf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4" Type="http://schemas.openxmlformats.org/officeDocument/2006/relationships/customXml" Target="../ink/ink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1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13725-0FC7-FE41-AAC2-1F9EAD4E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Parker Solar Probe observations of solar wind coherent structures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EA4BE9-A2D5-A947-BC00-797564BB3F76}"/>
              </a:ext>
            </a:extLst>
          </p:cNvPr>
          <p:cNvSpPr txBox="1"/>
          <p:nvPr/>
        </p:nvSpPr>
        <p:spPr>
          <a:xfrm>
            <a:off x="217715" y="3482589"/>
            <a:ext cx="11466285" cy="306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Vinogradov</a:t>
            </a:r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 Alexander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LESIA</a:t>
            </a:r>
          </a:p>
          <a:p>
            <a:endParaRPr lang="en-US" sz="28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Alexandrova</a:t>
            </a:r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 O., </a:t>
            </a:r>
            <a:r>
              <a:rPr lang="en-US" sz="28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Artemyev</a:t>
            </a:r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 A.V.,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Maksimovic</a:t>
            </a:r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 M.,</a:t>
            </a:r>
            <a:r>
              <a:rPr lang="en-GB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Mangeney</a:t>
            </a:r>
            <a:r>
              <a:rPr lang="en-GB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 A., </a:t>
            </a:r>
            <a:r>
              <a:rPr lang="en-US" sz="28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Vasilyev</a:t>
            </a:r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 A.</a:t>
            </a:r>
            <a:r>
              <a:rPr lang="en-RU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</a:rPr>
              <a:t>Petrukovich</a:t>
            </a:r>
            <a:r>
              <a:rPr lang="ru-RU" sz="2800" b="1" dirty="0">
                <a:solidFill>
                  <a:schemeClr val="bg1"/>
                </a:solidFill>
              </a:rPr>
              <a:t> А.</a:t>
            </a:r>
            <a:endParaRPr lang="en-US" sz="2800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algn="ctr"/>
            <a:endParaRPr lang="en-RU" sz="2667" dirty="0">
              <a:solidFill>
                <a:schemeClr val="bg1"/>
              </a:solidFill>
            </a:endParaRPr>
          </a:p>
          <a:p>
            <a:pPr algn="ctr"/>
            <a:r>
              <a:rPr lang="en-RU" sz="2667" dirty="0">
                <a:solidFill>
                  <a:schemeClr val="bg1"/>
                </a:solidFill>
              </a:rPr>
              <a:t>19-05-2022</a:t>
            </a:r>
          </a:p>
        </p:txBody>
      </p:sp>
    </p:spTree>
    <p:extLst>
      <p:ext uri="{BB962C8B-B14F-4D97-AF65-F5344CB8AC3E}">
        <p14:creationId xmlns:p14="http://schemas.microsoft.com/office/powerpoint/2010/main" val="3681003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D3F754-699E-AA4B-9534-4EE8039CC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4" t="31224" r="59685" b="48692"/>
          <a:stretch/>
        </p:blipFill>
        <p:spPr>
          <a:xfrm>
            <a:off x="3107161" y="4731749"/>
            <a:ext cx="2627048" cy="191790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D19D09A-389D-F241-A608-A0FAAD565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63" y="363557"/>
            <a:ext cx="4401200" cy="849076"/>
          </a:xfrm>
        </p:spPr>
        <p:txBody>
          <a:bodyPr>
            <a:normAutofit fontScale="90000"/>
          </a:bodyPr>
          <a:lstStyle/>
          <a:p>
            <a:r>
              <a:rPr lang="en-GB" sz="38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2. Alfven vortex</a:t>
            </a:r>
            <a:br>
              <a:rPr lang="en-GB" sz="3600" dirty="0"/>
            </a:br>
            <a:endParaRPr lang="en-RU" sz="3600" dirty="0"/>
          </a:p>
        </p:txBody>
      </p:sp>
      <p:pic>
        <p:nvPicPr>
          <p:cNvPr id="16" name="Рисунок 3">
            <a:extLst>
              <a:ext uri="{FF2B5EF4-FFF2-40B4-BE49-F238E27FC236}">
                <a16:creationId xmlns:a16="http://schemas.microsoft.com/office/drawing/2014/main" id="{5269F25A-42F6-C34E-87AA-491EC5BD7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728" r="8434" b="-1"/>
          <a:stretch/>
        </p:blipFill>
        <p:spPr>
          <a:xfrm>
            <a:off x="1" y="1074716"/>
            <a:ext cx="2608728" cy="252181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A45450-EA69-0D4C-A638-EF3A899139A9}"/>
              </a:ext>
            </a:extLst>
          </p:cNvPr>
          <p:cNvSpPr/>
          <p:nvPr/>
        </p:nvSpPr>
        <p:spPr>
          <a:xfrm>
            <a:off x="2517289" y="1205767"/>
            <a:ext cx="37833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-1" dirty="0"/>
              <a:t>Incompressible MHD vortex [</a:t>
            </a:r>
            <a:r>
              <a:rPr lang="en-US" sz="2000" spc="-1" dirty="0" err="1"/>
              <a:t>Petviashvilli</a:t>
            </a:r>
            <a:r>
              <a:rPr lang="en-US" sz="2000" spc="-1" dirty="0"/>
              <a:t> &amp; </a:t>
            </a:r>
            <a:r>
              <a:rPr lang="en-US" sz="2000" spc="-1" dirty="0" err="1"/>
              <a:t>Pokhotelov</a:t>
            </a:r>
            <a:r>
              <a:rPr lang="en-US" sz="2000" spc="-1" dirty="0"/>
              <a:t> 1992]</a:t>
            </a:r>
          </a:p>
          <a:p>
            <a:endParaRPr lang="en-US" sz="2000" spc="-1" dirty="0"/>
          </a:p>
          <a:p>
            <a:r>
              <a:rPr lang="en-US" sz="2000" spc="-1" dirty="0"/>
              <a:t>Compressible MHD + Ion-scales vortex model: Jovanovic et al. 2020;</a:t>
            </a:r>
          </a:p>
          <a:p>
            <a:endParaRPr lang="en-US" sz="2000" spc="-1" dirty="0"/>
          </a:p>
          <a:p>
            <a:r>
              <a:rPr lang="en-US" sz="2000" spc="-1" dirty="0"/>
              <a:t>Figure from </a:t>
            </a:r>
            <a:r>
              <a:rPr lang="en-US" sz="2000" spc="-1" dirty="0" err="1"/>
              <a:t>Alexandrova</a:t>
            </a:r>
            <a:r>
              <a:rPr lang="en-US" sz="2000" spc="-1" dirty="0"/>
              <a:t> 2008.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5F818A-7B1D-B341-BA4E-0ADBF38C4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4" t="9283" r="59685" b="69480"/>
          <a:stretch/>
        </p:blipFill>
        <p:spPr>
          <a:xfrm>
            <a:off x="752353" y="4672039"/>
            <a:ext cx="2561736" cy="19776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54929B-9B3B-CF47-9F24-B88CC2A79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4" t="74205" r="59685" b="5992"/>
          <a:stretch/>
        </p:blipFill>
        <p:spPr>
          <a:xfrm>
            <a:off x="7960141" y="4787951"/>
            <a:ext cx="2586288" cy="18617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5DCCE4-8A98-4445-B662-1E0E619B6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4" t="52405" r="59685" b="27680"/>
          <a:stretch/>
        </p:blipFill>
        <p:spPr>
          <a:xfrm>
            <a:off x="5572806" y="4731749"/>
            <a:ext cx="2649313" cy="19179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5A5657-0279-5148-A8C7-B7D27CE908F9}"/>
                  </a:ext>
                </a:extLst>
              </p:cNvPr>
              <p:cNvSpPr txBox="1"/>
              <p:nvPr/>
            </p:nvSpPr>
            <p:spPr>
              <a:xfrm>
                <a:off x="6360641" y="734246"/>
                <a:ext cx="5004729" cy="123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cs typeface="Adobe Devanagari" panose="02040503050201020203" pitchFamily="18" charset="77"/>
                  </a:rPr>
                  <a:t>To define fluctuations within a frequency range,</a:t>
                </a:r>
                <a:r>
                  <a:rPr lang="ru-RU" sz="2400" dirty="0">
                    <a:cs typeface="Adobe Devanagari" panose="02040503050201020203" pitchFamily="18" charset="77"/>
                  </a:rPr>
                  <a:t> </a:t>
                </a:r>
                <a:r>
                  <a:rPr lang="en-US" sz="2400" dirty="0">
                    <a:cs typeface="Adobe Devanagari" panose="02040503050201020203" pitchFamily="18" charset="77"/>
                  </a:rPr>
                  <a:t>we apply a band-pass filter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RU" sz="2400" dirty="0">
                  <a:cs typeface="Adobe Devanagari" panose="02040503050201020203" pitchFamily="18" charset="77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5A5657-0279-5148-A8C7-B7D27CE90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641" y="734246"/>
                <a:ext cx="5004729" cy="1230080"/>
              </a:xfrm>
              <a:prstGeom prst="rect">
                <a:avLst/>
              </a:prstGeom>
              <a:blipFill>
                <a:blip r:embed="rId4"/>
                <a:stretch>
                  <a:fillRect l="-1772" t="-4082" r="-3291" b="-816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EE1B272-6368-B64C-8FC7-0CD8C7C56535}"/>
              </a:ext>
            </a:extLst>
          </p:cNvPr>
          <p:cNvGrpSpPr/>
          <p:nvPr/>
        </p:nvGrpSpPr>
        <p:grpSpPr>
          <a:xfrm>
            <a:off x="5871732" y="2048718"/>
            <a:ext cx="4769940" cy="2306780"/>
            <a:chOff x="315884" y="4551220"/>
            <a:chExt cx="4769940" cy="230678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1DF6F9-C945-C54D-A57A-0E6DA97F4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152" r="8148" b="69454"/>
            <a:stretch/>
          </p:blipFill>
          <p:spPr>
            <a:xfrm>
              <a:off x="315884" y="4551220"/>
              <a:ext cx="4758025" cy="1878676"/>
            </a:xfrm>
            <a:prstGeom prst="rect">
              <a:avLst/>
            </a:prstGeom>
          </p:spPr>
        </p:pic>
        <p:sp>
          <p:nvSpPr>
            <p:cNvPr id="25" name="Google Shape;188;p23">
              <a:extLst>
                <a:ext uri="{FF2B5EF4-FFF2-40B4-BE49-F238E27FC236}">
                  <a16:creationId xmlns:a16="http://schemas.microsoft.com/office/drawing/2014/main" id="{94C69759-A4D6-BD4A-8F94-DF3F9E127F96}"/>
                </a:ext>
              </a:extLst>
            </p:cNvPr>
            <p:cNvSpPr txBox="1"/>
            <p:nvPr/>
          </p:nvSpPr>
          <p:spPr>
            <a:xfrm>
              <a:off x="1456976" y="5913807"/>
              <a:ext cx="3580537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lvl="0"/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(a)                 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(</a:t>
              </a:r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b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) 	 </a:t>
              </a:r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     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(</a:t>
              </a:r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c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) </a:t>
              </a:r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        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(</a:t>
              </a:r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d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)</a:t>
              </a:r>
              <a:r>
                <a:rPr lang="ru" sz="12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	</a:t>
              </a:r>
              <a:endParaRPr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Source Code Pro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97B3F8C-0166-E04E-881F-6C232198F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0967" r="8148" b="3032"/>
            <a:stretch/>
          </p:blipFill>
          <p:spPr>
            <a:xfrm>
              <a:off x="327799" y="6446520"/>
              <a:ext cx="4758025" cy="411480"/>
            </a:xfrm>
            <a:prstGeom prst="rect">
              <a:avLst/>
            </a:prstGeom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7E4B83A-8F36-A144-BF6B-3F6C7C4B3CA6}"/>
              </a:ext>
            </a:extLst>
          </p:cNvPr>
          <p:cNvCxnSpPr>
            <a:cxnSpLocks/>
          </p:cNvCxnSpPr>
          <p:nvPr/>
        </p:nvCxnSpPr>
        <p:spPr>
          <a:xfrm flipH="1">
            <a:off x="1947842" y="3854370"/>
            <a:ext cx="4580280" cy="95939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75E8179-BC1F-C143-9650-313D7A2FE625}"/>
              </a:ext>
            </a:extLst>
          </p:cNvPr>
          <p:cNvCxnSpPr>
            <a:cxnSpLocks/>
          </p:cNvCxnSpPr>
          <p:nvPr/>
        </p:nvCxnSpPr>
        <p:spPr>
          <a:xfrm flipH="1">
            <a:off x="4629873" y="3865944"/>
            <a:ext cx="3449256" cy="93755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374B0DC-6AD8-AE4B-9128-E6ECD5E5A777}"/>
              </a:ext>
            </a:extLst>
          </p:cNvPr>
          <p:cNvCxnSpPr>
            <a:cxnSpLocks/>
          </p:cNvCxnSpPr>
          <p:nvPr/>
        </p:nvCxnSpPr>
        <p:spPr>
          <a:xfrm flipH="1">
            <a:off x="6915307" y="3867873"/>
            <a:ext cx="2323220" cy="945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EEC33FE-379D-8748-AB62-4FFE427FE2D1}"/>
              </a:ext>
            </a:extLst>
          </p:cNvPr>
          <p:cNvCxnSpPr>
            <a:cxnSpLocks/>
          </p:cNvCxnSpPr>
          <p:nvPr/>
        </p:nvCxnSpPr>
        <p:spPr>
          <a:xfrm flipH="1">
            <a:off x="9480838" y="3846652"/>
            <a:ext cx="477248" cy="9671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97CF228-12A2-0D49-8B58-3650641FCE9A}"/>
              </a:ext>
            </a:extLst>
          </p:cNvPr>
          <p:cNvSpPr/>
          <p:nvPr/>
        </p:nvSpPr>
        <p:spPr>
          <a:xfrm rot="16200000">
            <a:off x="-561569" y="5481458"/>
            <a:ext cx="21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RTN reference frame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8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9D5328-D27D-054E-B032-3C530B6A7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424" y="0"/>
            <a:ext cx="972957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12F0ECA-75E1-1946-B87B-4AEFE7FFC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27" y="2431487"/>
            <a:ext cx="2487706" cy="849076"/>
          </a:xfrm>
        </p:spPr>
        <p:txBody>
          <a:bodyPr>
            <a:normAutofit fontScale="90000"/>
          </a:bodyPr>
          <a:lstStyle/>
          <a:p>
            <a:r>
              <a:rPr lang="en-GB" sz="38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Minimum variance frame</a:t>
            </a:r>
            <a:br>
              <a:rPr lang="en-GB" sz="3600" dirty="0"/>
            </a:br>
            <a:endParaRPr lang="en-RU" sz="3600" dirty="0"/>
          </a:p>
        </p:txBody>
      </p:sp>
    </p:spTree>
    <p:extLst>
      <p:ext uri="{BB962C8B-B14F-4D97-AF65-F5344CB8AC3E}">
        <p14:creationId xmlns:p14="http://schemas.microsoft.com/office/powerpoint/2010/main" val="1744553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37F304-42E0-EE44-BF6F-2FF0D072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0258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2CBA980-022A-A04E-8B0C-3B1EE0D75B00}"/>
                  </a:ext>
                </a:extLst>
              </p:cNvPr>
              <p:cNvSpPr txBox="1"/>
              <p:nvPr/>
            </p:nvSpPr>
            <p:spPr>
              <a:xfrm>
                <a:off x="9221118" y="4285562"/>
                <a:ext cx="264404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R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RU" sz="2400" dirty="0"/>
                  <a:t>– maximum variation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R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RU" sz="2400" dirty="0"/>
                  <a:t>– intermediate variation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R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RU" sz="2400" dirty="0"/>
                  <a:t>– minimum variation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2CBA980-022A-A04E-8B0C-3B1EE0D75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118" y="4285562"/>
                <a:ext cx="2644049" cy="2308324"/>
              </a:xfrm>
              <a:prstGeom prst="rect">
                <a:avLst/>
              </a:prstGeom>
              <a:blipFill>
                <a:blip r:embed="rId3"/>
                <a:stretch>
                  <a:fillRect l="-3828" t="-1639" b="-437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9079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CD1A9A-DA43-834F-8B95-5D1A2326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50" b="2084"/>
          <a:stretch/>
        </p:blipFill>
        <p:spPr>
          <a:xfrm>
            <a:off x="7515936" y="142875"/>
            <a:ext cx="2112158" cy="671512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B0FB878-0980-0B44-B6BB-2BDE3B16F251}"/>
              </a:ext>
            </a:extLst>
          </p:cNvPr>
          <p:cNvSpPr txBox="1">
            <a:spLocks/>
          </p:cNvSpPr>
          <p:nvPr/>
        </p:nvSpPr>
        <p:spPr>
          <a:xfrm>
            <a:off x="376518" y="1479176"/>
            <a:ext cx="7422776" cy="510146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85000" lnSpcReduction="20000"/>
          </a:bodyPr>
          <a:lstStyle>
            <a:lvl1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900" dirty="0">
                <a:solidFill>
                  <a:srgbClr val="009193"/>
                </a:solidFill>
              </a:rPr>
              <a:t>Upper left area </a:t>
            </a:r>
            <a:r>
              <a:rPr lang="en-RU" sz="2900" dirty="0"/>
              <a:t>– tangential discontinuities/magnetic holes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900" dirty="0">
                <a:solidFill>
                  <a:srgbClr val="0070C0"/>
                </a:solidFill>
              </a:rPr>
              <a:t>Lower elongated rectangle </a:t>
            </a:r>
            <a:r>
              <a:rPr lang="en-RU" sz="2900" dirty="0"/>
              <a:t>– Alfven vortexes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900" dirty="0">
                <a:solidFill>
                  <a:srgbClr val="FF0000"/>
                </a:solidFill>
              </a:rPr>
              <a:t>Area at the zero vicinity </a:t>
            </a:r>
            <a:r>
              <a:rPr lang="en-RU" sz="2900" dirty="0"/>
              <a:t>– rotational discontinuities</a:t>
            </a:r>
          </a:p>
          <a:p>
            <a:pPr marL="0" indent="0"/>
            <a:endParaRPr lang="en-RU" sz="2900" dirty="0"/>
          </a:p>
          <a:p>
            <a:pPr marL="0" indent="0"/>
            <a:r>
              <a:rPr lang="en-RU" sz="2900" dirty="0"/>
              <a:t>Both MVA eigenvalue ratios allow to distinguish between different types of structures.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RU" sz="2900" dirty="0"/>
          </a:p>
          <a:p>
            <a:pPr marL="0" indent="0"/>
            <a:r>
              <a:rPr lang="en-RU" sz="2900" dirty="0"/>
              <a:t>At the largest scales the rotational discontinuities and vortexes dominate.</a:t>
            </a:r>
          </a:p>
          <a:p>
            <a:pPr marL="0" indent="0"/>
            <a:endParaRPr lang="en-RU" sz="2900" dirty="0"/>
          </a:p>
          <a:p>
            <a:pPr marL="0" indent="0"/>
            <a:r>
              <a:rPr lang="en-RU" sz="2900" dirty="0"/>
              <a:t>At the ion scales the vortexes are dominant.</a:t>
            </a:r>
          </a:p>
          <a:p>
            <a:pPr marL="0" indent="0"/>
            <a:endParaRPr lang="en-RU" sz="2900" dirty="0"/>
          </a:p>
          <a:p>
            <a:pPr marL="0" indent="0"/>
            <a:r>
              <a:rPr lang="en-RU" sz="2900" dirty="0"/>
              <a:t>The population of tangential discontinuities/ magnetic holes increases towards the smallest scales.</a:t>
            </a:r>
          </a:p>
          <a:p>
            <a:pPr marL="0" indent="0"/>
            <a:endParaRPr lang="en-R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A76C31-AED2-9B49-A00A-6D9EDB716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60" y="511877"/>
            <a:ext cx="6791157" cy="1021088"/>
          </a:xfrm>
        </p:spPr>
        <p:txBody>
          <a:bodyPr>
            <a:normAutofit fontScale="90000"/>
          </a:bodyPr>
          <a:lstStyle/>
          <a:p>
            <a:r>
              <a:rPr lang="en-RU" sz="40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Statistics: 600 structures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70D08C-3299-7B4D-914E-B35EA081F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48" r="28471" b="2084"/>
          <a:stretch/>
        </p:blipFill>
        <p:spPr>
          <a:xfrm>
            <a:off x="9728056" y="142875"/>
            <a:ext cx="1863308" cy="67151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68C9441-24EA-B547-9027-A848F5EB8415}"/>
              </a:ext>
            </a:extLst>
          </p:cNvPr>
          <p:cNvSpPr/>
          <p:nvPr/>
        </p:nvSpPr>
        <p:spPr>
          <a:xfrm>
            <a:off x="10300448" y="510989"/>
            <a:ext cx="430306" cy="645458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DCA226-85F1-DC46-B268-F111DDA0A083}"/>
              </a:ext>
            </a:extLst>
          </p:cNvPr>
          <p:cNvSpPr/>
          <p:nvPr/>
        </p:nvSpPr>
        <p:spPr>
          <a:xfrm flipV="1">
            <a:off x="10287000" y="1358152"/>
            <a:ext cx="1169894" cy="242047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72A8E5-99EB-D842-9DA1-B7415E2E07CB}"/>
              </a:ext>
            </a:extLst>
          </p:cNvPr>
          <p:cNvSpPr/>
          <p:nvPr/>
        </p:nvSpPr>
        <p:spPr>
          <a:xfrm flipV="1">
            <a:off x="10304930" y="1160927"/>
            <a:ext cx="519952" cy="425825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70477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1A0EF5A-E45C-5042-9296-40B204369E39}"/>
              </a:ext>
            </a:extLst>
          </p:cNvPr>
          <p:cNvGrpSpPr/>
          <p:nvPr/>
        </p:nvGrpSpPr>
        <p:grpSpPr>
          <a:xfrm>
            <a:off x="561159" y="33997"/>
            <a:ext cx="4762335" cy="6824003"/>
            <a:chOff x="7177112" y="0"/>
            <a:chExt cx="4762335" cy="68240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300BA8-0C95-9840-B078-733C26806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56" t="5064" r="49399" b="3628"/>
            <a:stretch/>
          </p:blipFill>
          <p:spPr>
            <a:xfrm>
              <a:off x="7177112" y="0"/>
              <a:ext cx="4713085" cy="68240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1F7F68-846A-8047-9324-36EC5EBF9B6D}"/>
                </a:ext>
              </a:extLst>
            </p:cNvPr>
            <p:cNvSpPr txBox="1"/>
            <p:nvPr/>
          </p:nvSpPr>
          <p:spPr>
            <a:xfrm rot="5400000">
              <a:off x="11420127" y="981930"/>
              <a:ext cx="62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Data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2CD9D9-06E0-0D45-A805-76B31A899972}"/>
                </a:ext>
              </a:extLst>
            </p:cNvPr>
            <p:cNvSpPr txBox="1"/>
            <p:nvPr/>
          </p:nvSpPr>
          <p:spPr>
            <a:xfrm rot="5400000">
              <a:off x="10668586" y="3186398"/>
              <a:ext cx="217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Random phase signal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5BC30B-FFD4-8B4A-9C9F-3CB88AC91684}"/>
              </a:ext>
            </a:extLst>
          </p:cNvPr>
          <p:cNvGrpSpPr/>
          <p:nvPr/>
        </p:nvGrpSpPr>
        <p:grpSpPr>
          <a:xfrm>
            <a:off x="5885325" y="1143000"/>
            <a:ext cx="5759827" cy="5714999"/>
            <a:chOff x="5885326" y="1573305"/>
            <a:chExt cx="5226428" cy="49888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9DC9D2-BDEC-5343-ABAA-E7B624063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5098"/>
            <a:stretch/>
          </p:blipFill>
          <p:spPr>
            <a:xfrm>
              <a:off x="5885326" y="1573305"/>
              <a:ext cx="5127816" cy="46916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C8DEE6-317A-6E4D-9D79-1E4F51D4D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98" t="89786" r="-2098" b="2773"/>
            <a:stretch/>
          </p:blipFill>
          <p:spPr>
            <a:xfrm>
              <a:off x="5983938" y="6024283"/>
              <a:ext cx="5127816" cy="53788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B92E31-6693-5845-AF64-989F30F77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955" y="219749"/>
            <a:ext cx="6130045" cy="1757232"/>
          </a:xfrm>
        </p:spPr>
        <p:txBody>
          <a:bodyPr>
            <a:normAutofit fontScale="90000"/>
          </a:bodyPr>
          <a:lstStyle/>
          <a:p>
            <a:r>
              <a:rPr lang="en-RU" sz="44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Filling factor</a:t>
            </a:r>
            <a:r>
              <a:rPr lang="en-US" sz="44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of coherent structures </a:t>
            </a:r>
            <a:endParaRPr lang="en-RU" sz="4400" b="1" dirty="0">
              <a:solidFill>
                <a:srgbClr val="00919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730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93D3F8-DF1C-1840-AD11-9EE268733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77258"/>
            <a:ext cx="8534400" cy="533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B92E31-6693-5845-AF64-989F30F77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18" y="451692"/>
            <a:ext cx="6030677" cy="1757232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Preliminary discussion:</a:t>
            </a:r>
            <a:br>
              <a:rPr lang="en-US" sz="30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0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Number of coherent structures and flux ropes  </a:t>
            </a:r>
            <a:endParaRPr lang="en-RU" sz="3000" b="1" dirty="0">
              <a:solidFill>
                <a:srgbClr val="00919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45D3A-E0DB-544C-B160-A10354C98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116" y="2288977"/>
            <a:ext cx="3579602" cy="426167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Smaller</a:t>
            </a:r>
            <a:r>
              <a:rPr lang="en-RU" dirty="0"/>
              <a:t> </a:t>
            </a:r>
            <a:r>
              <a:rPr lang="en-US" dirty="0"/>
              <a:t>scales structures </a:t>
            </a:r>
            <a:r>
              <a:rPr lang="en-RU" dirty="0"/>
              <a:t>are more numerous</a:t>
            </a:r>
            <a:r>
              <a:rPr lang="en-US" dirty="0"/>
              <a:t> (f=1/time-scale), number of structures N</a:t>
            </a:r>
            <a:r>
              <a:rPr lang="en-RU" dirty="0"/>
              <a:t> follows </a:t>
            </a:r>
            <a:r>
              <a:rPr lang="en-US" dirty="0"/>
              <a:t>the </a:t>
            </a:r>
            <a:r>
              <a:rPr lang="en-RU" dirty="0"/>
              <a:t>power low: N</a:t>
            </a:r>
            <a:r>
              <a:rPr lang="en-RU" i="1" dirty="0"/>
              <a:t> ~ </a:t>
            </a:r>
            <a:r>
              <a:rPr lang="en-RU" dirty="0"/>
              <a:t>f</a:t>
            </a:r>
            <a:r>
              <a:rPr lang="el-GR" baseline="30000" dirty="0"/>
              <a:t>γ</a:t>
            </a:r>
            <a:r>
              <a:rPr lang="en-US" baseline="30000" dirty="0"/>
              <a:t> </a:t>
            </a:r>
            <a:r>
              <a:rPr lang="en-US" dirty="0"/>
              <a:t>,</a:t>
            </a:r>
            <a:r>
              <a:rPr lang="en-US" baseline="30000" dirty="0"/>
              <a:t>   </a:t>
            </a:r>
            <a:r>
              <a:rPr lang="el-GR" dirty="0"/>
              <a:t>γ</a:t>
            </a:r>
            <a:r>
              <a:rPr lang="ru-RU" dirty="0"/>
              <a:t>=0</a:t>
            </a:r>
            <a:r>
              <a:rPr lang="en-US" dirty="0"/>
              <a:t>.</a:t>
            </a:r>
            <a:r>
              <a:rPr lang="ru-RU" dirty="0"/>
              <a:t>8</a:t>
            </a:r>
            <a:endParaRPr lang="en-US" dirty="0"/>
          </a:p>
          <a:p>
            <a:r>
              <a:rPr lang="en-GB" dirty="0"/>
              <a:t> </a:t>
            </a:r>
          </a:p>
          <a:p>
            <a:r>
              <a:rPr lang="en-GB" dirty="0"/>
              <a:t>Formation of high-LIM events is not only at MHD scales, but it also continues to sub-ion scales (without any particular change at ion scales). </a:t>
            </a:r>
          </a:p>
          <a:p>
            <a:endParaRPr lang="en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781AC-EF24-A049-8034-36F49319A4AF}"/>
              </a:ext>
            </a:extLst>
          </p:cNvPr>
          <p:cNvSpPr txBox="1"/>
          <p:nvPr/>
        </p:nvSpPr>
        <p:spPr>
          <a:xfrm>
            <a:off x="4704202" y="5640637"/>
            <a:ext cx="2158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2000" dirty="0"/>
              <a:t>[Janvier et al 2014]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0F6FA8-6959-2446-97CF-C8DF4BD8B34A}"/>
              </a:ext>
            </a:extLst>
          </p:cNvPr>
          <p:cNvSpPr/>
          <p:nvPr/>
        </p:nvSpPr>
        <p:spPr>
          <a:xfrm>
            <a:off x="7366612" y="4393232"/>
            <a:ext cx="48253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[Janvier et al 2014] The </a:t>
            </a:r>
            <a:r>
              <a:rPr lang="en-GB" i="1" dirty="0"/>
              <a:t>in-situ</a:t>
            </a:r>
            <a:r>
              <a:rPr lang="en-GB" dirty="0"/>
              <a:t> measurements were fitted with the cylindrical force-free flux rope (FR) model -&gt; </a:t>
            </a:r>
            <a:r>
              <a:rPr lang="en-GB" dirty="0">
                <a:solidFill>
                  <a:srgbClr val="009193"/>
                </a:solidFill>
              </a:rPr>
              <a:t>radius</a:t>
            </a:r>
            <a:r>
              <a:rPr lang="en-GB" dirty="0"/>
              <a:t> and orientation. </a:t>
            </a:r>
          </a:p>
          <a:p>
            <a:r>
              <a:rPr lang="en-GB" dirty="0"/>
              <a:t>Two populations: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large FR (associated with Magnetic Clouds)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smaller-scale flux ropes (probably, formed by blowout jets in the low corona or in coronal streamers) with </a:t>
            </a:r>
            <a:r>
              <a:rPr lang="en-GB" dirty="0">
                <a:solidFill>
                  <a:srgbClr val="009193"/>
                </a:solidFill>
              </a:rPr>
              <a:t>power-low</a:t>
            </a:r>
            <a:r>
              <a:rPr lang="en-GB" dirty="0"/>
              <a:t> radius distribution</a:t>
            </a:r>
          </a:p>
        </p:txBody>
      </p:sp>
    </p:spTree>
    <p:extLst>
      <p:ext uri="{BB962C8B-B14F-4D97-AF65-F5344CB8AC3E}">
        <p14:creationId xmlns:p14="http://schemas.microsoft.com/office/powerpoint/2010/main" val="254388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9CAFD8B7-14B2-444E-B710-72F590322CF1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309870" y="1390919"/>
                <a:ext cx="3593206" cy="5254580"/>
              </a:xfrm>
            </p:spPr>
            <p:txBody>
              <a:bodyPr>
                <a:normAutofit fontScale="85000" lnSpcReduction="10000"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RU" dirty="0"/>
                  <a:t>Filling factor P decreases towards smaller scales </a:t>
                </a:r>
                <a:r>
                  <a:rPr lang="en-US" dirty="0"/>
                  <a:t>following power low in inertial range and saturates at kinetic scales. </a:t>
                </a:r>
              </a:p>
              <a:p>
                <a:pPr marL="0" indent="0"/>
                <a:r>
                  <a:rPr lang="en-RU" dirty="0"/>
                  <a:t>		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RU" dirty="0"/>
                  <a:t>Kurtosis of magnetic increments:</a:t>
                </a:r>
              </a:p>
              <a:p>
                <a:pPr marL="0" indent="0"/>
                <a:r>
                  <a:rPr lang="en-RU" dirty="0"/>
                  <a:t>	</a:t>
                </a:r>
                <a14:m>
                  <m:oMath xmlns:m="http://schemas.openxmlformats.org/officeDocument/2006/math">
                    <m:r>
                      <a:rPr lang="en-RU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RU" sz="2400" dirty="0"/>
              </a:p>
              <a:p>
                <a:pPr marL="0" indent="0"/>
                <a:endParaRPr lang="en-RU" dirty="0"/>
              </a:p>
              <a:p>
                <a:pPr marL="0" indent="0"/>
                <a14:m>
                  <m:oMath xmlns:m="http://schemas.openxmlformats.org/officeDocument/2006/math">
                    <m:r>
                      <a:rPr lang="en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RU" dirty="0"/>
                  <a:t> increases towards smaller scales and at the kinetic scales it’s growth stops. </a:t>
                </a:r>
              </a:p>
              <a:p>
                <a:pPr marL="0" indent="0"/>
                <a:r>
                  <a:rPr lang="en-RU" dirty="0"/>
                  <a:t>(in accordance to [Chibber 2021])</a:t>
                </a:r>
              </a:p>
              <a:p>
                <a:pPr marL="0" indent="0"/>
                <a:endParaRPr lang="en-RU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RU" dirty="0"/>
                  <a:t>Kurtosis of the (Morlet) real part of wavelet coeffecients of B</a:t>
                </a:r>
                <a:r>
                  <a:rPr lang="en-RU" baseline="-25000" dirty="0"/>
                  <a:t>i</a:t>
                </a:r>
                <a:r>
                  <a:rPr lang="en-RU" dirty="0"/>
                  <a:t> increases from MHD to sub-ion scale without saturation.</a:t>
                </a:r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9CAFD8B7-14B2-444E-B710-72F590322C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309870" y="1390919"/>
                <a:ext cx="3593206" cy="5254580"/>
              </a:xfrm>
              <a:blipFill>
                <a:blip r:embed="rId2"/>
                <a:stretch>
                  <a:fillRect l="-1408" t="-241" r="-140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708CB41C-EB4B-0D49-BF10-D69B6ABF3373}"/>
              </a:ext>
            </a:extLst>
          </p:cNvPr>
          <p:cNvSpPr txBox="1">
            <a:spLocks/>
          </p:cNvSpPr>
          <p:nvPr/>
        </p:nvSpPr>
        <p:spPr>
          <a:xfrm>
            <a:off x="779609" y="448700"/>
            <a:ext cx="5930284" cy="175723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r>
              <a:rPr lang="en-RU" sz="44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Filling factor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CEF025-6FA8-7B4D-8A58-6CF4BBFEC505}"/>
              </a:ext>
            </a:extLst>
          </p:cNvPr>
          <p:cNvGrpSpPr/>
          <p:nvPr/>
        </p:nvGrpSpPr>
        <p:grpSpPr>
          <a:xfrm>
            <a:off x="7018986" y="334850"/>
            <a:ext cx="4600396" cy="6348663"/>
            <a:chOff x="5933092" y="352540"/>
            <a:chExt cx="4301173" cy="59884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8DFC1B-51EE-0A44-B08A-4843E11D68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0" t="36025" r="8122" b="3360"/>
            <a:stretch/>
          </p:blipFill>
          <p:spPr>
            <a:xfrm>
              <a:off x="5945995" y="352540"/>
              <a:ext cx="4278066" cy="41533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63DA96-A758-4F41-9200-62C981CC2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4578" r="8019" b="3582"/>
            <a:stretch/>
          </p:blipFill>
          <p:spPr>
            <a:xfrm>
              <a:off x="5933092" y="4242049"/>
              <a:ext cx="4301173" cy="209891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33D6A5F-AA17-7D49-9E54-CA61A292E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894"/>
          <a:stretch/>
        </p:blipFill>
        <p:spPr>
          <a:xfrm>
            <a:off x="532654" y="1271401"/>
            <a:ext cx="2332223" cy="2068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9D1268-585D-B74C-BFB3-0B654B60FC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957"/>
          <a:stretch/>
        </p:blipFill>
        <p:spPr>
          <a:xfrm>
            <a:off x="501488" y="3405173"/>
            <a:ext cx="2332223" cy="19781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CEF751-19C0-3D41-AE91-B819940BB3DD}"/>
              </a:ext>
            </a:extLst>
          </p:cNvPr>
          <p:cNvSpPr txBox="1"/>
          <p:nvPr/>
        </p:nvSpPr>
        <p:spPr>
          <a:xfrm>
            <a:off x="7843234" y="115910"/>
            <a:ext cx="143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</a:t>
            </a:r>
            <a:r>
              <a:rPr lang="en-RU" dirty="0"/>
              <a:t>nertial range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634E72-B421-3C40-B47D-56B6E432C7DF}"/>
              </a:ext>
            </a:extLst>
          </p:cNvPr>
          <p:cNvSpPr txBox="1"/>
          <p:nvPr/>
        </p:nvSpPr>
        <p:spPr>
          <a:xfrm>
            <a:off x="10534918" y="141667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RU" dirty="0"/>
              <a:t>ub-ion scales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E8C4CE-9F81-E44B-98A2-383E257EAF12}"/>
              </a:ext>
            </a:extLst>
          </p:cNvPr>
          <p:cNvSpPr txBox="1"/>
          <p:nvPr/>
        </p:nvSpPr>
        <p:spPr>
          <a:xfrm>
            <a:off x="1465244" y="5442332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985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1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D06D57-B872-7347-A07A-827B889E5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886" y="704335"/>
            <a:ext cx="10251200" cy="1000897"/>
          </a:xfrm>
        </p:spPr>
        <p:txBody>
          <a:bodyPr>
            <a:normAutofit/>
          </a:bodyPr>
          <a:lstStyle/>
          <a:p>
            <a:r>
              <a:rPr lang="en-RU" b="1" dirty="0">
                <a:latin typeface="Arial Black" panose="020B0604020202020204" pitchFamily="34" charset="0"/>
                <a:cs typeface="Arial Black" panose="020B0604020202020204" pitchFamily="34" charset="0"/>
              </a:rPr>
              <a:t>Conclusion 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D376B-89A0-F245-A4E0-46CED8C94183}"/>
              </a:ext>
            </a:extLst>
          </p:cNvPr>
          <p:cNvSpPr txBox="1"/>
          <p:nvPr/>
        </p:nvSpPr>
        <p:spPr>
          <a:xfrm>
            <a:off x="983180" y="1813762"/>
            <a:ext cx="595744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300" dirty="0">
                <a:solidFill>
                  <a:schemeClr val="bg1"/>
                </a:solidFill>
              </a:rPr>
              <a:t>We observe solar wind coherent structures to cover wide range of scales: from MHD to ion kinetic scales and below.</a:t>
            </a:r>
          </a:p>
          <a:p>
            <a:endParaRPr lang="en-GB" sz="2300" dirty="0">
              <a:solidFill>
                <a:schemeClr val="bg1"/>
              </a:solidFill>
            </a:endParaRPr>
          </a:p>
          <a:p>
            <a:r>
              <a:rPr lang="en-GB" sz="2300" dirty="0">
                <a:solidFill>
                  <a:schemeClr val="bg1"/>
                </a:solidFill>
              </a:rPr>
              <a:t>In order to classify the structures we compare properties of magnetic fluctuations in the vicinity of coherent structure centres with the simulation of coherent structures crossing. </a:t>
            </a:r>
          </a:p>
          <a:p>
            <a:endParaRPr lang="en-GB" sz="2300" dirty="0">
              <a:solidFill>
                <a:schemeClr val="bg1"/>
              </a:solidFill>
            </a:endParaRPr>
          </a:p>
          <a:p>
            <a:r>
              <a:rPr lang="en-GB" sz="2300" dirty="0">
                <a:solidFill>
                  <a:schemeClr val="bg1"/>
                </a:solidFill>
              </a:rPr>
              <a:t>Statistics of MVA eigenvalue ratios suggest that  magnetic fluctuations are consistent with crossing different types of coherent structures:</a:t>
            </a:r>
          </a:p>
          <a:p>
            <a:endParaRPr lang="en-GB" sz="23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3A8F17C-7E6D-3C4B-BD9C-C0A56317B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356208"/>
              </p:ext>
            </p:extLst>
          </p:nvPr>
        </p:nvGraphicFramePr>
        <p:xfrm>
          <a:off x="7535537" y="1994053"/>
          <a:ext cx="4175392" cy="4395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219">
                  <a:extLst>
                    <a:ext uri="{9D8B030D-6E8A-4147-A177-3AD203B41FA5}">
                      <a16:colId xmlns:a16="http://schemas.microsoft.com/office/drawing/2014/main" val="2604420632"/>
                    </a:ext>
                  </a:extLst>
                </a:gridCol>
                <a:gridCol w="2562173">
                  <a:extLst>
                    <a:ext uri="{9D8B030D-6E8A-4147-A177-3AD203B41FA5}">
                      <a16:colId xmlns:a16="http://schemas.microsoft.com/office/drawing/2014/main" val="2672121326"/>
                    </a:ext>
                  </a:extLst>
                </a:gridCol>
              </a:tblGrid>
              <a:tr h="962126">
                <a:tc>
                  <a:txBody>
                    <a:bodyPr/>
                    <a:lstStyle/>
                    <a:p>
                      <a:r>
                        <a:rPr lang="en-RU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MHD Inertal range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RU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Rotational discontinuities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877997"/>
                  </a:ext>
                </a:extLst>
              </a:tr>
              <a:tr h="1389737">
                <a:tc>
                  <a:txBody>
                    <a:bodyPr/>
                    <a:lstStyle/>
                    <a:p>
                      <a:r>
                        <a:rPr lang="en-RU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Ion scales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RU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Alfven vortexes &amp; rotational discontinuities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741200"/>
                  </a:ext>
                </a:extLst>
              </a:tr>
              <a:tr h="1817348">
                <a:tc>
                  <a:txBody>
                    <a:bodyPr/>
                    <a:lstStyle/>
                    <a:p>
                      <a:r>
                        <a:rPr lang="en-RU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Sub-ion scales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RU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Tangential discontinuities/ Magnetic holes</a:t>
                      </a:r>
                    </a:p>
                    <a:p>
                      <a:endParaRPr lang="en-RU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547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009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1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D06D57-B872-7347-A07A-827B889E5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886" y="704335"/>
            <a:ext cx="10251200" cy="1000897"/>
          </a:xfrm>
        </p:spPr>
        <p:txBody>
          <a:bodyPr>
            <a:normAutofit/>
          </a:bodyPr>
          <a:lstStyle/>
          <a:p>
            <a:r>
              <a:rPr lang="en-RU" b="1" dirty="0">
                <a:latin typeface="Arial Black" panose="020B0604020202020204" pitchFamily="34" charset="0"/>
                <a:cs typeface="Arial Black" panose="020B0604020202020204" pitchFamily="34" charset="0"/>
              </a:rPr>
              <a:t>Conclusion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D376B-89A0-F245-A4E0-46CED8C94183}"/>
              </a:ext>
            </a:extLst>
          </p:cNvPr>
          <p:cNvSpPr txBox="1"/>
          <p:nvPr/>
        </p:nvSpPr>
        <p:spPr>
          <a:xfrm>
            <a:off x="917079" y="2056132"/>
            <a:ext cx="805065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300" dirty="0">
                <a:solidFill>
                  <a:schemeClr val="bg1"/>
                </a:solidFill>
              </a:rPr>
              <a:t>Intermittent events increase in number towards smaller scales without any significant change at ion kinetic scales. </a:t>
            </a:r>
          </a:p>
          <a:p>
            <a:endParaRPr lang="en-RU" sz="2300" dirty="0">
              <a:solidFill>
                <a:schemeClr val="bg1"/>
              </a:solidFill>
            </a:endParaRPr>
          </a:p>
          <a:p>
            <a:r>
              <a:rPr lang="en-RU" sz="2300" dirty="0">
                <a:solidFill>
                  <a:schemeClr val="bg1"/>
                </a:solidFill>
              </a:rPr>
              <a:t>Continious transition from Inertial range coherent structures to independent observations of flux ropes (Janvier 2014)</a:t>
            </a:r>
          </a:p>
          <a:p>
            <a:endParaRPr lang="en-RU" sz="2300" dirty="0">
              <a:solidFill>
                <a:schemeClr val="bg1"/>
              </a:solidFill>
            </a:endParaRPr>
          </a:p>
          <a:p>
            <a:r>
              <a:rPr lang="en-RU" sz="2300" dirty="0">
                <a:solidFill>
                  <a:schemeClr val="bg1"/>
                </a:solidFill>
              </a:rPr>
              <a:t>The filling factor decrease at MHD inertial range following the power low and saturates at constant value  staring from ion scales. </a:t>
            </a:r>
          </a:p>
        </p:txBody>
      </p:sp>
    </p:spTree>
    <p:extLst>
      <p:ext uri="{BB962C8B-B14F-4D97-AF65-F5344CB8AC3E}">
        <p14:creationId xmlns:p14="http://schemas.microsoft.com/office/powerpoint/2010/main" val="54245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1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C7755-9DC5-284C-BE0B-16AFBF42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99" y="551412"/>
            <a:ext cx="10251200" cy="1112136"/>
          </a:xfrm>
        </p:spPr>
        <p:txBody>
          <a:bodyPr>
            <a:normAutofit fontScale="90000"/>
          </a:bodyPr>
          <a:lstStyle/>
          <a:p>
            <a:r>
              <a:rPr lang="en-RU" b="1" dirty="0">
                <a:latin typeface="Arial Black" panose="020B0604020202020204" pitchFamily="34" charset="0"/>
                <a:cs typeface="Arial Black" panose="020B0604020202020204" pitchFamily="34" charset="0"/>
              </a:rPr>
              <a:t>Opened questions:</a:t>
            </a:r>
            <a:br>
              <a:rPr lang="en-RU" dirty="0"/>
            </a:br>
            <a:endParaRPr lang="en-R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784BDE-9305-7644-9CF2-AB3B2C6F1053}"/>
              </a:ext>
            </a:extLst>
          </p:cNvPr>
          <p:cNvSpPr/>
          <p:nvPr/>
        </p:nvSpPr>
        <p:spPr>
          <a:xfrm>
            <a:off x="635308" y="1595021"/>
            <a:ext cx="89603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600" b="1" dirty="0">
                <a:solidFill>
                  <a:schemeClr val="bg1"/>
                </a:solidFill>
              </a:rPr>
              <a:t>How do structures dissipate and heat plasma? Are sub-ion scale structures dissipating the most efficiently?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600" dirty="0">
                <a:solidFill>
                  <a:schemeClr val="bg1"/>
                </a:solidFill>
              </a:rPr>
              <a:t>Filling factor decrease in the inertial range and saturates at ion scales - is it due to different properties of MHD and sub-ion scale structures? </a:t>
            </a:r>
            <a:r>
              <a:rPr lang="en-GB" sz="2600" dirty="0">
                <a:solidFill>
                  <a:schemeClr val="bg1"/>
                </a:solidFill>
              </a:rPr>
              <a:t>I</a:t>
            </a:r>
            <a:r>
              <a:rPr lang="en-RU" sz="2600" dirty="0">
                <a:solidFill>
                  <a:schemeClr val="bg1"/>
                </a:solidFill>
              </a:rPr>
              <a:t>s it related to multifractality on MHD scales and monofractality on sub-ion scales?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600" dirty="0">
                <a:solidFill>
                  <a:schemeClr val="bg1"/>
                </a:solidFill>
              </a:rPr>
              <a:t>How many MHD scale coherent structures are isolated (doesn’t contain any smaller embedded substructures)? Isolated=stable?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600" dirty="0">
                <a:solidFill>
                  <a:schemeClr val="bg1"/>
                </a:solidFill>
              </a:rPr>
              <a:t>Are the embedded structures formed as a result of instability?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600" dirty="0">
                <a:solidFill>
                  <a:schemeClr val="bg1"/>
                </a:solidFill>
              </a:rPr>
              <a:t>Larger scale flux ropes: are they assotiated with the turbulent energy injection?</a:t>
            </a:r>
          </a:p>
        </p:txBody>
      </p:sp>
    </p:spTree>
    <p:extLst>
      <p:ext uri="{BB962C8B-B14F-4D97-AF65-F5344CB8AC3E}">
        <p14:creationId xmlns:p14="http://schemas.microsoft.com/office/powerpoint/2010/main" val="2520926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6D2D9-ECE7-C349-9BB7-002906B2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12" y="1128252"/>
            <a:ext cx="4698398" cy="175816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Non-adiabatic solar wind expansion</a:t>
            </a:r>
            <a:endParaRPr lang="en-RU" sz="4000" b="1" dirty="0">
              <a:solidFill>
                <a:srgbClr val="00919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4B2DF-8674-E647-AF6F-A2437998A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944" y="3247908"/>
            <a:ext cx="3174825" cy="1153186"/>
          </a:xfrm>
        </p:spPr>
        <p:txBody>
          <a:bodyPr>
            <a:noAutofit/>
          </a:bodyPr>
          <a:lstStyle/>
          <a:p>
            <a:pPr>
              <a:buClr>
                <a:schemeClr val="tx1">
                  <a:lumMod val="7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b="1" dirty="0"/>
              <a:t>Heating problem</a:t>
            </a:r>
          </a:p>
          <a:p>
            <a:pPr>
              <a:buClr>
                <a:schemeClr val="tx1">
                  <a:lumMod val="75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/>
              <a:t>Turbulent fluctuations could be the energy source</a:t>
            </a:r>
            <a:endParaRPr lang="en-RU" sz="2400" dirty="0"/>
          </a:p>
        </p:txBody>
      </p:sp>
      <p:pic>
        <p:nvPicPr>
          <p:cNvPr id="7" name="Image 3" descr="Schermata 2014-06-04 alle 04 giugno 13.40.25.jpg">
            <a:extLst>
              <a:ext uri="{FF2B5EF4-FFF2-40B4-BE49-F238E27FC236}">
                <a16:creationId xmlns:a16="http://schemas.microsoft.com/office/drawing/2014/main" id="{F8805A63-5CF0-9140-9327-3CFD3613F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81" y="936434"/>
            <a:ext cx="7172488" cy="522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8">
            <a:extLst>
              <a:ext uri="{FF2B5EF4-FFF2-40B4-BE49-F238E27FC236}">
                <a16:creationId xmlns:a16="http://schemas.microsoft.com/office/drawing/2014/main" id="{A7BA05DF-FE5E-1342-96EE-FAADD7391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640" y="6068375"/>
            <a:ext cx="2433568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867" dirty="0">
                <a:latin typeface="Arial" panose="020B0604020202020204" pitchFamily="34" charset="0"/>
                <a:cs typeface="Arial" panose="020B0604020202020204" pitchFamily="34" charset="0"/>
              </a:rPr>
              <a:t>[Image </a:t>
            </a:r>
            <a:r>
              <a:rPr lang="fr-FR" altLang="fr-FR" sz="1867" dirty="0" err="1"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r>
              <a:rPr lang="fr-FR" altLang="fr-FR" sz="1867" dirty="0">
                <a:latin typeface="Arial" panose="020B0604020202020204" pitchFamily="34" charset="0"/>
                <a:cs typeface="Arial" panose="020B0604020202020204" pitchFamily="34" charset="0"/>
              </a:rPr>
              <a:t>: Lorenzo </a:t>
            </a:r>
            <a:r>
              <a:rPr lang="fr-FR" altLang="fr-FR" sz="1867" dirty="0" err="1">
                <a:latin typeface="Arial" panose="020B0604020202020204" pitchFamily="34" charset="0"/>
                <a:cs typeface="Arial" panose="020B0604020202020204" pitchFamily="34" charset="0"/>
              </a:rPr>
              <a:t>Matteini</a:t>
            </a:r>
            <a:r>
              <a:rPr lang="fr-FR" altLang="fr-FR" sz="1867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9" name="ZoneTexte 9">
            <a:extLst>
              <a:ext uri="{FF2B5EF4-FFF2-40B4-BE49-F238E27FC236}">
                <a16:creationId xmlns:a16="http://schemas.microsoft.com/office/drawing/2014/main" id="{7B1F0EF0-6557-BB4D-8A16-04731CA94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530" y="424637"/>
            <a:ext cx="5409282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r-FR" sz="2133" dirty="0">
                <a:latin typeface="Arial" panose="020B0604020202020204" pitchFamily="34" charset="0"/>
                <a:cs typeface="Arial" panose="020B0604020202020204" pitchFamily="34" charset="0"/>
              </a:rPr>
              <a:t>Wind temperature (</a:t>
            </a:r>
            <a:r>
              <a:rPr lang="en-GB" altLang="fr-FR" sz="2133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fr-FR" sz="2133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en-GB" altLang="fr-FR" sz="2133" dirty="0">
                <a:latin typeface="Arial" panose="020B0604020202020204" pitchFamily="34" charset="0"/>
                <a:cs typeface="Arial" panose="020B0604020202020204" pitchFamily="34" charset="0"/>
              </a:rPr>
              <a:t>) decays less than adiabatic (~R</a:t>
            </a:r>
            <a:r>
              <a:rPr lang="en-GB" altLang="fr-FR" sz="2133" baseline="30000" dirty="0">
                <a:latin typeface="Arial" panose="020B0604020202020204" pitchFamily="34" charset="0"/>
                <a:cs typeface="Arial" panose="020B0604020202020204" pitchFamily="34" charset="0"/>
              </a:rPr>
              <a:t>-4/3</a:t>
            </a:r>
            <a:r>
              <a:rPr lang="en-GB" altLang="fr-FR" sz="2133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0415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1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5D98-BFCC-834C-99FE-1E8FB62097C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9193"/>
          </a:solidFill>
        </p:spPr>
        <p:txBody>
          <a:bodyPr/>
          <a:lstStyle/>
          <a:p>
            <a:r>
              <a:rPr lang="en-RU" b="1" dirty="0">
                <a:latin typeface="Arial Black" panose="020B0604020202020204" pitchFamily="34" charset="0"/>
                <a:cs typeface="Arial Black" panose="020B0604020202020204" pitchFamily="34" charset="0"/>
              </a:rPr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2764409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1736BF-68B5-FF40-BA49-CF6379F961CA}"/>
              </a:ext>
            </a:extLst>
          </p:cNvPr>
          <p:cNvSpPr txBox="1"/>
          <p:nvPr/>
        </p:nvSpPr>
        <p:spPr>
          <a:xfrm>
            <a:off x="2567216" y="1205846"/>
            <a:ext cx="2634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Radial Tangential Normal </a:t>
            </a:r>
          </a:p>
          <a:p>
            <a:r>
              <a:rPr lang="en-RU" dirty="0"/>
              <a:t>(RTN) reference frame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74A707-EEC8-5540-A9D7-8CBE560A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545" y="217773"/>
            <a:ext cx="6465435" cy="784762"/>
          </a:xfrm>
        </p:spPr>
        <p:txBody>
          <a:bodyPr>
            <a:normAutofit/>
          </a:bodyPr>
          <a:lstStyle/>
          <a:p>
            <a:pPr algn="ctr"/>
            <a:r>
              <a:rPr lang="en-GB" sz="3800" dirty="0">
                <a:solidFill>
                  <a:srgbClr val="009193"/>
                </a:solidFill>
              </a:rPr>
              <a:t>Reference frames</a:t>
            </a:r>
            <a:endParaRPr lang="en-RU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A5DFA-99E4-E343-A9E3-5585D6B3ACD9}"/>
              </a:ext>
            </a:extLst>
          </p:cNvPr>
          <p:cNvSpPr txBox="1"/>
          <p:nvPr/>
        </p:nvSpPr>
        <p:spPr>
          <a:xfrm>
            <a:off x="7116750" y="1191437"/>
            <a:ext cx="2587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Minimum variance (MVA)</a:t>
            </a:r>
          </a:p>
          <a:p>
            <a:r>
              <a:rPr lang="en-GB" dirty="0"/>
              <a:t>R</a:t>
            </a:r>
            <a:r>
              <a:rPr lang="en-RU" dirty="0"/>
              <a:t>eference frame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AE11C5D-05E7-1F4E-A631-4B7006449418}"/>
              </a:ext>
            </a:extLst>
          </p:cNvPr>
          <p:cNvGrpSpPr/>
          <p:nvPr/>
        </p:nvGrpSpPr>
        <p:grpSpPr>
          <a:xfrm>
            <a:off x="2137558" y="2803293"/>
            <a:ext cx="3690651" cy="1630496"/>
            <a:chOff x="0" y="2886420"/>
            <a:chExt cx="3690651" cy="1630496"/>
          </a:xfrm>
        </p:grpSpPr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F289E9BF-61B6-CB47-B8EA-C57080A3869A}"/>
                </a:ext>
              </a:extLst>
            </p:cNvPr>
            <p:cNvSpPr/>
            <p:nvPr/>
          </p:nvSpPr>
          <p:spPr>
            <a:xfrm>
              <a:off x="0" y="3249976"/>
              <a:ext cx="3690651" cy="1266940"/>
            </a:xfrm>
            <a:prstGeom prst="parallelogram">
              <a:avLst/>
            </a:prstGeom>
            <a:solidFill>
              <a:srgbClr val="D9D9D9">
                <a:alpha val="1803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RU" dirty="0"/>
                <a:t>SC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11194B3-5946-544A-B27D-3C96A516A215}"/>
                </a:ext>
              </a:extLst>
            </p:cNvPr>
            <p:cNvGrpSpPr/>
            <p:nvPr/>
          </p:nvGrpSpPr>
          <p:grpSpPr>
            <a:xfrm>
              <a:off x="253388" y="2886420"/>
              <a:ext cx="2226634" cy="1443209"/>
              <a:chOff x="253388" y="2886420"/>
              <a:chExt cx="2226634" cy="1443209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2C36B16-B7E9-1D48-A9B0-2673F8C631ED}"/>
                  </a:ext>
                </a:extLst>
              </p:cNvPr>
              <p:cNvSpPr/>
              <p:nvPr/>
            </p:nvSpPr>
            <p:spPr>
              <a:xfrm>
                <a:off x="253388" y="3349128"/>
                <a:ext cx="980501" cy="980501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C204E677-16EB-F145-8600-43B454ECB8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3547" y="3844887"/>
                <a:ext cx="74914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6F655AD-870A-8A4A-AB63-02BA88D471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61711" y="3029639"/>
                <a:ext cx="0" cy="80239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4A5961D-21FD-7047-82AD-13218E7C51B2}"/>
                  </a:ext>
                </a:extLst>
              </p:cNvPr>
              <p:cNvSpPr txBox="1"/>
              <p:nvPr/>
            </p:nvSpPr>
            <p:spPr>
              <a:xfrm>
                <a:off x="2170322" y="3844886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R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65AEB2-2DFE-A546-AD7B-BF0F828C3667}"/>
                  </a:ext>
                </a:extLst>
              </p:cNvPr>
              <p:cNvSpPr txBox="1"/>
              <p:nvPr/>
            </p:nvSpPr>
            <p:spPr>
              <a:xfrm>
                <a:off x="1333041" y="2886420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dirty="0"/>
                  <a:t>N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8D66F75-3D2D-1D47-B0DF-95E83C5B857A}"/>
              </a:ext>
            </a:extLst>
          </p:cNvPr>
          <p:cNvSpPr txBox="1"/>
          <p:nvPr/>
        </p:nvSpPr>
        <p:spPr>
          <a:xfrm>
            <a:off x="2611283" y="377277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Sun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7559E6-B9C4-6947-8BB9-8926BC5DB012}"/>
              </a:ext>
            </a:extLst>
          </p:cNvPr>
          <p:cNvCxnSpPr>
            <a:cxnSpLocks/>
          </p:cNvCxnSpPr>
          <p:nvPr/>
        </p:nvCxnSpPr>
        <p:spPr>
          <a:xfrm>
            <a:off x="2897722" y="3759924"/>
            <a:ext cx="890530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6634E4-BA05-F14B-99B0-ED1F575ED6CC}"/>
              </a:ext>
            </a:extLst>
          </p:cNvPr>
          <p:cNvCxnSpPr>
            <a:cxnSpLocks/>
            <a:endCxn id="18" idx="0"/>
          </p:cNvCxnSpPr>
          <p:nvPr/>
        </p:nvCxnSpPr>
        <p:spPr>
          <a:xfrm flipV="1">
            <a:off x="3808449" y="3166849"/>
            <a:ext cx="174435" cy="5912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C7EB466-E342-9C45-A72C-13EBA6CE0A40}"/>
              </a:ext>
            </a:extLst>
          </p:cNvPr>
          <p:cNvSpPr txBox="1"/>
          <p:nvPr/>
        </p:nvSpPr>
        <p:spPr>
          <a:xfrm>
            <a:off x="3955342" y="308973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6CA1C8-ED95-4C4C-B1EE-2DB58460345D}"/>
              </a:ext>
            </a:extLst>
          </p:cNvPr>
          <p:cNvSpPr txBox="1"/>
          <p:nvPr/>
        </p:nvSpPr>
        <p:spPr>
          <a:xfrm>
            <a:off x="3856190" y="4477856"/>
            <a:ext cx="1421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Ecliptic plane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60D0A80-880B-0E4E-B890-1A6DAB5038B1}"/>
              </a:ext>
            </a:extLst>
          </p:cNvPr>
          <p:cNvGrpSpPr/>
          <p:nvPr/>
        </p:nvGrpSpPr>
        <p:grpSpPr>
          <a:xfrm>
            <a:off x="6951497" y="2917250"/>
            <a:ext cx="3371161" cy="1849429"/>
            <a:chOff x="8449938" y="3334275"/>
            <a:chExt cx="3371161" cy="184942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DCE5600-794F-3042-B98B-8506B0A72616}"/>
                </a:ext>
              </a:extLst>
            </p:cNvPr>
            <p:cNvSpPr txBox="1"/>
            <p:nvPr/>
          </p:nvSpPr>
          <p:spPr>
            <a:xfrm>
              <a:off x="9243152" y="4384714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e1</a:t>
              </a:r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4C274701-697D-5E43-88EF-00E9BCF1F7C9}"/>
                </a:ext>
              </a:extLst>
            </p:cNvPr>
            <p:cNvSpPr/>
            <p:nvPr/>
          </p:nvSpPr>
          <p:spPr>
            <a:xfrm>
              <a:off x="8857561" y="3492345"/>
              <a:ext cx="2963538" cy="903383"/>
            </a:xfrm>
            <a:prstGeom prst="parallelogram">
              <a:avLst/>
            </a:prstGeom>
            <a:solidFill>
              <a:srgbClr val="D9D9D9">
                <a:alpha val="3607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A652B02-830B-434D-BD3D-69515689C724}"/>
                </a:ext>
              </a:extLst>
            </p:cNvPr>
            <p:cNvSpPr txBox="1"/>
            <p:nvPr/>
          </p:nvSpPr>
          <p:spPr>
            <a:xfrm>
              <a:off x="9022814" y="3701668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e2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2494CAF-CF5A-D342-BC99-3EF6CB320645}"/>
                </a:ext>
              </a:extLst>
            </p:cNvPr>
            <p:cNvSpPr txBox="1"/>
            <p:nvPr/>
          </p:nvSpPr>
          <p:spPr>
            <a:xfrm>
              <a:off x="8449938" y="3437263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e3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7681874-FEA7-CF49-8D14-71028E4378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3890" y="3635566"/>
              <a:ext cx="0" cy="7564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FC5A80A-B881-8B45-AB62-12335BD9A55B}"/>
                </a:ext>
              </a:extLst>
            </p:cNvPr>
            <p:cNvCxnSpPr>
              <a:cxnSpLocks/>
            </p:cNvCxnSpPr>
            <p:nvPr/>
          </p:nvCxnSpPr>
          <p:spPr>
            <a:xfrm>
              <a:off x="8857561" y="4395730"/>
              <a:ext cx="64999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6A4E396-6199-5949-A24C-E9C4E00915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4708" y="3778786"/>
              <a:ext cx="167090" cy="6040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7273E0B9-FE9F-4742-90BD-954491AABEC8}"/>
                </a:ext>
              </a:extLst>
            </p:cNvPr>
            <p:cNvSpPr/>
            <p:nvPr/>
          </p:nvSpPr>
          <p:spPr>
            <a:xfrm>
              <a:off x="9683826" y="3338111"/>
              <a:ext cx="1575413" cy="1553377"/>
            </a:xfrm>
            <a:custGeom>
              <a:avLst/>
              <a:gdLst>
                <a:gd name="connsiteX0" fmla="*/ 0 w 1575413"/>
                <a:gd name="connsiteY0" fmla="*/ 0 h 1707614"/>
                <a:gd name="connsiteX1" fmla="*/ 1575413 w 1575413"/>
                <a:gd name="connsiteY1" fmla="*/ 793214 h 1707614"/>
                <a:gd name="connsiteX2" fmla="*/ 0 w 1575413"/>
                <a:gd name="connsiteY2" fmla="*/ 1707614 h 1707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5413" h="1707614">
                  <a:moveTo>
                    <a:pt x="0" y="0"/>
                  </a:moveTo>
                  <a:cubicBezTo>
                    <a:pt x="787706" y="254306"/>
                    <a:pt x="1575413" y="508612"/>
                    <a:pt x="1575413" y="793214"/>
                  </a:cubicBezTo>
                  <a:cubicBezTo>
                    <a:pt x="1575413" y="1077816"/>
                    <a:pt x="787706" y="1392715"/>
                    <a:pt x="0" y="170761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CB9B7DA-9948-7242-8A55-7603DE34D6CB}"/>
                </a:ext>
              </a:extLst>
            </p:cNvPr>
            <p:cNvSpPr txBox="1"/>
            <p:nvPr/>
          </p:nvSpPr>
          <p:spPr>
            <a:xfrm>
              <a:off x="9760944" y="4814372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B</a:t>
              </a:r>
            </a:p>
          </p:txBody>
        </p:sp>
        <p:sp>
          <p:nvSpPr>
            <p:cNvPr id="77" name="Triangle 76">
              <a:extLst>
                <a:ext uri="{FF2B5EF4-FFF2-40B4-BE49-F238E27FC236}">
                  <a16:creationId xmlns:a16="http://schemas.microsoft.com/office/drawing/2014/main" id="{EDAE9329-1D98-B94E-8F91-EA8701A11E49}"/>
                </a:ext>
              </a:extLst>
            </p:cNvPr>
            <p:cNvSpPr/>
            <p:nvPr/>
          </p:nvSpPr>
          <p:spPr>
            <a:xfrm rot="6308346">
              <a:off x="9809415" y="3342093"/>
              <a:ext cx="105544" cy="8990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D5C7FA6-0589-EA43-847E-7F543B42BFF4}"/>
                  </a:ext>
                </a:extLst>
              </p:cNvPr>
              <p:cNvSpPr txBox="1"/>
              <p:nvPr/>
            </p:nvSpPr>
            <p:spPr>
              <a:xfrm>
                <a:off x="7080026" y="4672768"/>
                <a:ext cx="339686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RU" dirty="0"/>
                  <a:t>e1,e2,e3 are eigenvectors of the </a:t>
                </a:r>
              </a:p>
              <a:p>
                <a:r>
                  <a:rPr lang="en-RU" dirty="0"/>
                  <a:t>magnetic field covariation matrix</a:t>
                </a:r>
              </a:p>
              <a:p>
                <a:endParaRPr lang="en-RU" dirty="0"/>
              </a:p>
              <a:p>
                <a:r>
                  <a:rPr lang="en-RU" dirty="0"/>
                  <a:t>Relations of the corresponding eigenvalues </a:t>
                </a:r>
                <a14:m>
                  <m:oMath xmlns:m="http://schemas.openxmlformats.org/officeDocument/2006/math">
                    <m:r>
                      <a:rPr lang="en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RU" baseline="-25000" dirty="0"/>
                  <a:t>M</a:t>
                </a:r>
                <a:r>
                  <a:rPr lang="en-RU" dirty="0"/>
                  <a:t>/</a:t>
                </a:r>
                <a14:m>
                  <m:oMath xmlns:m="http://schemas.openxmlformats.org/officeDocument/2006/math">
                    <m:r>
                      <a:rPr lang="en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RU" baseline="-25000" dirty="0"/>
                  <a:t>L</a:t>
                </a:r>
                <a:r>
                  <a:rPr lang="en-RU" dirty="0"/>
                  <a:t>,</a:t>
                </a:r>
                <a:r>
                  <a:rPr lang="en-RU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RU" baseline="-25000" dirty="0"/>
                  <a:t>N</a:t>
                </a:r>
                <a:r>
                  <a:rPr lang="en-RU" dirty="0"/>
                  <a:t>/</a:t>
                </a:r>
                <a14:m>
                  <m:oMath xmlns:m="http://schemas.openxmlformats.org/officeDocument/2006/math">
                    <m:r>
                      <a:rPr lang="en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RU" baseline="-25000" dirty="0"/>
                  <a:t>M</a:t>
                </a:r>
                <a:r>
                  <a:rPr lang="en-RU" dirty="0"/>
                  <a:t> show if the L,M,N directions are well-defined</a:t>
                </a:r>
              </a:p>
              <a:p>
                <a:endParaRPr lang="en-RU" dirty="0"/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D5C7FA6-0589-EA43-847E-7F543B42B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026" y="4672768"/>
                <a:ext cx="3396868" cy="2308324"/>
              </a:xfrm>
              <a:prstGeom prst="rect">
                <a:avLst/>
              </a:prstGeom>
              <a:blipFill>
                <a:blip r:embed="rId2"/>
                <a:stretch>
                  <a:fillRect l="-1487" t="-164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107CC58E-D672-5B4F-9C68-36327F9131BA}"/>
              </a:ext>
            </a:extLst>
          </p:cNvPr>
          <p:cNvSpPr txBox="1"/>
          <p:nvPr/>
        </p:nvSpPr>
        <p:spPr>
          <a:xfrm>
            <a:off x="2457048" y="5546492"/>
            <a:ext cx="286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dirty="0"/>
              <a:t>Ecliptic plane related reference frame</a:t>
            </a:r>
          </a:p>
        </p:txBody>
      </p:sp>
      <p:sp>
        <p:nvSpPr>
          <p:cNvPr id="84" name="Snip Same-side Corner of Rectangle 83">
            <a:extLst>
              <a:ext uri="{FF2B5EF4-FFF2-40B4-BE49-F238E27FC236}">
                <a16:creationId xmlns:a16="http://schemas.microsoft.com/office/drawing/2014/main" id="{77B82F0E-36C2-8741-9491-EA6F35FACC10}"/>
              </a:ext>
            </a:extLst>
          </p:cNvPr>
          <p:cNvSpPr/>
          <p:nvPr/>
        </p:nvSpPr>
        <p:spPr>
          <a:xfrm>
            <a:off x="3630693" y="3759666"/>
            <a:ext cx="185194" cy="185195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F6F0B81-7EC2-6D40-A8DE-67CD5F6C9A56}"/>
              </a:ext>
            </a:extLst>
          </p:cNvPr>
          <p:cNvSpPr txBox="1"/>
          <p:nvPr/>
        </p:nvSpPr>
        <p:spPr>
          <a:xfrm>
            <a:off x="3538095" y="387541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SC</a:t>
            </a:r>
          </a:p>
        </p:txBody>
      </p:sp>
      <p:sp>
        <p:nvSpPr>
          <p:cNvPr id="52" name="Snip Same-side Corner of Rectangle 51">
            <a:extLst>
              <a:ext uri="{FF2B5EF4-FFF2-40B4-BE49-F238E27FC236}">
                <a16:creationId xmlns:a16="http://schemas.microsoft.com/office/drawing/2014/main" id="{E0EE8570-41EC-6444-9BAA-A59A28F9EDB3}"/>
              </a:ext>
            </a:extLst>
          </p:cNvPr>
          <p:cNvSpPr/>
          <p:nvPr/>
        </p:nvSpPr>
        <p:spPr>
          <a:xfrm>
            <a:off x="7247759" y="3854985"/>
            <a:ext cx="185194" cy="185195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E0A6BA-00F3-0441-8660-6CEEDBEE87B7}"/>
              </a:ext>
            </a:extLst>
          </p:cNvPr>
          <p:cNvSpPr txBox="1"/>
          <p:nvPr/>
        </p:nvSpPr>
        <p:spPr>
          <a:xfrm>
            <a:off x="7130777" y="400731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4116189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4F92B-2CC8-8C4E-A8FE-5444510C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38" y="510794"/>
            <a:ext cx="6407968" cy="139512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Spectral properties and intermittent events</a:t>
            </a:r>
            <a:endParaRPr lang="en-RU" sz="3600" b="1" dirty="0">
              <a:solidFill>
                <a:srgbClr val="00919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70D8A-D0DA-4B4C-858E-F8DE39E4C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7" r="8715" b="3333"/>
          <a:stretch/>
        </p:blipFill>
        <p:spPr>
          <a:xfrm>
            <a:off x="6986160" y="0"/>
            <a:ext cx="5043916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8EA6CD7-0855-DA40-8B2E-5F68A93D6AF2}"/>
              </a:ext>
            </a:extLst>
          </p:cNvPr>
          <p:cNvGrpSpPr/>
          <p:nvPr/>
        </p:nvGrpSpPr>
        <p:grpSpPr>
          <a:xfrm>
            <a:off x="176269" y="1586428"/>
            <a:ext cx="6586537" cy="4019090"/>
            <a:chOff x="1039371" y="933020"/>
            <a:chExt cx="4717388" cy="27057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9D431F-F721-F342-A9F6-8B3D23D26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56" t="88595" r="49399" b="3628"/>
            <a:stretch/>
          </p:blipFill>
          <p:spPr>
            <a:xfrm>
              <a:off x="1039371" y="3057525"/>
              <a:ext cx="4713085" cy="5812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3DA42E-FFEA-8D42-9695-C04652547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56" t="5063" r="49399" b="64981"/>
            <a:stretch/>
          </p:blipFill>
          <p:spPr>
            <a:xfrm>
              <a:off x="1043674" y="933020"/>
              <a:ext cx="4713085" cy="223880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DA9F759-B5F4-B14E-938A-CAA8D122D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370" y="5641974"/>
            <a:ext cx="5285037" cy="12160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69B72C-6DA0-9942-99FC-4EB8D27F5452}"/>
              </a:ext>
            </a:extLst>
          </p:cNvPr>
          <p:cNvSpPr txBox="1"/>
          <p:nvPr/>
        </p:nvSpPr>
        <p:spPr>
          <a:xfrm>
            <a:off x="319488" y="5530467"/>
            <a:ext cx="2225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2000" b="1" dirty="0"/>
              <a:t>LIM (Local Intermittency Measure)</a:t>
            </a:r>
            <a:r>
              <a:rPr lang="en-RU" sz="2000" dirty="0"/>
              <a:t> </a:t>
            </a:r>
          </a:p>
          <a:p>
            <a:r>
              <a:rPr lang="en-RU" sz="2000" dirty="0"/>
              <a:t>[Farge 1990]:</a:t>
            </a:r>
          </a:p>
        </p:txBody>
      </p:sp>
    </p:spTree>
    <p:extLst>
      <p:ext uri="{BB962C8B-B14F-4D97-AF65-F5344CB8AC3E}">
        <p14:creationId xmlns:p14="http://schemas.microsoft.com/office/powerpoint/2010/main" val="3725583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7D7459-40A4-2E45-B3A9-D97E2BF25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70" t="5738" r="7032" b="4472"/>
          <a:stretch/>
        </p:blipFill>
        <p:spPr>
          <a:xfrm>
            <a:off x="6765594" y="0"/>
            <a:ext cx="4751216" cy="68789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445AAE-72CF-9240-9018-FEBDC1959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04" y="473097"/>
            <a:ext cx="6230657" cy="910859"/>
          </a:xfrm>
        </p:spPr>
        <p:txBody>
          <a:bodyPr>
            <a:normAutofit fontScale="90000"/>
          </a:bodyPr>
          <a:lstStyle/>
          <a:p>
            <a:r>
              <a:rPr lang="en-GB" sz="3800" dirty="0">
                <a:solidFill>
                  <a:srgbClr val="009193"/>
                </a:solidFill>
              </a:rPr>
              <a:t>Detection of the events with strong magnetic field modulus variation</a:t>
            </a:r>
            <a:br>
              <a:rPr lang="en-GB" sz="3600" dirty="0"/>
            </a:br>
            <a:endParaRPr lang="en-RU" sz="36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1D8EF02-052B-AA4C-8233-5CED8F1A6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708" y="2687852"/>
            <a:ext cx="5604418" cy="3184139"/>
          </a:xfrm>
        </p:spPr>
        <p:txBody>
          <a:bodyPr>
            <a:normAutofit fontScale="92500" lnSpcReduction="10000"/>
          </a:bodyPr>
          <a:lstStyle/>
          <a:p>
            <a:r>
              <a:rPr lang="en-RU" sz="2800" dirty="0"/>
              <a:t>    The approach of selecting structures by total energy alone is not complete, as it can miss structures with change in magnetic field modulus. </a:t>
            </a:r>
          </a:p>
          <a:p>
            <a:endParaRPr lang="en-RU" sz="2800" dirty="0"/>
          </a:p>
          <a:p>
            <a:r>
              <a:rPr lang="en-RU" sz="2800" dirty="0"/>
              <a:t>    For completeness, we perform the same analysis on longitudinal magnetic fluctuations.</a:t>
            </a:r>
          </a:p>
          <a:p>
            <a:endParaRPr lang="en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27EB6-686F-464F-ADC7-1CE28F3AA901}"/>
              </a:ext>
            </a:extLst>
          </p:cNvPr>
          <p:cNvSpPr txBox="1"/>
          <p:nvPr/>
        </p:nvSpPr>
        <p:spPr>
          <a:xfrm rot="5400000">
            <a:off x="10601351" y="320618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Random phase signal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DB4B3-71E3-1F4D-AA85-1D63EE2BA44D}"/>
              </a:ext>
            </a:extLst>
          </p:cNvPr>
          <p:cNvSpPr txBox="1"/>
          <p:nvPr/>
        </p:nvSpPr>
        <p:spPr>
          <a:xfrm rot="5400000">
            <a:off x="11366339" y="1122745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789344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4680BB-20A9-0249-AC63-C23858E2D053}"/>
              </a:ext>
            </a:extLst>
          </p:cNvPr>
          <p:cNvSpPr/>
          <p:nvPr/>
        </p:nvSpPr>
        <p:spPr>
          <a:xfrm>
            <a:off x="707746" y="1671170"/>
            <a:ext cx="5069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600" dirty="0">
                <a:solidFill>
                  <a:srgbClr val="009193"/>
                </a:solidFill>
                <a:latin typeface="+mj-lt"/>
                <a:ea typeface="ＭＳ Ｐゴシック" charset="0"/>
              </a:rPr>
              <a:t>Intermittency in space plasma turbulence (MHD)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1DF66C-FCEE-2D4B-A153-DB8DD2279BC0}"/>
              </a:ext>
            </a:extLst>
          </p:cNvPr>
          <p:cNvGrpSpPr/>
          <p:nvPr/>
        </p:nvGrpSpPr>
        <p:grpSpPr>
          <a:xfrm>
            <a:off x="5895109" y="1130300"/>
            <a:ext cx="6538191" cy="5156381"/>
            <a:chOff x="5618076" y="1003984"/>
            <a:chExt cx="6731136" cy="52572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B4BBD8-44CF-344A-9094-3BB2AC8EB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55" t="-648" r="-1055" b="21820"/>
            <a:stretch/>
          </p:blipFill>
          <p:spPr>
            <a:xfrm>
              <a:off x="5715000" y="1497990"/>
              <a:ext cx="6109563" cy="436600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B673DD-9FAE-2045-82EE-3801EBF9F566}"/>
                </a:ext>
              </a:extLst>
            </p:cNvPr>
            <p:cNvSpPr/>
            <p:nvPr/>
          </p:nvSpPr>
          <p:spPr>
            <a:xfrm>
              <a:off x="5693879" y="5738061"/>
              <a:ext cx="6096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RU" sz="1400" dirty="0">
                  <a:solidFill>
                    <a:srgbClr val="211E1E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Matthaeus W.H. et al, “Intermittency, nonlinear dynamics and dissipation in the solar wind and astrophysical plasmas.” </a:t>
              </a:r>
              <a:r>
                <a:rPr lang="en-RU" sz="1400" i="1" dirty="0">
                  <a:solidFill>
                    <a:srgbClr val="211E1E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Phil. Trans. R. Soc. A, </a:t>
              </a:r>
              <a:r>
                <a:rPr lang="en-RU" sz="1400" dirty="0">
                  <a:solidFill>
                    <a:srgbClr val="211E1E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2015.</a:t>
              </a:r>
              <a:endParaRPr lang="en-RU" sz="1400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0115D2F-3C02-4D41-A1AB-DC2F9DF75E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55429" y="3198607"/>
              <a:ext cx="2452657" cy="72554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5E3CDC-91A1-A046-9A04-A170B0228FC9}"/>
                </a:ext>
              </a:extLst>
            </p:cNvPr>
            <p:cNvSpPr/>
            <p:nvPr/>
          </p:nvSpPr>
          <p:spPr>
            <a:xfrm>
              <a:off x="5618076" y="1003984"/>
              <a:ext cx="6731136" cy="345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" sz="1600" dirty="0">
                <a:solidFill>
                  <a:srgbClr val="0070C0"/>
                </a:solidFill>
                <a:highlight>
                  <a:srgbClr val="FFFF00"/>
                </a:highlight>
              </a:endParaRPr>
            </a:p>
          </p:txBody>
        </p:sp>
        <p:cxnSp>
          <p:nvCxnSpPr>
            <p:cNvPr id="27" name="Straight Arrow Connector 11">
              <a:extLst>
                <a:ext uri="{FF2B5EF4-FFF2-40B4-BE49-F238E27FC236}">
                  <a16:creationId xmlns:a16="http://schemas.microsoft.com/office/drawing/2014/main" id="{22A88482-50E6-B149-9EFE-1233647792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06149" y="3349741"/>
              <a:ext cx="597409" cy="574411"/>
            </a:xfrm>
            <a:prstGeom prst="straightConnector1">
              <a:avLst/>
            </a:prstGeom>
            <a:ln w="38100">
              <a:solidFill>
                <a:srgbClr val="A644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11">
              <a:extLst>
                <a:ext uri="{FF2B5EF4-FFF2-40B4-BE49-F238E27FC236}">
                  <a16:creationId xmlns:a16="http://schemas.microsoft.com/office/drawing/2014/main" id="{824014E8-342B-8543-92CF-AA48263AC24F}"/>
                </a:ext>
              </a:extLst>
            </p:cNvPr>
            <p:cNvCxnSpPr>
              <a:cxnSpLocks/>
            </p:cNvCxnSpPr>
            <p:nvPr/>
          </p:nvCxnSpPr>
          <p:spPr>
            <a:xfrm>
              <a:off x="10769220" y="3349741"/>
              <a:ext cx="0" cy="574411"/>
            </a:xfrm>
            <a:prstGeom prst="straightConnector1">
              <a:avLst/>
            </a:prstGeom>
            <a:ln w="38100">
              <a:solidFill>
                <a:srgbClr val="1A30C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6386087-1C69-4F49-A309-539A3D862167}"/>
              </a:ext>
            </a:extLst>
          </p:cNvPr>
          <p:cNvSpPr txBox="1"/>
          <p:nvPr/>
        </p:nvSpPr>
        <p:spPr>
          <a:xfrm>
            <a:off x="806930" y="3206416"/>
            <a:ext cx="4643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400" dirty="0"/>
              <a:t>• </a:t>
            </a:r>
            <a:r>
              <a:rPr lang="en-US" sz="2400" dirty="0">
                <a:cs typeface="Adobe Devanagari" panose="02040503050201020203" pitchFamily="18" charset="77"/>
              </a:rPr>
              <a:t>Intermittency is due to appearance of coherent structures.</a:t>
            </a:r>
            <a:endParaRPr lang="fr-FR" sz="2400" dirty="0">
              <a:cs typeface="Adobe Devanagari" panose="02040503050201020203" pitchFamily="18" charset="77"/>
            </a:endParaRPr>
          </a:p>
          <a:p>
            <a:endParaRPr lang="en-US" sz="2400" dirty="0"/>
          </a:p>
          <a:p>
            <a:r>
              <a:rPr lang="en-US" sz="2400" dirty="0"/>
              <a:t>What is the nature of coherent structures in the solar wind at MHD and kinetic scales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D9D65B-9823-9245-9BA2-D358F7E0A938}"/>
              </a:ext>
            </a:extLst>
          </p:cNvPr>
          <p:cNvSpPr/>
          <p:nvPr/>
        </p:nvSpPr>
        <p:spPr>
          <a:xfrm>
            <a:off x="7085825" y="1254169"/>
            <a:ext cx="390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Current density in 2D MHD simulations:</a:t>
            </a:r>
          </a:p>
        </p:txBody>
      </p:sp>
    </p:spTree>
    <p:extLst>
      <p:ext uri="{BB962C8B-B14F-4D97-AF65-F5344CB8AC3E}">
        <p14:creationId xmlns:p14="http://schemas.microsoft.com/office/powerpoint/2010/main" val="2177096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E39C-14DC-2E40-87C1-864CE0EF9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36" y="869065"/>
            <a:ext cx="3757163" cy="1238388"/>
          </a:xfrm>
        </p:spPr>
        <p:txBody>
          <a:bodyPr>
            <a:normAutofit fontScale="90000"/>
          </a:bodyPr>
          <a:lstStyle/>
          <a:p>
            <a:r>
              <a:rPr lang="en-RU" dirty="0">
                <a:solidFill>
                  <a:srgbClr val="009193"/>
                </a:solidFill>
              </a:rPr>
              <a:t>Eigenvalues histograms from MHD to subion scales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0068C4-00C3-1E4A-B2C4-A183C52D3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161" y="2496000"/>
            <a:ext cx="4905390" cy="3584576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dirty="0">
                <a:solidFill>
                  <a:srgbClr val="009193"/>
                </a:solidFill>
              </a:rPr>
              <a:t>Green area </a:t>
            </a:r>
            <a:r>
              <a:rPr lang="en-RU" dirty="0"/>
              <a:t>– rotational discontinuities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dirty="0">
                <a:solidFill>
                  <a:srgbClr val="0070C0"/>
                </a:solidFill>
              </a:rPr>
              <a:t>Blue area </a:t>
            </a:r>
            <a:r>
              <a:rPr lang="en-RU" dirty="0"/>
              <a:t>– Alfven vortexes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dirty="0">
                <a:solidFill>
                  <a:srgbClr val="FF0000"/>
                </a:solidFill>
              </a:rPr>
              <a:t>Red area </a:t>
            </a:r>
            <a:r>
              <a:rPr lang="en-RU" dirty="0"/>
              <a:t>– tangential discontinuities/magnetic holes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RU" dirty="0"/>
          </a:p>
          <a:p>
            <a:pPr marL="0" indent="0"/>
            <a:r>
              <a:rPr lang="en-RU" dirty="0"/>
              <a:t>At the largest scales the rotational discontinuities and vortexes dominate.</a:t>
            </a:r>
          </a:p>
          <a:p>
            <a:pPr marL="0" indent="0"/>
            <a:endParaRPr lang="en-RU" dirty="0"/>
          </a:p>
          <a:p>
            <a:pPr marL="0" indent="0"/>
            <a:r>
              <a:rPr lang="en-RU" dirty="0"/>
              <a:t>At the ion scales the vortexes are dominant.</a:t>
            </a:r>
          </a:p>
          <a:p>
            <a:pPr marL="0" indent="0"/>
            <a:endParaRPr lang="en-RU" dirty="0"/>
          </a:p>
          <a:p>
            <a:pPr marL="0" indent="0"/>
            <a:r>
              <a:rPr lang="en-RU" dirty="0"/>
              <a:t>The population of tangential discontinuities/ magnetic holes increases towards the smallest scales.</a:t>
            </a:r>
          </a:p>
          <a:p>
            <a:pPr marL="0" indent="0"/>
            <a:endParaRPr lang="en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49F44-D5CA-244C-A600-0F2FAFC4C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664" y="0"/>
            <a:ext cx="648638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9D5BFA-CC09-8F43-86A3-638729E79781}"/>
              </a:ext>
            </a:extLst>
          </p:cNvPr>
          <p:cNvSpPr/>
          <p:nvPr/>
        </p:nvSpPr>
        <p:spPr>
          <a:xfrm>
            <a:off x="10190823" y="902208"/>
            <a:ext cx="672249" cy="576918"/>
          </a:xfrm>
          <a:prstGeom prst="rect">
            <a:avLst/>
          </a:prstGeom>
          <a:solidFill>
            <a:srgbClr val="00FB92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F00B85-7DB8-B145-96AE-D3356AC537C6}"/>
              </a:ext>
            </a:extLst>
          </p:cNvPr>
          <p:cNvSpPr/>
          <p:nvPr/>
        </p:nvSpPr>
        <p:spPr>
          <a:xfrm>
            <a:off x="10204852" y="353568"/>
            <a:ext cx="463148" cy="536448"/>
          </a:xfrm>
          <a:prstGeom prst="rect">
            <a:avLst/>
          </a:prstGeom>
          <a:solidFill>
            <a:srgbClr val="FF7E79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36C453-929A-9842-8FC3-1BF6B93D2FBB}"/>
              </a:ext>
            </a:extLst>
          </p:cNvPr>
          <p:cNvSpPr/>
          <p:nvPr/>
        </p:nvSpPr>
        <p:spPr>
          <a:xfrm>
            <a:off x="10204704" y="1170432"/>
            <a:ext cx="1304544" cy="304800"/>
          </a:xfrm>
          <a:prstGeom prst="rect">
            <a:avLst/>
          </a:prstGeom>
          <a:solidFill>
            <a:srgbClr val="7A81FF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90862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CD1A9A-DA43-834F-8B95-5D1A2326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84"/>
          <a:stretch/>
        </p:blipFill>
        <p:spPr>
          <a:xfrm>
            <a:off x="4084020" y="142875"/>
            <a:ext cx="8107980" cy="671512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B0FB878-0980-0B44-B6BB-2BDE3B16F251}"/>
              </a:ext>
            </a:extLst>
          </p:cNvPr>
          <p:cNvSpPr txBox="1">
            <a:spLocks/>
          </p:cNvSpPr>
          <p:nvPr/>
        </p:nvSpPr>
        <p:spPr>
          <a:xfrm>
            <a:off x="415261" y="1985963"/>
            <a:ext cx="3985289" cy="45946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62500" lnSpcReduction="20000"/>
          </a:bodyPr>
          <a:lstStyle>
            <a:lvl1pPr marL="22860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900" dirty="0">
                <a:solidFill>
                  <a:srgbClr val="009193"/>
                </a:solidFill>
              </a:rPr>
              <a:t>Upper left area </a:t>
            </a:r>
            <a:r>
              <a:rPr lang="en-RU" sz="2900" dirty="0"/>
              <a:t>– rotational discontinuities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900" dirty="0">
                <a:solidFill>
                  <a:srgbClr val="0070C0"/>
                </a:solidFill>
              </a:rPr>
              <a:t>Lower elongated rectangle </a:t>
            </a:r>
            <a:r>
              <a:rPr lang="en-RU" sz="2900" dirty="0"/>
              <a:t>– Alfven vortexes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900" dirty="0">
                <a:solidFill>
                  <a:srgbClr val="FF0000"/>
                </a:solidFill>
              </a:rPr>
              <a:t>Area at the zero vicinity </a:t>
            </a:r>
            <a:r>
              <a:rPr lang="en-RU" sz="2900" dirty="0"/>
              <a:t>– tangential discontinuities/magnetic holes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RU" sz="2900" dirty="0"/>
          </a:p>
          <a:p>
            <a:pPr marL="0" indent="0"/>
            <a:r>
              <a:rPr lang="en-RU" sz="2900" dirty="0"/>
              <a:t>Both MVA eigenvalue ratios allow to distinguish between different types of structures.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RU" sz="2900" dirty="0"/>
          </a:p>
          <a:p>
            <a:pPr marL="0" indent="0"/>
            <a:r>
              <a:rPr lang="en-RU" sz="2900" dirty="0"/>
              <a:t>At the largest scales the rotational discontinuities and vortexes dominate.</a:t>
            </a:r>
          </a:p>
          <a:p>
            <a:pPr marL="0" indent="0"/>
            <a:endParaRPr lang="en-RU" sz="2900" dirty="0"/>
          </a:p>
          <a:p>
            <a:pPr marL="0" indent="0"/>
            <a:r>
              <a:rPr lang="en-RU" sz="2900" dirty="0"/>
              <a:t>At the ion scales the vortexes are dominant.</a:t>
            </a:r>
          </a:p>
          <a:p>
            <a:pPr marL="0" indent="0"/>
            <a:endParaRPr lang="en-RU" sz="2900" dirty="0"/>
          </a:p>
          <a:p>
            <a:pPr marL="0" indent="0"/>
            <a:r>
              <a:rPr lang="en-RU" sz="2900" dirty="0"/>
              <a:t>The population of tangential discontinuities/ magnetic holes increases towards the smallest scales.</a:t>
            </a:r>
          </a:p>
          <a:p>
            <a:pPr marL="0" indent="0"/>
            <a:endParaRPr lang="en-R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A76C31-AED2-9B49-A00A-6D9EDB716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61" y="511877"/>
            <a:ext cx="3757163" cy="1238388"/>
          </a:xfrm>
        </p:spPr>
        <p:txBody>
          <a:bodyPr>
            <a:normAutofit fontScale="90000"/>
          </a:bodyPr>
          <a:lstStyle/>
          <a:p>
            <a:r>
              <a:rPr lang="en-RU" dirty="0">
                <a:solidFill>
                  <a:srgbClr val="009193"/>
                </a:solidFill>
              </a:rPr>
              <a:t>Amplitude anisotropy from MHD to subion scales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D40DE1-3EA9-7F48-8E5B-6639B2CE29B1}"/>
              </a:ext>
            </a:extLst>
          </p:cNvPr>
          <p:cNvSpPr/>
          <p:nvPr/>
        </p:nvSpPr>
        <p:spPr>
          <a:xfrm>
            <a:off x="10403156" y="485770"/>
            <a:ext cx="463148" cy="536448"/>
          </a:xfrm>
          <a:prstGeom prst="rect">
            <a:avLst/>
          </a:prstGeom>
          <a:solidFill>
            <a:srgbClr val="FF7E79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C44184-1C90-2B4F-8317-C85CC2B9C0A0}"/>
              </a:ext>
            </a:extLst>
          </p:cNvPr>
          <p:cNvSpPr txBox="1"/>
          <p:nvPr/>
        </p:nvSpPr>
        <p:spPr>
          <a:xfrm>
            <a:off x="2291508" y="154236"/>
            <a:ext cx="1774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600 total</a:t>
            </a:r>
          </a:p>
          <a:p>
            <a:r>
              <a:rPr lang="en-RU" dirty="0"/>
              <a:t>160compressible</a:t>
            </a:r>
          </a:p>
        </p:txBody>
      </p:sp>
    </p:spTree>
    <p:extLst>
      <p:ext uri="{BB962C8B-B14F-4D97-AF65-F5344CB8AC3E}">
        <p14:creationId xmlns:p14="http://schemas.microsoft.com/office/powerpoint/2010/main" val="788085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226829" y="234389"/>
            <a:ext cx="5713228" cy="155944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Iroshnikov-Kraichnan</a:t>
            </a:r>
            <a:r>
              <a:rPr lang="en-US" dirty="0">
                <a:solidFill>
                  <a:srgbClr val="0070C0"/>
                </a:solidFill>
              </a:rPr>
              <a:t> (IK) model (1963,1965)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D0B40-C025-1C41-B618-1893C6AF141E}"/>
              </a:ext>
            </a:extLst>
          </p:cNvPr>
          <p:cNvSpPr/>
          <p:nvPr/>
        </p:nvSpPr>
        <p:spPr>
          <a:xfrm>
            <a:off x="241006" y="1828911"/>
            <a:ext cx="5372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Incompressible MHD in terms of the Elsasser variables with B</a:t>
            </a:r>
            <a:r>
              <a:rPr lang="en-GB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7966B-D3C7-3B4B-AB63-151C99E37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530" y="5321490"/>
            <a:ext cx="3281447" cy="4404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AC41FD-9F29-644C-8A5B-EF797820BFE4}"/>
              </a:ext>
            </a:extLst>
          </p:cNvPr>
          <p:cNvSpPr/>
          <p:nvPr/>
        </p:nvSpPr>
        <p:spPr>
          <a:xfrm>
            <a:off x="274085" y="3751566"/>
            <a:ext cx="5372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Only oppositely propagating Alfven wave packets interact nonlinearly: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EAD4AA5-02E8-5649-8D59-848ED287D822}"/>
                  </a:ext>
                </a:extLst>
              </p14:cNvPr>
              <p14:cNvContentPartPr/>
              <p14:nvPr/>
            </p14:nvContentPartPr>
            <p14:xfrm>
              <a:off x="815072" y="4855717"/>
              <a:ext cx="1909577" cy="1092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EAD4AA5-02E8-5649-8D59-848ED287D8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6071" y="4846720"/>
                <a:ext cx="1927218" cy="11105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3FB5DC9-D590-6041-9B1C-199331C0A32C}"/>
                  </a:ext>
                </a:extLst>
              </p14:cNvPr>
              <p14:cNvContentPartPr/>
              <p14:nvPr/>
            </p14:nvContentPartPr>
            <p14:xfrm>
              <a:off x="3328079" y="5011321"/>
              <a:ext cx="1717920" cy="1279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3FB5DC9-D590-6041-9B1C-199331C0A3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19079" y="5002320"/>
                <a:ext cx="1735560" cy="1296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AED964-30F8-4B4E-8263-2CC93A7EBCF0}"/>
                  </a:ext>
                </a:extLst>
              </p14:cNvPr>
              <p14:cNvContentPartPr/>
              <p14:nvPr/>
            </p14:nvContentPartPr>
            <p14:xfrm>
              <a:off x="3452941" y="5011300"/>
              <a:ext cx="381600" cy="122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AED964-30F8-4B4E-8263-2CC93A7EBCF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3941" y="5002291"/>
                <a:ext cx="399240" cy="1405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DE9F1B5-0F25-8243-A999-0D8FE7634040}"/>
                  </a:ext>
                </a:extLst>
              </p14:cNvPr>
              <p14:cNvContentPartPr/>
              <p14:nvPr/>
            </p14:nvContentPartPr>
            <p14:xfrm>
              <a:off x="2036691" y="5096260"/>
              <a:ext cx="430560" cy="1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DE9F1B5-0F25-8243-A999-0D8FE763404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27691" y="5087260"/>
                <a:ext cx="44820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6F22DBF-E562-4F40-B3FA-E163C99E4810}"/>
                  </a:ext>
                </a:extLst>
              </p14:cNvPr>
              <p14:cNvContentPartPr/>
              <p14:nvPr/>
            </p14:nvContentPartPr>
            <p14:xfrm>
              <a:off x="2403975" y="5022340"/>
              <a:ext cx="120960" cy="1584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6F22DBF-E562-4F40-B3FA-E163C99E481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94975" y="5013340"/>
                <a:ext cx="138600" cy="176040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43B377-DB42-BF4B-8C60-8870A7B66A43}"/>
              </a:ext>
            </a:extLst>
          </p:cNvPr>
          <p:cNvCxnSpPr/>
          <p:nvPr/>
        </p:nvCxnSpPr>
        <p:spPr>
          <a:xfrm>
            <a:off x="3345713" y="6308651"/>
            <a:ext cx="155944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9842EF-B09C-2248-9E09-EF0663FF75E5}"/>
              </a:ext>
            </a:extLst>
          </p:cNvPr>
          <p:cNvSpPr txBox="1"/>
          <p:nvPr/>
        </p:nvSpPr>
        <p:spPr>
          <a:xfrm>
            <a:off x="3440224" y="4574365"/>
            <a:ext cx="476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2400" b="1" dirty="0"/>
              <a:t>V</a:t>
            </a:r>
            <a:r>
              <a:rPr lang="en-RU" sz="2400" b="1" baseline="-250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CFA6F9-7216-2A4B-B1DA-FE98761B748E}"/>
              </a:ext>
            </a:extLst>
          </p:cNvPr>
          <p:cNvSpPr txBox="1"/>
          <p:nvPr/>
        </p:nvSpPr>
        <p:spPr>
          <a:xfrm>
            <a:off x="2093846" y="4575640"/>
            <a:ext cx="476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2400" b="1" dirty="0"/>
              <a:t>V</a:t>
            </a:r>
            <a:r>
              <a:rPr lang="en-RU" sz="2400" b="1" baseline="-25000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F49B8D-D4FB-D641-9A2C-1FBE5AB43E31}"/>
                  </a:ext>
                </a:extLst>
              </p:cNvPr>
              <p:cNvSpPr txBox="1"/>
              <p:nvPr/>
            </p:nvSpPr>
            <p:spPr>
              <a:xfrm>
                <a:off x="3856076" y="6447632"/>
                <a:ext cx="4267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RU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</m:oMath>
                  </m:oMathPara>
                </a14:m>
                <a:endParaRPr lang="en-RU" sz="24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3F49B8D-D4FB-D641-9A2C-1FBE5AB43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076" y="6447632"/>
                <a:ext cx="42671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D40F0CC-9D76-CA44-9BDD-79F7FFBFF408}"/>
              </a:ext>
            </a:extLst>
          </p:cNvPr>
          <p:cNvSpPr txBox="1"/>
          <p:nvPr/>
        </p:nvSpPr>
        <p:spPr>
          <a:xfrm>
            <a:off x="6570242" y="1004822"/>
            <a:ext cx="6110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Amplitude v</a:t>
            </a:r>
            <a:r>
              <a:rPr lang="en-RU" sz="1600" dirty="0"/>
              <a:t>ariation after one interaction: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A30C8A-CFF9-8A46-A998-0C275D26E3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7546" y="1540379"/>
            <a:ext cx="2577905" cy="35733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78EA361-F317-F547-AE4C-240DAC31EB50}"/>
              </a:ext>
            </a:extLst>
          </p:cNvPr>
          <p:cNvCxnSpPr>
            <a:cxnSpLocks/>
          </p:cNvCxnSpPr>
          <p:nvPr/>
        </p:nvCxnSpPr>
        <p:spPr>
          <a:xfrm>
            <a:off x="4594047" y="5042977"/>
            <a:ext cx="0" cy="12333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C4D1B3-A3E8-A34F-95E1-7D9800E39DB3}"/>
                  </a:ext>
                </a:extLst>
              </p:cNvPr>
              <p:cNvSpPr txBox="1"/>
              <p:nvPr/>
            </p:nvSpPr>
            <p:spPr>
              <a:xfrm>
                <a:off x="4603253" y="5238124"/>
                <a:ext cx="11224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RU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RU" sz="2400" dirty="0"/>
                  <a:t>V</a:t>
                </a:r>
                <a14:m>
                  <m:oMath xmlns:m="http://schemas.openxmlformats.org/officeDocument/2006/math">
                    <m:r>
                      <a:rPr lang="en-RU" sz="2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RU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m:rPr>
                        <m:nor/>
                      </m:rPr>
                      <a:rPr lang="en-US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</m:oMath>
                </a14:m>
                <a:endParaRPr lang="en-RU" sz="2400" b="1" baseline="-25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C4D1B3-A3E8-A34F-95E1-7D9800E39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253" y="5238124"/>
                <a:ext cx="1122423" cy="461665"/>
              </a:xfrm>
              <a:prstGeom prst="rect">
                <a:avLst/>
              </a:prstGeom>
              <a:blipFill>
                <a:blip r:embed="rId16"/>
                <a:stretch>
                  <a:fillRect l="-2247" t="-8108" r="-1124" b="-2973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1792C53-FACD-AA4D-9BCF-4707BCFD5481}"/>
                  </a:ext>
                </a:extLst>
              </p:cNvPr>
              <p:cNvSpPr/>
              <p:nvPr/>
            </p:nvSpPr>
            <p:spPr>
              <a:xfrm>
                <a:off x="326861" y="6122838"/>
                <a:ext cx="2186111" cy="4833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RU" sz="1600" dirty="0"/>
                  <a:t>Interaction time: </a:t>
                </a:r>
                <a14:m>
                  <m:oMath xmlns:m="http://schemas.openxmlformats.org/officeDocument/2006/math">
                    <m:r>
                      <a:rPr lang="en-RU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endParaRPr lang="en-RU" sz="16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1792C53-FACD-AA4D-9BCF-4707BCFD54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61" y="6122838"/>
                <a:ext cx="2186111" cy="483337"/>
              </a:xfrm>
              <a:prstGeom prst="rect">
                <a:avLst/>
              </a:prstGeom>
              <a:blipFill>
                <a:blip r:embed="rId17"/>
                <a:stretch>
                  <a:fillRect l="-115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B060C5A0-194B-684D-97EE-C0D1BF4452B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1628"/>
          <a:stretch/>
        </p:blipFill>
        <p:spPr>
          <a:xfrm>
            <a:off x="7153439" y="3668203"/>
            <a:ext cx="3473008" cy="2841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B431519-C303-D548-9622-DD4B87CC244E}"/>
              </a:ext>
            </a:extLst>
          </p:cNvPr>
          <p:cNvSpPr txBox="1"/>
          <p:nvPr/>
        </p:nvSpPr>
        <p:spPr>
          <a:xfrm>
            <a:off x="6517233" y="2019090"/>
            <a:ext cx="5684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Changes in wave packet amplitude are random. </a:t>
            </a:r>
          </a:p>
          <a:p>
            <a:r>
              <a:rPr lang="en-US" sz="1600" dirty="0"/>
              <a:t>Wave packet dissipates after N interactions:</a:t>
            </a:r>
            <a:endParaRPr lang="en-RU" sz="16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EC05CE8-C45F-784B-9FA1-6161DA4E91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58093" y="2746345"/>
            <a:ext cx="1938199" cy="32722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8F8D3C0-70D2-784C-A6B2-1C3CA0C999D1}"/>
              </a:ext>
            </a:extLst>
          </p:cNvPr>
          <p:cNvSpPr/>
          <p:nvPr/>
        </p:nvSpPr>
        <p:spPr>
          <a:xfrm>
            <a:off x="6535084" y="3157524"/>
            <a:ext cx="42528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Time of the energy transfer to the smaller scales:</a:t>
            </a:r>
            <a:endParaRPr lang="en-RU" sz="16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B8921D-7188-694A-83C3-34ECEA68BEB5}"/>
              </a:ext>
            </a:extLst>
          </p:cNvPr>
          <p:cNvSpPr/>
          <p:nvPr/>
        </p:nvSpPr>
        <p:spPr>
          <a:xfrm>
            <a:off x="6553985" y="4011991"/>
            <a:ext cx="35457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Assuming constant energy transfer rate: </a:t>
            </a:r>
            <a:endParaRPr lang="en-RU" sz="16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F7466B3-1DE5-4244-AB5E-EEC29746FD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22938" y="4452733"/>
            <a:ext cx="1693273" cy="32473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4661221-2C0D-7D45-832F-0AAFA7E94D85}"/>
              </a:ext>
            </a:extLst>
          </p:cNvPr>
          <p:cNvSpPr/>
          <p:nvPr/>
        </p:nvSpPr>
        <p:spPr>
          <a:xfrm>
            <a:off x="6544537" y="4930191"/>
            <a:ext cx="40434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This yields to power spectrum with index -3/2:</a:t>
            </a:r>
            <a:endParaRPr lang="en-RU" sz="16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04F4DE-4FCF-C545-9E01-E2F0F3943E03}"/>
              </a:ext>
            </a:extLst>
          </p:cNvPr>
          <p:cNvCxnSpPr>
            <a:cxnSpLocks/>
          </p:cNvCxnSpPr>
          <p:nvPr/>
        </p:nvCxnSpPr>
        <p:spPr>
          <a:xfrm>
            <a:off x="3676409" y="3300219"/>
            <a:ext cx="0" cy="5088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41CB1543-11A9-B240-BAAE-8A194253F452}"/>
              </a:ext>
            </a:extLst>
          </p:cNvPr>
          <p:cNvSpPr/>
          <p:nvPr/>
        </p:nvSpPr>
        <p:spPr>
          <a:xfrm>
            <a:off x="6546303" y="5769495"/>
            <a:ext cx="4672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IK model describes isotropic MHD turbulent cascade </a:t>
            </a:r>
            <a:endParaRPr lang="en-RU" sz="1600" b="1" dirty="0"/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6C11A55-1ACB-0D44-8E1B-35ECE732473F}"/>
              </a:ext>
            </a:extLst>
          </p:cNvPr>
          <p:cNvCxnSpPr>
            <a:cxnSpLocks/>
          </p:cNvCxnSpPr>
          <p:nvPr/>
        </p:nvCxnSpPr>
        <p:spPr>
          <a:xfrm>
            <a:off x="614902" y="5459896"/>
            <a:ext cx="4692929" cy="352856"/>
          </a:xfrm>
          <a:prstGeom prst="curvedConnector3">
            <a:avLst>
              <a:gd name="adj1" fmla="val 51312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7CC8C50-20F7-004F-B7BC-DAB516986FA0}"/>
                  </a:ext>
                </a:extLst>
              </p:cNvPr>
              <p:cNvSpPr/>
              <p:nvPr/>
            </p:nvSpPr>
            <p:spPr>
              <a:xfrm>
                <a:off x="414611" y="2742771"/>
                <a:ext cx="5668155" cy="8391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RU" sz="240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RU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RU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RU" sz="240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</m:num>
                        <m:den>
                          <m:r>
                            <a:rPr lang="en-RU" sz="24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RU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RU" sz="2400">
                          <a:latin typeface="Cambria Math" panose="02040503050406030204" pitchFamily="18" charset="0"/>
                        </a:rPr>
                        <m:t>∓</m:t>
                      </m:r>
                      <m:sSub>
                        <m:sSubPr>
                          <m:ctrlPr>
                            <a:rPr lang="en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RU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RU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RU" sz="2400">
                          <a:latin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RU" sz="2400"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RU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RU" sz="240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RU" sz="240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RU" sz="2400">
                          <a:latin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RU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RU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RU" sz="240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RU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RU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RU" sz="2400">
                                  <a:latin typeface="Cambria Math" panose="02040503050406030204" pitchFamily="18" charset="0"/>
                                </a:rPr>
                                <m:t>∓</m:t>
                              </m:r>
                            </m:sup>
                          </m:sSup>
                          <m:r>
                            <a:rPr lang="en-RU" sz="240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RU" sz="24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sSup>
                        <m:sSupPr>
                          <m:ctrlPr>
                            <a:rPr lang="en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RU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RU" sz="240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RU" sz="24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RU" sz="2400" i="1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RU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7CC8C50-20F7-004F-B7BC-DAB516986F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11" y="2742771"/>
                <a:ext cx="5668155" cy="839140"/>
              </a:xfrm>
              <a:prstGeom prst="rect">
                <a:avLst/>
              </a:prstGeom>
              <a:blipFill>
                <a:blip r:embed="rId21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6B1580-5968-764E-B830-8B810FA8500D}"/>
                  </a:ext>
                </a:extLst>
              </p:cNvPr>
              <p:cNvSpPr/>
              <p:nvPr/>
            </p:nvSpPr>
            <p:spPr>
              <a:xfrm>
                <a:off x="478533" y="2376489"/>
                <a:ext cx="2107565" cy="4662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RU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RU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RU" sz="240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RU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RU" sz="2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RU" sz="24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RU" sz="240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RU" sz="2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RU" sz="24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RU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6B1580-5968-764E-B830-8B810FA85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33" y="2376489"/>
                <a:ext cx="2107565" cy="466281"/>
              </a:xfrm>
              <a:prstGeom prst="rect">
                <a:avLst/>
              </a:prstGeom>
              <a:blipFill>
                <a:blip r:embed="rId22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882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143895" y="204218"/>
            <a:ext cx="5902844" cy="79611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Critically balanced model 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of </a:t>
            </a:r>
            <a:r>
              <a:rPr lang="en-US" sz="3200" dirty="0" err="1">
                <a:solidFill>
                  <a:srgbClr val="0070C0"/>
                </a:solidFill>
              </a:rPr>
              <a:t>Goldreich</a:t>
            </a:r>
            <a:r>
              <a:rPr lang="en-US" sz="3200" dirty="0">
                <a:solidFill>
                  <a:srgbClr val="0070C0"/>
                </a:solidFill>
              </a:rPr>
              <a:t> &amp; Sridhar (1995)</a:t>
            </a:r>
            <a:r>
              <a:rPr lang="ru-RU" sz="3200" dirty="0">
                <a:solidFill>
                  <a:srgbClr val="0070C0"/>
                </a:solidFill>
              </a:rPr>
              <a:t> </a:t>
            </a:r>
            <a:endParaRPr sz="32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0F5D3-680A-3A47-9656-8D65E7578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095"/>
          <a:stretch/>
        </p:blipFill>
        <p:spPr>
          <a:xfrm>
            <a:off x="6025115" y="4655404"/>
            <a:ext cx="6166884" cy="1679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4716C-637F-684E-B2A7-1D37DE88A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14" t="3704" r="26274" b="33411"/>
          <a:stretch/>
        </p:blipFill>
        <p:spPr>
          <a:xfrm>
            <a:off x="9691173" y="1751893"/>
            <a:ext cx="2500827" cy="29442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97B132-0162-DC43-A77A-CAF8D6675428}"/>
              </a:ext>
            </a:extLst>
          </p:cNvPr>
          <p:cNvSpPr/>
          <p:nvPr/>
        </p:nvSpPr>
        <p:spPr>
          <a:xfrm>
            <a:off x="0" y="1812730"/>
            <a:ext cx="5984635" cy="435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2133" dirty="0">
                <a:solidFill>
                  <a:srgbClr val="0070C0"/>
                </a:solidFill>
              </a:rPr>
              <a:t>Incompressible, Alfvenic (</a:t>
            </a:r>
            <a:r>
              <a:rPr lang="en-GB" sz="2133" dirty="0" err="1">
                <a:solidFill>
                  <a:srgbClr val="0070C0"/>
                </a:solidFill>
              </a:rPr>
              <a:t>dV</a:t>
            </a:r>
            <a:r>
              <a:rPr lang="en-GB" sz="2133" dirty="0">
                <a:solidFill>
                  <a:srgbClr val="0070C0"/>
                </a:solidFill>
              </a:rPr>
              <a:t>=dB), anisotropic</a:t>
            </a:r>
            <a:r>
              <a:rPr lang="en-GB" sz="2133" dirty="0">
                <a:solidFill>
                  <a:schemeClr val="bg2"/>
                </a:solidFill>
              </a:rPr>
              <a:t> </a:t>
            </a:r>
            <a:r>
              <a:rPr lang="en-GB" sz="2133" dirty="0">
                <a:solidFill>
                  <a:srgbClr val="0070C0"/>
                </a:solidFill>
              </a:rPr>
              <a:t>turbulence</a:t>
            </a:r>
            <a:r>
              <a:rPr lang="en-GB" sz="2133" dirty="0"/>
              <a:t> in presence </a:t>
            </a:r>
            <a:r>
              <a:rPr lang="en-US" sz="2133" dirty="0"/>
              <a:t>of large scale magnetic field </a:t>
            </a:r>
            <a:r>
              <a:rPr lang="en-US" sz="2133" b="1" dirty="0"/>
              <a:t>B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US" sz="2133" b="1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2133" dirty="0"/>
              <a:t>The eddies become</a:t>
            </a:r>
            <a:r>
              <a:rPr lang="en-GB" sz="2133" dirty="0"/>
              <a:t> anisotropic with scales </a:t>
            </a:r>
            <a:r>
              <a:rPr lang="el-GR" sz="2133" dirty="0"/>
              <a:t>λ </a:t>
            </a:r>
            <a:r>
              <a:rPr lang="en-GB" sz="2133" dirty="0"/>
              <a:t>transverse to </a:t>
            </a:r>
            <a:r>
              <a:rPr lang="en-GB" sz="2133" b="1" dirty="0"/>
              <a:t>B </a:t>
            </a:r>
            <a:r>
              <a:rPr lang="en-GB" sz="2133" dirty="0"/>
              <a:t>and l parallel to </a:t>
            </a:r>
            <a:r>
              <a:rPr lang="en-GB" sz="2133" b="1" dirty="0"/>
              <a:t>B</a:t>
            </a:r>
            <a:r>
              <a:rPr lang="en-GB" sz="2133" dirty="0"/>
              <a:t>, </a:t>
            </a:r>
            <a:r>
              <a:rPr lang="el-GR" sz="2133" dirty="0"/>
              <a:t>λ </a:t>
            </a:r>
            <a:r>
              <a:rPr lang="en-US" sz="2133" dirty="0"/>
              <a:t>&lt;</a:t>
            </a:r>
            <a:r>
              <a:rPr lang="el-GR" sz="2133" dirty="0"/>
              <a:t> </a:t>
            </a:r>
            <a:r>
              <a:rPr lang="en-GB" sz="2133" dirty="0"/>
              <a:t>l (i.e. the eddies are elongated along the average magnetic field).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GB" sz="2133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GB" sz="2133" b="1" dirty="0"/>
              <a:t>Critical balance condition</a:t>
            </a:r>
            <a:r>
              <a:rPr lang="en-GB" sz="2133" dirty="0"/>
              <a:t>: linear (along B) and non-linear (perp to B) times are of the same order:</a:t>
            </a:r>
          </a:p>
          <a:p>
            <a:r>
              <a:rPr lang="en-GB" sz="2133" b="1" dirty="0"/>
              <a:t>             </a:t>
            </a:r>
            <a:r>
              <a:rPr lang="en-GB" sz="2133" b="1" dirty="0" err="1"/>
              <a:t>t</a:t>
            </a:r>
            <a:r>
              <a:rPr lang="en-GB" sz="2133" b="1" baseline="-25000" dirty="0" err="1"/>
              <a:t>NL</a:t>
            </a:r>
            <a:r>
              <a:rPr lang="en-GB" sz="2133" b="1" dirty="0"/>
              <a:t>=</a:t>
            </a:r>
            <a:r>
              <a:rPr lang="el-GR" sz="2133" b="1" dirty="0"/>
              <a:t>λ </a:t>
            </a:r>
            <a:r>
              <a:rPr lang="en-GB" sz="2133" b="1" dirty="0"/>
              <a:t>/</a:t>
            </a:r>
            <a:r>
              <a:rPr lang="el-GR" sz="2133" b="1" dirty="0"/>
              <a:t>δ</a:t>
            </a:r>
            <a:r>
              <a:rPr lang="en-GB" sz="2133" b="1" dirty="0"/>
              <a:t>v</a:t>
            </a:r>
            <a:r>
              <a:rPr lang="el-GR" sz="2133" b="1" baseline="-25000" dirty="0"/>
              <a:t>λ</a:t>
            </a:r>
            <a:r>
              <a:rPr lang="en-GB" sz="2133" b="1" baseline="-25000" dirty="0"/>
              <a:t>⊥ </a:t>
            </a:r>
            <a:r>
              <a:rPr lang="en-GB" sz="2133" b="1" dirty="0"/>
              <a:t>∼ </a:t>
            </a:r>
            <a:r>
              <a:rPr lang="en-GB" sz="2133" b="1" dirty="0" err="1"/>
              <a:t>t</a:t>
            </a:r>
            <a:r>
              <a:rPr lang="en-GB" sz="2133" b="1" baseline="-25000" dirty="0" err="1"/>
              <a:t>L</a:t>
            </a:r>
            <a:r>
              <a:rPr lang="en-GB" sz="2133" b="1" dirty="0"/>
              <a:t>=</a:t>
            </a:r>
            <a:r>
              <a:rPr lang="en-GB" sz="2133" b="1" dirty="0" err="1"/>
              <a:t>t</a:t>
            </a:r>
            <a:r>
              <a:rPr lang="en-GB" sz="2133" b="1" baseline="-25000" dirty="0" err="1"/>
              <a:t>A</a:t>
            </a:r>
            <a:r>
              <a:rPr lang="en-GB" sz="2133" b="1" dirty="0"/>
              <a:t> =</a:t>
            </a:r>
            <a:r>
              <a:rPr lang="en-US" sz="2133" b="1" dirty="0"/>
              <a:t> l</a:t>
            </a:r>
            <a:r>
              <a:rPr lang="el-GR" sz="2133" b="1" dirty="0"/>
              <a:t>/</a:t>
            </a:r>
            <a:r>
              <a:rPr lang="en-GB" sz="2133" b="1" dirty="0" err="1"/>
              <a:t>v</a:t>
            </a:r>
            <a:r>
              <a:rPr lang="en-GB" sz="2133" b="1" baseline="-25000" dirty="0" err="1"/>
              <a:t>A</a:t>
            </a:r>
            <a:endParaRPr lang="en-GB" sz="2133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14B1B-413B-EB41-812C-DE3BC642BB04}"/>
              </a:ext>
            </a:extLst>
          </p:cNvPr>
          <p:cNvSpPr/>
          <p:nvPr/>
        </p:nvSpPr>
        <p:spPr>
          <a:xfrm>
            <a:off x="7445830" y="6399393"/>
            <a:ext cx="5361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dvP6F00"/>
              </a:rPr>
              <a:t>S. Boldyrev, Phys. Rev. Lett. (2006)</a:t>
            </a:r>
            <a:br>
              <a:rPr lang="en-GB" sz="2400" dirty="0">
                <a:latin typeface="AdvP6F00"/>
              </a:rPr>
            </a:br>
            <a:endParaRPr lang="en-GB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9F0D1C-72C3-0E4C-AC7B-AA0A779AA488}"/>
              </a:ext>
            </a:extLst>
          </p:cNvPr>
          <p:cNvSpPr/>
          <p:nvPr/>
        </p:nvSpPr>
        <p:spPr>
          <a:xfrm>
            <a:off x="6244451" y="1067584"/>
            <a:ext cx="5947549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33" dirty="0"/>
              <a:t>Magnetic field spectrum </a:t>
            </a:r>
          </a:p>
          <a:p>
            <a:r>
              <a:rPr lang="en-GB" sz="2133" dirty="0"/>
              <a:t>for                 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98FAACB-32D4-0C4C-BEAD-F2C92C506661}"/>
                  </a:ext>
                </a:extLst>
              </p:cNvPr>
              <p:cNvSpPr txBox="1"/>
              <p:nvPr/>
            </p:nvSpPr>
            <p:spPr>
              <a:xfrm>
                <a:off x="6607079" y="1970425"/>
                <a:ext cx="1927964" cy="4560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𝐺𝑆</m:t>
                          </m:r>
                        </m:sub>
                      </m:sSub>
                      <m:r>
                        <a:rPr lang="en-US" sz="24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)~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−5/3</m:t>
                          </m:r>
                        </m:sup>
                      </m:sSubSup>
                    </m:oMath>
                  </m:oMathPara>
                </a14:m>
                <a:endParaRPr lang="en-RU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98FAACB-32D4-0C4C-BEAD-F2C92C506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079" y="1970425"/>
                <a:ext cx="1927964" cy="456087"/>
              </a:xfrm>
              <a:prstGeom prst="rect">
                <a:avLst/>
              </a:prstGeom>
              <a:blipFill>
                <a:blip r:embed="rId5"/>
                <a:stretch>
                  <a:fillRect l="-3289" t="-5405" r="-1316" b="-2162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962B535-C3DB-0D46-A5C7-938288DF511E}"/>
                  </a:ext>
                </a:extLst>
              </p:cNvPr>
              <p:cNvSpPr txBox="1"/>
              <p:nvPr/>
            </p:nvSpPr>
            <p:spPr>
              <a:xfrm>
                <a:off x="6613238" y="3491348"/>
                <a:ext cx="1687513" cy="403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R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𝐺𝑆</m:t>
                          </m:r>
                        </m:sub>
                      </m:sSub>
                      <m:r>
                        <a:rPr lang="en-US" sz="24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)~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bSup>
                    </m:oMath>
                  </m:oMathPara>
                </a14:m>
                <a:endParaRPr lang="en-RU" sz="2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962B535-C3DB-0D46-A5C7-938288DF5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238" y="3491348"/>
                <a:ext cx="1687513" cy="403957"/>
              </a:xfrm>
              <a:prstGeom prst="rect">
                <a:avLst/>
              </a:prstGeom>
              <a:blipFill>
                <a:blip r:embed="rId6"/>
                <a:stretch>
                  <a:fillRect l="-2985" t="-3125" r="-1493" b="-2812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id="{E82F65E0-DD6F-434B-B79F-0D2F0031C374}"/>
              </a:ext>
            </a:extLst>
          </p:cNvPr>
          <p:cNvSpPr/>
          <p:nvPr/>
        </p:nvSpPr>
        <p:spPr>
          <a:xfrm>
            <a:off x="6244451" y="2576190"/>
            <a:ext cx="5947549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33" dirty="0"/>
              <a:t>Magnetic field spectrum</a:t>
            </a:r>
          </a:p>
          <a:p>
            <a:r>
              <a:rPr lang="en-GB" sz="2133" dirty="0"/>
              <a:t>for                  :</a:t>
            </a:r>
          </a:p>
        </p:txBody>
      </p:sp>
      <p:pic>
        <p:nvPicPr>
          <p:cNvPr id="46" name="Picture 16" descr="latex-image-1">
            <a:extLst>
              <a:ext uri="{FF2B5EF4-FFF2-40B4-BE49-F238E27FC236}">
                <a16:creationId xmlns:a16="http://schemas.microsoft.com/office/drawing/2014/main" id="{4BF7EA2D-4351-EF48-B128-707242732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1" y="3028758"/>
            <a:ext cx="1135688" cy="24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5" descr="latex-image-1">
            <a:extLst>
              <a:ext uri="{FF2B5EF4-FFF2-40B4-BE49-F238E27FC236}">
                <a16:creationId xmlns:a16="http://schemas.microsoft.com/office/drawing/2014/main" id="{777260BB-7D9B-AE4F-AAA7-E1CF3324B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6" y="1489363"/>
            <a:ext cx="1266633" cy="24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24B3F45-081A-094F-94A2-65A504E9EE12}"/>
              </a:ext>
            </a:extLst>
          </p:cNvPr>
          <p:cNvSpPr/>
          <p:nvPr/>
        </p:nvSpPr>
        <p:spPr>
          <a:xfrm>
            <a:off x="6244451" y="482613"/>
            <a:ext cx="5947549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33" dirty="0"/>
              <a:t>Anisotropy of the fluctuations</a:t>
            </a:r>
          </a:p>
        </p:txBody>
      </p:sp>
    </p:spTree>
    <p:extLst>
      <p:ext uri="{BB962C8B-B14F-4D97-AF65-F5344CB8AC3E}">
        <p14:creationId xmlns:p14="http://schemas.microsoft.com/office/powerpoint/2010/main" val="3078187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9CFEBA-E241-A542-A15F-A7CCDEBDA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26" y="357186"/>
            <a:ext cx="8515349" cy="713600"/>
          </a:xfrm>
        </p:spPr>
        <p:txBody>
          <a:bodyPr>
            <a:noAutofit/>
          </a:bodyPr>
          <a:lstStyle/>
          <a:p>
            <a:r>
              <a:rPr lang="en-GB" altLang="fr-FR" sz="3200" dirty="0">
                <a:solidFill>
                  <a:srgbClr val="0070C0"/>
                </a:solidFill>
              </a:rPr>
              <a:t>How to measure k-anisotropy of turbulent fluctuations with one satellite?</a:t>
            </a:r>
            <a:br>
              <a:rPr lang="en-GB" altLang="fr-FR" sz="2667" dirty="0"/>
            </a:br>
            <a:endParaRPr lang="en-RU" sz="2667" dirty="0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804A4612-6468-F449-8BFB-5C4C103E1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3429000"/>
            <a:ext cx="85964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If Taylor hypothesis (V</a:t>
            </a:r>
            <a:r>
              <a:rPr lang="en-GB" altLang="fr-FR" sz="1800" baseline="-25000" dirty="0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rPr>
              <a:t></a:t>
            </a:r>
            <a:r>
              <a:rPr lang="en-GB" altLang="fr-FR" sz="1800" dirty="0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rPr>
              <a:t>&lt;&lt;</a:t>
            </a:r>
            <a:r>
              <a:rPr lang="en-GB" alt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V) is verified </a:t>
            </a:r>
            <a:r>
              <a:rPr lang="en-GB" altLang="fr-FR" sz="1800" dirty="0">
                <a:solidFill>
                  <a:srgbClr val="000000"/>
                </a:solidFill>
                <a:latin typeface="Arial" panose="020B0604020202020204" pitchFamily="34" charset="0"/>
                <a:sym typeface="Symbol" pitchFamily="2" charset="2"/>
              </a:rPr>
              <a:t> </a:t>
            </a:r>
            <a:r>
              <a:rPr lang="en-GB" alt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variation of field-flow angle allows to </a:t>
            </a:r>
            <a:r>
              <a:rPr lang="en-GB" altLang="fr-FR" sz="1800" dirty="0">
                <a:latin typeface="Arial" panose="020B0604020202020204" pitchFamily="34" charset="0"/>
              </a:rPr>
              <a:t>resolve slab fluctuations while V is || to B and 2D fluctuations while V is </a:t>
            </a:r>
            <a:r>
              <a:rPr lang="en-GB" altLang="fr-FR" sz="1800" dirty="0">
                <a:latin typeface="Arial" panose="020B0604020202020204" pitchFamily="34" charset="0"/>
                <a:sym typeface="Symbol" pitchFamily="2" charset="2"/>
              </a:rPr>
              <a:t></a:t>
            </a:r>
            <a:r>
              <a:rPr lang="en-GB" altLang="fr-FR" sz="1800" dirty="0">
                <a:latin typeface="Arial" panose="020B0604020202020204" pitchFamily="34" charset="0"/>
              </a:rPr>
              <a:t> to B. </a:t>
            </a:r>
          </a:p>
          <a:p>
            <a:pPr eaLnBrk="1" hangingPunct="1"/>
            <a:r>
              <a:rPr lang="en-GB" altLang="fr-FR" sz="1800" dirty="0">
                <a:latin typeface="Arial" panose="020B0604020202020204" pitchFamily="34" charset="0"/>
              </a:rPr>
              <a:t>See [Bieber et al., 1996; </a:t>
            </a:r>
            <a:r>
              <a:rPr lang="en-GB" altLang="fr-FR" sz="1800" dirty="0" err="1">
                <a:latin typeface="Arial" panose="020B0604020202020204" pitchFamily="34" charset="0"/>
              </a:rPr>
              <a:t>Mangeney</a:t>
            </a:r>
            <a:r>
              <a:rPr lang="en-GB" altLang="fr-FR" sz="1800" dirty="0">
                <a:latin typeface="Arial" panose="020B0604020202020204" pitchFamily="34" charset="0"/>
              </a:rPr>
              <a:t> et al., 2006; Horbury et al., 2008; …]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E55794F-515B-EB49-A9EF-0455FE9A7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1451"/>
            <a:ext cx="28194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312998A-BA27-6645-BC5D-4D6BCDA7B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1" y="1158875"/>
            <a:ext cx="6731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593CA3D-80A3-644B-A1EF-39765D5B23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2851" y="1117601"/>
            <a:ext cx="0" cy="901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400"/>
          </a:p>
        </p:txBody>
      </p:sp>
      <p:pic>
        <p:nvPicPr>
          <p:cNvPr id="11" name="Picture 6" descr="latex-image-1">
            <a:extLst>
              <a:ext uri="{FF2B5EF4-FFF2-40B4-BE49-F238E27FC236}">
                <a16:creationId xmlns:a16="http://schemas.microsoft.com/office/drawing/2014/main" id="{252A6293-C996-9B49-B3C6-9CC502710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1562101"/>
            <a:ext cx="1409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latex-image-1">
            <a:extLst>
              <a:ext uri="{FF2B5EF4-FFF2-40B4-BE49-F238E27FC236}">
                <a16:creationId xmlns:a16="http://schemas.microsoft.com/office/drawing/2014/main" id="{F12CD182-8975-7641-90BB-8519CFBDE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1" y="1619250"/>
            <a:ext cx="1282700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8">
            <a:extLst>
              <a:ext uri="{FF2B5EF4-FFF2-40B4-BE49-F238E27FC236}">
                <a16:creationId xmlns:a16="http://schemas.microsoft.com/office/drawing/2014/main" id="{B7DD9AF8-61D9-A541-87C6-DF3D0C9927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8925" y="977900"/>
            <a:ext cx="0" cy="1981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400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107B7A6B-BF84-AA41-8C4E-81A28A36CA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32700" y="2311400"/>
            <a:ext cx="1854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400"/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1DC5E4E1-2CCE-B449-9BC1-A89B8E9B2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463" y="892176"/>
            <a:ext cx="450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r-FR">
                <a:latin typeface="Arial" panose="020B0604020202020204" pitchFamily="34" charset="0"/>
              </a:rPr>
              <a:t>B</a:t>
            </a:r>
            <a:r>
              <a:rPr lang="en-GB" altLang="fr-FR" baseline="-25000">
                <a:latin typeface="Arial" panose="020B0604020202020204" pitchFamily="34" charset="0"/>
              </a:rPr>
              <a:t>0</a:t>
            </a:r>
            <a:endParaRPr lang="en-GB" altLang="fr-FR">
              <a:latin typeface="Arial" panose="020B0604020202020204" pitchFamily="34" charset="0"/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E1B5C7E9-1544-634B-B1FD-40D47BC7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488" y="930276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r-FR"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5BFF04D1-7C17-4C4B-ABB0-2AB386834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3263" y="2098676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r-FR"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9A2023EE-1B76-A147-A8AD-0E6BD32D58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56626" y="850900"/>
            <a:ext cx="1270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1400"/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26541E64-F0CF-7E46-8E5F-951B0A7C9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337" y="841376"/>
            <a:ext cx="450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r-FR">
                <a:latin typeface="Arial" panose="020B0604020202020204" pitchFamily="34" charset="0"/>
              </a:rPr>
              <a:t>B</a:t>
            </a:r>
            <a:r>
              <a:rPr lang="en-GB" altLang="fr-FR" baseline="-25000">
                <a:latin typeface="Arial" panose="020B0604020202020204" pitchFamily="34" charset="0"/>
              </a:rPr>
              <a:t>0</a:t>
            </a:r>
            <a:endParaRPr lang="en-GB" altLang="fr-FR">
              <a:latin typeface="Arial" panose="020B0604020202020204" pitchFamily="34" charset="0"/>
            </a:endParaRPr>
          </a:p>
        </p:txBody>
      </p:sp>
      <p:pic>
        <p:nvPicPr>
          <p:cNvPr id="20" name="Picture 15" descr="latex-image-1">
            <a:extLst>
              <a:ext uri="{FF2B5EF4-FFF2-40B4-BE49-F238E27FC236}">
                <a16:creationId xmlns:a16="http://schemas.microsoft.com/office/drawing/2014/main" id="{89740DD0-28BA-7742-9CD7-88EC71744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2819400"/>
            <a:ext cx="14890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latex-image-1">
            <a:extLst>
              <a:ext uri="{FF2B5EF4-FFF2-40B4-BE49-F238E27FC236}">
                <a16:creationId xmlns:a16="http://schemas.microsoft.com/office/drawing/2014/main" id="{A847BAC9-EFAE-C342-B2D6-4186334C1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1" y="2819401"/>
            <a:ext cx="13843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7">
            <a:extLst>
              <a:ext uri="{FF2B5EF4-FFF2-40B4-BE49-F238E27FC236}">
                <a16:creationId xmlns:a16="http://schemas.microsoft.com/office/drawing/2014/main" id="{F256169D-D2FC-DD4D-83F3-2AD85C134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1" y="1012826"/>
            <a:ext cx="869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>
                <a:solidFill>
                  <a:srgbClr val="000080"/>
                </a:solidFill>
              </a:rPr>
              <a:t>Slab</a:t>
            </a:r>
            <a:endParaRPr lang="en-GB" altLang="fr-FR" sz="2400">
              <a:solidFill>
                <a:srgbClr val="000080"/>
              </a:solidFill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837E5C64-D14D-7848-B6BB-C63E9A3B4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849" y="987426"/>
            <a:ext cx="5613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>
                <a:solidFill>
                  <a:srgbClr val="000080"/>
                </a:solidFill>
              </a:rPr>
              <a:t>2D</a:t>
            </a:r>
            <a:endParaRPr lang="en-GB" altLang="fr-FR" sz="2400">
              <a:solidFill>
                <a:srgbClr val="000080"/>
              </a:solidFill>
            </a:endParaRPr>
          </a:p>
        </p:txBody>
      </p:sp>
      <p:grpSp>
        <p:nvGrpSpPr>
          <p:cNvPr id="24" name="Group 20">
            <a:extLst>
              <a:ext uri="{FF2B5EF4-FFF2-40B4-BE49-F238E27FC236}">
                <a16:creationId xmlns:a16="http://schemas.microsoft.com/office/drawing/2014/main" id="{75E04DAB-DCBA-8B49-A168-AB896066771D}"/>
              </a:ext>
            </a:extLst>
          </p:cNvPr>
          <p:cNvGrpSpPr>
            <a:grpSpLocks/>
          </p:cNvGrpSpPr>
          <p:nvPr/>
        </p:nvGrpSpPr>
        <p:grpSpPr bwMode="auto">
          <a:xfrm>
            <a:off x="2008189" y="4518027"/>
            <a:ext cx="9586913" cy="2100263"/>
            <a:chOff x="144" y="2057"/>
            <a:chExt cx="6039" cy="1323"/>
          </a:xfrm>
        </p:grpSpPr>
        <p:grpSp>
          <p:nvGrpSpPr>
            <p:cNvPr id="25" name="Group 21">
              <a:extLst>
                <a:ext uri="{FF2B5EF4-FFF2-40B4-BE49-F238E27FC236}">
                  <a16:creationId xmlns:a16="http://schemas.microsoft.com/office/drawing/2014/main" id="{53A046D4-AE22-C74E-B76D-78FCE5B96A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4" y="2160"/>
              <a:ext cx="1907" cy="1219"/>
              <a:chOff x="240" y="799"/>
              <a:chExt cx="2112" cy="1335"/>
            </a:xfrm>
          </p:grpSpPr>
          <p:sp>
            <p:nvSpPr>
              <p:cNvPr id="40" name="Rectangle 22">
                <a:extLst>
                  <a:ext uri="{FF2B5EF4-FFF2-40B4-BE49-F238E27FC236}">
                    <a16:creationId xmlns:a16="http://schemas.microsoft.com/office/drawing/2014/main" id="{76D698D8-0D7D-B946-83E7-DDFFEC3FB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" y="799"/>
                <a:ext cx="1587" cy="1043"/>
              </a:xfrm>
              <a:prstGeom prst="rect">
                <a:avLst/>
              </a:prstGeom>
              <a:noFill/>
              <a:ln w="38100">
                <a:solidFill>
                  <a:srgbClr val="6666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EDB98737-AB53-674F-879F-7B0440035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" y="890"/>
                <a:ext cx="1449" cy="858"/>
              </a:xfrm>
              <a:custGeom>
                <a:avLst/>
                <a:gdLst>
                  <a:gd name="T0" fmla="*/ 0 w 1449"/>
                  <a:gd name="T1" fmla="*/ 0 h 858"/>
                  <a:gd name="T2" fmla="*/ 1449 w 1449"/>
                  <a:gd name="T3" fmla="*/ 858 h 858"/>
                  <a:gd name="T4" fmla="*/ 0 60000 65536"/>
                  <a:gd name="T5" fmla="*/ 0 60000 65536"/>
                  <a:gd name="T6" fmla="*/ 0 w 1449"/>
                  <a:gd name="T7" fmla="*/ 0 h 858"/>
                  <a:gd name="T8" fmla="*/ 1449 w 1449"/>
                  <a:gd name="T9" fmla="*/ 858 h 85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49" h="858">
                    <a:moveTo>
                      <a:pt x="0" y="0"/>
                    </a:moveTo>
                    <a:cubicBezTo>
                      <a:pt x="683" y="4"/>
                      <a:pt x="927" y="262"/>
                      <a:pt x="1449" y="858"/>
                    </a:cubicBezTo>
                  </a:path>
                </a:pathLst>
              </a:custGeom>
              <a:noFill/>
              <a:ln w="38100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  <p:sp>
            <p:nvSpPr>
              <p:cNvPr id="42" name="Text Box 24">
                <a:extLst>
                  <a:ext uri="{FF2B5EF4-FFF2-40B4-BE49-F238E27FC236}">
                    <a16:creationId xmlns:a16="http://schemas.microsoft.com/office/drawing/2014/main" id="{66FFD4F8-6CA7-FB40-9659-BFD3A0A1AE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82" y="1163"/>
                <a:ext cx="552" cy="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Power</a:t>
                </a:r>
              </a:p>
            </p:txBody>
          </p:sp>
          <p:sp>
            <p:nvSpPr>
              <p:cNvPr id="43" name="Text Box 25">
                <a:extLst>
                  <a:ext uri="{FF2B5EF4-FFF2-40B4-BE49-F238E27FC236}">
                    <a16:creationId xmlns:a16="http://schemas.microsoft.com/office/drawing/2014/main" id="{E5202A42-B3CB-C140-BF89-DF7F4BA77B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900"/>
                <a:ext cx="1205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Field/flow angle</a:t>
                </a:r>
              </a:p>
            </p:txBody>
          </p:sp>
          <p:sp>
            <p:nvSpPr>
              <p:cNvPr id="44" name="Text Box 26">
                <a:extLst>
                  <a:ext uri="{FF2B5EF4-FFF2-40B4-BE49-F238E27FC236}">
                    <a16:creationId xmlns:a16="http://schemas.microsoft.com/office/drawing/2014/main" id="{13A138BB-FF6A-734A-B5BC-22B2BC8B7C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" y="1824"/>
                <a:ext cx="352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</a:t>
                </a:r>
              </a:p>
            </p:txBody>
          </p:sp>
          <p:sp>
            <p:nvSpPr>
              <p:cNvPr id="45" name="Text Box 27">
                <a:extLst>
                  <a:ext uri="{FF2B5EF4-FFF2-40B4-BE49-F238E27FC236}">
                    <a16:creationId xmlns:a16="http://schemas.microsoft.com/office/drawing/2014/main" id="{D0F94AAE-3668-5349-A3CF-29BC50FC86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0" y="1824"/>
                <a:ext cx="432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90</a:t>
                </a:r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</a:t>
                </a:r>
              </a:p>
            </p:txBody>
          </p:sp>
        </p:grpSp>
        <p:grpSp>
          <p:nvGrpSpPr>
            <p:cNvPr id="26" name="Group 28">
              <a:extLst>
                <a:ext uri="{FF2B5EF4-FFF2-40B4-BE49-F238E27FC236}">
                  <a16:creationId xmlns:a16="http://schemas.microsoft.com/office/drawing/2014/main" id="{C13AEE22-3D68-1C4B-906A-18F7E9C5D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5" y="2161"/>
              <a:ext cx="1934" cy="1219"/>
              <a:chOff x="3703" y="2389"/>
              <a:chExt cx="2104" cy="1335"/>
            </a:xfrm>
          </p:grpSpPr>
          <p:sp>
            <p:nvSpPr>
              <p:cNvPr id="34" name="Rectangle 29">
                <a:extLst>
                  <a:ext uri="{FF2B5EF4-FFF2-40B4-BE49-F238E27FC236}">
                    <a16:creationId xmlns:a16="http://schemas.microsoft.com/office/drawing/2014/main" id="{EB722F1D-D34B-AC4A-9BF8-F1101FA67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4" y="2389"/>
                <a:ext cx="1587" cy="1043"/>
              </a:xfrm>
              <a:prstGeom prst="rect">
                <a:avLst/>
              </a:prstGeom>
              <a:noFill/>
              <a:ln w="38100">
                <a:solidFill>
                  <a:srgbClr val="6666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5" name="Text Box 30">
                <a:extLst>
                  <a:ext uri="{FF2B5EF4-FFF2-40B4-BE49-F238E27FC236}">
                    <a16:creationId xmlns:a16="http://schemas.microsoft.com/office/drawing/2014/main" id="{862A704B-69B6-AE44-B0E2-F572BC2748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3543" y="2755"/>
                <a:ext cx="552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Power</a:t>
                </a:r>
              </a:p>
            </p:txBody>
          </p:sp>
          <p:sp>
            <p:nvSpPr>
              <p:cNvPr id="36" name="Text Box 31">
                <a:extLst>
                  <a:ext uri="{FF2B5EF4-FFF2-40B4-BE49-F238E27FC236}">
                    <a16:creationId xmlns:a16="http://schemas.microsoft.com/office/drawing/2014/main" id="{8CCE70EA-02EC-B94B-A169-C73ADD07E1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3" y="3490"/>
                <a:ext cx="1183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Field/flow angle</a:t>
                </a:r>
              </a:p>
            </p:txBody>
          </p:sp>
          <p:sp>
            <p:nvSpPr>
              <p:cNvPr id="37" name="Text Box 32">
                <a:extLst>
                  <a:ext uri="{FF2B5EF4-FFF2-40B4-BE49-F238E27FC236}">
                    <a16:creationId xmlns:a16="http://schemas.microsoft.com/office/drawing/2014/main" id="{DA701E98-2E6E-9B44-B1C3-6018D5EC10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9" y="3414"/>
                <a:ext cx="346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</a:t>
                </a:r>
              </a:p>
            </p:txBody>
          </p:sp>
          <p:sp>
            <p:nvSpPr>
              <p:cNvPr id="38" name="Text Box 33">
                <a:extLst>
                  <a:ext uri="{FF2B5EF4-FFF2-40B4-BE49-F238E27FC236}">
                    <a16:creationId xmlns:a16="http://schemas.microsoft.com/office/drawing/2014/main" id="{57DA873B-F7A2-F14F-8542-6BAB0FBE22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83" y="3414"/>
                <a:ext cx="424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90</a:t>
                </a:r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</a:t>
                </a:r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B7EED4A3-7F4E-EF4E-AB4F-39FA29B44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0" y="2544"/>
                <a:ext cx="1481" cy="842"/>
              </a:xfrm>
              <a:custGeom>
                <a:avLst/>
                <a:gdLst>
                  <a:gd name="T0" fmla="*/ 0 w 1481"/>
                  <a:gd name="T1" fmla="*/ 842 h 842"/>
                  <a:gd name="T2" fmla="*/ 1481 w 1481"/>
                  <a:gd name="T3" fmla="*/ 0 h 842"/>
                  <a:gd name="T4" fmla="*/ 0 60000 65536"/>
                  <a:gd name="T5" fmla="*/ 0 60000 65536"/>
                  <a:gd name="T6" fmla="*/ 0 w 1481"/>
                  <a:gd name="T7" fmla="*/ 0 h 842"/>
                  <a:gd name="T8" fmla="*/ 1481 w 1481"/>
                  <a:gd name="T9" fmla="*/ 842 h 84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81" h="842">
                    <a:moveTo>
                      <a:pt x="0" y="842"/>
                    </a:moveTo>
                    <a:cubicBezTo>
                      <a:pt x="497" y="252"/>
                      <a:pt x="710" y="0"/>
                      <a:pt x="1481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400"/>
              </a:p>
            </p:txBody>
          </p:sp>
        </p:grpSp>
        <p:sp>
          <p:nvSpPr>
            <p:cNvPr id="27" name="Rectangle 35">
              <a:extLst>
                <a:ext uri="{FF2B5EF4-FFF2-40B4-BE49-F238E27FC236}">
                  <a16:creationId xmlns:a16="http://schemas.microsoft.com/office/drawing/2014/main" id="{0444C492-B7F6-0547-B3BA-FB05590D5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" y="2373"/>
              <a:ext cx="87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GB" altLang="fr-FR" sz="1600" dirty="0">
                  <a:latin typeface="+mn-lt"/>
                </a:rPr>
                <a:t>[Image credit: </a:t>
              </a:r>
            </a:p>
            <a:p>
              <a:pPr eaLnBrk="1" hangingPunct="1"/>
              <a:r>
                <a:rPr lang="en-GB" altLang="fr-FR" sz="1600" dirty="0">
                  <a:latin typeface="+mn-lt"/>
                </a:rPr>
                <a:t>Tim Horbury]</a:t>
              </a:r>
            </a:p>
          </p:txBody>
        </p:sp>
        <p:grpSp>
          <p:nvGrpSpPr>
            <p:cNvPr id="28" name="Group 36">
              <a:extLst>
                <a:ext uri="{FF2B5EF4-FFF2-40B4-BE49-F238E27FC236}">
                  <a16:creationId xmlns:a16="http://schemas.microsoft.com/office/drawing/2014/main" id="{D4C8F056-1636-3C45-A356-F8939C6B16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2057"/>
              <a:ext cx="1056" cy="1207"/>
              <a:chOff x="96" y="2057"/>
              <a:chExt cx="1056" cy="1207"/>
            </a:xfrm>
          </p:grpSpPr>
          <p:sp>
            <p:nvSpPr>
              <p:cNvPr id="29" name="Line 37">
                <a:extLst>
                  <a:ext uri="{FF2B5EF4-FFF2-40B4-BE49-F238E27FC236}">
                    <a16:creationId xmlns:a16="http://schemas.microsoft.com/office/drawing/2014/main" id="{6F8F6F96-2FCA-5E40-84BF-BD34C62CEF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2" y="2256"/>
                <a:ext cx="0" cy="85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30" name="Line 38">
                <a:extLst>
                  <a:ext uri="{FF2B5EF4-FFF2-40B4-BE49-F238E27FC236}">
                    <a16:creationId xmlns:a16="http://schemas.microsoft.com/office/drawing/2014/main" id="{25CA59E4-98D7-8949-A478-FCC32A52A9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" y="3106"/>
                <a:ext cx="9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31" name="Line 39">
                <a:extLst>
                  <a:ext uri="{FF2B5EF4-FFF2-40B4-BE49-F238E27FC236}">
                    <a16:creationId xmlns:a16="http://schemas.microsoft.com/office/drawing/2014/main" id="{85488DB6-7AC6-764B-8016-4D998FD4DB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" y="2440"/>
                <a:ext cx="648" cy="53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pic>
            <p:nvPicPr>
              <p:cNvPr id="32" name="Picture 40" descr="latex-image-1">
                <a:extLst>
                  <a:ext uri="{FF2B5EF4-FFF2-40B4-BE49-F238E27FC236}">
                    <a16:creationId xmlns:a16="http://schemas.microsoft.com/office/drawing/2014/main" id="{A0310519-D618-904C-B7E7-69C0C14B83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>
                <a:fillRect/>
              </a:stretch>
            </p:blipFill>
            <p:spPr bwMode="auto">
              <a:xfrm>
                <a:off x="96" y="2057"/>
                <a:ext cx="288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1" descr="latex-image-1">
                <a:extLst>
                  <a:ext uri="{FF2B5EF4-FFF2-40B4-BE49-F238E27FC236}">
                    <a16:creationId xmlns:a16="http://schemas.microsoft.com/office/drawing/2014/main" id="{FC33FB35-D066-3141-8C67-370C6E237F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3120"/>
                <a:ext cx="89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6" name="Rectangle 43">
            <a:extLst>
              <a:ext uri="{FF2B5EF4-FFF2-40B4-BE49-F238E27FC236}">
                <a16:creationId xmlns:a16="http://schemas.microsoft.com/office/drawing/2014/main" id="{8D5D67DF-5CCC-3A40-9F36-2DCCD3617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663" y="4687889"/>
            <a:ext cx="8699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dirty="0" err="1"/>
              <a:t>Slab</a:t>
            </a:r>
            <a:endParaRPr lang="en-GB" altLang="fr-FR" sz="2400" dirty="0"/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59FB5813-64AA-AD42-8C55-46C8C074C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9526" y="4687889"/>
            <a:ext cx="869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400" dirty="0"/>
              <a:t>2D</a:t>
            </a:r>
            <a:endParaRPr lang="en-GB" altLang="fr-FR" sz="2400" dirty="0"/>
          </a:p>
        </p:txBody>
      </p:sp>
      <p:sp>
        <p:nvSpPr>
          <p:cNvPr id="48" name="AutoShape 45">
            <a:extLst>
              <a:ext uri="{FF2B5EF4-FFF2-40B4-BE49-F238E27FC236}">
                <a16:creationId xmlns:a16="http://schemas.microsoft.com/office/drawing/2014/main" id="{5FBACE81-B188-7A43-858A-8A764BBB8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5216526"/>
            <a:ext cx="542925" cy="2714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244FFB-CEB7-B247-94AC-1C8B14085A5C}"/>
              </a:ext>
            </a:extLst>
          </p:cNvPr>
          <p:cNvSpPr/>
          <p:nvPr/>
        </p:nvSpPr>
        <p:spPr>
          <a:xfrm>
            <a:off x="10055224" y="1092105"/>
            <a:ext cx="190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fr-FR" sz="1600" dirty="0"/>
              <a:t>[Image credit: </a:t>
            </a:r>
          </a:p>
          <a:p>
            <a:pPr eaLnBrk="1" hangingPunct="1"/>
            <a:r>
              <a:rPr lang="en-GB" altLang="fr-FR" sz="1600" dirty="0"/>
              <a:t>Olga </a:t>
            </a:r>
            <a:r>
              <a:rPr lang="en-GB" altLang="fr-FR" sz="1600" dirty="0" err="1"/>
              <a:t>Alexandrova</a:t>
            </a:r>
            <a:r>
              <a:rPr lang="en-GB" altLang="fr-FR" sz="16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83383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2504008" y="149830"/>
            <a:ext cx="7609475" cy="925159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1" spc="-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Solar wind turbulence</a:t>
            </a:r>
            <a:endParaRPr lang="ru-RU" sz="4400" b="1" spc="-1" dirty="0">
              <a:solidFill>
                <a:srgbClr val="00919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89" name="Рисунок 88"/>
          <p:cNvPicPr/>
          <p:nvPr/>
        </p:nvPicPr>
        <p:blipFill>
          <a:blip r:embed="rId3"/>
          <a:stretch/>
        </p:blipFill>
        <p:spPr>
          <a:xfrm>
            <a:off x="1" y="1776931"/>
            <a:ext cx="6987540" cy="4224624"/>
          </a:xfrm>
          <a:prstGeom prst="rect">
            <a:avLst/>
          </a:prstGeom>
          <a:ln>
            <a:noFill/>
          </a:ln>
        </p:spPr>
      </p:pic>
      <p:sp>
        <p:nvSpPr>
          <p:cNvPr id="92" name="TextShape 5"/>
          <p:cNvSpPr txBox="1"/>
          <p:nvPr/>
        </p:nvSpPr>
        <p:spPr>
          <a:xfrm>
            <a:off x="1017685" y="1440251"/>
            <a:ext cx="2436479" cy="3256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2000" spc="-1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[</a:t>
            </a:r>
            <a:r>
              <a:rPr lang="en-US" sz="2000" spc="-1" dirty="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Kiyani</a:t>
            </a:r>
            <a:r>
              <a:rPr lang="en-US" sz="2000" spc="-1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 et al. 2015]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51244A-8E03-B142-9BC9-E81404574BEA}"/>
              </a:ext>
            </a:extLst>
          </p:cNvPr>
          <p:cNvGrpSpPr/>
          <p:nvPr/>
        </p:nvGrpSpPr>
        <p:grpSpPr>
          <a:xfrm>
            <a:off x="6945550" y="1338471"/>
            <a:ext cx="4891088" cy="5199830"/>
            <a:chOff x="6945550" y="831696"/>
            <a:chExt cx="4891088" cy="5199830"/>
          </a:xfrm>
        </p:grpSpPr>
        <p:pic>
          <p:nvPicPr>
            <p:cNvPr id="9" name="Image 1">
              <a:extLst>
                <a:ext uri="{FF2B5EF4-FFF2-40B4-BE49-F238E27FC236}">
                  <a16:creationId xmlns:a16="http://schemas.microsoft.com/office/drawing/2014/main" id="{D93943EA-4C5A-0F47-99E1-5100D7285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550" y="1531855"/>
              <a:ext cx="4891088" cy="404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3">
              <a:extLst>
                <a:ext uri="{FF2B5EF4-FFF2-40B4-BE49-F238E27FC236}">
                  <a16:creationId xmlns:a16="http://schemas.microsoft.com/office/drawing/2014/main" id="{297BD04D-FBB2-664D-A357-29538CB74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6137" y="831696"/>
              <a:ext cx="270298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dirty="0">
                  <a:latin typeface="Adobe Devanagari" panose="02040503050201020203" pitchFamily="18" charset="77"/>
                  <a:cs typeface="Adobe Devanagari" panose="02040503050201020203" pitchFamily="18" charset="77"/>
                </a:rPr>
                <a:t>[</a:t>
              </a:r>
              <a:r>
                <a:rPr lang="fr-FR" altLang="fr-FR" dirty="0" err="1">
                  <a:latin typeface="Adobe Devanagari" panose="02040503050201020203" pitchFamily="18" charset="77"/>
                  <a:cs typeface="Adobe Devanagari" panose="02040503050201020203" pitchFamily="18" charset="77"/>
                </a:rPr>
                <a:t>Sorriso-Valvo</a:t>
              </a:r>
              <a:r>
                <a:rPr lang="fr-FR" altLang="fr-FR" dirty="0">
                  <a:latin typeface="Adobe Devanagari" panose="02040503050201020203" pitchFamily="18" charset="77"/>
                  <a:cs typeface="Adobe Devanagari" panose="02040503050201020203" pitchFamily="18" charset="77"/>
                </a:rPr>
                <a:t> et al. 1999]</a:t>
              </a:r>
            </a:p>
          </p:txBody>
        </p:sp>
        <p:graphicFrame>
          <p:nvGraphicFramePr>
            <p:cNvPr id="13" name="Object 2">
              <a:extLst>
                <a:ext uri="{FF2B5EF4-FFF2-40B4-BE49-F238E27FC236}">
                  <a16:creationId xmlns:a16="http://schemas.microsoft.com/office/drawing/2014/main" id="{C204BC6D-2C6A-BC42-AFB3-8F9FE2FAF03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80258530"/>
                </p:ext>
              </p:extLst>
            </p:nvPr>
          </p:nvGraphicFramePr>
          <p:xfrm>
            <a:off x="8208568" y="5537266"/>
            <a:ext cx="2743200" cy="494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" name="Equation" r:id="rId5" imgW="32473900" imgH="5854700" progId="Equation.3">
                    <p:embed/>
                  </p:oleObj>
                </mc:Choice>
                <mc:Fallback>
                  <p:oleObj name="Equation" r:id="rId5" imgW="32473900" imgH="5854700" progId="Equation.3">
                    <p:embed/>
                    <p:pic>
                      <p:nvPicPr>
                        <p:cNvPr id="7" name="Object 2">
                          <a:extLst>
                            <a:ext uri="{FF2B5EF4-FFF2-40B4-BE49-F238E27FC236}">
                              <a16:creationId xmlns:a16="http://schemas.microsoft.com/office/drawing/2014/main" id="{0BDBADDA-D2C6-7946-BD4B-4D9BC6F31B2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08568" y="5537266"/>
                          <a:ext cx="2743200" cy="494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C179A5-6C33-DA42-8A07-AE84BB7EB583}"/>
                </a:ext>
              </a:extLst>
            </p:cNvPr>
            <p:cNvSpPr/>
            <p:nvPr/>
          </p:nvSpPr>
          <p:spPr>
            <a:xfrm>
              <a:off x="7981839" y="1253303"/>
              <a:ext cx="117359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Adobe Devanagari" panose="02040503050201020203" pitchFamily="18" charset="77"/>
                  <a:cs typeface="Adobe Devanagari" panose="02040503050201020203" pitchFamily="18" charset="77"/>
                </a:rPr>
                <a:t>Fast wind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F47DBF-880E-E54B-AC46-309B31EBA9BA}"/>
                </a:ext>
              </a:extLst>
            </p:cNvPr>
            <p:cNvSpPr/>
            <p:nvPr/>
          </p:nvSpPr>
          <p:spPr>
            <a:xfrm>
              <a:off x="9903730" y="1253234"/>
              <a:ext cx="12480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Adobe Devanagari" panose="02040503050201020203" pitchFamily="18" charset="77"/>
                  <a:cs typeface="Adobe Devanagari" panose="02040503050201020203" pitchFamily="18" charset="77"/>
                </a:rPr>
                <a:t>Slow wind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CD2DC8-32F0-504C-8A29-50955DE104A2}"/>
              </a:ext>
            </a:extLst>
          </p:cNvPr>
          <p:cNvSpPr/>
          <p:nvPr/>
        </p:nvSpPr>
        <p:spPr>
          <a:xfrm>
            <a:off x="632179" y="2186675"/>
            <a:ext cx="5463821" cy="4639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2400" dirty="0"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524708" y="142210"/>
            <a:ext cx="10956115" cy="117638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О</a:t>
            </a:r>
            <a:r>
              <a:rPr lang="en-US" sz="3600" dirty="0" err="1">
                <a:solidFill>
                  <a:srgbClr val="0070C0"/>
                </a:solidFill>
              </a:rPr>
              <a:t>bservations</a:t>
            </a:r>
            <a:r>
              <a:rPr lang="en-US" sz="3600" dirty="0">
                <a:solidFill>
                  <a:srgbClr val="0070C0"/>
                </a:solidFill>
              </a:rPr>
              <a:t> of k-anisotropy</a:t>
            </a:r>
            <a:r>
              <a:rPr lang="ru-RU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in the solar wind</a:t>
            </a:r>
            <a:endParaRPr sz="36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494EB0-E3BB-434B-A0CA-27FAF7A0B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85" t="1" r="10071" b="32912"/>
          <a:stretch/>
        </p:blipFill>
        <p:spPr>
          <a:xfrm>
            <a:off x="5114329" y="1311751"/>
            <a:ext cx="3674348" cy="33334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0C4670-6E0C-BA46-A96E-6B093A53F4B0}"/>
              </a:ext>
            </a:extLst>
          </p:cNvPr>
          <p:cNvSpPr/>
          <p:nvPr/>
        </p:nvSpPr>
        <p:spPr>
          <a:xfrm>
            <a:off x="594427" y="799402"/>
            <a:ext cx="5982585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RU" sz="1333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Horbury, T. S., Forman, M., and Oughton, S., “Anisotropic Scaling of Magnetohydrodynamic Turbulence”, </a:t>
            </a:r>
            <a:r>
              <a:rPr lang="en-RU" sz="1333" i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Review Letters</a:t>
            </a:r>
            <a:r>
              <a:rPr lang="en-RU" sz="1333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2008. </a:t>
            </a:r>
            <a:endParaRPr lang="en-FR" sz="133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583475-9DA0-8640-8D66-319F69F29497}"/>
              </a:ext>
            </a:extLst>
          </p:cNvPr>
          <p:cNvSpPr/>
          <p:nvPr/>
        </p:nvSpPr>
        <p:spPr>
          <a:xfrm>
            <a:off x="3883377" y="5294489"/>
            <a:ext cx="1219200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240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8151F5F-C6E9-544A-B6A8-90613707BDD1}"/>
              </a:ext>
            </a:extLst>
          </p:cNvPr>
          <p:cNvGrpSpPr/>
          <p:nvPr/>
        </p:nvGrpSpPr>
        <p:grpSpPr>
          <a:xfrm>
            <a:off x="8942208" y="1453197"/>
            <a:ext cx="2927639" cy="1839653"/>
            <a:chOff x="6889476" y="3386269"/>
            <a:chExt cx="2341212" cy="1466386"/>
          </a:xfrm>
        </p:grpSpPr>
        <p:grpSp>
          <p:nvGrpSpPr>
            <p:cNvPr id="10" name="Group 28">
              <a:extLst>
                <a:ext uri="{FF2B5EF4-FFF2-40B4-BE49-F238E27FC236}">
                  <a16:creationId xmlns:a16="http://schemas.microsoft.com/office/drawing/2014/main" id="{470531A4-4A1B-5046-B93B-D223A7F3A8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89476" y="3386269"/>
              <a:ext cx="2341212" cy="1466386"/>
              <a:chOff x="3696" y="2389"/>
              <a:chExt cx="2139" cy="1349"/>
            </a:xfrm>
          </p:grpSpPr>
          <p:sp>
            <p:nvSpPr>
              <p:cNvPr id="18" name="Rectangle 29">
                <a:extLst>
                  <a:ext uri="{FF2B5EF4-FFF2-40B4-BE49-F238E27FC236}">
                    <a16:creationId xmlns:a16="http://schemas.microsoft.com/office/drawing/2014/main" id="{05B7B735-2B95-A54C-931D-C08BD1AD1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4" y="2389"/>
                <a:ext cx="1587" cy="1043"/>
              </a:xfrm>
              <a:prstGeom prst="rect">
                <a:avLst/>
              </a:prstGeom>
              <a:noFill/>
              <a:ln w="38100">
                <a:solidFill>
                  <a:srgbClr val="6666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9" name="Text Box 30">
                <a:extLst>
                  <a:ext uri="{FF2B5EF4-FFF2-40B4-BE49-F238E27FC236}">
                    <a16:creationId xmlns:a16="http://schemas.microsoft.com/office/drawing/2014/main" id="{A0590AE6-1460-C543-AB09-153287A112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3526" y="2747"/>
                <a:ext cx="587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 dirty="0">
                    <a:solidFill>
                      <a:srgbClr val="333399"/>
                    </a:solidFill>
                    <a:latin typeface="Arial" panose="020B0604020202020204" pitchFamily="34" charset="0"/>
                  </a:rPr>
                  <a:t>Power</a:t>
                </a:r>
              </a:p>
            </p:txBody>
          </p:sp>
          <p:sp>
            <p:nvSpPr>
              <p:cNvPr id="20" name="Text Box 31">
                <a:extLst>
                  <a:ext uri="{FF2B5EF4-FFF2-40B4-BE49-F238E27FC236}">
                    <a16:creationId xmlns:a16="http://schemas.microsoft.com/office/drawing/2014/main" id="{F347FB79-E962-3742-AA1A-E2DCB5C177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3" y="3490"/>
                <a:ext cx="1262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 dirty="0">
                    <a:solidFill>
                      <a:srgbClr val="333399"/>
                    </a:solidFill>
                    <a:latin typeface="Arial" panose="020B0604020202020204" pitchFamily="34" charset="0"/>
                  </a:rPr>
                  <a:t>Field/flow angle</a:t>
                </a:r>
              </a:p>
            </p:txBody>
          </p:sp>
          <p:sp>
            <p:nvSpPr>
              <p:cNvPr id="21" name="Text Box 32">
                <a:extLst>
                  <a:ext uri="{FF2B5EF4-FFF2-40B4-BE49-F238E27FC236}">
                    <a16:creationId xmlns:a16="http://schemas.microsoft.com/office/drawing/2014/main" id="{2DB99269-9C84-7244-9E6D-329347490E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9" y="3414"/>
                <a:ext cx="369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</a:t>
                </a:r>
              </a:p>
            </p:txBody>
          </p:sp>
          <p:sp>
            <p:nvSpPr>
              <p:cNvPr id="22" name="Text Box 33">
                <a:extLst>
                  <a:ext uri="{FF2B5EF4-FFF2-40B4-BE49-F238E27FC236}">
                    <a16:creationId xmlns:a16="http://schemas.microsoft.com/office/drawing/2014/main" id="{94FA8B3A-72A8-7447-8530-D9352D55F3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83" y="3414"/>
                <a:ext cx="452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90</a:t>
                </a:r>
                <a:r>
                  <a:rPr lang="en-GB" altLang="fr-FR" sz="1600" b="1">
                    <a:solidFill>
                      <a:srgbClr val="33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</a:t>
                </a:r>
              </a:p>
            </p:txBody>
          </p:sp>
          <p:sp>
            <p:nvSpPr>
              <p:cNvPr id="23" name="Freeform 34">
                <a:extLst>
                  <a:ext uri="{FF2B5EF4-FFF2-40B4-BE49-F238E27FC236}">
                    <a16:creationId xmlns:a16="http://schemas.microsoft.com/office/drawing/2014/main" id="{42D1BE38-CCCE-2149-A675-F62F7EEEF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0" y="2544"/>
                <a:ext cx="1481" cy="842"/>
              </a:xfrm>
              <a:custGeom>
                <a:avLst/>
                <a:gdLst>
                  <a:gd name="T0" fmla="*/ 0 w 1481"/>
                  <a:gd name="T1" fmla="*/ 842 h 842"/>
                  <a:gd name="T2" fmla="*/ 1481 w 1481"/>
                  <a:gd name="T3" fmla="*/ 0 h 842"/>
                  <a:gd name="T4" fmla="*/ 0 60000 65536"/>
                  <a:gd name="T5" fmla="*/ 0 60000 65536"/>
                  <a:gd name="T6" fmla="*/ 0 w 1481"/>
                  <a:gd name="T7" fmla="*/ 0 h 842"/>
                  <a:gd name="T8" fmla="*/ 1481 w 1481"/>
                  <a:gd name="T9" fmla="*/ 842 h 84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481" h="842">
                    <a:moveTo>
                      <a:pt x="0" y="842"/>
                    </a:moveTo>
                    <a:cubicBezTo>
                      <a:pt x="497" y="252"/>
                      <a:pt x="710" y="0"/>
                      <a:pt x="1481" y="0"/>
                    </a:cubicBezTo>
                  </a:path>
                </a:pathLst>
              </a:custGeom>
              <a:ln w="28575">
                <a:solidFill>
                  <a:schemeClr val="tx1"/>
                </a:solidFill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400"/>
              </a:p>
            </p:txBody>
          </p:sp>
        </p:grpSp>
        <p:sp>
          <p:nvSpPr>
            <p:cNvPr id="33" name="Rectangle 44">
              <a:extLst>
                <a:ext uri="{FF2B5EF4-FFF2-40B4-BE49-F238E27FC236}">
                  <a16:creationId xmlns:a16="http://schemas.microsoft.com/office/drawing/2014/main" id="{8219E163-917F-0242-9B90-04CF83B02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5647" y="3410758"/>
              <a:ext cx="652463" cy="367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fr-FR" altLang="fr-FR" sz="2400" dirty="0">
                  <a:solidFill>
                    <a:srgbClr val="0070C0"/>
                  </a:solidFill>
                </a:rPr>
                <a:t>2D</a:t>
              </a:r>
              <a:endParaRPr lang="en-GB" altLang="fr-FR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EC8DA5E-0DF3-F349-9D7D-8FDB11E9A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81" y="4790659"/>
            <a:ext cx="4276905" cy="93484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4DCFD18-A1CB-9947-B48C-F476156AC9D3}"/>
              </a:ext>
            </a:extLst>
          </p:cNvPr>
          <p:cNvSpPr/>
          <p:nvPr/>
        </p:nvSpPr>
        <p:spPr>
          <a:xfrm>
            <a:off x="5147748" y="4882994"/>
            <a:ext cx="6823635" cy="17334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80990" indent="-380990">
              <a:buClr>
                <a:schemeClr val="tx1"/>
              </a:buClr>
              <a:buFont typeface="Wingdings" pitchFamily="2" charset="2"/>
              <a:buChar char="§"/>
            </a:pPr>
            <a:r>
              <a:rPr lang="en-GB" altLang="fr-FR" sz="2133" dirty="0">
                <a:solidFill>
                  <a:srgbClr val="0070C0"/>
                </a:solidFill>
                <a:latin typeface="Arial" panose="020B0604020202020204" pitchFamily="34" charset="0"/>
              </a:rPr>
              <a:t>2D turbulence dominates </a:t>
            </a:r>
          </a:p>
          <a:p>
            <a:pPr marL="380990" indent="-380990"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133" dirty="0">
                <a:solidFill>
                  <a:srgbClr val="0070C0"/>
                </a:solidFill>
                <a:latin typeface="Arial" panose="020B0604020202020204" pitchFamily="34" charset="0"/>
              </a:rPr>
              <a:t>Spectral indices are in agreement with critical balance (CB) model</a:t>
            </a:r>
          </a:p>
          <a:p>
            <a:pPr marL="380990" indent="-380990"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2133" dirty="0">
                <a:solidFill>
                  <a:srgbClr val="0070C0"/>
                </a:solidFill>
                <a:latin typeface="Arial" panose="020B0604020202020204" pitchFamily="34" charset="0"/>
              </a:rPr>
              <a:t>But </a:t>
            </a:r>
            <a:r>
              <a:rPr lang="en-GB" sz="2133" dirty="0" err="1">
                <a:solidFill>
                  <a:srgbClr val="0070C0"/>
                </a:solidFill>
                <a:latin typeface="Symbol" pitchFamily="2" charset="2"/>
              </a:rPr>
              <a:t>d</a:t>
            </a:r>
            <a:r>
              <a:rPr lang="en-GB" sz="2133" dirty="0" err="1">
                <a:solidFill>
                  <a:srgbClr val="0070C0"/>
                </a:solidFill>
                <a:latin typeface="Arial" panose="020B0604020202020204" pitchFamily="34" charset="0"/>
              </a:rPr>
              <a:t>V</a:t>
            </a:r>
            <a:r>
              <a:rPr lang="en-GB" sz="2133" dirty="0">
                <a:solidFill>
                  <a:srgbClr val="0070C0"/>
                </a:solidFill>
                <a:latin typeface="Arial" panose="020B0604020202020204" pitchFamily="34" charset="0"/>
              </a:rPr>
              <a:t>-spectra in the solar wind are not the same as </a:t>
            </a:r>
            <a:r>
              <a:rPr lang="en-GB" sz="2133" dirty="0">
                <a:solidFill>
                  <a:srgbClr val="0070C0"/>
                </a:solidFill>
                <a:latin typeface="Symbol" pitchFamily="2" charset="2"/>
              </a:rPr>
              <a:t>d</a:t>
            </a:r>
            <a:r>
              <a:rPr lang="en-GB" sz="2133" dirty="0">
                <a:solidFill>
                  <a:srgbClr val="0070C0"/>
                </a:solidFill>
                <a:latin typeface="Arial" panose="020B0604020202020204" pitchFamily="34" charset="0"/>
              </a:rPr>
              <a:t>B-spectra =&gt; problem with CB… not resolved.  </a:t>
            </a:r>
            <a:endParaRPr lang="fr-FR" sz="2133" dirty="0">
              <a:solidFill>
                <a:srgbClr val="0070C0"/>
              </a:solidFill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B0D0FCF9-A416-594A-9B41-72CC1D59E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" r="52622" b="32912"/>
          <a:stretch/>
        </p:blipFill>
        <p:spPr>
          <a:xfrm>
            <a:off x="641835" y="1315067"/>
            <a:ext cx="4514460" cy="30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61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2F9328-AEE7-49F8-A03A-31E6B94CE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50" y="1629753"/>
            <a:ext cx="3304297" cy="922263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BDCEDD0-5D9A-4D14-9DFA-4CEFC62E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2363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Phenomenology of the fluid turbulence</a:t>
            </a:r>
            <a:endParaRPr lang="ru-RU" sz="3600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1965A62-218A-4CE8-956E-8B1BE0049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60" y="1315734"/>
            <a:ext cx="4654176" cy="581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Navier-Stokes equation:</a:t>
            </a: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2E501B-CAF9-4B3B-AEE6-B5366EBB4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17" y="2436002"/>
            <a:ext cx="893313" cy="612965"/>
          </a:xfrm>
          <a:prstGeom prst="rect">
            <a:avLst/>
          </a:prstGeom>
        </p:spPr>
      </p:pic>
      <p:sp>
        <p:nvSpPr>
          <p:cNvPr id="10" name="Объект 6">
            <a:extLst>
              <a:ext uri="{FF2B5EF4-FFF2-40B4-BE49-F238E27FC236}">
                <a16:creationId xmlns:a16="http://schemas.microsoft.com/office/drawing/2014/main" id="{4137FF30-7988-499F-A354-9CE66C68897E}"/>
              </a:ext>
            </a:extLst>
          </p:cNvPr>
          <p:cNvSpPr txBox="1">
            <a:spLocks/>
          </p:cNvSpPr>
          <p:nvPr/>
        </p:nvSpPr>
        <p:spPr>
          <a:xfrm>
            <a:off x="291638" y="2607961"/>
            <a:ext cx="3514725" cy="487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9193"/>
                </a:solidFill>
              </a:rPr>
              <a:t>Reynolds number*:</a:t>
            </a:r>
            <a:endParaRPr lang="ru-RU" sz="2000" dirty="0">
              <a:solidFill>
                <a:srgbClr val="009193"/>
              </a:solidFill>
            </a:endParaRPr>
          </a:p>
        </p:txBody>
      </p:sp>
      <p:sp>
        <p:nvSpPr>
          <p:cNvPr id="11" name="Объект 6">
            <a:extLst>
              <a:ext uri="{FF2B5EF4-FFF2-40B4-BE49-F238E27FC236}">
                <a16:creationId xmlns:a16="http://schemas.microsoft.com/office/drawing/2014/main" id="{78CDBCC4-B93D-4D27-A29F-1D82464EE60C}"/>
              </a:ext>
            </a:extLst>
          </p:cNvPr>
          <p:cNvSpPr txBox="1">
            <a:spLocks/>
          </p:cNvSpPr>
          <p:nvPr/>
        </p:nvSpPr>
        <p:spPr>
          <a:xfrm>
            <a:off x="99726" y="6444632"/>
            <a:ext cx="5996273" cy="413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* </a:t>
            </a:r>
            <a:r>
              <a:rPr lang="en-US" sz="2000" dirty="0">
                <a:latin typeface="Symbol" pitchFamily="2" charset="2"/>
              </a:rPr>
              <a:t>u </a:t>
            </a:r>
            <a:r>
              <a:rPr lang="en-US" sz="1400" dirty="0"/>
              <a:t>- viscosity, L and V – characteristic scale and velocity of the flow </a:t>
            </a:r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18317C-07DA-4598-A34F-74232F6A0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10"/>
          <a:stretch/>
        </p:blipFill>
        <p:spPr>
          <a:xfrm>
            <a:off x="338955" y="3841503"/>
            <a:ext cx="3822811" cy="2239257"/>
          </a:xfrm>
          <a:prstGeom prst="rect">
            <a:avLst/>
          </a:prstGeom>
        </p:spPr>
      </p:pic>
      <p:sp>
        <p:nvSpPr>
          <p:cNvPr id="16" name="Объект 6">
            <a:extLst>
              <a:ext uri="{FF2B5EF4-FFF2-40B4-BE49-F238E27FC236}">
                <a16:creationId xmlns:a16="http://schemas.microsoft.com/office/drawing/2014/main" id="{AE84EF01-2B43-4E7B-A13B-D899BFFB4CBC}"/>
              </a:ext>
            </a:extLst>
          </p:cNvPr>
          <p:cNvSpPr txBox="1">
            <a:spLocks/>
          </p:cNvSpPr>
          <p:nvPr/>
        </p:nvSpPr>
        <p:spPr>
          <a:xfrm>
            <a:off x="338956" y="3404732"/>
            <a:ext cx="3514725" cy="487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/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24159624-1D54-4318-9627-EE3B10E9602B}"/>
              </a:ext>
            </a:extLst>
          </p:cNvPr>
          <p:cNvSpPr txBox="1">
            <a:spLocks/>
          </p:cNvSpPr>
          <p:nvPr/>
        </p:nvSpPr>
        <p:spPr>
          <a:xfrm>
            <a:off x="2179295" y="3436036"/>
            <a:ext cx="2108200" cy="487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Таблица 18">
                <a:extLst>
                  <a:ext uri="{FF2B5EF4-FFF2-40B4-BE49-F238E27FC236}">
                    <a16:creationId xmlns:a16="http://schemas.microsoft.com/office/drawing/2014/main" id="{DE34102E-05A0-4236-9646-AE57EB7F401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9961" y="3099821"/>
              <a:ext cx="3611880" cy="751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05940">
                      <a:extLst>
                        <a:ext uri="{9D8B030D-6E8A-4147-A177-3AD203B41FA5}">
                          <a16:colId xmlns:a16="http://schemas.microsoft.com/office/drawing/2014/main" val="846351827"/>
                        </a:ext>
                      </a:extLst>
                    </a:gridCol>
                    <a:gridCol w="1805940">
                      <a:extLst>
                        <a:ext uri="{9D8B030D-6E8A-4147-A177-3AD203B41FA5}">
                          <a16:colId xmlns:a16="http://schemas.microsoft.com/office/drawing/2014/main" val="928053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≪1</m:t>
                                </m:r>
                              </m:oMath>
                            </m:oMathPara>
                          </a14:m>
                          <a:endParaRPr lang="ru-RU" sz="1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r>
                                  <a:rPr lang="en-US" sz="15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≫1</m:t>
                                </m:r>
                              </m:oMath>
                            </m:oMathPara>
                          </a14:m>
                          <a:endParaRPr lang="ru-RU" sz="15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84621"/>
                      </a:ext>
                    </a:extLst>
                  </a:tr>
                  <a:tr h="3759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Laminar flow</a:t>
                          </a:r>
                          <a:endParaRPr lang="ru-RU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Turbulent flow</a:t>
                          </a:r>
                          <a:endParaRPr lang="ru-RU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19007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Таблица 18">
                <a:extLst>
                  <a:ext uri="{FF2B5EF4-FFF2-40B4-BE49-F238E27FC236}">
                    <a16:creationId xmlns:a16="http://schemas.microsoft.com/office/drawing/2014/main" id="{DE34102E-05A0-4236-9646-AE57EB7F40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402369"/>
                  </p:ext>
                </p:extLst>
              </p:nvPr>
            </p:nvGraphicFramePr>
            <p:xfrm>
              <a:off x="389961" y="3099821"/>
              <a:ext cx="3611880" cy="7518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05940">
                      <a:extLst>
                        <a:ext uri="{9D8B030D-6E8A-4147-A177-3AD203B41FA5}">
                          <a16:colId xmlns:a16="http://schemas.microsoft.com/office/drawing/2014/main" val="846351827"/>
                        </a:ext>
                      </a:extLst>
                    </a:gridCol>
                    <a:gridCol w="1805940">
                      <a:extLst>
                        <a:ext uri="{9D8B030D-6E8A-4147-A177-3AD203B41FA5}">
                          <a16:colId xmlns:a16="http://schemas.microsoft.com/office/drawing/2014/main" val="928053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6"/>
                          <a:stretch>
                            <a:fillRect l="-699" t="-3333" r="-100699" b="-1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RU"/>
                        </a:p>
                      </a:txBody>
                      <a:tcPr>
                        <a:blipFill>
                          <a:blip r:embed="rId6"/>
                          <a:stretch>
                            <a:fillRect l="-100699" t="-3333" r="-699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84621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Laminar flow</a:t>
                          </a:r>
                          <a:endParaRPr lang="ru-RU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900" dirty="0">
                              <a:solidFill>
                                <a:schemeClr val="tx1"/>
                              </a:solidFill>
                            </a:rPr>
                            <a:t>Turbulent flow</a:t>
                          </a:r>
                          <a:endParaRPr lang="ru-RU" sz="1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19007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Объект 6">
                <a:extLst>
                  <a:ext uri="{FF2B5EF4-FFF2-40B4-BE49-F238E27FC236}">
                    <a16:creationId xmlns:a16="http://schemas.microsoft.com/office/drawing/2014/main" id="{1B03AA42-2255-AD47-995C-616DA75488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0443" y="1095397"/>
                <a:ext cx="3952984" cy="581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11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300"/>
                  <a:buFont typeface="Lato"/>
                  <a:buChar char="●"/>
                  <a:defRPr sz="1300" b="0" i="0" u="none" strike="noStrike" cap="none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1pPr>
                <a:lvl2pPr marL="914400" marR="0" lvl="1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Lato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2pPr>
                <a:lvl3pPr marL="1371600" marR="0" lvl="2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Lato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3pPr>
                <a:lvl4pPr marL="1828800" marR="0" lvl="3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Lato"/>
                  <a:buChar char="●"/>
                  <a:defRPr sz="1100" b="0" i="0" u="none" strike="noStrike" cap="none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4pPr>
                <a:lvl5pPr marL="2286000" marR="0" lvl="4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Lato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5pPr>
                <a:lvl6pPr marL="2743200" marR="0" lvl="5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Lato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6pPr>
                <a:lvl7pPr marL="3200400" marR="0" lvl="6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Lato"/>
                  <a:buChar char="●"/>
                  <a:defRPr sz="1100" b="0" i="0" u="none" strike="noStrike" cap="none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7pPr>
                <a:lvl8pPr marL="3657600" marR="0" lvl="7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Lato"/>
                  <a:buChar char="○"/>
                  <a:defRPr sz="1100" b="0" i="0" u="none" strike="noStrike" cap="none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8pPr>
                <a:lvl9pPr marL="4114800" marR="0" lvl="8" indent="-29845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ts val="1100"/>
                  <a:buFont typeface="Lato"/>
                  <a:buChar char="■"/>
                  <a:defRPr sz="1100" b="0" i="0" u="none" strike="noStrike" cap="none">
                    <a:solidFill>
                      <a:schemeClr val="accent1"/>
                    </a:solidFill>
                    <a:latin typeface="Lato"/>
                    <a:ea typeface="Lato"/>
                    <a:cs typeface="Lato"/>
                    <a:sym typeface="Lato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Phenomenology of the Kolmogorov turbulent cascade: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RU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RU" sz="2000" dirty="0">
                    <a:solidFill>
                      <a:schemeClr val="tx1"/>
                    </a:solidFill>
                  </a:rPr>
                  <a:t> – rate of the energy dissipation</a:t>
                </a:r>
              </a:p>
              <a:p>
                <a:pPr marL="0" indent="0">
                  <a:buNone/>
                </a:pPr>
                <a:endParaRPr lang="ru-RU" sz="2000" dirty="0"/>
              </a:p>
            </p:txBody>
          </p:sp>
        </mc:Choice>
        <mc:Fallback>
          <p:sp>
            <p:nvSpPr>
              <p:cNvPr id="14" name="Объект 6">
                <a:extLst>
                  <a:ext uri="{FF2B5EF4-FFF2-40B4-BE49-F238E27FC236}">
                    <a16:creationId xmlns:a16="http://schemas.microsoft.com/office/drawing/2014/main" id="{1B03AA42-2255-AD47-995C-616DA7548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443" y="1095397"/>
                <a:ext cx="3952984" cy="581399"/>
              </a:xfrm>
              <a:prstGeom prst="rect">
                <a:avLst/>
              </a:prstGeom>
              <a:blipFill>
                <a:blip r:embed="rId7"/>
                <a:stretch>
                  <a:fillRect l="-962" b="-1239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01A8DEE-BCDE-4A41-95F6-6A32D69C90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80" b="15449"/>
          <a:stretch/>
        </p:blipFill>
        <p:spPr>
          <a:xfrm>
            <a:off x="4082908" y="3413188"/>
            <a:ext cx="4143021" cy="280043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780612-D1E6-214B-91F3-04E36A888882}"/>
              </a:ext>
            </a:extLst>
          </p:cNvPr>
          <p:cNvGrpSpPr/>
          <p:nvPr/>
        </p:nvGrpSpPr>
        <p:grpSpPr>
          <a:xfrm>
            <a:off x="8425214" y="3039654"/>
            <a:ext cx="3473450" cy="3251248"/>
            <a:chOff x="1813292" y="2202373"/>
            <a:chExt cx="3473450" cy="3251248"/>
          </a:xfrm>
        </p:grpSpPr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E3F2EE2A-A729-8A49-BFCE-DDB8F6887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4104" y="2202373"/>
              <a:ext cx="102624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rgbClr val="000000"/>
                  </a:solidFill>
                  <a:latin typeface="Adobe Devanagari" panose="02040503050201020203" pitchFamily="18" charset="77"/>
                  <a:ea typeface="ＭＳ Ｐゴシック" charset="0"/>
                  <a:cs typeface="Adobe Devanagari" panose="02040503050201020203" pitchFamily="18" charset="77"/>
                </a:rPr>
                <a:t>PDF(</a:t>
              </a:r>
              <a:r>
                <a:rPr lang="en-GB" sz="2000" dirty="0">
                  <a:solidFill>
                    <a:srgbClr val="000000"/>
                  </a:solidFill>
                  <a:latin typeface="Adobe Devanagari" panose="02040503050201020203" pitchFamily="18" charset="77"/>
                  <a:ea typeface="ＭＳ Ｐゴシック" charset="0"/>
                  <a:cs typeface="Adobe Devanagari" panose="02040503050201020203" pitchFamily="18" charset="77"/>
                  <a:sym typeface="Symbol" charset="0"/>
                </a:rPr>
                <a:t></a:t>
              </a:r>
              <a:r>
                <a:rPr lang="en-GB" sz="2000" dirty="0">
                  <a:solidFill>
                    <a:srgbClr val="000000"/>
                  </a:solidFill>
                  <a:latin typeface="Adobe Devanagari" panose="02040503050201020203" pitchFamily="18" charset="77"/>
                  <a:ea typeface="ＭＳ Ｐゴシック" charset="0"/>
                  <a:cs typeface="Adobe Devanagari" panose="02040503050201020203" pitchFamily="18" charset="77"/>
                </a:rPr>
                <a:t>v)</a:t>
              </a:r>
            </a:p>
          </p:txBody>
        </p: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A4C7643E-470B-174F-A8F6-68F8F32A2B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0917" y="2491345"/>
              <a:ext cx="2155825" cy="2962276"/>
              <a:chOff x="1252" y="1605"/>
              <a:chExt cx="1358" cy="1866"/>
            </a:xfrm>
          </p:grpSpPr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4119BAD8-442C-A74F-8F65-FB859B16B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32" b="39345"/>
              <a:stretch>
                <a:fillRect/>
              </a:stretch>
            </p:blipFill>
            <p:spPr bwMode="auto">
              <a:xfrm>
                <a:off x="1252" y="1605"/>
                <a:ext cx="1358" cy="1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 Box 9">
                <a:extLst>
                  <a:ext uri="{FF2B5EF4-FFF2-40B4-BE49-F238E27FC236}">
                    <a16:creationId xmlns:a16="http://schemas.microsoft.com/office/drawing/2014/main" id="{7DBC7C41-325F-DE4D-BF56-0BA4BB6075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7" y="3219"/>
                <a:ext cx="1031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sz="2000" dirty="0">
                    <a:solidFill>
                      <a:srgbClr val="000000"/>
                    </a:solidFill>
                    <a:latin typeface="Adobe Devanagari" panose="02040503050201020203" pitchFamily="18" charset="77"/>
                    <a:ea typeface="ＭＳ Ｐゴシック" charset="0"/>
                    <a:cs typeface="Adobe Devanagari" panose="02040503050201020203" pitchFamily="18" charset="77"/>
                    <a:sym typeface="Symbol" charset="0"/>
                  </a:rPr>
                  <a:t></a:t>
                </a:r>
                <a:r>
                  <a:rPr lang="en-GB" sz="2000" dirty="0" err="1">
                    <a:solidFill>
                      <a:srgbClr val="000000"/>
                    </a:solidFill>
                    <a:latin typeface="Adobe Devanagari" panose="02040503050201020203" pitchFamily="18" charset="77"/>
                    <a:ea typeface="ＭＳ Ｐゴシック" charset="0"/>
                    <a:cs typeface="Adobe Devanagari" panose="02040503050201020203" pitchFamily="18" charset="77"/>
                  </a:rPr>
                  <a:t>v</a:t>
                </a:r>
                <a:r>
                  <a:rPr lang="en-GB" sz="2000" baseline="-25000" dirty="0" err="1">
                    <a:solidFill>
                      <a:srgbClr val="000000"/>
                    </a:solidFill>
                    <a:latin typeface="Adobe Devanagari" panose="02040503050201020203" pitchFamily="18" charset="77"/>
                    <a:ea typeface="ＭＳ Ｐゴシック" charset="0"/>
                    <a:cs typeface="Adobe Devanagari" panose="02040503050201020203" pitchFamily="18" charset="77"/>
                  </a:rPr>
                  <a:t>l</a:t>
                </a:r>
                <a:r>
                  <a:rPr lang="en-GB" sz="2000" dirty="0">
                    <a:solidFill>
                      <a:srgbClr val="000000"/>
                    </a:solidFill>
                    <a:latin typeface="Adobe Devanagari" panose="02040503050201020203" pitchFamily="18" charset="77"/>
                    <a:ea typeface="ＭＳ Ｐゴシック" charset="0"/>
                    <a:cs typeface="Adobe Devanagari" panose="02040503050201020203" pitchFamily="18" charset="77"/>
                  </a:rPr>
                  <a:t>=v(</a:t>
                </a:r>
                <a:r>
                  <a:rPr lang="en-GB" sz="2000" dirty="0" err="1">
                    <a:solidFill>
                      <a:srgbClr val="000000"/>
                    </a:solidFill>
                    <a:latin typeface="Adobe Devanagari" panose="02040503050201020203" pitchFamily="18" charset="77"/>
                    <a:ea typeface="ＭＳ Ｐゴシック" charset="0"/>
                    <a:cs typeface="Adobe Devanagari" panose="02040503050201020203" pitchFamily="18" charset="77"/>
                  </a:rPr>
                  <a:t>r+l</a:t>
                </a:r>
                <a:r>
                  <a:rPr lang="en-GB" sz="2000" dirty="0">
                    <a:solidFill>
                      <a:srgbClr val="000000"/>
                    </a:solidFill>
                    <a:latin typeface="Adobe Devanagari" panose="02040503050201020203" pitchFamily="18" charset="77"/>
                    <a:ea typeface="ＭＳ Ｐゴシック" charset="0"/>
                    <a:cs typeface="Adobe Devanagari" panose="02040503050201020203" pitchFamily="18" charset="77"/>
                  </a:rPr>
                  <a:t>)-v(r)</a:t>
                </a:r>
              </a:p>
            </p:txBody>
          </p:sp>
          <p:sp>
            <p:nvSpPr>
              <p:cNvPr id="27" name="Rectangle 10">
                <a:extLst>
                  <a:ext uri="{FF2B5EF4-FFF2-40B4-BE49-F238E27FC236}">
                    <a16:creationId xmlns:a16="http://schemas.microsoft.com/office/drawing/2014/main" id="{FF99E468-4C6F-6C47-9992-530BA1454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2166"/>
                <a:ext cx="384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defRPr/>
                </a:pPr>
                <a:endParaRPr lang="fr-FR">
                  <a:solidFill>
                    <a:srgbClr val="000000"/>
                  </a:solidFill>
                  <a:latin typeface="Adobe Devanagari" panose="02040503050201020203" pitchFamily="18" charset="77"/>
                  <a:ea typeface="ＭＳ Ｐゴシック" charset="0"/>
                  <a:cs typeface="Adobe Devanagari" panose="02040503050201020203" pitchFamily="18" charset="77"/>
                </a:endParaRPr>
              </a:p>
            </p:txBody>
          </p:sp>
          <p:sp>
            <p:nvSpPr>
              <p:cNvPr id="28" name="Rectangle 11">
                <a:extLst>
                  <a:ext uri="{FF2B5EF4-FFF2-40B4-BE49-F238E27FC236}">
                    <a16:creationId xmlns:a16="http://schemas.microsoft.com/office/drawing/2014/main" id="{A4F6D9B0-479E-2440-8BFB-954580FEF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0" y="2878"/>
                <a:ext cx="384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defRPr/>
                </a:pPr>
                <a:endParaRPr lang="fr-FR">
                  <a:solidFill>
                    <a:srgbClr val="000000"/>
                  </a:solidFill>
                  <a:latin typeface="Adobe Devanagari" panose="02040503050201020203" pitchFamily="18" charset="77"/>
                  <a:ea typeface="ＭＳ Ｐゴシック" charset="0"/>
                  <a:cs typeface="Adobe Devanagari" panose="02040503050201020203" pitchFamily="18" charset="77"/>
                </a:endParaRPr>
              </a:p>
            </p:txBody>
          </p:sp>
        </p:grpSp>
        <p:sp>
          <p:nvSpPr>
            <p:cNvPr id="23" name="Text Box 12">
              <a:extLst>
                <a:ext uri="{FF2B5EF4-FFF2-40B4-BE49-F238E27FC236}">
                  <a16:creationId xmlns:a16="http://schemas.microsoft.com/office/drawing/2014/main" id="{EEDE8C53-2C18-6441-BB65-92D807A4D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3292" y="2854881"/>
              <a:ext cx="122822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dirty="0">
                  <a:solidFill>
                    <a:srgbClr val="000000"/>
                  </a:solidFill>
                  <a:latin typeface="Adobe Devanagari" panose="02040503050201020203" pitchFamily="18" charset="77"/>
                  <a:ea typeface="ＭＳ Ｐゴシック" charset="0"/>
                  <a:cs typeface="Adobe Devanagari" panose="02040503050201020203" pitchFamily="18" charset="77"/>
                </a:rPr>
                <a:t>Small </a:t>
              </a:r>
              <a:r>
                <a:rPr lang="fr-FR" sz="2000" dirty="0" err="1">
                  <a:solidFill>
                    <a:srgbClr val="000000"/>
                  </a:solidFill>
                  <a:latin typeface="Adobe Devanagari" panose="02040503050201020203" pitchFamily="18" charset="77"/>
                  <a:ea typeface="ＭＳ Ｐゴシック" charset="0"/>
                  <a:cs typeface="Adobe Devanagari" panose="02040503050201020203" pitchFamily="18" charset="77"/>
                </a:rPr>
                <a:t>scale</a:t>
              </a:r>
              <a:endParaRPr lang="fr-FR" sz="2000" dirty="0">
                <a:solidFill>
                  <a:srgbClr val="000000"/>
                </a:solidFill>
                <a:latin typeface="Adobe Devanagari" panose="02040503050201020203" pitchFamily="18" charset="77"/>
                <a:ea typeface="ＭＳ Ｐゴシック" charset="0"/>
                <a:cs typeface="Adobe Devanagari" panose="02040503050201020203" pitchFamily="18" charset="77"/>
              </a:endParaRPr>
            </a:p>
          </p:txBody>
        </p:sp>
        <p:sp>
          <p:nvSpPr>
            <p:cNvPr id="24" name="Text Box 13">
              <a:extLst>
                <a:ext uri="{FF2B5EF4-FFF2-40B4-BE49-F238E27FC236}">
                  <a16:creationId xmlns:a16="http://schemas.microsoft.com/office/drawing/2014/main" id="{82D04F67-F58B-A74E-8BF7-32DE73274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4567" y="3935968"/>
              <a:ext cx="122982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dirty="0">
                  <a:solidFill>
                    <a:srgbClr val="000000"/>
                  </a:solidFill>
                  <a:latin typeface="Adobe Devanagari" panose="02040503050201020203" pitchFamily="18" charset="77"/>
                  <a:ea typeface="ＭＳ Ｐゴシック" charset="0"/>
                  <a:cs typeface="Adobe Devanagari" panose="02040503050201020203" pitchFamily="18" charset="77"/>
                </a:rPr>
                <a:t>Large </a:t>
              </a:r>
              <a:r>
                <a:rPr lang="fr-FR" sz="2000" dirty="0" err="1">
                  <a:solidFill>
                    <a:srgbClr val="000000"/>
                  </a:solidFill>
                  <a:latin typeface="Adobe Devanagari" panose="02040503050201020203" pitchFamily="18" charset="77"/>
                  <a:ea typeface="ＭＳ Ｐゴシック" charset="0"/>
                  <a:cs typeface="Adobe Devanagari" panose="02040503050201020203" pitchFamily="18" charset="77"/>
                </a:rPr>
                <a:t>scale</a:t>
              </a:r>
              <a:endParaRPr lang="fr-FR" sz="2000" dirty="0">
                <a:solidFill>
                  <a:srgbClr val="000000"/>
                </a:solidFill>
                <a:latin typeface="Adobe Devanagari" panose="02040503050201020203" pitchFamily="18" charset="77"/>
                <a:ea typeface="ＭＳ Ｐゴシック" charset="0"/>
                <a:cs typeface="Adobe Devanagari" panose="02040503050201020203" pitchFamily="18" charset="77"/>
              </a:endParaRPr>
            </a:p>
          </p:txBody>
        </p:sp>
      </p:grpSp>
      <p:sp>
        <p:nvSpPr>
          <p:cNvPr id="29" name="Объект 6">
            <a:extLst>
              <a:ext uri="{FF2B5EF4-FFF2-40B4-BE49-F238E27FC236}">
                <a16:creationId xmlns:a16="http://schemas.microsoft.com/office/drawing/2014/main" id="{4F0C2FA9-6224-E248-A67C-6C92F81BE466}"/>
              </a:ext>
            </a:extLst>
          </p:cNvPr>
          <p:cNvSpPr txBox="1">
            <a:spLocks/>
          </p:cNvSpPr>
          <p:nvPr/>
        </p:nvSpPr>
        <p:spPr>
          <a:xfrm>
            <a:off x="8095797" y="1126612"/>
            <a:ext cx="4096203" cy="1759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9193"/>
                </a:solidFill>
              </a:rPr>
              <a:t>Intermittency</a:t>
            </a:r>
            <a:r>
              <a:rPr lang="en-US" sz="2000" dirty="0">
                <a:solidFill>
                  <a:srgbClr val="009193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It is known to be related to appearance of coherent structures (vortex filaments), Frisch 1995.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39B9EF-4E1F-4448-86FF-0987998BD698}"/>
                  </a:ext>
                </a:extLst>
              </p:cNvPr>
              <p:cNvSpPr txBox="1"/>
              <p:nvPr/>
            </p:nvSpPr>
            <p:spPr>
              <a:xfrm>
                <a:off x="4642318" y="2886760"/>
                <a:ext cx="2800510" cy="383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−5/3</m:t>
                          </m:r>
                        </m:sup>
                      </m:sSup>
                    </m:oMath>
                  </m:oMathPara>
                </a14:m>
                <a:endParaRPr lang="en-RU" sz="2400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539B9EF-4E1F-4448-86FF-0987998BD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318" y="2886760"/>
                <a:ext cx="2800510" cy="383118"/>
              </a:xfrm>
              <a:prstGeom prst="rect">
                <a:avLst/>
              </a:prstGeom>
              <a:blipFill>
                <a:blip r:embed="rId10"/>
                <a:stretch>
                  <a:fillRect l="-2252" t="-3226" r="-450" b="-967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502C570F-AF76-F44C-87FC-B990F65668E2}"/>
              </a:ext>
            </a:extLst>
          </p:cNvPr>
          <p:cNvSpPr/>
          <p:nvPr/>
        </p:nvSpPr>
        <p:spPr>
          <a:xfrm>
            <a:off x="4480592" y="2343283"/>
            <a:ext cx="3019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9193"/>
                </a:solidFill>
              </a:rPr>
              <a:t>Kolmogorov spectrum:</a:t>
            </a:r>
            <a:endParaRPr lang="en-RU" sz="2400" dirty="0">
              <a:solidFill>
                <a:srgbClr val="009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2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38846474-D7B6-3B47-933A-E2D49E228AB4}"/>
                  </a:ext>
                </a:extLst>
              </p:cNvPr>
              <p:cNvSpPr>
                <a:spLocks noGrp="1"/>
              </p:cNvSpPr>
              <p:nvPr>
                <p:ph type="subTitle"/>
              </p:nvPr>
            </p:nvSpPr>
            <p:spPr>
              <a:xfrm>
                <a:off x="847402" y="1572769"/>
                <a:ext cx="9808406" cy="5151119"/>
              </a:xfrm>
            </p:spPr>
            <p:txBody>
              <a:bodyPr/>
              <a:lstStyle/>
              <a:p>
                <a:r>
                  <a:rPr lang="en-RU" sz="2400" dirty="0"/>
                  <a:t>Crutial assumption of the K41 – </a:t>
                </a:r>
                <a:r>
                  <a:rPr lang="en-RU" sz="2400" b="1" dirty="0">
                    <a:solidFill>
                      <a:srgbClr val="009193"/>
                    </a:solidFill>
                  </a:rPr>
                  <a:t>self similarity </a:t>
                </a:r>
                <a:r>
                  <a:rPr lang="en-US" sz="2400" dirty="0">
                    <a:solidFill>
                      <a:srgbClr val="009193"/>
                    </a:solidFill>
                    <a:ea typeface="Cambria Math" panose="02040503050406030204" pitchFamily="18" charset="0"/>
                  </a:rPr>
                  <a:t>(it can be broken)</a:t>
                </a:r>
                <a:endParaRPr lang="en-RU" sz="2400" b="1" dirty="0">
                  <a:solidFill>
                    <a:srgbClr val="009193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RU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p>
                    </m:sSup>
                    <m:r>
                      <a:rPr lang="en-RU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</a:p>
              <a:p>
                <a:pPr marL="0" indent="0" algn="ctr">
                  <a:buNone/>
                </a:pPr>
                <a:endParaRPr lang="en-US" sz="24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ea typeface="Cambria Math" panose="02040503050406030204" pitchFamily="18" charset="0"/>
                  </a:rPr>
                  <a:t>Let’s 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– high pass frequency filtered velocity.</a:t>
                </a:r>
              </a:p>
              <a:p>
                <a:pPr marL="0" indent="0" algn="ctr">
                  <a:buNone/>
                </a:pPr>
                <a:endParaRPr lang="en-US" sz="2400" dirty="0">
                  <a:ea typeface="Cambria Math" panose="02040503050406030204" pitchFamily="18" charset="0"/>
                </a:endParaRPr>
              </a:p>
              <a:p>
                <a:r>
                  <a:rPr lang="en-US" sz="2400" b="1" dirty="0">
                    <a:ea typeface="Cambria Math" panose="02040503050406030204" pitchFamily="18" charset="0"/>
                  </a:rPr>
                  <a:t>Flatness</a:t>
                </a:r>
                <a:r>
                  <a:rPr lang="en-US" sz="2400" dirty="0">
                    <a:solidFill>
                      <a:srgbClr val="009193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9193"/>
                    </a:solidFill>
                    <a:ea typeface="Cambria Math" panose="02040503050406030204" pitchFamily="18" charset="0"/>
                  </a:rPr>
                  <a:t>F</a:t>
                </a:r>
                <a:r>
                  <a:rPr lang="en-US" sz="2400" b="1" dirty="0">
                    <a:ea typeface="Cambria Math" panose="02040503050406030204" pitchFamily="18" charset="0"/>
                  </a:rPr>
                  <a:t>: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l-GR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Ω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</m:sup>
                                    </m:sSub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Ω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&gt;</m:t>
                                            </m:r>
                                          </m:sup>
                                        </m:sSub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endParaRPr lang="en-US" sz="2400" dirty="0">
                  <a:ea typeface="Cambria Math" panose="02040503050406030204" pitchFamily="18" charset="0"/>
                </a:endParaRPr>
              </a:p>
              <a:p>
                <a:r>
                  <a:rPr lang="en-US" sz="2400" b="1" dirty="0">
                    <a:solidFill>
                      <a:srgbClr val="009193"/>
                    </a:solidFill>
                    <a:ea typeface="Cambria Math" panose="02040503050406030204" pitchFamily="18" charset="0"/>
                  </a:rPr>
                  <a:t>F </a:t>
                </a:r>
                <a:r>
                  <a:rPr lang="en-US" sz="2400" dirty="0">
                    <a:ea typeface="Cambria Math" panose="02040503050406030204" pitchFamily="18" charset="0"/>
                  </a:rPr>
                  <a:t>– is related to the probability weight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distribution function tail.</a:t>
                </a:r>
              </a:p>
              <a:p>
                <a:r>
                  <a:rPr lang="en-RU" sz="2400" dirty="0"/>
                  <a:t>For Gaussian and self similar signals flatness is independent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r>
                  <a:rPr lang="en-US" sz="2400" dirty="0">
                    <a:ea typeface="Cambria Math" panose="02040503050406030204" pitchFamily="18" charset="0"/>
                  </a:rPr>
                  <a:t>If </a:t>
                </a:r>
                <a:r>
                  <a:rPr lang="en-US" sz="2400" b="1" dirty="0">
                    <a:solidFill>
                      <a:srgbClr val="009193"/>
                    </a:solidFill>
                    <a:ea typeface="Cambria Math" panose="02040503050406030204" pitchFamily="18" charset="0"/>
                  </a:rPr>
                  <a:t>F</a:t>
                </a:r>
                <a:r>
                  <a:rPr lang="en-US" sz="2400" dirty="0">
                    <a:ea typeface="Cambria Math" panose="02040503050406030204" pitchFamily="18" charset="0"/>
                  </a:rPr>
                  <a:t> grows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then the signal is </a:t>
                </a:r>
                <a:r>
                  <a:rPr lang="en-US" sz="2400" dirty="0">
                    <a:solidFill>
                      <a:srgbClr val="009193"/>
                    </a:solidFill>
                    <a:ea typeface="Cambria Math" panose="02040503050406030204" pitchFamily="18" charset="0"/>
                  </a:rPr>
                  <a:t>intermittent</a:t>
                </a:r>
                <a:r>
                  <a:rPr lang="en-US" sz="2400" dirty="0"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38846474-D7B6-3B47-933A-E2D49E228A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847402" y="1572769"/>
                <a:ext cx="9808406" cy="5151119"/>
              </a:xfrm>
              <a:blipFill>
                <a:blip r:embed="rId2"/>
                <a:stretch>
                  <a:fillRect l="-193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C2E4BEF-EB40-D848-9B3F-DB40823B5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Intermittency in neutral fluid</a:t>
            </a:r>
          </a:p>
        </p:txBody>
      </p:sp>
    </p:spTree>
    <p:extLst>
      <p:ext uri="{BB962C8B-B14F-4D97-AF65-F5344CB8AC3E}">
        <p14:creationId xmlns:p14="http://schemas.microsoft.com/office/powerpoint/2010/main" val="3418133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B2524B-0EDC-6F46-A499-97A7AD9F3D1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23097" y="4560675"/>
            <a:ext cx="3231273" cy="157061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400" dirty="0">
                <a:latin typeface="+mn-lt"/>
              </a:rPr>
              <a:t>Decreasing filling factor for smaller scale fluctuations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RU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400" dirty="0">
                <a:latin typeface="+mn-lt"/>
              </a:rPr>
              <a:t>Structure function S</a:t>
            </a:r>
            <a:r>
              <a:rPr lang="en-RU" sz="2400" baseline="-25000" dirty="0">
                <a:latin typeface="+mn-lt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RU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RU" sz="2400" dirty="0">
                <a:latin typeface="+mn-lt"/>
              </a:rPr>
              <a:t>Steeper spectrum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96542-505C-9743-BF72-01973AAFA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Intermittency in neutral fluid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1854F0-65EA-0D43-8C88-6D0C92809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37" y="5881798"/>
            <a:ext cx="2765651" cy="790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2C9C94-F9CA-6744-B22D-22CEECD48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241298"/>
            <a:ext cx="2746967" cy="2506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A5941B-E734-D546-BCCA-0FD604C43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577" y="4060997"/>
            <a:ext cx="3623932" cy="10667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839237-F1F5-C24A-AFA5-A497B02BA561}"/>
              </a:ext>
            </a:extLst>
          </p:cNvPr>
          <p:cNvSpPr txBox="1"/>
          <p:nvPr/>
        </p:nvSpPr>
        <p:spPr>
          <a:xfrm>
            <a:off x="8290560" y="2758613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1600" b="1" dirty="0">
                <a:solidFill>
                  <a:srgbClr val="009193"/>
                </a:solidFill>
              </a:rPr>
              <a:t>D(L) </a:t>
            </a:r>
            <a:r>
              <a:rPr lang="en-RU" sz="1600" dirty="0"/>
              <a:t>– fractal dimention of the set </a:t>
            </a:r>
            <a:r>
              <a:rPr lang="en-RU" sz="1600" b="1" dirty="0">
                <a:solidFill>
                  <a:srgbClr val="009193"/>
                </a:solidFill>
              </a:rPr>
              <a:t>L</a:t>
            </a:r>
            <a:r>
              <a:rPr lang="en-RU" sz="1600" dirty="0"/>
              <a:t> </a:t>
            </a:r>
            <a:r>
              <a:rPr lang="en-GB" sz="1600" dirty="0"/>
              <a:t>o</a:t>
            </a:r>
            <a:r>
              <a:rPr lang="en-RU" sz="1600" dirty="0"/>
              <a:t>n which the cascade accumulates when l-&gt;0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F25CE0D-55AD-764F-97DC-97E7B3BF7F67}"/>
                  </a:ext>
                </a:extLst>
              </p:cNvPr>
              <p:cNvSpPr/>
              <p:nvPr/>
            </p:nvSpPr>
            <p:spPr>
              <a:xfrm>
                <a:off x="1624152" y="1598414"/>
                <a:ext cx="14494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RU" sz="2400" b="1" i="1">
                        <a:solidFill>
                          <a:srgbClr val="00919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RU" sz="2400" b="1" dirty="0">
                    <a:solidFill>
                      <a:srgbClr val="009193"/>
                    </a:solidFill>
                  </a:rPr>
                  <a:t>-model </a:t>
                </a:r>
                <a:r>
                  <a:rPr lang="en-RU" sz="2400" dirty="0"/>
                  <a:t>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F25CE0D-55AD-764F-97DC-97E7B3BF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152" y="1598414"/>
                <a:ext cx="1449436" cy="461665"/>
              </a:xfrm>
              <a:prstGeom prst="rect">
                <a:avLst/>
              </a:prstGeom>
              <a:blipFill>
                <a:blip r:embed="rId5"/>
                <a:stretch>
                  <a:fillRect l="-3478" t="-7895" r="-6087" b="-2894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E7EA25C-A4A3-804C-81F9-827C34570104}"/>
                  </a:ext>
                </a:extLst>
              </p:cNvPr>
              <p:cNvSpPr/>
              <p:nvPr/>
            </p:nvSpPr>
            <p:spPr>
              <a:xfrm>
                <a:off x="890586" y="2119998"/>
                <a:ext cx="3218118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RU" sz="2400" dirty="0"/>
                  <a:t>The fraction of the volume occupied by the smaller eddies is decreased by factor </a:t>
                </a:r>
                <a14:m>
                  <m:oMath xmlns:m="http://schemas.openxmlformats.org/officeDocument/2006/math">
                    <m:r>
                      <a:rPr lang="en-RU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RU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E7EA25C-A4A3-804C-81F9-827C345701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86" y="2119998"/>
                <a:ext cx="3218118" cy="1569660"/>
              </a:xfrm>
              <a:prstGeom prst="rect">
                <a:avLst/>
              </a:prstGeom>
              <a:blipFill>
                <a:blip r:embed="rId6"/>
                <a:stretch>
                  <a:fillRect l="-3150" t="-3226" r="-2756" b="-806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D7B139F-1F89-C04D-A029-4985216D3E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5503"/>
          <a:stretch/>
        </p:blipFill>
        <p:spPr>
          <a:xfrm>
            <a:off x="3655906" y="5243332"/>
            <a:ext cx="2305553" cy="763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D846B0-42D6-C747-9165-47BB2CE9B7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696"/>
          <a:stretch/>
        </p:blipFill>
        <p:spPr>
          <a:xfrm>
            <a:off x="5914195" y="5242713"/>
            <a:ext cx="2286005" cy="601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BFB65-9751-A247-A9E0-6AC19BCB72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288" y="3474720"/>
            <a:ext cx="3379384" cy="27371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071FDC-BE3B-834F-893B-DDB6C262EED4}"/>
              </a:ext>
            </a:extLst>
          </p:cNvPr>
          <p:cNvSpPr txBox="1"/>
          <p:nvPr/>
        </p:nvSpPr>
        <p:spPr>
          <a:xfrm>
            <a:off x="8497824" y="6425184"/>
            <a:ext cx="3754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Linear-plus constant scaling exponent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69742D-1288-ED46-8877-EB2FE0A56D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2894"/>
          <a:stretch/>
        </p:blipFill>
        <p:spPr>
          <a:xfrm>
            <a:off x="4418959" y="2121408"/>
            <a:ext cx="1608063" cy="14264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5D37AA-43E6-254A-80A8-71180B68CE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957"/>
          <a:stretch/>
        </p:blipFill>
        <p:spPr>
          <a:xfrm>
            <a:off x="6229471" y="2194560"/>
            <a:ext cx="1608063" cy="13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46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8687B-653C-3E44-A023-14FFB463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6" y="179930"/>
            <a:ext cx="10515600" cy="1325563"/>
          </a:xfrm>
        </p:spPr>
        <p:txBody>
          <a:bodyPr/>
          <a:lstStyle/>
          <a:p>
            <a:r>
              <a:rPr lang="en-RU" dirty="0">
                <a:solidFill>
                  <a:srgbClr val="009193"/>
                </a:solidFill>
              </a:rPr>
              <a:t>Multifractal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F185C-F120-124F-BAE7-DE321DD11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982" y="1397363"/>
            <a:ext cx="4983867" cy="1218789"/>
          </a:xfrm>
        </p:spPr>
        <p:txBody>
          <a:bodyPr/>
          <a:lstStyle/>
          <a:p>
            <a:pPr marL="0" indent="0">
              <a:buNone/>
            </a:pPr>
            <a:r>
              <a:rPr lang="en-RU" sz="2000" dirty="0"/>
              <a:t>The turbulent volume is thought to be locally scale invariant with scaling exponents I=(h</a:t>
            </a:r>
            <a:r>
              <a:rPr lang="en-RU" sz="2000" baseline="-25000" dirty="0"/>
              <a:t>min,</a:t>
            </a:r>
            <a:r>
              <a:rPr lang="en-RU" sz="2000" dirty="0"/>
              <a:t>h</a:t>
            </a:r>
            <a:r>
              <a:rPr lang="en-RU" sz="2000" baseline="-25000" dirty="0"/>
              <a:t>max</a:t>
            </a:r>
            <a:r>
              <a:rPr lang="en-RU" sz="2000" dirty="0"/>
              <a:t>). For each h in this range there is a volume V of fractal dimention D(h) such that: </a:t>
            </a:r>
          </a:p>
          <a:p>
            <a:endParaRPr lang="en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F5783-E4C9-9949-90F7-208837738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29" y="2582030"/>
            <a:ext cx="2297170" cy="10838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1A4E16-80EF-2944-9DDF-F7795FB61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022" y="1482122"/>
            <a:ext cx="3782135" cy="6823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C5B8C7-BFEB-E049-B8CE-656A4C9814C3}"/>
              </a:ext>
            </a:extLst>
          </p:cNvPr>
          <p:cNvSpPr txBox="1"/>
          <p:nvPr/>
        </p:nvSpPr>
        <p:spPr>
          <a:xfrm>
            <a:off x="7963383" y="1088021"/>
            <a:ext cx="189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Structure function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AB02E2-9ABF-E44B-B69E-A02459991640}"/>
              </a:ext>
            </a:extLst>
          </p:cNvPr>
          <p:cNvGrpSpPr/>
          <p:nvPr/>
        </p:nvGrpSpPr>
        <p:grpSpPr>
          <a:xfrm>
            <a:off x="625034" y="3796496"/>
            <a:ext cx="3032566" cy="2869980"/>
            <a:chOff x="8229600" y="2418565"/>
            <a:chExt cx="3614741" cy="39469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4703B1-5870-CC48-A40F-9A87913D5417}"/>
                </a:ext>
              </a:extLst>
            </p:cNvPr>
            <p:cNvGrpSpPr/>
            <p:nvPr/>
          </p:nvGrpSpPr>
          <p:grpSpPr>
            <a:xfrm>
              <a:off x="8229600" y="2418565"/>
              <a:ext cx="3614741" cy="3946972"/>
              <a:chOff x="7597537" y="1141794"/>
              <a:chExt cx="2751222" cy="304348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E49CC6F-FF13-B449-8636-F7BBB7E2EFEC}"/>
                  </a:ext>
                </a:extLst>
              </p:cNvPr>
              <p:cNvSpPr/>
              <p:nvPr/>
            </p:nvSpPr>
            <p:spPr>
              <a:xfrm>
                <a:off x="7600314" y="1141794"/>
                <a:ext cx="2686050" cy="2657475"/>
              </a:xfrm>
              <a:prstGeom prst="rect">
                <a:avLst/>
              </a:prstGeom>
              <a:solidFill>
                <a:schemeClr val="bg1">
                  <a:lumMod val="65000"/>
                  <a:alpha val="5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U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B8D7CD9-1802-874B-AE67-3C16A6E961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97537" y="1373151"/>
                <a:ext cx="2696848" cy="1795770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AABE61-51CB-A349-A23F-39790003FAD2}"/>
                  </a:ext>
                </a:extLst>
              </p:cNvPr>
              <p:cNvSpPr txBox="1"/>
              <p:nvPr/>
            </p:nvSpPr>
            <p:spPr>
              <a:xfrm>
                <a:off x="9664568" y="1692239"/>
                <a:ext cx="603820" cy="489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RU" sz="2400" dirty="0"/>
                  <a:t>V</a:t>
                </a:r>
                <a:r>
                  <a:rPr lang="en-RU" sz="2400" baseline="-25000" dirty="0"/>
                  <a:t>PSP</a:t>
                </a:r>
                <a:endParaRPr lang="en-RU" sz="2400" dirty="0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B17A1ABE-45D7-CA4D-8160-0DE0D39A741C}"/>
                      </a:ext>
                    </a:extLst>
                  </p14:cNvPr>
                  <p14:cNvContentPartPr/>
                  <p14:nvPr/>
                </p14:nvContentPartPr>
                <p14:xfrm>
                  <a:off x="8477966" y="2021635"/>
                  <a:ext cx="510507" cy="298977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B17A1ABE-45D7-CA4D-8160-0DE0D39A741C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341429" y="1744371"/>
                    <a:ext cx="783307" cy="853504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2D99D2A-D24F-7443-9BF9-BE5E54CAA757}"/>
                  </a:ext>
                </a:extLst>
              </p:cNvPr>
              <p:cNvSpPr txBox="1"/>
              <p:nvPr/>
            </p:nvSpPr>
            <p:spPr>
              <a:xfrm>
                <a:off x="8431132" y="1862947"/>
                <a:ext cx="710569" cy="498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RU" dirty="0"/>
                  <a:t>h=1/3 (K41)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95788C-C20E-D144-9C3E-B7B5C6579DEC}"/>
                  </a:ext>
                </a:extLst>
              </p:cNvPr>
              <p:cNvSpPr txBox="1"/>
              <p:nvPr/>
            </p:nvSpPr>
            <p:spPr>
              <a:xfrm>
                <a:off x="7657792" y="3900488"/>
                <a:ext cx="2690967" cy="28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RU" dirty="0"/>
                  <a:t>Bifractal model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5D70FE-F624-DC47-A704-97C2359DEFF9}"/>
                </a:ext>
              </a:extLst>
            </p:cNvPr>
            <p:cNvSpPr txBox="1"/>
            <p:nvPr/>
          </p:nvSpPr>
          <p:spPr>
            <a:xfrm>
              <a:off x="9926595" y="4848865"/>
              <a:ext cx="1798557" cy="888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RU" dirty="0"/>
                <a:t>h=1/3</a:t>
              </a:r>
              <a:r>
                <a:rPr lang="ru-RU" dirty="0"/>
                <a:t>-</a:t>
              </a:r>
              <a:r>
                <a:rPr lang="en-US" dirty="0"/>
                <a:t>(D-3)/3</a:t>
              </a:r>
              <a:r>
                <a:rPr lang="en-RU" dirty="0"/>
                <a:t> </a:t>
              </a:r>
            </a:p>
            <a:p>
              <a:r>
                <a:rPr lang="en-RU" dirty="0"/>
                <a:t>(β model)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47A28C0-952F-C245-B821-1D9E54344B9A}"/>
              </a:ext>
            </a:extLst>
          </p:cNvPr>
          <p:cNvSpPr/>
          <p:nvPr/>
        </p:nvSpPr>
        <p:spPr>
          <a:xfrm>
            <a:off x="3796495" y="4114024"/>
            <a:ext cx="18866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h(x) quantifies the local regularity of the observed fields at the point </a:t>
            </a:r>
            <a:r>
              <a:rPr lang="en-GB" sz="1400" i="1" dirty="0"/>
              <a:t>x</a:t>
            </a:r>
            <a:r>
              <a:rPr lang="en-GB" sz="1400" dirty="0"/>
              <a:t>: when h(x) is close to 0, the field is very irregular at the point </a:t>
            </a:r>
            <a:r>
              <a:rPr lang="en-GB" sz="1400" i="1" dirty="0"/>
              <a:t>x</a:t>
            </a:r>
            <a:r>
              <a:rPr lang="en-GB" sz="1400" dirty="0"/>
              <a:t>, while larger values of h(x) are related to a smoother </a:t>
            </a:r>
            <a:r>
              <a:rPr lang="en-GB" sz="1400" dirty="0" err="1"/>
              <a:t>behavior</a:t>
            </a:r>
            <a:r>
              <a:rPr lang="en-GB" sz="1400" dirty="0"/>
              <a:t> at </a:t>
            </a:r>
            <a:r>
              <a:rPr lang="en-GB" sz="1400" i="1" dirty="0"/>
              <a:t>x</a:t>
            </a:r>
            <a:r>
              <a:rPr lang="en-GB" sz="1400" dirty="0"/>
              <a:t>. </a:t>
            </a:r>
          </a:p>
        </p:txBody>
      </p:sp>
      <p:sp>
        <p:nvSpPr>
          <p:cNvPr id="4" name="Snip Same-side Corner of Rectangle 3">
            <a:extLst>
              <a:ext uri="{FF2B5EF4-FFF2-40B4-BE49-F238E27FC236}">
                <a16:creationId xmlns:a16="http://schemas.microsoft.com/office/drawing/2014/main" id="{FC30521C-04B9-0A43-97F2-458049055CFB}"/>
              </a:ext>
            </a:extLst>
          </p:cNvPr>
          <p:cNvSpPr/>
          <p:nvPr/>
        </p:nvSpPr>
        <p:spPr>
          <a:xfrm>
            <a:off x="621792" y="5498592"/>
            <a:ext cx="316992" cy="256032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E75EA-45D5-F74A-861D-2816C5131297}"/>
              </a:ext>
            </a:extLst>
          </p:cNvPr>
          <p:cNvSpPr txBox="1"/>
          <p:nvPr/>
        </p:nvSpPr>
        <p:spPr>
          <a:xfrm>
            <a:off x="536448" y="518160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PSP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D497CC-0556-6441-9B33-722E165B2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7260" y="4722373"/>
            <a:ext cx="4161028" cy="2135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FC8ACA-8444-4547-BEFF-5CE5E682CC13}"/>
              </a:ext>
            </a:extLst>
          </p:cNvPr>
          <p:cNvSpPr txBox="1"/>
          <p:nvPr/>
        </p:nvSpPr>
        <p:spPr>
          <a:xfrm>
            <a:off x="7363968" y="4255008"/>
            <a:ext cx="442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Anomalious scaling of the structure functions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0AB04-4470-2A41-8334-D29677A04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6117" y="3139440"/>
            <a:ext cx="2262801" cy="9814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849A50-A401-6441-931C-1584ACA01A14}"/>
              </a:ext>
            </a:extLst>
          </p:cNvPr>
          <p:cNvSpPr txBox="1"/>
          <p:nvPr/>
        </p:nvSpPr>
        <p:spPr>
          <a:xfrm>
            <a:off x="7656576" y="2426208"/>
            <a:ext cx="283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Structure function exponent</a:t>
            </a:r>
          </a:p>
        </p:txBody>
      </p:sp>
    </p:spTree>
    <p:extLst>
      <p:ext uri="{BB962C8B-B14F-4D97-AF65-F5344CB8AC3E}">
        <p14:creationId xmlns:p14="http://schemas.microsoft.com/office/powerpoint/2010/main" val="1779888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5BDDA-1BDB-3847-8F6C-7DFF2B32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RU" dirty="0"/>
              <a:t>Coherent structures cause multifractal scaling exponent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EF1C6-09B9-0C4B-A6E5-99A8C2B63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70" y="1942455"/>
            <a:ext cx="4746103" cy="3265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D3C32-B92E-E44E-8BCA-E4E33A60046D}"/>
              </a:ext>
            </a:extLst>
          </p:cNvPr>
          <p:cNvSpPr txBox="1"/>
          <p:nvPr/>
        </p:nvSpPr>
        <p:spPr>
          <a:xfrm>
            <a:off x="1331089" y="5069710"/>
            <a:ext cx="127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Multifractal</a:t>
            </a:r>
            <a:endParaRPr lang="en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3BCB23-601B-B643-9E6A-28CBC535A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601" y="1653791"/>
            <a:ext cx="4443593" cy="49481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C4048C-8803-C949-B022-AE6C564960F8}"/>
              </a:ext>
            </a:extLst>
          </p:cNvPr>
          <p:cNvSpPr/>
          <p:nvPr/>
        </p:nvSpPr>
        <p:spPr>
          <a:xfrm>
            <a:off x="987089" y="56786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GB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SOLAR WIND MAGNETOHYDRODYNAMICS TURBULENCE: ANOMALOUS SCALING AND ROLE OF INTERMITTENCY</a:t>
            </a:r>
          </a:p>
          <a:p>
            <a:pPr fontAlgn="base"/>
            <a:r>
              <a:rPr lang="en-GB" b="0" i="0" u="none" strike="noStrike" dirty="0">
                <a:solidFill>
                  <a:srgbClr val="333333"/>
                </a:solidFill>
                <a:effectLst/>
                <a:latin typeface="inherit"/>
              </a:rPr>
              <a:t>Salem (2009)</a:t>
            </a:r>
            <a:endParaRPr lang="en-GB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246727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AFF65-7375-D24D-ABF5-08BF09CA0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1BF32-35A0-184C-A177-B405B914D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116" y="2554153"/>
            <a:ext cx="4610099" cy="3167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B8AC2D-6A8F-A64A-9995-C23491C4BA0E}"/>
              </a:ext>
            </a:extLst>
          </p:cNvPr>
          <p:cNvSpPr txBox="1"/>
          <p:nvPr/>
        </p:nvSpPr>
        <p:spPr>
          <a:xfrm>
            <a:off x="7205031" y="1916935"/>
            <a:ext cx="4007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Radial dependence of the filling factor of</a:t>
            </a:r>
          </a:p>
          <a:p>
            <a:r>
              <a:rPr lang="en-RU" dirty="0"/>
              <a:t>high-PVI events (HELIOS 2)</a:t>
            </a:r>
          </a:p>
          <a:p>
            <a:endParaRPr lang="en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0874A8-FBC1-B249-BE23-1D1DC8B54ABF}"/>
              </a:ext>
            </a:extLst>
          </p:cNvPr>
          <p:cNvSpPr/>
          <p:nvPr/>
        </p:nvSpPr>
        <p:spPr>
          <a:xfrm>
            <a:off x="7201359" y="560036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RU" dirty="0"/>
              <a:t>End of inertial range</a:t>
            </a:r>
          </a:p>
          <a:p>
            <a:r>
              <a:rPr lang="en-RU" dirty="0"/>
              <a:t>PVI(dt=6s) 	(in case of fast solar wind)</a:t>
            </a:r>
          </a:p>
          <a:p>
            <a:r>
              <a:rPr lang="en-RU" dirty="0"/>
              <a:t>PVI(dt=12s) 	(in case of slow solar wind)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57AB03-D5CD-254D-BDD5-48B8C3A26676}"/>
              </a:ext>
            </a:extLst>
          </p:cNvPr>
          <p:cNvSpPr txBox="1"/>
          <p:nvPr/>
        </p:nvSpPr>
        <p:spPr>
          <a:xfrm>
            <a:off x="10664328" y="6488668"/>
            <a:ext cx="140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[Greco 2012]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4B00BF-5A5D-EA4F-BE90-822CC18B5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39" y="1775705"/>
            <a:ext cx="6036682" cy="3908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F1F016-A6B2-5042-812F-901271E2E3D6}"/>
              </a:ext>
            </a:extLst>
          </p:cNvPr>
          <p:cNvSpPr txBox="1"/>
          <p:nvPr/>
        </p:nvSpPr>
        <p:spPr>
          <a:xfrm>
            <a:off x="1145754" y="6158429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Chhiber 2020</a:t>
            </a:r>
          </a:p>
        </p:txBody>
      </p:sp>
    </p:spTree>
    <p:extLst>
      <p:ext uri="{BB962C8B-B14F-4D97-AF65-F5344CB8AC3E}">
        <p14:creationId xmlns:p14="http://schemas.microsoft.com/office/powerpoint/2010/main" val="3742212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1">
            <a:extLst>
              <a:ext uri="{FF2B5EF4-FFF2-40B4-BE49-F238E27FC236}">
                <a16:creationId xmlns:a16="http://schemas.microsoft.com/office/drawing/2014/main" id="{36DEEE41-3BBA-4E58-AE76-54F4093BE30F}"/>
              </a:ext>
            </a:extLst>
          </p:cNvPr>
          <p:cNvGraphicFramePr/>
          <p:nvPr/>
        </p:nvGraphicFramePr>
        <p:xfrm>
          <a:off x="838080" y="1397028"/>
          <a:ext cx="7960530" cy="4823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246C0A6-FAF8-4E07-841E-49D3AFF4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236355"/>
            <a:ext cx="10515240" cy="1325160"/>
          </a:xfrm>
        </p:spPr>
        <p:txBody>
          <a:bodyPr/>
          <a:lstStyle/>
          <a:p>
            <a:pPr algn="ctr"/>
            <a:r>
              <a:rPr lang="en-US" sz="4000" dirty="0">
                <a:latin typeface="Avenir Next LT Pro Light" panose="020B0304020202020204" pitchFamily="34" charset="0"/>
              </a:rPr>
              <a:t>Coherent structures in the solar wind</a:t>
            </a:r>
            <a:endParaRPr lang="ru-RU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421B142-20E8-4F46-9B1F-DDAABC46FCF5}"/>
              </a:ext>
            </a:extLst>
          </p:cNvPr>
          <p:cNvSpPr txBox="1"/>
          <p:nvPr/>
        </p:nvSpPr>
        <p:spPr>
          <a:xfrm>
            <a:off x="7928289" y="3927059"/>
            <a:ext cx="35566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[</a:t>
            </a:r>
            <a:r>
              <a:rPr lang="fr-FR" dirty="0" err="1"/>
              <a:t>Veltri</a:t>
            </a:r>
            <a:r>
              <a:rPr lang="fr-FR" dirty="0"/>
              <a:t> et al. 1999;</a:t>
            </a:r>
          </a:p>
          <a:p>
            <a:r>
              <a:rPr lang="fr-FR" dirty="0"/>
              <a:t>Salem, PHD, 2000;</a:t>
            </a:r>
          </a:p>
          <a:p>
            <a:r>
              <a:rPr lang="fr-FR" dirty="0" err="1"/>
              <a:t>Mangeney</a:t>
            </a:r>
            <a:r>
              <a:rPr lang="fr-FR" dirty="0"/>
              <a:t> et al. 2001;</a:t>
            </a:r>
          </a:p>
          <a:p>
            <a:r>
              <a:rPr lang="fr-FR" dirty="0"/>
              <a:t>…</a:t>
            </a:r>
          </a:p>
          <a:p>
            <a:r>
              <a:rPr lang="fr-FR" dirty="0"/>
              <a:t>Greco et al. 2008, 2009,</a:t>
            </a:r>
          </a:p>
          <a:p>
            <a:r>
              <a:rPr lang="fr-FR" dirty="0"/>
              <a:t>…</a:t>
            </a:r>
          </a:p>
          <a:p>
            <a:r>
              <a:rPr lang="fr-FR" dirty="0"/>
              <a:t>Lion et al. 2016, Roberts et al. 2016;</a:t>
            </a:r>
          </a:p>
          <a:p>
            <a:r>
              <a:rPr lang="fr-FR" dirty="0" err="1"/>
              <a:t>Perrone</a:t>
            </a:r>
            <a:r>
              <a:rPr lang="fr-FR" dirty="0"/>
              <a:t> et al. 2016, 2017, 2020]</a:t>
            </a:r>
          </a:p>
        </p:txBody>
      </p:sp>
    </p:spTree>
    <p:extLst>
      <p:ext uri="{BB962C8B-B14F-4D97-AF65-F5344CB8AC3E}">
        <p14:creationId xmlns:p14="http://schemas.microsoft.com/office/powerpoint/2010/main" val="3438049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>
            <a:extLst>
              <a:ext uri="{FF2B5EF4-FFF2-40B4-BE49-F238E27FC236}">
                <a16:creationId xmlns:a16="http://schemas.microsoft.com/office/drawing/2014/main" id="{AE11CC5C-05B2-9141-BDC0-F7DD56F17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18" y="348485"/>
            <a:ext cx="10850879" cy="515938"/>
          </a:xfrm>
        </p:spPr>
        <p:txBody>
          <a:bodyPr>
            <a:normAutofit/>
          </a:bodyPr>
          <a:lstStyle/>
          <a:p>
            <a:pPr algn="ctr"/>
            <a:r>
              <a:rPr lang="en-GB" altLang="fr-FR" sz="2800" dirty="0">
                <a:solidFill>
                  <a:srgbClr val="009193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  <a:t>PVI detection of coherent structures in the solar wind</a:t>
            </a:r>
          </a:p>
        </p:txBody>
      </p:sp>
      <p:sp>
        <p:nvSpPr>
          <p:cNvPr id="60418" name="ZoneTexte 3">
            <a:extLst>
              <a:ext uri="{FF2B5EF4-FFF2-40B4-BE49-F238E27FC236}">
                <a16:creationId xmlns:a16="http://schemas.microsoft.com/office/drawing/2014/main" id="{4849E651-57A6-4043-9EAE-3B61DA6C0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554" y="943696"/>
            <a:ext cx="85106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GB" altLang="fr-FR" sz="22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Increments of magnetic field and Partial Variance of Increments (PVI) Method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D0AE40-E8DF-8A41-964F-B0144B0E9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812" y="4963275"/>
            <a:ext cx="51110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[</a:t>
            </a:r>
            <a:r>
              <a:rPr lang="fr-FR" altLang="fr-FR" dirty="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e.g</a:t>
            </a:r>
            <a:r>
              <a:rPr lang="fr-FR" altLang="fr-FR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., </a:t>
            </a:r>
            <a:r>
              <a:rPr lang="fr-FR" altLang="fr-FR" dirty="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Veltri</a:t>
            </a:r>
            <a:r>
              <a:rPr lang="fr-FR" altLang="fr-FR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 &amp; </a:t>
            </a:r>
            <a:r>
              <a:rPr lang="fr-FR" altLang="fr-FR" dirty="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Mangeney</a:t>
            </a:r>
            <a:r>
              <a:rPr lang="fr-FR" altLang="fr-FR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 1999, </a:t>
            </a:r>
            <a:r>
              <a:rPr lang="fr-FR" altLang="fr-FR" dirty="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Servidio</a:t>
            </a:r>
            <a:r>
              <a:rPr lang="fr-FR" altLang="fr-FR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, et al. 2008, Greco, et al. 2009, 2012, 2014, </a:t>
            </a:r>
            <a:r>
              <a:rPr lang="fr-FR" altLang="fr-FR" dirty="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Perri</a:t>
            </a:r>
            <a:r>
              <a:rPr lang="fr-FR" altLang="fr-FR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 et al. 2012]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256BA1B-900E-004D-90A6-413707BAA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12" y="1608117"/>
            <a:ext cx="3631043" cy="1041408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BCAB5C-B4F7-454A-BBD3-543E5592B5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87"/>
          <a:stretch/>
        </p:blipFill>
        <p:spPr>
          <a:xfrm>
            <a:off x="6637830" y="2820318"/>
            <a:ext cx="5249370" cy="3136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F34CC4-DB56-0249-9646-38D8C2D25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06" y="2777168"/>
            <a:ext cx="5777023" cy="20047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4FAA7C-BD1A-C443-ABF8-D699F2E013E9}"/>
              </a:ext>
            </a:extLst>
          </p:cNvPr>
          <p:cNvSpPr txBox="1"/>
          <p:nvPr/>
        </p:nvSpPr>
        <p:spPr>
          <a:xfrm>
            <a:off x="7311011" y="1677822"/>
            <a:ext cx="3828227" cy="769441"/>
          </a:xfrm>
          <a:prstGeom prst="rect">
            <a:avLst/>
          </a:prstGeom>
          <a:noFill/>
          <a:ln w="0">
            <a:noFill/>
          </a:ln>
        </p:spPr>
        <p:txBody>
          <a:bodyPr wrap="none" rtlCol="0">
            <a:spAutoFit/>
          </a:bodyPr>
          <a:lstStyle/>
          <a:p>
            <a:r>
              <a:rPr lang="en-RU" sz="2200" dirty="0"/>
              <a:t>PVI method is focused to detect</a:t>
            </a:r>
          </a:p>
          <a:p>
            <a:r>
              <a:rPr lang="en-RU" sz="2200" dirty="0"/>
              <a:t>planar discontinuities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E8CF6-C6B8-B746-9AB4-66171BBF6A11}"/>
              </a:ext>
            </a:extLst>
          </p:cNvPr>
          <p:cNvSpPr txBox="1"/>
          <p:nvPr/>
        </p:nvSpPr>
        <p:spPr>
          <a:xfrm>
            <a:off x="8328752" y="6026226"/>
            <a:ext cx="157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Tsurutani 2011</a:t>
            </a:r>
          </a:p>
        </p:txBody>
      </p:sp>
    </p:spTree>
    <p:extLst>
      <p:ext uri="{BB962C8B-B14F-4D97-AF65-F5344CB8AC3E}">
        <p14:creationId xmlns:p14="http://schemas.microsoft.com/office/powerpoint/2010/main" val="988186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658CEADB-7A4B-1148-90AB-E4B61B4DB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410" y="178159"/>
            <a:ext cx="1069881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r-FR" sz="2600" dirty="0">
                <a:solidFill>
                  <a:srgbClr val="009193"/>
                </a:solidFill>
                <a:latin typeface="Arial Black" panose="020B0604020202020204" pitchFamily="34" charset="0"/>
              </a:rPr>
              <a:t>Wavelet detection of ion-scale coherent structures (1 AU)</a:t>
            </a:r>
          </a:p>
        </p:txBody>
      </p:sp>
      <p:sp>
        <p:nvSpPr>
          <p:cNvPr id="45060" name="ZoneTexte 14">
            <a:extLst>
              <a:ext uri="{FF2B5EF4-FFF2-40B4-BE49-F238E27FC236}">
                <a16:creationId xmlns:a16="http://schemas.microsoft.com/office/drawing/2014/main" id="{3C521881-CC71-E740-A624-765746A5E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75" y="3870343"/>
            <a:ext cx="3634291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buClr>
                <a:srgbClr val="FF0000"/>
              </a:buClr>
            </a:pPr>
            <a:r>
              <a:rPr lang="en-GB" altLang="fr-FR" sz="22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At the times of events, </a:t>
            </a:r>
          </a:p>
          <a:p>
            <a:pPr algn="l" eaLnBrk="1" hangingPunct="1">
              <a:buClr>
                <a:srgbClr val="FF0000"/>
              </a:buClr>
            </a:pPr>
            <a:r>
              <a:rPr lang="en-GB" altLang="fr-FR" sz="22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in physical space we see: </a:t>
            </a:r>
          </a:p>
          <a:p>
            <a:pPr algn="l" eaLnBrk="1" hangingPunct="1">
              <a:buClr>
                <a:srgbClr val="FF0000"/>
              </a:buClr>
            </a:pPr>
            <a:r>
              <a:rPr lang="en-GB" altLang="fr-FR" sz="22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1. current sheets</a:t>
            </a:r>
          </a:p>
          <a:p>
            <a:pPr algn="l" eaLnBrk="1" hangingPunct="1">
              <a:buClr>
                <a:srgbClr val="FF0000"/>
              </a:buClr>
            </a:pPr>
            <a:r>
              <a:rPr lang="en-GB" altLang="fr-FR" sz="22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2. Alfven vortices  </a:t>
            </a:r>
          </a:p>
          <a:p>
            <a:pPr eaLnBrk="1" hangingPunct="1">
              <a:buClr>
                <a:srgbClr val="FF0000"/>
              </a:buClr>
            </a:pPr>
            <a:r>
              <a:rPr lang="en-GB" altLang="fr-FR" sz="22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(oblique </a:t>
            </a:r>
            <a:r>
              <a:rPr lang="en-GB" altLang="fr-FR" sz="2200" dirty="0">
                <a:latin typeface="Symbol" pitchFamily="2" charset="2"/>
                <a:cs typeface="Adobe Devanagari" panose="02040503050201020203" pitchFamily="18" charset="77"/>
              </a:rPr>
              <a:t>Q</a:t>
            </a:r>
            <a:r>
              <a:rPr lang="en-GB" altLang="fr-FR" sz="2200" baseline="-250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BV</a:t>
            </a:r>
            <a:r>
              <a:rPr lang="en-GB" altLang="fr-FR" sz="2200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)  </a:t>
            </a:r>
          </a:p>
        </p:txBody>
      </p:sp>
      <p:sp>
        <p:nvSpPr>
          <p:cNvPr id="45061" name="ZoneTexte 8">
            <a:extLst>
              <a:ext uri="{FF2B5EF4-FFF2-40B4-BE49-F238E27FC236}">
                <a16:creationId xmlns:a16="http://schemas.microsoft.com/office/drawing/2014/main" id="{45549913-3EE0-704B-9002-8737AD26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371" y="6111920"/>
            <a:ext cx="5616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[Lion, </a:t>
            </a:r>
            <a:r>
              <a:rPr lang="fr-FR" altLang="fr-FR" dirty="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Alexandrova</a:t>
            </a:r>
            <a:r>
              <a:rPr lang="fr-FR" altLang="fr-FR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 &amp; </a:t>
            </a:r>
            <a:r>
              <a:rPr lang="fr-FR" altLang="fr-FR" dirty="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Zaslavskiy</a:t>
            </a:r>
            <a:r>
              <a:rPr lang="fr-FR" altLang="fr-FR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, 2016, APJ, </a:t>
            </a:r>
            <a:r>
              <a:rPr lang="fr-FR" altLang="fr-FR" dirty="0" err="1">
                <a:latin typeface="Adobe Devanagari" panose="02040503050201020203" pitchFamily="18" charset="77"/>
                <a:cs typeface="Adobe Devanagari" panose="02040503050201020203" pitchFamily="18" charset="77"/>
              </a:rPr>
              <a:t>Perrone</a:t>
            </a:r>
            <a:r>
              <a:rPr lang="fr-FR" altLang="fr-FR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 et al 2016, 2017, Roberts et al 2016]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B99AE-475D-D747-B4FC-145F3E21F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" t="7407" r="8835" b="2592"/>
          <a:stretch/>
        </p:blipFill>
        <p:spPr>
          <a:xfrm>
            <a:off x="4083894" y="958140"/>
            <a:ext cx="6488265" cy="4937760"/>
          </a:xfrm>
          <a:prstGeom prst="rect">
            <a:avLst/>
          </a:prstGeom>
        </p:spPr>
      </p:pic>
      <p:sp>
        <p:nvSpPr>
          <p:cNvPr id="45064" name="Rectangle 1">
            <a:extLst>
              <a:ext uri="{FF2B5EF4-FFF2-40B4-BE49-F238E27FC236}">
                <a16:creationId xmlns:a16="http://schemas.microsoft.com/office/drawing/2014/main" id="{9907F62F-BFD6-2248-AFF9-0025CD4A7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391" y="3387686"/>
            <a:ext cx="117211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r-FR" dirty="0">
                <a:solidFill>
                  <a:srgbClr val="000080"/>
                </a:solidFill>
                <a:latin typeface="Symbol" pitchFamily="2" charset="2"/>
                <a:cs typeface="Adobe Devanagari" panose="02040503050201020203" pitchFamily="18" charset="77"/>
              </a:rPr>
              <a:t>d</a:t>
            </a:r>
            <a:r>
              <a:rPr lang="en-GB" altLang="fr-FR" dirty="0">
                <a:solidFill>
                  <a:srgbClr val="000080"/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B/B</a:t>
            </a:r>
            <a:r>
              <a:rPr lang="en-GB" altLang="fr-FR" baseline="-25000" dirty="0">
                <a:solidFill>
                  <a:srgbClr val="000080"/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0</a:t>
            </a:r>
            <a:r>
              <a:rPr lang="en-GB" altLang="fr-FR" dirty="0">
                <a:solidFill>
                  <a:srgbClr val="000080"/>
                </a:solidFill>
                <a:latin typeface="Adobe Devanagari" panose="02040503050201020203" pitchFamily="18" charset="77"/>
                <a:cs typeface="Adobe Devanagari" panose="02040503050201020203" pitchFamily="18" charset="77"/>
              </a:rPr>
              <a:t>=0.7</a:t>
            </a:r>
            <a:endParaRPr lang="fr-FR" altLang="fr-FR" dirty="0">
              <a:latin typeface="Adobe Devanagari" panose="02040503050201020203" pitchFamily="18" charset="77"/>
              <a:cs typeface="Adobe Devanagari" panose="02040503050201020203" pitchFamily="18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FFE346-BAFB-614C-81F8-EEC4C4306110}"/>
              </a:ext>
            </a:extLst>
          </p:cNvPr>
          <p:cNvSpPr/>
          <p:nvPr/>
        </p:nvSpPr>
        <p:spPr>
          <a:xfrm>
            <a:off x="5242016" y="773474"/>
            <a:ext cx="17799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Current sheet</a:t>
            </a:r>
            <a:endParaRPr lang="en-FR" sz="2200" b="1" dirty="0">
              <a:latin typeface="Adobe Devanagari" panose="02040503050201020203" pitchFamily="18" charset="77"/>
              <a:cs typeface="Adobe Devanagari" panose="02040503050201020203" pitchFamily="18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A88FE-FEBA-744D-BA39-B1BD7418A55A}"/>
              </a:ext>
            </a:extLst>
          </p:cNvPr>
          <p:cNvSpPr/>
          <p:nvPr/>
        </p:nvSpPr>
        <p:spPr>
          <a:xfrm>
            <a:off x="8399316" y="742120"/>
            <a:ext cx="18157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fr-FR" sz="2200" b="1" dirty="0">
                <a:latin typeface="Adobe Devanagari" panose="02040503050201020203" pitchFamily="18" charset="77"/>
                <a:cs typeface="Adobe Devanagari" panose="02040503050201020203" pitchFamily="18" charset="77"/>
              </a:rPr>
              <a:t>Alfven vortex </a:t>
            </a:r>
            <a:endParaRPr lang="en-FR" sz="2200" b="1" dirty="0">
              <a:latin typeface="Adobe Devanagari" panose="02040503050201020203" pitchFamily="18" charset="77"/>
              <a:cs typeface="Adobe Devanagari" panose="02040503050201020203" pitchFamily="18" charset="77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55B7C67-DC33-DD48-BF52-5D2882141344}"/>
              </a:ext>
            </a:extLst>
          </p:cNvPr>
          <p:cNvGrpSpPr/>
          <p:nvPr/>
        </p:nvGrpSpPr>
        <p:grpSpPr>
          <a:xfrm>
            <a:off x="-6904" y="1056583"/>
            <a:ext cx="4138647" cy="2401703"/>
            <a:chOff x="-6904" y="1056583"/>
            <a:chExt cx="4138647" cy="2401703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8985A3DB-5855-6E4A-9383-5553E1B5360E}"/>
                </a:ext>
              </a:extLst>
            </p:cNvPr>
            <p:cNvGrpSpPr/>
            <p:nvPr/>
          </p:nvGrpSpPr>
          <p:grpSpPr>
            <a:xfrm>
              <a:off x="-6904" y="1056583"/>
              <a:ext cx="4138647" cy="2401703"/>
              <a:chOff x="-6904" y="1056583"/>
              <a:chExt cx="4138647" cy="2401703"/>
            </a:xfrm>
          </p:grpSpPr>
          <p:sp>
            <p:nvSpPr>
              <p:cNvPr id="45065" name="ZoneTexte 2">
                <a:extLst>
                  <a:ext uri="{FF2B5EF4-FFF2-40B4-BE49-F238E27FC236}">
                    <a16:creationId xmlns:a16="http://schemas.microsoft.com/office/drawing/2014/main" id="{C27EAD6D-6B78-E941-A510-A2F99972A2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3419" y="3088954"/>
                <a:ext cx="10096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fr-FR" altLang="fr-FR" sz="1800" dirty="0">
                    <a:latin typeface="Adobe Devanagari" panose="02040503050201020203" pitchFamily="18" charset="77"/>
                    <a:cs typeface="Adobe Devanagari" panose="02040503050201020203" pitchFamily="18" charset="77"/>
                  </a:rPr>
                  <a:t>time</a:t>
                </a:r>
              </a:p>
            </p:txBody>
          </p:sp>
          <p:pic>
            <p:nvPicPr>
              <p:cNvPr id="12" name="Image 11" descr="2_wind_19950130_waveform_total-spectrogram_phase-difference-perp.png">
                <a:extLst>
                  <a:ext uri="{FF2B5EF4-FFF2-40B4-BE49-F238E27FC236}">
                    <a16:creationId xmlns:a16="http://schemas.microsoft.com/office/drawing/2014/main" id="{B3DE40EA-771D-1344-AD72-57B2888E0E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14" t="27128" r="10899" b="69444"/>
              <a:stretch/>
            </p:blipFill>
            <p:spPr bwMode="auto">
              <a:xfrm>
                <a:off x="652415" y="3060980"/>
                <a:ext cx="2714332" cy="152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B393EB37-C91E-C64B-BD9B-09B3674A84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67262"/>
              <a:stretch/>
            </p:blipFill>
            <p:spPr>
              <a:xfrm>
                <a:off x="-6904" y="1056583"/>
                <a:ext cx="4138647" cy="2032371"/>
              </a:xfrm>
              <a:prstGeom prst="rect">
                <a:avLst/>
              </a:prstGeom>
            </p:spPr>
          </p:pic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DB2AE27-C50E-664B-B034-31F5FCCF4D76}"/>
                </a:ext>
              </a:extLst>
            </p:cNvPr>
            <p:cNvSpPr txBox="1"/>
            <p:nvPr/>
          </p:nvSpPr>
          <p:spPr>
            <a:xfrm>
              <a:off x="1862011" y="1652036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Adobe Devanagari" panose="02040503050201020203" pitchFamily="18" charset="77"/>
                  <a:cs typeface="Adobe Devanagari" panose="02040503050201020203" pitchFamily="18" charset="77"/>
                </a:rPr>
                <a:t>f</a:t>
              </a:r>
              <a:r>
                <a:rPr lang="fr-FR" baseline="-25000" dirty="0" err="1">
                  <a:latin typeface="Adobe Devanagari" panose="02040503050201020203" pitchFamily="18" charset="77"/>
                  <a:cs typeface="Adobe Devanagari" panose="02040503050201020203" pitchFamily="18" charset="77"/>
                </a:rPr>
                <a:t>ci</a:t>
              </a:r>
              <a:endParaRPr lang="fr-FR" baseline="-25000" dirty="0">
                <a:latin typeface="Adobe Devanagari" panose="02040503050201020203" pitchFamily="18" charset="77"/>
                <a:cs typeface="Adobe Devanagari" panose="02040503050201020203" pitchFamily="18" charset="77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CC7A7DC-394F-4346-B595-847A1BD132BE}"/>
                </a:ext>
              </a:extLst>
            </p:cNvPr>
            <p:cNvSpPr txBox="1"/>
            <p:nvPr/>
          </p:nvSpPr>
          <p:spPr>
            <a:xfrm>
              <a:off x="833311" y="2171842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Adobe Devanagari" panose="02040503050201020203" pitchFamily="18" charset="77"/>
                  <a:cs typeface="Adobe Devanagari" panose="02040503050201020203" pitchFamily="18" charset="77"/>
                </a:rPr>
                <a:t>f</a:t>
              </a:r>
              <a:r>
                <a:rPr lang="fr-FR" baseline="-25000" dirty="0" err="1">
                  <a:latin typeface="Adobe Devanagari" panose="02040503050201020203" pitchFamily="18" charset="77"/>
                  <a:cs typeface="Adobe Devanagari" panose="02040503050201020203" pitchFamily="18" charset="77"/>
                </a:rPr>
                <a:t>b</a:t>
              </a:r>
              <a:endParaRPr lang="fr-FR" baseline="-25000" dirty="0">
                <a:latin typeface="Adobe Devanagari" panose="02040503050201020203" pitchFamily="18" charset="77"/>
                <a:cs typeface="Adobe Devanagari" panose="02040503050201020203" pitchFamily="18" charset="77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CE12E1E-7756-1B44-9864-C45A641FBBAE}"/>
                </a:ext>
              </a:extLst>
            </p:cNvPr>
            <p:cNvSpPr txBox="1"/>
            <p:nvPr/>
          </p:nvSpPr>
          <p:spPr>
            <a:xfrm>
              <a:off x="1906638" y="2691648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Adobe Devanagari" panose="02040503050201020203" pitchFamily="18" charset="77"/>
                  <a:cs typeface="Adobe Devanagari" panose="02040503050201020203" pitchFamily="18" charset="77"/>
                </a:rPr>
                <a:t>f</a:t>
              </a:r>
              <a:r>
                <a:rPr lang="fr-FR" baseline="-25000" dirty="0" err="1">
                  <a:latin typeface="Symbol" pitchFamily="2" charset="2"/>
                  <a:cs typeface="Adobe Devanagari" panose="02040503050201020203" pitchFamily="18" charset="77"/>
                </a:rPr>
                <a:t>r</a:t>
              </a:r>
              <a:r>
                <a:rPr lang="fr-FR" baseline="-25000" dirty="0" err="1">
                  <a:latin typeface="Adobe Devanagari" panose="02040503050201020203" pitchFamily="18" charset="77"/>
                  <a:cs typeface="Adobe Devanagari" panose="02040503050201020203" pitchFamily="18" charset="77"/>
                </a:rPr>
                <a:t>i</a:t>
              </a:r>
              <a:endParaRPr lang="fr-FR" baseline="-25000" dirty="0">
                <a:latin typeface="Adobe Devanagari" panose="02040503050201020203" pitchFamily="18" charset="77"/>
                <a:cs typeface="Adobe Devanagari" panose="02040503050201020203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1652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AD57A-5499-8547-87E2-A50D64545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29" y="0"/>
            <a:ext cx="5628701" cy="1057619"/>
          </a:xfrm>
        </p:spPr>
        <p:txBody>
          <a:bodyPr>
            <a:normAutofit/>
          </a:bodyPr>
          <a:lstStyle/>
          <a:p>
            <a:r>
              <a:rPr lang="en-RU" sz="32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Coherent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98D24-58A4-6A4B-A1C8-2F01E5F2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21" y="903383"/>
            <a:ext cx="6136395" cy="5337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Greco 2009,</a:t>
            </a:r>
            <a:r>
              <a:rPr lang="en-RU" sz="1800" dirty="0"/>
              <a:t> 2016,</a:t>
            </a:r>
            <a:r>
              <a:rPr lang="en-GB" sz="1800" dirty="0"/>
              <a:t> 2018, </a:t>
            </a:r>
            <a:r>
              <a:rPr lang="en-GB" sz="1800" dirty="0" err="1"/>
              <a:t>Chhiber</a:t>
            </a:r>
            <a:r>
              <a:rPr lang="en-GB" sz="1800" dirty="0"/>
              <a:t> 2020 </a:t>
            </a:r>
          </a:p>
          <a:p>
            <a:pPr marL="0" indent="0">
              <a:buNone/>
            </a:pPr>
            <a:r>
              <a:rPr lang="en-RU" sz="1800" dirty="0"/>
              <a:t>PVI detection, MHD scales and ion scales </a:t>
            </a:r>
          </a:p>
          <a:p>
            <a:r>
              <a:rPr lang="en-RU" sz="1800" dirty="0"/>
              <a:t>Waiting times statistics -&gt; clustering/</a:t>
            </a:r>
            <a:r>
              <a:rPr lang="en-GB" sz="1800" dirty="0"/>
              <a:t>strong embedding (forming groups of structures)</a:t>
            </a:r>
            <a:endParaRPr lang="en-RU" sz="1800" dirty="0"/>
          </a:p>
          <a:p>
            <a:pPr marL="0" indent="0">
              <a:buNone/>
            </a:pPr>
            <a:r>
              <a:rPr lang="en-RU" sz="1800" dirty="0"/>
              <a:t>Perrone 2016, 2017:</a:t>
            </a:r>
          </a:p>
          <a:p>
            <a:r>
              <a:rPr lang="en-RU" sz="1800" dirty="0"/>
              <a:t>I</a:t>
            </a:r>
            <a:r>
              <a:rPr lang="en-RU" sz="1800" b="1" dirty="0">
                <a:solidFill>
                  <a:srgbClr val="009193"/>
                </a:solidFill>
              </a:rPr>
              <a:t>on scale </a:t>
            </a:r>
            <a:r>
              <a:rPr lang="en-RU" sz="1800" dirty="0"/>
              <a:t>coherent structures (detection using wavelets)</a:t>
            </a:r>
          </a:p>
          <a:p>
            <a:endParaRPr lang="en-RU" sz="1800" dirty="0"/>
          </a:p>
          <a:p>
            <a:pPr marL="0" indent="0">
              <a:buNone/>
            </a:pPr>
            <a:endParaRPr lang="en-RU" sz="1800" dirty="0"/>
          </a:p>
          <a:p>
            <a:r>
              <a:rPr lang="en-RU" sz="1800" b="1" dirty="0">
                <a:solidFill>
                  <a:srgbClr val="009193"/>
                </a:solidFill>
              </a:rPr>
              <a:t>Fast</a:t>
            </a:r>
            <a:r>
              <a:rPr lang="en-RU" sz="1800" dirty="0"/>
              <a:t> solar wind is dominated by Alfvenic structures</a:t>
            </a:r>
          </a:p>
          <a:p>
            <a:r>
              <a:rPr lang="en-RU" sz="1800" b="1" dirty="0">
                <a:solidFill>
                  <a:srgbClr val="009193"/>
                </a:solidFill>
              </a:rPr>
              <a:t>Slow </a:t>
            </a:r>
            <a:r>
              <a:rPr lang="en-GB" sz="1800" dirty="0"/>
              <a:t>slow solar wind is populated by mixture of both compressible and Alfvenic structures </a:t>
            </a:r>
            <a:endParaRPr lang="en-RU" sz="1800" dirty="0"/>
          </a:p>
          <a:p>
            <a:pPr marL="0" indent="0">
              <a:buNone/>
            </a:pPr>
            <a:r>
              <a:rPr lang="en-RU" sz="1800" b="1" dirty="0"/>
              <a:t>Role of coherent structures in heating:</a:t>
            </a:r>
          </a:p>
          <a:p>
            <a:pPr marL="0" indent="0">
              <a:buNone/>
            </a:pPr>
            <a:r>
              <a:rPr lang="en-RU" sz="1800" dirty="0"/>
              <a:t>Observations (ACE,WIND): </a:t>
            </a:r>
            <a:r>
              <a:rPr lang="en-GB" sz="1800" dirty="0"/>
              <a:t>Coherent structures correlate with enhancements in (</a:t>
            </a:r>
            <a:r>
              <a:rPr lang="en-GB" sz="1800" dirty="0" err="1"/>
              <a:t>Q</a:t>
            </a:r>
            <a:r>
              <a:rPr lang="en-GB" sz="1800" baseline="-25000" dirty="0" err="1"/>
              <a:t>e</a:t>
            </a:r>
            <a:r>
              <a:rPr lang="en-GB" sz="1800" dirty="0" err="1"/>
              <a:t>,T</a:t>
            </a:r>
            <a:r>
              <a:rPr lang="en-GB" sz="1800" baseline="-25000" dirty="0" err="1"/>
              <a:t>e</a:t>
            </a:r>
            <a:r>
              <a:rPr lang="en-GB" sz="1800" dirty="0" err="1"/>
              <a:t>,T</a:t>
            </a:r>
            <a:r>
              <a:rPr lang="en-GB" sz="1800" baseline="-25000" dirty="0" err="1"/>
              <a:t>i</a:t>
            </a:r>
            <a:r>
              <a:rPr lang="en-GB" sz="1800" dirty="0"/>
              <a:t>). </a:t>
            </a:r>
            <a:r>
              <a:rPr lang="en-RU" sz="1800" dirty="0"/>
              <a:t>[Osman 2011]</a:t>
            </a:r>
          </a:p>
          <a:p>
            <a:pPr marL="0" indent="0">
              <a:buNone/>
            </a:pPr>
            <a:r>
              <a:rPr lang="en-RU" sz="1800" dirty="0"/>
              <a:t>Kinetic simulation [Karimabadi 2013] -&gt; </a:t>
            </a:r>
            <a:r>
              <a:rPr lang="en-GB" sz="1800" dirty="0"/>
              <a:t>reconnection-like heating</a:t>
            </a:r>
            <a:endParaRPr lang="en-RU" sz="1800" dirty="0"/>
          </a:p>
          <a:p>
            <a:pPr marL="0" indent="0">
              <a:buNone/>
            </a:pPr>
            <a:r>
              <a:rPr lang="en-RU" sz="1800" dirty="0"/>
              <a:t>We investigate coherent structures </a:t>
            </a:r>
            <a:r>
              <a:rPr lang="en-RU" sz="1800" b="1" dirty="0">
                <a:solidFill>
                  <a:srgbClr val="009193"/>
                </a:solidFill>
              </a:rPr>
              <a:t>from MHD to sub-ion scales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D9863-D1A6-9F4D-A22E-9D8669E6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870" y="1713392"/>
            <a:ext cx="5299403" cy="3483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7BFF07-A021-EB4D-8E20-12459DB23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164" y="594204"/>
            <a:ext cx="2066291" cy="606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334EE-3351-B547-BB78-5A9DEAE34205}"/>
              </a:ext>
            </a:extLst>
          </p:cNvPr>
          <p:cNvSpPr txBox="1"/>
          <p:nvPr/>
        </p:nvSpPr>
        <p:spPr>
          <a:xfrm>
            <a:off x="8903916" y="5140441"/>
            <a:ext cx="140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[Greco 2016]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AA1BFB-C92D-8C46-8D4D-499A35EF7BC3}"/>
              </a:ext>
            </a:extLst>
          </p:cNvPr>
          <p:cNvGrpSpPr/>
          <p:nvPr/>
        </p:nvGrpSpPr>
        <p:grpSpPr>
          <a:xfrm>
            <a:off x="969484" y="3007608"/>
            <a:ext cx="3070711" cy="716096"/>
            <a:chOff x="1817782" y="4197427"/>
            <a:chExt cx="3070711" cy="7160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B919B3-E026-F542-ADF5-BE78FA241873}"/>
                </a:ext>
              </a:extLst>
            </p:cNvPr>
            <p:cNvSpPr txBox="1"/>
            <p:nvPr/>
          </p:nvSpPr>
          <p:spPr>
            <a:xfrm>
              <a:off x="1817782" y="4340647"/>
              <a:ext cx="932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Alfvenic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0A6C85-87AA-C643-87EE-00FF0927679B}"/>
                </a:ext>
              </a:extLst>
            </p:cNvPr>
            <p:cNvSpPr txBox="1"/>
            <p:nvPr/>
          </p:nvSpPr>
          <p:spPr>
            <a:xfrm>
              <a:off x="3437262" y="4351663"/>
              <a:ext cx="1451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RU" dirty="0"/>
                <a:t>Compressible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7E52D75-138F-D547-BAB8-A97F96EDB8D7}"/>
                </a:ext>
              </a:extLst>
            </p:cNvPr>
            <p:cNvCxnSpPr/>
            <p:nvPr/>
          </p:nvCxnSpPr>
          <p:spPr>
            <a:xfrm>
              <a:off x="3536415" y="4197427"/>
              <a:ext cx="374573" cy="242371"/>
            </a:xfrm>
            <a:prstGeom prst="straightConnector1">
              <a:avLst/>
            </a:prstGeom>
            <a:ln w="38100">
              <a:solidFill>
                <a:srgbClr val="0091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DB591F2-5891-A243-9C5C-F0B2E60DF4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6761" y="4208443"/>
              <a:ext cx="385591" cy="220338"/>
            </a:xfrm>
            <a:prstGeom prst="straightConnector1">
              <a:avLst/>
            </a:prstGeom>
            <a:ln w="38100">
              <a:solidFill>
                <a:srgbClr val="0091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9C2BFB5-DAE1-224A-9334-20D295969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6776" y="4605357"/>
              <a:ext cx="1097841" cy="30816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E94DC9-1E19-6E47-B4AB-9B30CC310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693"/>
            <a:stretch/>
          </p:blipFill>
          <p:spPr>
            <a:xfrm>
              <a:off x="1824744" y="4627083"/>
              <a:ext cx="1017716" cy="264405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66C20-3270-1C48-92A0-C7F65A952495}"/>
              </a:ext>
            </a:extLst>
          </p:cNvPr>
          <p:cNvSpPr/>
          <p:nvPr/>
        </p:nvSpPr>
        <p:spPr>
          <a:xfrm>
            <a:off x="6533002" y="5934670"/>
            <a:ext cx="52770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MR10"/>
              </a:rPr>
              <a:t>Waiting times occurring between isolated </a:t>
            </a:r>
            <a:r>
              <a:rPr lang="en-GB" dirty="0" err="1">
                <a:latin typeface="CMR10"/>
              </a:rPr>
              <a:t>Poissonian</a:t>
            </a:r>
            <a:r>
              <a:rPr lang="en-GB" dirty="0">
                <a:latin typeface="CMR10"/>
              </a:rPr>
              <a:t> events, must be distributed according to an exponential function. 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44DA43-8470-7647-8828-C6BD87FFEB92}"/>
              </a:ext>
            </a:extLst>
          </p:cNvPr>
          <p:cNvSpPr txBox="1"/>
          <p:nvPr/>
        </p:nvSpPr>
        <p:spPr>
          <a:xfrm>
            <a:off x="7226528" y="1193180"/>
            <a:ext cx="148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(Cluster 1 au) </a:t>
            </a:r>
            <a:endParaRPr lang="en-RU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69C5A6-20C8-5446-8BA6-1300FBA095E7}"/>
              </a:ext>
            </a:extLst>
          </p:cNvPr>
          <p:cNvSpPr/>
          <p:nvPr/>
        </p:nvSpPr>
        <p:spPr>
          <a:xfrm>
            <a:off x="8873587" y="1204331"/>
            <a:ext cx="1749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</a:t>
            </a:r>
            <a:r>
              <a:rPr lang="en-RU" dirty="0"/>
              <a:t>t sub-ion scales</a:t>
            </a:r>
          </a:p>
        </p:txBody>
      </p:sp>
    </p:spTree>
    <p:extLst>
      <p:ext uri="{BB962C8B-B14F-4D97-AF65-F5344CB8AC3E}">
        <p14:creationId xmlns:p14="http://schemas.microsoft.com/office/powerpoint/2010/main" val="2351822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3770-AB6E-E647-B860-A98BAD33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4" y="766957"/>
            <a:ext cx="6090149" cy="1390279"/>
          </a:xfrm>
        </p:spPr>
        <p:txBody>
          <a:bodyPr>
            <a:normAutofit fontScale="90000"/>
          </a:bodyPr>
          <a:lstStyle/>
          <a:p>
            <a:r>
              <a:rPr lang="en-RU" sz="44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Parker Solar Probe </a:t>
            </a:r>
            <a:br>
              <a:rPr lang="en-RU" sz="44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RU" sz="44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First encounter: 2018-11-06 </a:t>
            </a:r>
            <a:br>
              <a:rPr lang="en-RU" dirty="0">
                <a:solidFill>
                  <a:srgbClr val="0070C0"/>
                </a:solidFill>
              </a:rPr>
            </a:br>
            <a:endParaRPr lang="en-RU" dirty="0">
              <a:solidFill>
                <a:srgbClr val="0070C0"/>
              </a:solidFill>
            </a:endParaRPr>
          </a:p>
        </p:txBody>
      </p:sp>
      <p:sp>
        <p:nvSpPr>
          <p:cNvPr id="7" name="Google Shape;93;p14">
            <a:extLst>
              <a:ext uri="{FF2B5EF4-FFF2-40B4-BE49-F238E27FC236}">
                <a16:creationId xmlns:a16="http://schemas.microsoft.com/office/drawing/2014/main" id="{DE95FCFC-4D04-DD41-A270-86D9CD198CA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05769" y="2752231"/>
            <a:ext cx="5695032" cy="20247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</a:pPr>
            <a:r>
              <a:rPr lang="ru" sz="2400" dirty="0">
                <a:solidFill>
                  <a:srgbClr val="202122"/>
                </a:solidFill>
              </a:rPr>
              <a:t>•</a:t>
            </a:r>
            <a:r>
              <a:rPr lang="en-US" sz="2400" dirty="0">
                <a:solidFill>
                  <a:srgbClr val="202122"/>
                </a:solidFill>
              </a:rPr>
              <a:t> Unique opportunity exploring the turbulence in the “young” solar wind</a:t>
            </a:r>
          </a:p>
          <a:p>
            <a:pPr marL="0" lvl="0" indent="0">
              <a:lnSpc>
                <a:spcPct val="115000"/>
              </a:lnSpc>
            </a:pPr>
            <a:r>
              <a:rPr lang="en-US" sz="2400" dirty="0">
                <a:solidFill>
                  <a:srgbClr val="202122"/>
                </a:solidFill>
              </a:rPr>
              <a:t>Radial distance </a:t>
            </a:r>
            <a:r>
              <a:rPr lang="ru" sz="2400" dirty="0">
                <a:solidFill>
                  <a:srgbClr val="202122"/>
                </a:solidFill>
              </a:rPr>
              <a:t>R~25*10</a:t>
            </a:r>
            <a:r>
              <a:rPr lang="ru" sz="2400" baseline="30000" dirty="0">
                <a:solidFill>
                  <a:srgbClr val="202122"/>
                </a:solidFill>
              </a:rPr>
              <a:t>9</a:t>
            </a:r>
            <a:r>
              <a:rPr lang="ru" sz="2400" dirty="0">
                <a:solidFill>
                  <a:srgbClr val="202122"/>
                </a:solidFill>
              </a:rPr>
              <a:t> m</a:t>
            </a:r>
            <a:r>
              <a:rPr lang="en-US" sz="2400" dirty="0">
                <a:solidFill>
                  <a:srgbClr val="202122"/>
                </a:solidFill>
              </a:rPr>
              <a:t> </a:t>
            </a:r>
            <a:r>
              <a:rPr lang="ru" sz="2400" dirty="0">
                <a:solidFill>
                  <a:srgbClr val="202122"/>
                </a:solidFill>
              </a:rPr>
              <a:t>~</a:t>
            </a:r>
            <a:r>
              <a:rPr lang="en-US" sz="2400" dirty="0">
                <a:solidFill>
                  <a:srgbClr val="202122"/>
                </a:solidFill>
              </a:rPr>
              <a:t> </a:t>
            </a:r>
            <a:r>
              <a:rPr lang="ru" sz="2400" dirty="0">
                <a:solidFill>
                  <a:srgbClr val="202122"/>
                </a:solidFill>
              </a:rPr>
              <a:t>0.17 au</a:t>
            </a:r>
            <a:endParaRPr lang="en-US" sz="2400" dirty="0">
              <a:solidFill>
                <a:srgbClr val="202122"/>
              </a:solidFill>
            </a:endParaRPr>
          </a:p>
          <a:p>
            <a:pPr marL="0" indent="0">
              <a:lnSpc>
                <a:spcPct val="115000"/>
              </a:lnSpc>
            </a:pPr>
            <a:r>
              <a:rPr lang="ru" sz="2400" dirty="0">
                <a:solidFill>
                  <a:srgbClr val="202122"/>
                </a:solidFill>
              </a:rPr>
              <a:t>•</a:t>
            </a:r>
            <a:r>
              <a:rPr lang="en-US" sz="2400" dirty="0">
                <a:solidFill>
                  <a:srgbClr val="202122"/>
                </a:solidFill>
              </a:rPr>
              <a:t> The main goal of our investigation is to characterize solar wind coherent structures from MHD to sub-ion scales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1C5A7-78E3-BC43-AB50-0FBA7373A9DA}"/>
              </a:ext>
            </a:extLst>
          </p:cNvPr>
          <p:cNvSpPr/>
          <p:nvPr/>
        </p:nvSpPr>
        <p:spPr>
          <a:xfrm>
            <a:off x="9496134" y="6450787"/>
            <a:ext cx="2695866" cy="425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000" dirty="0">
                <a:solidFill>
                  <a:srgbClr val="202122"/>
                </a:solidFill>
              </a:rPr>
              <a:t>Bale et al., 2019, Nature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3D79BD-2A86-F841-8C85-0B2AAAB29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145"/>
          <a:stretch/>
        </p:blipFill>
        <p:spPr>
          <a:xfrm>
            <a:off x="7366495" y="4470024"/>
            <a:ext cx="5029422" cy="16143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E2EFC578-F0DB-2A4E-8E59-F2E05B1B1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467"/>
          <a:stretch/>
        </p:blipFill>
        <p:spPr>
          <a:xfrm>
            <a:off x="7334116" y="6126526"/>
            <a:ext cx="5130181" cy="4381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7567DB-1E5E-B644-8B72-939064892978}"/>
              </a:ext>
            </a:extLst>
          </p:cNvPr>
          <p:cNvSpPr/>
          <p:nvPr/>
        </p:nvSpPr>
        <p:spPr>
          <a:xfrm>
            <a:off x="9925634" y="4518921"/>
            <a:ext cx="180858" cy="1503602"/>
          </a:xfrm>
          <a:prstGeom prst="rect">
            <a:avLst/>
          </a:prstGeom>
          <a:solidFill>
            <a:schemeClr val="accent1">
              <a:alpha val="2018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BEB11FC7-0401-2B4D-8711-791E8A6A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07" y="0"/>
            <a:ext cx="4408993" cy="450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882B4-DC19-004A-BB38-1EB264E43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813" y="294891"/>
            <a:ext cx="5438037" cy="1541054"/>
          </a:xfrm>
        </p:spPr>
        <p:txBody>
          <a:bodyPr>
            <a:normAutofit fontScale="90000"/>
          </a:bodyPr>
          <a:lstStyle/>
          <a:p>
            <a:r>
              <a:rPr lang="en-GB" sz="38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Detection of coherent structures in the solar wind </a:t>
            </a:r>
            <a:br>
              <a:rPr lang="en-GB" sz="3600" dirty="0"/>
            </a:br>
            <a:endParaRPr lang="en-RU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640765-3026-1440-B5D4-C757B52B7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678" y="1853514"/>
            <a:ext cx="6027327" cy="4460789"/>
          </a:xfrm>
        </p:spPr>
        <p:txBody>
          <a:bodyPr>
            <a:normAutofit fontScale="925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Total local intermittency measure I(t,</a:t>
            </a:r>
            <a:r>
              <a:rPr lang="el-GR" sz="2400" dirty="0"/>
              <a:t>τ)</a:t>
            </a:r>
            <a:r>
              <a:rPr lang="en-GB" sz="2400" baseline="-25000" dirty="0"/>
              <a:t>tot</a:t>
            </a:r>
            <a:r>
              <a:rPr lang="en-GB" sz="2400" dirty="0"/>
              <a:t> shows the relative total energy of fluctuations at a given moment in time at a given scale </a:t>
            </a:r>
            <a:r>
              <a:rPr lang="el-GR" sz="2400" dirty="0"/>
              <a:t>τ</a:t>
            </a: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/>
              <a:t>To detect the structures we compare magnetic field measurements with an random-phased signal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1" dirty="0"/>
              <a:t>Vertical lines: coupled phases across scales -&gt; </a:t>
            </a:r>
          </a:p>
          <a:p>
            <a:pPr marL="0" indent="0" algn="just"/>
            <a:r>
              <a:rPr lang="en-GB" sz="2400" b="1" dirty="0"/>
              <a:t>		Coherent structures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RU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DB161-7A7D-AE43-9B0C-8CF1A33A2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6" t="5064" r="49399" b="3628"/>
          <a:stretch/>
        </p:blipFill>
        <p:spPr>
          <a:xfrm>
            <a:off x="7082983" y="0"/>
            <a:ext cx="4713085" cy="6824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DC597-A2DE-FF4A-8D04-AEA7C628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62" y="3013074"/>
            <a:ext cx="5285036" cy="12160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9A9298-67D9-FF4F-874B-E9F73CB8BA3A}"/>
              </a:ext>
            </a:extLst>
          </p:cNvPr>
          <p:cNvSpPr txBox="1"/>
          <p:nvPr/>
        </p:nvSpPr>
        <p:spPr>
          <a:xfrm rot="5400000">
            <a:off x="11366339" y="1122745"/>
            <a:ext cx="6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9991A-3658-D547-AE5B-2176C3412686}"/>
              </a:ext>
            </a:extLst>
          </p:cNvPr>
          <p:cNvSpPr txBox="1"/>
          <p:nvPr/>
        </p:nvSpPr>
        <p:spPr>
          <a:xfrm rot="5400000">
            <a:off x="10601351" y="320618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dirty="0"/>
              <a:t>Random phase signal</a:t>
            </a:r>
          </a:p>
        </p:txBody>
      </p:sp>
    </p:spTree>
    <p:extLst>
      <p:ext uri="{BB962C8B-B14F-4D97-AF65-F5344CB8AC3E}">
        <p14:creationId xmlns:p14="http://schemas.microsoft.com/office/powerpoint/2010/main" val="265385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9A215-5484-E34C-ADBA-682F9ED7C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9" t="31169" r="58622" b="48382"/>
          <a:stretch/>
        </p:blipFill>
        <p:spPr>
          <a:xfrm>
            <a:off x="3091023" y="4813761"/>
            <a:ext cx="2686386" cy="191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82B7F1-17D5-7145-93EA-44B04F687769}"/>
                  </a:ext>
                </a:extLst>
              </p:cNvPr>
              <p:cNvSpPr txBox="1"/>
              <p:nvPr/>
            </p:nvSpPr>
            <p:spPr>
              <a:xfrm>
                <a:off x="6219366" y="1040612"/>
                <a:ext cx="5004729" cy="736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cs typeface="Adobe Devanagari" panose="02040503050201020203" pitchFamily="18" charset="77"/>
                  </a:rPr>
                  <a:t>To define fluctuations within a frequency range,</a:t>
                </a:r>
                <a:r>
                  <a:rPr lang="ru-RU" sz="2000" dirty="0">
                    <a:cs typeface="Adobe Devanagari" panose="02040503050201020203" pitchFamily="18" charset="77"/>
                  </a:rPr>
                  <a:t> </a:t>
                </a:r>
                <a:r>
                  <a:rPr lang="en-US" sz="2000" dirty="0">
                    <a:cs typeface="Adobe Devanagari" panose="02040503050201020203" pitchFamily="18" charset="77"/>
                  </a:rPr>
                  <a:t>we apply a band-pass filter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RU" sz="2000" dirty="0">
                  <a:cs typeface="Adobe Devanagari" panose="02040503050201020203" pitchFamily="18" charset="77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82B7F1-17D5-7145-93EA-44B04F68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66" y="1040612"/>
                <a:ext cx="5004729" cy="736933"/>
              </a:xfrm>
              <a:prstGeom prst="rect">
                <a:avLst/>
              </a:prstGeom>
              <a:blipFill>
                <a:blip r:embed="rId3"/>
                <a:stretch>
                  <a:fillRect l="-1266" t="-5085" b="-847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FD2C124C-C90C-E546-B7D1-F2CD12E6A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97" y="320671"/>
            <a:ext cx="4401200" cy="849076"/>
          </a:xfrm>
        </p:spPr>
        <p:txBody>
          <a:bodyPr>
            <a:normAutofit/>
          </a:bodyPr>
          <a:lstStyle/>
          <a:p>
            <a:r>
              <a:rPr lang="en-GB" sz="3800" b="1" dirty="0">
                <a:solidFill>
                  <a:srgbClr val="00919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1. Discontinuity</a:t>
            </a:r>
            <a:endParaRPr lang="en-RU" sz="36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729AB3-9FA3-5A44-8F70-74DAA70E0684}"/>
              </a:ext>
            </a:extLst>
          </p:cNvPr>
          <p:cNvSpPr txBox="1"/>
          <p:nvPr/>
        </p:nvSpPr>
        <p:spPr>
          <a:xfrm>
            <a:off x="526274" y="1248362"/>
            <a:ext cx="48331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2400" dirty="0"/>
              <a:t>•</a:t>
            </a:r>
            <a:r>
              <a:rPr lang="ru" sz="2400" dirty="0">
                <a:solidFill>
                  <a:schemeClr val="bg1"/>
                </a:solidFill>
              </a:rPr>
              <a:t> </a:t>
            </a:r>
            <a:r>
              <a:rPr lang="en-RU" sz="2400" dirty="0"/>
              <a:t>Current sheet at MHD scales</a:t>
            </a:r>
          </a:p>
          <a:p>
            <a:r>
              <a:rPr lang="ru" sz="2400" dirty="0"/>
              <a:t>•</a:t>
            </a:r>
            <a:r>
              <a:rPr lang="ru" sz="2400" dirty="0">
                <a:solidFill>
                  <a:schemeClr val="bg1"/>
                </a:solidFill>
              </a:rPr>
              <a:t> </a:t>
            </a:r>
            <a:r>
              <a:rPr lang="en-RU" sz="2400" dirty="0"/>
              <a:t>Interesting sub-ion scale vortex-like structure</a:t>
            </a:r>
          </a:p>
          <a:p>
            <a:r>
              <a:rPr lang="ru" sz="2400" dirty="0"/>
              <a:t>•</a:t>
            </a:r>
            <a:r>
              <a:rPr lang="en-US" sz="2400" dirty="0"/>
              <a:t> Is it possible that sub-ion structure has been formed as a result of current sheet instability/ reconnection?</a:t>
            </a:r>
            <a:endParaRPr lang="en-RU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C2EE65-D0E8-C04C-92B5-AACEDC097569}"/>
              </a:ext>
            </a:extLst>
          </p:cNvPr>
          <p:cNvGrpSpPr/>
          <p:nvPr/>
        </p:nvGrpSpPr>
        <p:grpSpPr>
          <a:xfrm>
            <a:off x="5871732" y="2048718"/>
            <a:ext cx="4769940" cy="2306780"/>
            <a:chOff x="315884" y="4551220"/>
            <a:chExt cx="4769940" cy="23067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2834B4-6839-834B-ABCF-BD8DE2761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152" r="8148" b="69454"/>
            <a:stretch/>
          </p:blipFill>
          <p:spPr>
            <a:xfrm>
              <a:off x="315884" y="4551220"/>
              <a:ext cx="4758025" cy="1878676"/>
            </a:xfrm>
            <a:prstGeom prst="rect">
              <a:avLst/>
            </a:prstGeom>
          </p:spPr>
        </p:pic>
        <p:sp>
          <p:nvSpPr>
            <p:cNvPr id="16" name="Google Shape;188;p23">
              <a:extLst>
                <a:ext uri="{FF2B5EF4-FFF2-40B4-BE49-F238E27FC236}">
                  <a16:creationId xmlns:a16="http://schemas.microsoft.com/office/drawing/2014/main" id="{8AA452C6-48FA-D943-9B71-E54971371DBA}"/>
                </a:ext>
              </a:extLst>
            </p:cNvPr>
            <p:cNvSpPr txBox="1"/>
            <p:nvPr/>
          </p:nvSpPr>
          <p:spPr>
            <a:xfrm>
              <a:off x="1456976" y="5913807"/>
              <a:ext cx="3580537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lvl="0"/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(a)                 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(</a:t>
              </a:r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b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) 	 </a:t>
              </a:r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     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(</a:t>
              </a:r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c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) </a:t>
              </a:r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        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(</a:t>
              </a:r>
              <a:r>
                <a:rPr lang="en-US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d</a:t>
              </a:r>
              <a:r>
                <a:rPr lang="ru" sz="1067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)</a:t>
              </a:r>
              <a:r>
                <a:rPr lang="ru" sz="12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Source Code Pro"/>
                </a:rPr>
                <a:t>	</a:t>
              </a:r>
              <a:endParaRPr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Source Code Pro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BA9CC2-1EB3-3B4F-A862-083564DC6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0967" r="8148" b="3032"/>
            <a:stretch/>
          </p:blipFill>
          <p:spPr>
            <a:xfrm>
              <a:off x="327799" y="6446520"/>
              <a:ext cx="4758025" cy="411480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7127DD7-DC97-2C42-9F24-B7C89ECB6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20" t="73581" r="58622" b="6329"/>
          <a:stretch/>
        </p:blipFill>
        <p:spPr>
          <a:xfrm>
            <a:off x="8228085" y="4813761"/>
            <a:ext cx="2505505" cy="1916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03674D-6ADE-A94B-8B15-0F8AC29DF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9" t="10503" r="58622" b="69263"/>
          <a:stretch/>
        </p:blipFill>
        <p:spPr>
          <a:xfrm>
            <a:off x="590309" y="4813761"/>
            <a:ext cx="2715066" cy="19169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0F5A80-0F1A-F840-8926-CD492704B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9" t="52699" r="58622" b="27068"/>
          <a:stretch/>
        </p:blipFill>
        <p:spPr>
          <a:xfrm>
            <a:off x="5557774" y="4813761"/>
            <a:ext cx="2715066" cy="19169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BF7F41-9EDD-2D41-84AB-FB361046C9DF}"/>
              </a:ext>
            </a:extLst>
          </p:cNvPr>
          <p:cNvSpPr/>
          <p:nvPr/>
        </p:nvSpPr>
        <p:spPr>
          <a:xfrm rot="16200000">
            <a:off x="-561569" y="5481458"/>
            <a:ext cx="21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RTN reference frame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4FC4F2-7CC2-7A4B-94A0-6F4A0D0C0830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1947842" y="3854370"/>
            <a:ext cx="4580280" cy="9593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D87BE8-0E82-AF49-95EB-A29461FBC547}"/>
              </a:ext>
            </a:extLst>
          </p:cNvPr>
          <p:cNvCxnSpPr>
            <a:cxnSpLocks/>
          </p:cNvCxnSpPr>
          <p:nvPr/>
        </p:nvCxnSpPr>
        <p:spPr>
          <a:xfrm flipH="1">
            <a:off x="4629873" y="3865944"/>
            <a:ext cx="3449256" cy="9375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0DF2D5-7403-854F-BD23-F5F7A76D82C7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6915307" y="3867873"/>
            <a:ext cx="2323220" cy="945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50AFB1-2D50-234C-B166-077C73A1977B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9480838" y="3846652"/>
            <a:ext cx="477248" cy="9671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230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2572</TotalTime>
  <Words>2557</Words>
  <Application>Microsoft Macintosh PowerPoint</Application>
  <PresentationFormat>Widescreen</PresentationFormat>
  <Paragraphs>362</Paragraphs>
  <Slides>37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-apple-system</vt:lpstr>
      <vt:lpstr>Adobe Devanagari</vt:lpstr>
      <vt:lpstr>AdvP6F00</vt:lpstr>
      <vt:lpstr>Arial</vt:lpstr>
      <vt:lpstr>Arial Black</vt:lpstr>
      <vt:lpstr>Avenir Next</vt:lpstr>
      <vt:lpstr>Avenir Next LT Pro</vt:lpstr>
      <vt:lpstr>Avenir Next LT Pro Light</vt:lpstr>
      <vt:lpstr>Calibri</vt:lpstr>
      <vt:lpstr>Calibri Light</vt:lpstr>
      <vt:lpstr>Cambria Math</vt:lpstr>
      <vt:lpstr>CMR10</vt:lpstr>
      <vt:lpstr>Helvetica Neue</vt:lpstr>
      <vt:lpstr>inherit</vt:lpstr>
      <vt:lpstr>Lato</vt:lpstr>
      <vt:lpstr>Symbol</vt:lpstr>
      <vt:lpstr>Tahoma</vt:lpstr>
      <vt:lpstr>Times New Roman</vt:lpstr>
      <vt:lpstr>Wingdings</vt:lpstr>
      <vt:lpstr>Office Theme</vt:lpstr>
      <vt:lpstr>Equation</vt:lpstr>
      <vt:lpstr>Parker Solar Probe observations of solar wind coherent structures</vt:lpstr>
      <vt:lpstr>Non-adiabatic solar wind expansion</vt:lpstr>
      <vt:lpstr>PowerPoint Presentation</vt:lpstr>
      <vt:lpstr>PVI detection of coherent structures in the solar wind</vt:lpstr>
      <vt:lpstr>PowerPoint Presentation</vt:lpstr>
      <vt:lpstr>Coherent structures</vt:lpstr>
      <vt:lpstr>Parker Solar Probe  First encounter: 2018-11-06  </vt:lpstr>
      <vt:lpstr>Detection of coherent structures in the solar wind  </vt:lpstr>
      <vt:lpstr>1. Discontinuity</vt:lpstr>
      <vt:lpstr>2. Alfven vortex </vt:lpstr>
      <vt:lpstr>Minimum variance frame </vt:lpstr>
      <vt:lpstr>PowerPoint Presentation</vt:lpstr>
      <vt:lpstr>Statistics: 600 structures</vt:lpstr>
      <vt:lpstr>Filling factor of coherent structures </vt:lpstr>
      <vt:lpstr>Preliminary discussion: Number of coherent structures and flux ropes  </vt:lpstr>
      <vt:lpstr>PowerPoint Presentation</vt:lpstr>
      <vt:lpstr>Conclusion (1)</vt:lpstr>
      <vt:lpstr>Conclusion (2)</vt:lpstr>
      <vt:lpstr>Opened questions: </vt:lpstr>
      <vt:lpstr>Additional slides</vt:lpstr>
      <vt:lpstr>Reference frames</vt:lpstr>
      <vt:lpstr>Spectral properties and intermittent events</vt:lpstr>
      <vt:lpstr>Detection of the events with strong magnetic field modulus variation </vt:lpstr>
      <vt:lpstr>PowerPoint Presentation</vt:lpstr>
      <vt:lpstr>Eigenvalues histograms from MHD to subion scales</vt:lpstr>
      <vt:lpstr>Amplitude anisotropy from MHD to subion scales</vt:lpstr>
      <vt:lpstr>Iroshnikov-Kraichnan (IK) model (1963,1965)</vt:lpstr>
      <vt:lpstr>Critically balanced model  of Goldreich &amp; Sridhar (1995) </vt:lpstr>
      <vt:lpstr>How to measure k-anisotropy of turbulent fluctuations with one satellite? </vt:lpstr>
      <vt:lpstr>Оbservations of k-anisotropy in the solar wind</vt:lpstr>
      <vt:lpstr>Phenomenology of the fluid turbulence</vt:lpstr>
      <vt:lpstr>Intermittency in neutral fluid</vt:lpstr>
      <vt:lpstr>Intermittency in neutral fluid</vt:lpstr>
      <vt:lpstr>Multifractal model</vt:lpstr>
      <vt:lpstr>Coherent structures cause multifractal scaling exponent</vt:lpstr>
      <vt:lpstr>PowerPoint Presentation</vt:lpstr>
      <vt:lpstr>Coherent structures in the solar wind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Parker Solar Probe observations of solar wind coherent structures</dc:title>
  <dc:creator>Microsoft Office User</dc:creator>
  <cp:lastModifiedBy>Microsoft Office User</cp:lastModifiedBy>
  <cp:revision>9</cp:revision>
  <dcterms:created xsi:type="dcterms:W3CDTF">2022-05-17T17:05:15Z</dcterms:created>
  <dcterms:modified xsi:type="dcterms:W3CDTF">2022-05-19T11:57:59Z</dcterms:modified>
</cp:coreProperties>
</file>