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7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B24A6-919D-45BF-9971-D40F5598DED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BE9D-C5D1-4FCD-AD6A-8724AA5648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2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2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9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6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1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small description about the figure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6BE9D-C5D1-4FCD-AD6A-8724AA5648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12227-EA80-4ED6-9B9A-E034E1A85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58FE7A-E618-4CB2-8BCE-05DCD4FEB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D5C5EA-5CF4-4A38-B95C-7DDA21E0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92AB-66EC-41E5-9C8C-7935F517415E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A7D7F2-518C-40F3-B964-DF58608A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FFB0C7-AB4B-48AE-BCEC-751CC553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37EC5-FA8A-4B14-A40C-9E5F0E1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8701C3-AA72-4650-AC2C-A1716E0ED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A9421-1F43-459E-A71B-4BFC3036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08C-3AF4-4314-85C5-25B4077B4734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8B06A-A813-4C65-B272-81E40AC3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18974A-DF54-4ACF-B32E-E1D92711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E1BFDC-8294-4419-AAF3-7A770C863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44293-8386-4CF5-B045-0678211BD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7B22A3-FA64-4A2C-BB78-D01FEC00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EC3-86EB-4D1C-B251-F404786A454D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993FD-8096-4E73-8502-D66D56F7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EE858-F680-429D-956B-CB2A8731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F78D1-BFA0-4B28-A6B5-48753525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96102-EF05-4C73-99B2-7BE34C713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5F0457-A196-4135-8559-37092936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4C2E-C7DB-4C45-B7E6-2B0295487756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B4AD13-21B4-4804-A1A6-DBC73CEC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82884-760E-4929-8178-EB460B87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71F06-D273-42BF-A4E2-775E9800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EDE7D9-1244-4391-A717-B86AD357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DC5EA6-AF8C-464C-BF0E-D78FAB7C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3B02-E366-4575-B43C-8DD49B684BF7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980BC-8D99-43CC-9BFD-EA45361B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561A4-51AA-4E87-8872-DBFB0E47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9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90682-1EA8-4792-86DA-8AAFBF20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82294-EDA9-423D-8A3F-F459E3935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384BB5-3D03-4831-9792-B7201F69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97007A-37E1-45A6-BC3C-B829F630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645-9ED1-44AF-8C7B-A6786AC23389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E740A4-0E01-44F0-8350-2F938F54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C0753F-4116-41EA-ADE0-C8A3132D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FAF37-FFA8-4549-B481-310B6C0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C8FA1F-5773-4CE9-A252-04330450E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CABA4-CF64-4D96-BAE4-DE4C6C49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EAEE4E-07E1-4E1B-8409-FA5EF78D5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B293DA-B2F5-4150-921D-39B400634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620F7F-0DC0-4067-85A3-1158BE10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596-9AA0-4AF9-BB9B-11ED36CE1B13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092539-EC7F-496C-B3A2-1254D7A2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69E212-9FD8-4A97-B37D-9A9D8E43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33858-DABA-4482-8C19-E75130A3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CCB420-EFD1-4962-94B5-12DA2DAC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D5CC-E0CA-4406-B62A-32D234ADA4E6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22843B-255E-40A1-ABBF-12F0C133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E235A0-1E83-4145-BC8A-E2FF4B0C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0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C759B2-734C-4D63-8706-EBF59D11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DF0-9F05-4F11-9511-4108B5440C25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2BEB80-4283-4818-A0E7-8B657B30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BC7437-8E35-4C9E-A9AB-DE6F3EEF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F46C7-CDCA-4BFA-9D54-5E291085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0AD8F6-D0E1-4B31-B5E4-E2CA1781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4772A7-D6AC-494C-B6DD-29E6D3875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35485-2433-4C2E-A9AE-39F77506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8194-E5A4-470A-B374-C4005E55886D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E48163-2280-431F-A7CE-352547B4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EC43D1-2DDE-484F-BFB4-376D9B92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0D703-4CFD-44B9-BD3D-AE9E4992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784038-0C29-422F-B313-36F796164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24FBC9-58C8-4662-A0D8-792D2B4E5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0AEB31-26A5-4BEA-A525-367AD357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A573-A200-4960-ADEF-B7AE35349120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85C565-594B-42D7-BEFF-1BA2AF48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7CFAB1-2496-4A7D-AC62-B4447EB5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1CB4B1-19CC-4AF4-83E2-D9F5420A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BD5CF-399A-4E2E-9F5F-F385333E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AFF95-441C-446F-8817-47FDB84BF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401F-973D-4BE4-95D5-41C5BE2CAE0A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8B266-C9BE-4138-9E72-30C6B02BC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829FE-3B96-403B-87C9-EEE177751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8FD8-DD43-4E8F-9A5D-4374A93333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dahani@irap.omp.e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mailto:sdahani@irap.omp.eu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dahani@irap.omp.e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dahani@irap.omp.e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dahani@irap.omp.e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dahani@irap.omp.e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sdahani@irap.omp.eu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dahani@irap.omp.e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dahani@irap.omp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6000" r="-5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43E1397-F2AB-4478-BF93-C4514165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3" y="101600"/>
            <a:ext cx="8950038" cy="20758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The Helicity Sign of Flux Transfer Event Flux Ropes and its Relationship to the Guide Field and Hall Physics in Magnetic Reconnection at the Magnetopause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A2DACFB7-C37D-491C-9C08-CBAE4F9FB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63" y="2299459"/>
            <a:ext cx="9423662" cy="905652"/>
          </a:xfrm>
        </p:spPr>
        <p:txBody>
          <a:bodyPr>
            <a:normAutofit/>
          </a:bodyPr>
          <a:lstStyle/>
          <a:p>
            <a:r>
              <a:rPr lang="en-US" sz="1800" b="1" u="sng" dirty="0" err="1">
                <a:solidFill>
                  <a:schemeClr val="bg1"/>
                </a:solidFill>
              </a:rPr>
              <a:t>Souhail</a:t>
            </a:r>
            <a:r>
              <a:rPr lang="en-US" sz="1800" b="1" u="sng" dirty="0">
                <a:solidFill>
                  <a:schemeClr val="bg1"/>
                </a:solidFill>
              </a:rPr>
              <a:t> Dahani</a:t>
            </a:r>
            <a:r>
              <a:rPr lang="en-US" sz="1800" b="1" u="sng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, R. Kieokaew</a:t>
            </a:r>
            <a:r>
              <a:rPr lang="en-US" sz="1800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, V. Génot</a:t>
            </a:r>
            <a:r>
              <a:rPr lang="en-US" sz="1800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, B. Lavraud</a:t>
            </a:r>
            <a:r>
              <a:rPr lang="en-US" sz="1800" baseline="30000" dirty="0">
                <a:solidFill>
                  <a:schemeClr val="bg1"/>
                </a:solidFill>
              </a:rPr>
              <a:t>1,2</a:t>
            </a:r>
            <a:r>
              <a:rPr lang="en-US" sz="1800" dirty="0">
                <a:solidFill>
                  <a:schemeClr val="bg1"/>
                </a:solidFill>
              </a:rPr>
              <a:t>, Y. Chen</a:t>
            </a:r>
            <a:r>
              <a:rPr lang="en-US" sz="1800" baseline="30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B. </a:t>
            </a:r>
            <a:r>
              <a:rPr lang="en-US" sz="1800" dirty="0" err="1">
                <a:solidFill>
                  <a:schemeClr val="bg1"/>
                </a:solidFill>
              </a:rPr>
              <a:t>Michotte</a:t>
            </a:r>
            <a:r>
              <a:rPr lang="en-US" sz="1800" dirty="0">
                <a:solidFill>
                  <a:schemeClr val="bg1"/>
                </a:solidFill>
              </a:rPr>
              <a:t> de Welle</a:t>
            </a:r>
            <a:r>
              <a:rPr lang="en-US" sz="1800" baseline="30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, N. Aunai</a:t>
            </a:r>
            <a:r>
              <a:rPr lang="en-US" sz="1800" baseline="30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, G. Toth</a:t>
            </a:r>
            <a:r>
              <a:rPr lang="en-US" sz="1800" baseline="30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P. A. Cassak</a:t>
            </a:r>
            <a:r>
              <a:rPr lang="en-US" sz="1800" baseline="30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, N. Fargette</a:t>
            </a:r>
            <a:r>
              <a:rPr lang="en-US" sz="1800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, R. C. Fear</a:t>
            </a:r>
            <a:r>
              <a:rPr lang="en-US" sz="1800" baseline="30000" dirty="0">
                <a:solidFill>
                  <a:schemeClr val="bg1"/>
                </a:solidFill>
              </a:rPr>
              <a:t>7</a:t>
            </a:r>
            <a:r>
              <a:rPr lang="en-US" sz="1800" dirty="0">
                <a:solidFill>
                  <a:schemeClr val="bg1"/>
                </a:solidFill>
              </a:rPr>
              <a:t>, A. Marchaudon</a:t>
            </a:r>
            <a:r>
              <a:rPr lang="en-US" sz="1800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, D. Gershman</a:t>
            </a:r>
            <a:r>
              <a:rPr lang="en-US" sz="1800" baseline="30000" dirty="0">
                <a:solidFill>
                  <a:schemeClr val="bg1"/>
                </a:solidFill>
              </a:rPr>
              <a:t>8</a:t>
            </a:r>
            <a:r>
              <a:rPr lang="en-US" sz="1800" dirty="0">
                <a:solidFill>
                  <a:schemeClr val="bg1"/>
                </a:solidFill>
              </a:rPr>
              <a:t>, B. Giles</a:t>
            </a:r>
            <a:r>
              <a:rPr lang="en-US" sz="1800" baseline="30000" dirty="0">
                <a:solidFill>
                  <a:schemeClr val="bg1"/>
                </a:solidFill>
              </a:rPr>
              <a:t>8</a:t>
            </a:r>
            <a:r>
              <a:rPr lang="en-US" sz="1800" dirty="0">
                <a:solidFill>
                  <a:schemeClr val="bg1"/>
                </a:solidFill>
              </a:rPr>
              <a:t>, R. Torbert</a:t>
            </a:r>
            <a:r>
              <a:rPr lang="en-US" sz="1800" baseline="30000" dirty="0">
                <a:solidFill>
                  <a:schemeClr val="bg1"/>
                </a:solidFill>
              </a:rPr>
              <a:t>9</a:t>
            </a:r>
            <a:r>
              <a:rPr lang="en-US" sz="1800" dirty="0">
                <a:solidFill>
                  <a:schemeClr val="bg1"/>
                </a:solidFill>
              </a:rPr>
              <a:t>, and J. Burch</a:t>
            </a:r>
            <a:r>
              <a:rPr lang="en-US" sz="1800" baseline="30000" dirty="0">
                <a:solidFill>
                  <a:schemeClr val="bg1"/>
                </a:solidFill>
              </a:rPr>
              <a:t>10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303102-E675-43D9-B88D-7D78DC84E0C8}"/>
              </a:ext>
            </a:extLst>
          </p:cNvPr>
          <p:cNvSpPr txBox="1"/>
          <p:nvPr/>
        </p:nvSpPr>
        <p:spPr>
          <a:xfrm>
            <a:off x="799361" y="3283218"/>
            <a:ext cx="753603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Institut de Recherche </a:t>
            </a:r>
            <a:r>
              <a:rPr lang="en-US" sz="1100" dirty="0" err="1">
                <a:solidFill>
                  <a:schemeClr val="bg1"/>
                </a:solidFill>
              </a:rPr>
              <a:t>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Astrophysique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Planétologie</a:t>
            </a:r>
            <a:r>
              <a:rPr lang="en-US" sz="1100" dirty="0">
                <a:solidFill>
                  <a:schemeClr val="bg1"/>
                </a:solidFill>
              </a:rPr>
              <a:t>, CNRS, UPS, CNES, Université de Toulouse, Toulouse, France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Laboratoire </a:t>
            </a:r>
            <a:r>
              <a:rPr lang="en-US" sz="1100" dirty="0" err="1">
                <a:solidFill>
                  <a:schemeClr val="bg1"/>
                </a:solidFill>
              </a:rPr>
              <a:t>d’Astrophysique</a:t>
            </a:r>
            <a:r>
              <a:rPr lang="en-US" sz="1100" dirty="0">
                <a:solidFill>
                  <a:schemeClr val="bg1"/>
                </a:solidFill>
              </a:rPr>
              <a:t> de Bordeaux, Univ. Bordeaux, CNRS, B18N, </a:t>
            </a:r>
            <a:r>
              <a:rPr lang="en-US" sz="1100" dirty="0" err="1">
                <a:solidFill>
                  <a:schemeClr val="bg1"/>
                </a:solidFill>
              </a:rPr>
              <a:t>allée</a:t>
            </a:r>
            <a:r>
              <a:rPr lang="en-US" sz="1100" dirty="0">
                <a:solidFill>
                  <a:schemeClr val="bg1"/>
                </a:solidFill>
              </a:rPr>
              <a:t> Geoffroy Saint-Hilaire, 33615 Pessac, France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Departement of Astrophysical Sciences and Princeton Plasma Physics Laboratory, Princeton University, Princeton, NJ, USA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4</a:t>
            </a:r>
            <a:r>
              <a:rPr lang="en-US" sz="1100" dirty="0">
                <a:solidFill>
                  <a:schemeClr val="bg1"/>
                </a:solidFill>
              </a:rPr>
              <a:t>Laboratory of Plasma Physics, CNRS, Ecole Polytechnique, UPMC, Université Paris Sud, Orsay, France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5</a:t>
            </a:r>
            <a:r>
              <a:rPr lang="en-US" sz="1100" dirty="0">
                <a:solidFill>
                  <a:schemeClr val="bg1"/>
                </a:solidFill>
              </a:rPr>
              <a:t>Departement of Climate and Space sciences and Engineering, University of Michigan, Ann Arbor, MI, USA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6</a:t>
            </a:r>
            <a:r>
              <a:rPr lang="en-US" sz="1100" dirty="0">
                <a:solidFill>
                  <a:schemeClr val="bg1"/>
                </a:solidFill>
              </a:rPr>
              <a:t>Departement of Physics and Astronomy and center for KINETIC Plasma Physics, West Virginia University, Morgantown, WV, USA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7</a:t>
            </a:r>
            <a:r>
              <a:rPr lang="en-US" sz="1100" dirty="0">
                <a:solidFill>
                  <a:schemeClr val="bg1"/>
                </a:solidFill>
              </a:rPr>
              <a:t>School of Physics &amp; Astronomy, University of Southampton, Southampton, UK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8</a:t>
            </a:r>
            <a:r>
              <a:rPr lang="en-US" sz="1100" dirty="0">
                <a:solidFill>
                  <a:schemeClr val="bg1"/>
                </a:solidFill>
              </a:rPr>
              <a:t>NASA Goddard Space Flight Center, Greenbelt, MD, USA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9</a:t>
            </a:r>
            <a:r>
              <a:rPr lang="en-US" sz="1100" dirty="0">
                <a:solidFill>
                  <a:schemeClr val="bg1"/>
                </a:solidFill>
              </a:rPr>
              <a:t>Space Science Center, University of New Hampshire, Durham, NH, USA</a:t>
            </a:r>
          </a:p>
          <a:p>
            <a:pPr algn="ctr"/>
            <a:r>
              <a:rPr lang="en-US" sz="1100" baseline="30000" dirty="0">
                <a:solidFill>
                  <a:schemeClr val="bg1"/>
                </a:solidFill>
              </a:rPr>
              <a:t>10</a:t>
            </a:r>
            <a:r>
              <a:rPr lang="en-US" sz="1100" dirty="0">
                <a:solidFill>
                  <a:schemeClr val="bg1"/>
                </a:solidFill>
              </a:rPr>
              <a:t>Southwest Research Institute, San Antonio, TX, USA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8E3E9-E42B-4039-8246-A2E4FC1A0CF1}"/>
              </a:ext>
            </a:extLst>
          </p:cNvPr>
          <p:cNvSpPr txBox="1"/>
          <p:nvPr/>
        </p:nvSpPr>
        <p:spPr>
          <a:xfrm>
            <a:off x="1800613" y="5266030"/>
            <a:ext cx="5533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PNST (Programme National Soleil Terre)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Colloque scientifique, Marseille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16-20 mai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90AF7A-DD3E-4317-8191-4BC17347177C}"/>
              </a:ext>
            </a:extLst>
          </p:cNvPr>
          <p:cNvSpPr txBox="1"/>
          <p:nvPr/>
        </p:nvSpPr>
        <p:spPr>
          <a:xfrm>
            <a:off x="3409820" y="63870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650E204-EE66-47AD-A067-E9CD3476B3B7}"/>
              </a:ext>
            </a:extLst>
          </p:cNvPr>
          <p:cNvSpPr txBox="1"/>
          <p:nvPr/>
        </p:nvSpPr>
        <p:spPr>
          <a:xfrm>
            <a:off x="6848205" y="6410257"/>
            <a:ext cx="35224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The background is a simulation result from Y. Chen (Chen et al. (2020))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61FCBA-4176-47A4-889B-4BBB6E6D2EEC}"/>
              </a:ext>
            </a:extLst>
          </p:cNvPr>
          <p:cNvSpPr txBox="1"/>
          <p:nvPr/>
        </p:nvSpPr>
        <p:spPr>
          <a:xfrm>
            <a:off x="10218655" y="0"/>
            <a:ext cx="1973345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33AC9E-A023-45A0-81CB-DF7EB844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682" y="3042092"/>
            <a:ext cx="1532190" cy="5771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FC2F743-5231-4404-8D62-5062B30409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12156" r="7437" b="15641"/>
          <a:stretch/>
        </p:blipFill>
        <p:spPr>
          <a:xfrm>
            <a:off x="10307411" y="1799460"/>
            <a:ext cx="1786713" cy="4999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D71D781-0C55-4BC6-900A-DC6703816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46" y="73320"/>
            <a:ext cx="1266645" cy="12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0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Burlaga’s</a:t>
            </a:r>
            <a:r>
              <a:rPr lang="en-US" dirty="0">
                <a:latin typeface="Century Gothic" panose="020B0502020202020204" pitchFamily="34" charset="0"/>
              </a:rPr>
              <a:t> model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72F4049-C309-441E-A589-25EE075AD672}"/>
                  </a:ext>
                </a:extLst>
              </p:cNvPr>
              <p:cNvSpPr txBox="1"/>
              <p:nvPr/>
            </p:nvSpPr>
            <p:spPr>
              <a:xfrm>
                <a:off x="744718" y="2224726"/>
                <a:ext cx="981330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While the helicity could be determined from magnetic field data, we verify it by fitting our events to a force-free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) flux rope model (</a:t>
                </a:r>
                <a:r>
                  <a:rPr lang="en-US" dirty="0" err="1">
                    <a:latin typeface="Century Gothic" panose="020B0502020202020204" pitchFamily="34" charset="0"/>
                  </a:rPr>
                  <a:t>Burlaga</a:t>
                </a:r>
                <a:r>
                  <a:rPr lang="en-US" dirty="0">
                    <a:latin typeface="Century Gothic" panose="020B0502020202020204" pitchFamily="34" charset="0"/>
                  </a:rPr>
                  <a:t> (1988))</a:t>
                </a:r>
              </a:p>
              <a:p>
                <a:endParaRPr lang="en-US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The model is defined as: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fr-FR" b="0" dirty="0">
                  <a:latin typeface="Century Gothic" panose="020B0502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fr-FR" b="0" dirty="0">
                  <a:latin typeface="Century Gothic" panose="020B0502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Century Gothic" panose="020B0502020202020204" pitchFamily="34" charset="0"/>
                </a:endParaRPr>
              </a:p>
              <a:p>
                <a:pPr lvl="1"/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72F4049-C309-441E-A589-25EE075AD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8" y="2224726"/>
                <a:ext cx="9813303" cy="2308324"/>
              </a:xfrm>
              <a:prstGeom prst="rect">
                <a:avLst/>
              </a:prstGeom>
              <a:blipFill>
                <a:blip r:embed="rId4"/>
                <a:stretch>
                  <a:fillRect l="-373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12" descr=" 8">
                <a:extLst>
                  <a:ext uri="{FF2B5EF4-FFF2-40B4-BE49-F238E27FC236}">
                    <a16:creationId xmlns:a16="http://schemas.microsoft.com/office/drawing/2014/main" id="{57D7143B-C9E8-4F7B-9C82-D33AE3DB0388}"/>
                  </a:ext>
                </a:extLst>
              </p:cNvPr>
              <p:cNvSpPr/>
              <p:nvPr/>
            </p:nvSpPr>
            <p:spPr>
              <a:xfrm>
                <a:off x="5245649" y="4206657"/>
                <a:ext cx="4194587" cy="130420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maximum field found at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helicity 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are Bessel’s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 : coins arrondis 12" descr=" 8">
                <a:extLst>
                  <a:ext uri="{FF2B5EF4-FFF2-40B4-BE49-F238E27FC236}">
                    <a16:creationId xmlns:a16="http://schemas.microsoft.com/office/drawing/2014/main" id="{57D7143B-C9E8-4F7B-9C82-D33AE3DB0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49" y="4206657"/>
                <a:ext cx="4194587" cy="130420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AF424B63-61EC-40AB-BE19-824F8FB0AA17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5481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Flux rope fitting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278DE5-80F9-43B3-BCCD-A7313C872318}"/>
                  </a:ext>
                </a:extLst>
              </p:cNvPr>
              <p:cNvSpPr txBox="1"/>
              <p:nvPr/>
            </p:nvSpPr>
            <p:spPr>
              <a:xfrm>
                <a:off x="216817" y="1406035"/>
                <a:ext cx="818246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The fit is done in a local frame (</a:t>
                </a:r>
                <a:r>
                  <a:rPr lang="en-US" dirty="0" err="1">
                    <a:latin typeface="Century Gothic" panose="020B0502020202020204" pitchFamily="34" charset="0"/>
                  </a:rPr>
                  <a:t>Lepping</a:t>
                </a:r>
                <a:r>
                  <a:rPr lang="en-US" dirty="0">
                    <a:latin typeface="Century Gothic" panose="020B0502020202020204" pitchFamily="34" charset="0"/>
                  </a:rPr>
                  <a:t> et al. (1990)) defined as: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endParaRPr lang="en-US" b="1" dirty="0">
                  <a:latin typeface="Century Gothic" panose="020B0502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278DE5-80F9-43B3-BCCD-A7313C87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7" y="1406035"/>
                <a:ext cx="8182466" cy="1200329"/>
              </a:xfrm>
              <a:prstGeom prst="rect">
                <a:avLst/>
              </a:prstGeom>
              <a:blipFill>
                <a:blip r:embed="rId4"/>
                <a:stretch>
                  <a:fillRect l="-522" t="-3046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5029E7A1-1300-4F0B-9824-B0466820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43" y="2684871"/>
            <a:ext cx="5037297" cy="28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 : coins arrondis 12" descr=" 8">
                <a:extLst>
                  <a:ext uri="{FF2B5EF4-FFF2-40B4-BE49-F238E27FC236}">
                    <a16:creationId xmlns:a16="http://schemas.microsoft.com/office/drawing/2014/main" id="{6CAEE329-AFD9-4847-AAD0-41AB7944D3DA}"/>
                  </a:ext>
                </a:extLst>
              </p:cNvPr>
              <p:cNvSpPr/>
              <p:nvPr/>
            </p:nvSpPr>
            <p:spPr>
              <a:xfrm>
                <a:off x="8398397" y="2192885"/>
                <a:ext cx="3576786" cy="37428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Fitting parameters: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Rectangle : coins arrondis 12" descr=" 8">
                <a:extLst>
                  <a:ext uri="{FF2B5EF4-FFF2-40B4-BE49-F238E27FC236}">
                    <a16:creationId xmlns:a16="http://schemas.microsoft.com/office/drawing/2014/main" id="{6CAEE329-AFD9-4847-AAD0-41AB7944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397" y="2192885"/>
                <a:ext cx="3576786" cy="374286"/>
              </a:xfrm>
              <a:prstGeom prst="roundRect">
                <a:avLst/>
              </a:prstGeom>
              <a:blipFill>
                <a:blip r:embed="rId6"/>
                <a:stretch>
                  <a:fillRect l="-512" b="-16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47102C0F-591E-4A35-9B36-EEAEA7C53A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0" y="3219134"/>
            <a:ext cx="6539067" cy="3269534"/>
          </a:xfrm>
          <a:prstGeom prst="rect">
            <a:avLst/>
          </a:prstGeom>
        </p:spPr>
      </p:pic>
      <p:sp>
        <p:nvSpPr>
          <p:cNvPr id="14" name="Rectangle : coins arrondis 12" descr=" 8">
            <a:extLst>
              <a:ext uri="{FF2B5EF4-FFF2-40B4-BE49-F238E27FC236}">
                <a16:creationId xmlns:a16="http://schemas.microsoft.com/office/drawing/2014/main" id="{9B3BF688-EA4D-4A35-96F4-58AF2ECC7E55}"/>
              </a:ext>
            </a:extLst>
          </p:cNvPr>
          <p:cNvSpPr/>
          <p:nvPr/>
        </p:nvSpPr>
        <p:spPr>
          <a:xfrm>
            <a:off x="1437563" y="2844848"/>
            <a:ext cx="3671765" cy="3742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Example of a left-handed flux rope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D72846-DD0D-4FA7-8C4B-B18700B2495C}"/>
              </a:ext>
            </a:extLst>
          </p:cNvPr>
          <p:cNvSpPr txBox="1"/>
          <p:nvPr/>
        </p:nvSpPr>
        <p:spPr>
          <a:xfrm>
            <a:off x="9228842" y="5363781"/>
            <a:ext cx="2564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Sketch by N. </a:t>
            </a:r>
            <a:r>
              <a:rPr lang="en-US" sz="1200" dirty="0" err="1">
                <a:latin typeface="Century Gothic" panose="020B0502020202020204" pitchFamily="34" charset="0"/>
              </a:rPr>
              <a:t>Fargette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F66594-458E-4048-9EC8-4593C009F952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1CDA6D-42D3-44C9-9CCF-CFBA54885222}"/>
              </a:ext>
            </a:extLst>
          </p:cNvPr>
          <p:cNvSpPr txBox="1"/>
          <p:nvPr/>
        </p:nvSpPr>
        <p:spPr>
          <a:xfrm>
            <a:off x="10796831" y="894193"/>
            <a:ext cx="126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Thanks to </a:t>
            </a:r>
            <a:r>
              <a:rPr lang="en-US" sz="1200" dirty="0" err="1">
                <a:latin typeface="Century Gothic" panose="020B0502020202020204" pitchFamily="34" charset="0"/>
              </a:rPr>
              <a:t>Naïs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2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00B3C0C-CD48-4400-92ED-652EF2BA6262}"/>
              </a:ext>
            </a:extLst>
          </p:cNvPr>
          <p:cNvSpPr/>
          <p:nvPr/>
        </p:nvSpPr>
        <p:spPr>
          <a:xfrm>
            <a:off x="2278602" y="2267898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EB9861-A1A6-4381-8854-744E9D16C77C}"/>
              </a:ext>
            </a:extLst>
          </p:cNvPr>
          <p:cNvSpPr/>
          <p:nvPr/>
        </p:nvSpPr>
        <p:spPr>
          <a:xfrm>
            <a:off x="2278602" y="3074010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Data &amp; methods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8AD8830-CD1F-4CB4-9A7B-291EA58B04FD}"/>
              </a:ext>
            </a:extLst>
          </p:cNvPr>
          <p:cNvSpPr/>
          <p:nvPr/>
        </p:nvSpPr>
        <p:spPr>
          <a:xfrm>
            <a:off x="2278602" y="3880122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Results &amp; discussion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6DA096-C464-40A4-818D-6FF38199D1A7}"/>
              </a:ext>
            </a:extLst>
          </p:cNvPr>
          <p:cNvSpPr/>
          <p:nvPr/>
        </p:nvSpPr>
        <p:spPr>
          <a:xfrm>
            <a:off x="2278602" y="4628196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A38790-5245-4D11-9062-7C54DF54A474}"/>
              </a:ext>
            </a:extLst>
          </p:cNvPr>
          <p:cNvSpPr txBox="1"/>
          <p:nvPr/>
        </p:nvSpPr>
        <p:spPr>
          <a:xfrm>
            <a:off x="1674920" y="2367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827AF7-B849-43C4-9624-EA89DF2E1944}"/>
              </a:ext>
            </a:extLst>
          </p:cNvPr>
          <p:cNvSpPr txBox="1"/>
          <p:nvPr/>
        </p:nvSpPr>
        <p:spPr>
          <a:xfrm>
            <a:off x="1674920" y="3173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8F2339-AFB1-4412-89B5-95CFDA2DD20C}"/>
              </a:ext>
            </a:extLst>
          </p:cNvPr>
          <p:cNvSpPr txBox="1"/>
          <p:nvPr/>
        </p:nvSpPr>
        <p:spPr>
          <a:xfrm>
            <a:off x="1674920" y="3979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7E8F91-C4A1-44B0-A8D8-B0D27EA5665E}"/>
              </a:ext>
            </a:extLst>
          </p:cNvPr>
          <p:cNvSpPr txBox="1"/>
          <p:nvPr/>
        </p:nvSpPr>
        <p:spPr>
          <a:xfrm>
            <a:off x="1674920" y="4785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AAB85B-EC1B-4C8F-A34F-66C157F1FABF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8B98E-489A-418F-904D-90C95E76797C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0348CB-349A-420E-BABA-3CA7A2F340F2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2653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Spatial distribution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10B537-34C6-4BAF-A5CF-4759A8220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07" y="1491012"/>
            <a:ext cx="6700091" cy="44667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456B8A9-D85C-40BF-B188-46CEDDD125AA}"/>
              </a:ext>
            </a:extLst>
          </p:cNvPr>
          <p:cNvSpPr txBox="1"/>
          <p:nvPr/>
        </p:nvSpPr>
        <p:spPr>
          <a:xfrm>
            <a:off x="701336" y="2015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66FA11C-C512-4D72-A404-E16647D3FA8B}"/>
                  </a:ext>
                </a:extLst>
              </p:cNvPr>
              <p:cNvSpPr txBox="1"/>
              <p:nvPr/>
            </p:nvSpPr>
            <p:spPr>
              <a:xfrm>
                <a:off x="150829" y="1738292"/>
                <a:ext cx="534107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entury Gothic" panose="020B0502020202020204" pitchFamily="34" charset="0"/>
                  </a:rPr>
                  <a:t>Spatial distribution of </a:t>
                </a:r>
                <a:r>
                  <a:rPr lang="en-US" sz="2400" dirty="0" err="1">
                    <a:latin typeface="Century Gothic" panose="020B0502020202020204" pitchFamily="34" charset="0"/>
                  </a:rPr>
                  <a:t>MMS+Cluster</a:t>
                </a:r>
                <a:r>
                  <a:rPr lang="en-US" sz="2400" dirty="0">
                    <a:latin typeface="Century Gothic" panose="020B0502020202020204" pitchFamily="34" charset="0"/>
                  </a:rPr>
                  <a:t> events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𝐺𝑆𝐸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𝐺𝑆𝐸</m:t>
                            </m:r>
                          </m:sub>
                        </m:sSub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 (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𝐺𝑆𝐸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𝐺𝑆𝐸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entury Gothic" panose="020B0502020202020204" pitchFamily="34" charset="0"/>
                  </a:rPr>
                  <a:t>Blue crosses denote right-handed FRs, red triangles left-handed FRs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No spatial preferences for the RH, LH flux ropes 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66FA11C-C512-4D72-A404-E16647D3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9" y="1738292"/>
                <a:ext cx="5341078" cy="3785652"/>
              </a:xfrm>
              <a:prstGeom prst="rect">
                <a:avLst/>
              </a:prstGeom>
              <a:blipFill>
                <a:blip r:embed="rId5"/>
                <a:stretch>
                  <a:fillRect l="-1598" t="-595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B161FD57-13C1-4600-9730-BD4484D408FA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8899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Clock angle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2472CA-52B7-419D-88EA-0E7F3FC39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7" y="2463494"/>
            <a:ext cx="5419719" cy="2733205"/>
          </a:xfrm>
          <a:prstGeom prst="rect">
            <a:avLst/>
          </a:prstGeom>
        </p:spPr>
      </p:pic>
      <p:sp>
        <p:nvSpPr>
          <p:cNvPr id="12" name="ZoneTexte 11" descr=" 56">
            <a:extLst>
              <a:ext uri="{FF2B5EF4-FFF2-40B4-BE49-F238E27FC236}">
                <a16:creationId xmlns:a16="http://schemas.microsoft.com/office/drawing/2014/main" id="{63FFC270-7D82-4B87-A83E-CE2768AC58A7}"/>
              </a:ext>
            </a:extLst>
          </p:cNvPr>
          <p:cNvSpPr txBox="1"/>
          <p:nvPr/>
        </p:nvSpPr>
        <p:spPr>
          <a:xfrm>
            <a:off x="10019214" y="2641164"/>
            <a:ext cx="50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+Z</a:t>
            </a:r>
          </a:p>
        </p:txBody>
      </p:sp>
      <p:sp>
        <p:nvSpPr>
          <p:cNvPr id="13" name="ZoneTexte 12" descr=" 58">
            <a:extLst>
              <a:ext uri="{FF2B5EF4-FFF2-40B4-BE49-F238E27FC236}">
                <a16:creationId xmlns:a16="http://schemas.microsoft.com/office/drawing/2014/main" id="{942FE1A5-F816-4E5B-B4C4-3EE1AE8DD8D2}"/>
              </a:ext>
            </a:extLst>
          </p:cNvPr>
          <p:cNvSpPr txBox="1"/>
          <p:nvPr/>
        </p:nvSpPr>
        <p:spPr>
          <a:xfrm>
            <a:off x="10062080" y="5005562"/>
            <a:ext cx="4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-Z</a:t>
            </a:r>
          </a:p>
        </p:txBody>
      </p:sp>
      <p:sp>
        <p:nvSpPr>
          <p:cNvPr id="14" name="ZoneTexte 13" descr=" 53">
            <a:extLst>
              <a:ext uri="{FF2B5EF4-FFF2-40B4-BE49-F238E27FC236}">
                <a16:creationId xmlns:a16="http://schemas.microsoft.com/office/drawing/2014/main" id="{2DA2D67D-8A19-4E40-A180-84887C8DF591}"/>
              </a:ext>
            </a:extLst>
          </p:cNvPr>
          <p:cNvSpPr txBox="1"/>
          <p:nvPr/>
        </p:nvSpPr>
        <p:spPr>
          <a:xfrm>
            <a:off x="8529247" y="4001036"/>
            <a:ext cx="43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-Y</a:t>
            </a:r>
          </a:p>
        </p:txBody>
      </p:sp>
      <p:sp>
        <p:nvSpPr>
          <p:cNvPr id="15" name="ZoneTexte 14" descr=" 56">
            <a:extLst>
              <a:ext uri="{FF2B5EF4-FFF2-40B4-BE49-F238E27FC236}">
                <a16:creationId xmlns:a16="http://schemas.microsoft.com/office/drawing/2014/main" id="{AB33C4F8-4680-4B17-A62B-798702D9A857}"/>
              </a:ext>
            </a:extLst>
          </p:cNvPr>
          <p:cNvSpPr txBox="1"/>
          <p:nvPr/>
        </p:nvSpPr>
        <p:spPr>
          <a:xfrm>
            <a:off x="7195436" y="2654891"/>
            <a:ext cx="50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+Z</a:t>
            </a:r>
          </a:p>
        </p:txBody>
      </p:sp>
      <p:sp>
        <p:nvSpPr>
          <p:cNvPr id="16" name="ZoneTexte 15" descr=" 53">
            <a:extLst>
              <a:ext uri="{FF2B5EF4-FFF2-40B4-BE49-F238E27FC236}">
                <a16:creationId xmlns:a16="http://schemas.microsoft.com/office/drawing/2014/main" id="{26F52F04-9AF2-4153-9D57-C351CCAF182B}"/>
              </a:ext>
            </a:extLst>
          </p:cNvPr>
          <p:cNvSpPr txBox="1"/>
          <p:nvPr/>
        </p:nvSpPr>
        <p:spPr>
          <a:xfrm>
            <a:off x="5705469" y="4014763"/>
            <a:ext cx="43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-Y</a:t>
            </a:r>
          </a:p>
        </p:txBody>
      </p:sp>
      <p:sp>
        <p:nvSpPr>
          <p:cNvPr id="17" name="ZoneTexte 16" descr=" 52">
            <a:extLst>
              <a:ext uri="{FF2B5EF4-FFF2-40B4-BE49-F238E27FC236}">
                <a16:creationId xmlns:a16="http://schemas.microsoft.com/office/drawing/2014/main" id="{96E60D17-4849-4058-B1A8-5A2160D9CFF7}"/>
              </a:ext>
            </a:extLst>
          </p:cNvPr>
          <p:cNvSpPr txBox="1"/>
          <p:nvPr/>
        </p:nvSpPr>
        <p:spPr>
          <a:xfrm>
            <a:off x="8293192" y="3830097"/>
            <a:ext cx="51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+Y</a:t>
            </a:r>
          </a:p>
        </p:txBody>
      </p:sp>
      <p:sp>
        <p:nvSpPr>
          <p:cNvPr id="18" name="ZoneTexte 17" descr=" 58">
            <a:extLst>
              <a:ext uri="{FF2B5EF4-FFF2-40B4-BE49-F238E27FC236}">
                <a16:creationId xmlns:a16="http://schemas.microsoft.com/office/drawing/2014/main" id="{B0A8B049-70E8-47D9-8D01-8E4E6413CD59}"/>
              </a:ext>
            </a:extLst>
          </p:cNvPr>
          <p:cNvSpPr txBox="1"/>
          <p:nvPr/>
        </p:nvSpPr>
        <p:spPr>
          <a:xfrm>
            <a:off x="7369503" y="4981987"/>
            <a:ext cx="4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-Z</a:t>
            </a:r>
          </a:p>
        </p:txBody>
      </p:sp>
      <p:sp>
        <p:nvSpPr>
          <p:cNvPr id="31" name="ZoneTexte 30" descr=" 52">
            <a:extLst>
              <a:ext uri="{FF2B5EF4-FFF2-40B4-BE49-F238E27FC236}">
                <a16:creationId xmlns:a16="http://schemas.microsoft.com/office/drawing/2014/main" id="{63DA446E-8EFB-49FE-BAC2-D03DBE1D155B}"/>
              </a:ext>
            </a:extLst>
          </p:cNvPr>
          <p:cNvSpPr txBox="1"/>
          <p:nvPr/>
        </p:nvSpPr>
        <p:spPr>
          <a:xfrm>
            <a:off x="11093861" y="4014763"/>
            <a:ext cx="51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+Y</a:t>
            </a:r>
          </a:p>
        </p:txBody>
      </p:sp>
      <p:cxnSp>
        <p:nvCxnSpPr>
          <p:cNvPr id="32" name="Connecteur droit avec flèche 31" descr=" 17">
            <a:extLst>
              <a:ext uri="{FF2B5EF4-FFF2-40B4-BE49-F238E27FC236}">
                <a16:creationId xmlns:a16="http://schemas.microsoft.com/office/drawing/2014/main" id="{A144CD61-E0A7-4464-916D-2CEB4EF16234}"/>
              </a:ext>
            </a:extLst>
          </p:cNvPr>
          <p:cNvCxnSpPr>
            <a:cxnSpLocks/>
          </p:cNvCxnSpPr>
          <p:nvPr/>
        </p:nvCxnSpPr>
        <p:spPr>
          <a:xfrm flipV="1">
            <a:off x="1194096" y="2771278"/>
            <a:ext cx="0" cy="721605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 droit avec flèche 32" descr=" 18">
            <a:extLst>
              <a:ext uri="{FF2B5EF4-FFF2-40B4-BE49-F238E27FC236}">
                <a16:creationId xmlns:a16="http://schemas.microsoft.com/office/drawing/2014/main" id="{18AB45BE-C931-4871-94FF-B6930C95C87C}"/>
              </a:ext>
            </a:extLst>
          </p:cNvPr>
          <p:cNvCxnSpPr>
            <a:cxnSpLocks/>
          </p:cNvCxnSpPr>
          <p:nvPr/>
        </p:nvCxnSpPr>
        <p:spPr>
          <a:xfrm>
            <a:off x="1194096" y="3492882"/>
            <a:ext cx="895643" cy="0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 descr=" 19">
                <a:extLst>
                  <a:ext uri="{FF2B5EF4-FFF2-40B4-BE49-F238E27FC236}">
                    <a16:creationId xmlns:a16="http://schemas.microsoft.com/office/drawing/2014/main" id="{637B0358-BD41-4D1B-B61A-63890A5A99BB}"/>
                  </a:ext>
                </a:extLst>
              </p:cNvPr>
              <p:cNvSpPr txBox="1"/>
              <p:nvPr/>
            </p:nvSpPr>
            <p:spPr>
              <a:xfrm>
                <a:off x="2000987" y="3390525"/>
                <a:ext cx="715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ZoneTexte 33" descr=" 19">
                <a:extLst>
                  <a:ext uri="{FF2B5EF4-FFF2-40B4-BE49-F238E27FC236}">
                    <a16:creationId xmlns:a16="http://schemas.microsoft.com/office/drawing/2014/main" id="{637B0358-BD41-4D1B-B61A-63890A5A9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87" y="3390525"/>
                <a:ext cx="7150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 descr=" 20">
                <a:extLst>
                  <a:ext uri="{FF2B5EF4-FFF2-40B4-BE49-F238E27FC236}">
                    <a16:creationId xmlns:a16="http://schemas.microsoft.com/office/drawing/2014/main" id="{8351C775-4C14-41A1-935D-0113450E41AB}"/>
                  </a:ext>
                </a:extLst>
              </p:cNvPr>
              <p:cNvSpPr txBox="1"/>
              <p:nvPr/>
            </p:nvSpPr>
            <p:spPr>
              <a:xfrm>
                <a:off x="790700" y="2401946"/>
                <a:ext cx="743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ZoneTexte 34" descr=" 20">
                <a:extLst>
                  <a:ext uri="{FF2B5EF4-FFF2-40B4-BE49-F238E27FC236}">
                    <a16:creationId xmlns:a16="http://schemas.microsoft.com/office/drawing/2014/main" id="{8351C775-4C14-41A1-935D-0113450E4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00" y="2401946"/>
                <a:ext cx="7430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avec flèche 35" descr=" 21">
            <a:extLst>
              <a:ext uri="{FF2B5EF4-FFF2-40B4-BE49-F238E27FC236}">
                <a16:creationId xmlns:a16="http://schemas.microsoft.com/office/drawing/2014/main" id="{0BFC357F-E20C-4C48-9731-34FBCF9A37FE}"/>
              </a:ext>
            </a:extLst>
          </p:cNvPr>
          <p:cNvCxnSpPr>
            <a:cxnSpLocks/>
          </p:cNvCxnSpPr>
          <p:nvPr/>
        </p:nvCxnSpPr>
        <p:spPr>
          <a:xfrm flipV="1">
            <a:off x="1194096" y="3006226"/>
            <a:ext cx="556015" cy="4866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e libre : forme 36" descr=" 30">
            <a:extLst>
              <a:ext uri="{FF2B5EF4-FFF2-40B4-BE49-F238E27FC236}">
                <a16:creationId xmlns:a16="http://schemas.microsoft.com/office/drawing/2014/main" id="{A15A3037-FD08-4340-896C-51994749701C}"/>
              </a:ext>
            </a:extLst>
          </p:cNvPr>
          <p:cNvSpPr/>
          <p:nvPr/>
        </p:nvSpPr>
        <p:spPr>
          <a:xfrm rot="11224261">
            <a:off x="1196828" y="3250635"/>
            <a:ext cx="212712" cy="57540"/>
          </a:xfrm>
          <a:custGeom>
            <a:avLst/>
            <a:gdLst>
              <a:gd name="connsiteX0" fmla="*/ 0 w 286186"/>
              <a:gd name="connsiteY0" fmla="*/ 0 h 176369"/>
              <a:gd name="connsiteX1" fmla="*/ 90742 w 286186"/>
              <a:gd name="connsiteY1" fmla="*/ 174504 h 176369"/>
              <a:gd name="connsiteX2" fmla="*/ 286186 w 286186"/>
              <a:gd name="connsiteY2" fmla="*/ 76781 h 17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186" h="176369">
                <a:moveTo>
                  <a:pt x="0" y="0"/>
                </a:moveTo>
                <a:cubicBezTo>
                  <a:pt x="21522" y="80853"/>
                  <a:pt x="43044" y="161707"/>
                  <a:pt x="90742" y="174504"/>
                </a:cubicBezTo>
                <a:cubicBezTo>
                  <a:pt x="138440" y="187301"/>
                  <a:pt x="212313" y="132041"/>
                  <a:pt x="286186" y="7678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 descr=" 33">
                <a:extLst>
                  <a:ext uri="{FF2B5EF4-FFF2-40B4-BE49-F238E27FC236}">
                    <a16:creationId xmlns:a16="http://schemas.microsoft.com/office/drawing/2014/main" id="{8A27228B-3C0E-4247-AC82-66C6B98E05EA}"/>
                  </a:ext>
                </a:extLst>
              </p:cNvPr>
              <p:cNvSpPr txBox="1"/>
              <p:nvPr/>
            </p:nvSpPr>
            <p:spPr>
              <a:xfrm>
                <a:off x="1188488" y="3036811"/>
                <a:ext cx="3676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050" b="0" i="1" smtClean="0">
                              <a:latin typeface="Cambria Math" panose="02040503050406030204" pitchFamily="18" charset="0"/>
                            </a:rPr>
                            <m:t>𝑐𝑙𝑜𝑐𝑘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8" name="ZoneTexte 37" descr=" 33">
                <a:extLst>
                  <a:ext uri="{FF2B5EF4-FFF2-40B4-BE49-F238E27FC236}">
                    <a16:creationId xmlns:a16="http://schemas.microsoft.com/office/drawing/2014/main" id="{8A27228B-3C0E-4247-AC82-66C6B98E0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488" y="3036811"/>
                <a:ext cx="367601" cy="161583"/>
              </a:xfrm>
              <a:prstGeom prst="rect">
                <a:avLst/>
              </a:prstGeom>
              <a:blipFill>
                <a:blip r:embed="rId7"/>
                <a:stretch>
                  <a:fillRect l="-8333" r="-166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 descr=" 34">
            <a:extLst>
              <a:ext uri="{FF2B5EF4-FFF2-40B4-BE49-F238E27FC236}">
                <a16:creationId xmlns:a16="http://schemas.microsoft.com/office/drawing/2014/main" id="{ED50C47F-2C3B-4537-8E02-B3AE4B0CB2F5}"/>
              </a:ext>
            </a:extLst>
          </p:cNvPr>
          <p:cNvSpPr txBox="1"/>
          <p:nvPr/>
        </p:nvSpPr>
        <p:spPr>
          <a:xfrm>
            <a:off x="1686602" y="2727176"/>
            <a:ext cx="44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IMF</a:t>
            </a:r>
            <a:endParaRPr lang="en-US" dirty="0"/>
          </a:p>
        </p:txBody>
      </p:sp>
      <p:cxnSp>
        <p:nvCxnSpPr>
          <p:cNvPr id="40" name="Connecteur droit 39" descr=" 36">
            <a:extLst>
              <a:ext uri="{FF2B5EF4-FFF2-40B4-BE49-F238E27FC236}">
                <a16:creationId xmlns:a16="http://schemas.microsoft.com/office/drawing/2014/main" id="{62E2F66C-C7BC-45E6-96AC-77B173AC03A7}"/>
              </a:ext>
            </a:extLst>
          </p:cNvPr>
          <p:cNvCxnSpPr>
            <a:cxnSpLocks/>
          </p:cNvCxnSpPr>
          <p:nvPr/>
        </p:nvCxnSpPr>
        <p:spPr>
          <a:xfrm flipH="1">
            <a:off x="1212565" y="3006226"/>
            <a:ext cx="537546" cy="1219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 descr=" 37">
                <a:extLst>
                  <a:ext uri="{FF2B5EF4-FFF2-40B4-BE49-F238E27FC236}">
                    <a16:creationId xmlns:a16="http://schemas.microsoft.com/office/drawing/2014/main" id="{75C3334F-2C1E-48B3-A825-7AEE9DB52F96}"/>
                  </a:ext>
                </a:extLst>
              </p:cNvPr>
              <p:cNvSpPr txBox="1"/>
              <p:nvPr/>
            </p:nvSpPr>
            <p:spPr>
              <a:xfrm>
                <a:off x="816459" y="2927575"/>
                <a:ext cx="3503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1" name="ZoneTexte 40" descr=" 37">
                <a:extLst>
                  <a:ext uri="{FF2B5EF4-FFF2-40B4-BE49-F238E27FC236}">
                    <a16:creationId xmlns:a16="http://schemas.microsoft.com/office/drawing/2014/main" id="{75C3334F-2C1E-48B3-A825-7AEE9DB5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59" y="2927575"/>
                <a:ext cx="350352" cy="307777"/>
              </a:xfrm>
              <a:prstGeom prst="rect">
                <a:avLst/>
              </a:prstGeom>
              <a:blipFill>
                <a:blip r:embed="rId8"/>
                <a:stretch>
                  <a:fillRect l="-22807" t="-11765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 descr=" 46">
            <a:extLst>
              <a:ext uri="{FF2B5EF4-FFF2-40B4-BE49-F238E27FC236}">
                <a16:creationId xmlns:a16="http://schemas.microsoft.com/office/drawing/2014/main" id="{F11BFE11-2AC3-4AF1-AF8F-2B6246760681}"/>
              </a:ext>
            </a:extLst>
          </p:cNvPr>
          <p:cNvCxnSpPr>
            <a:cxnSpLocks/>
          </p:cNvCxnSpPr>
          <p:nvPr/>
        </p:nvCxnSpPr>
        <p:spPr>
          <a:xfrm flipV="1">
            <a:off x="1750111" y="3018418"/>
            <a:ext cx="0" cy="47446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 descr=" 51">
                <a:extLst>
                  <a:ext uri="{FF2B5EF4-FFF2-40B4-BE49-F238E27FC236}">
                    <a16:creationId xmlns:a16="http://schemas.microsoft.com/office/drawing/2014/main" id="{4409E6D7-85D1-4D99-B20C-797115D44D6A}"/>
                  </a:ext>
                </a:extLst>
              </p:cNvPr>
              <p:cNvSpPr txBox="1"/>
              <p:nvPr/>
            </p:nvSpPr>
            <p:spPr>
              <a:xfrm>
                <a:off x="1541656" y="3532840"/>
                <a:ext cx="360227" cy="319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ZoneTexte 42" descr=" 51">
                <a:extLst>
                  <a:ext uri="{FF2B5EF4-FFF2-40B4-BE49-F238E27FC236}">
                    <a16:creationId xmlns:a16="http://schemas.microsoft.com/office/drawing/2014/main" id="{4409E6D7-85D1-4D99-B20C-797115D44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656" y="3532840"/>
                <a:ext cx="360227" cy="319959"/>
              </a:xfrm>
              <a:prstGeom prst="rect">
                <a:avLst/>
              </a:prstGeom>
              <a:blipFill>
                <a:blip r:embed="rId9"/>
                <a:stretch>
                  <a:fillRect l="-22034" t="-1153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 descr=" 60">
            <a:extLst>
              <a:ext uri="{FF2B5EF4-FFF2-40B4-BE49-F238E27FC236}">
                <a16:creationId xmlns:a16="http://schemas.microsoft.com/office/drawing/2014/main" id="{E65AC91D-34C8-4D55-844E-7DC4C8905ED0}"/>
              </a:ext>
            </a:extLst>
          </p:cNvPr>
          <p:cNvSpPr/>
          <p:nvPr/>
        </p:nvSpPr>
        <p:spPr>
          <a:xfrm>
            <a:off x="528786" y="2345321"/>
            <a:ext cx="2526029" cy="1535634"/>
          </a:xfrm>
          <a:prstGeom prst="rect">
            <a:avLst/>
          </a:prstGeom>
          <a:noFill/>
          <a:ln w="12700" cap="flat" cmpd="sng" algn="ctr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 descr=" 38">
                <a:extLst>
                  <a:ext uri="{FF2B5EF4-FFF2-40B4-BE49-F238E27FC236}">
                    <a16:creationId xmlns:a16="http://schemas.microsoft.com/office/drawing/2014/main" id="{9AA34218-2E44-4B9C-89DE-2ECE48859A8B}"/>
                  </a:ext>
                </a:extLst>
              </p:cNvPr>
              <p:cNvSpPr txBox="1"/>
              <p:nvPr/>
            </p:nvSpPr>
            <p:spPr>
              <a:xfrm>
                <a:off x="790566" y="2401946"/>
                <a:ext cx="743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ZoneTexte 44" descr=" 38">
                <a:extLst>
                  <a:ext uri="{FF2B5EF4-FFF2-40B4-BE49-F238E27FC236}">
                    <a16:creationId xmlns:a16="http://schemas.microsoft.com/office/drawing/2014/main" id="{9AA34218-2E44-4B9C-89DE-2ECE4885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6" y="2401946"/>
                <a:ext cx="7430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 descr=" 39">
            <a:extLst>
              <a:ext uri="{FF2B5EF4-FFF2-40B4-BE49-F238E27FC236}">
                <a16:creationId xmlns:a16="http://schemas.microsoft.com/office/drawing/2014/main" id="{6A87FD12-A874-4326-9294-D0DC4A814300}"/>
              </a:ext>
            </a:extLst>
          </p:cNvPr>
          <p:cNvSpPr/>
          <p:nvPr/>
        </p:nvSpPr>
        <p:spPr>
          <a:xfrm>
            <a:off x="528652" y="2345321"/>
            <a:ext cx="2526029" cy="1535634"/>
          </a:xfrm>
          <a:prstGeom prst="rect">
            <a:avLst/>
          </a:prstGeom>
          <a:noFill/>
          <a:ln w="12700" cap="flat" cmpd="sng" algn="ctr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 descr=" 40">
            <a:extLst>
              <a:ext uri="{FF2B5EF4-FFF2-40B4-BE49-F238E27FC236}">
                <a16:creationId xmlns:a16="http://schemas.microsoft.com/office/drawing/2014/main" id="{E4D376AD-2018-49DD-99C0-DA7CFD57C663}"/>
              </a:ext>
            </a:extLst>
          </p:cNvPr>
          <p:cNvSpPr txBox="1"/>
          <p:nvPr/>
        </p:nvSpPr>
        <p:spPr>
          <a:xfrm>
            <a:off x="1685863" y="2727176"/>
            <a:ext cx="44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 descr=" 41">
                <a:extLst>
                  <a:ext uri="{FF2B5EF4-FFF2-40B4-BE49-F238E27FC236}">
                    <a16:creationId xmlns:a16="http://schemas.microsoft.com/office/drawing/2014/main" id="{587F0ABB-412F-4DB9-8212-FB89057B6DE7}"/>
                  </a:ext>
                </a:extLst>
              </p:cNvPr>
              <p:cNvSpPr txBox="1"/>
              <p:nvPr/>
            </p:nvSpPr>
            <p:spPr>
              <a:xfrm>
                <a:off x="815720" y="2927575"/>
                <a:ext cx="3503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8" name="ZoneTexte 47" descr=" 41">
                <a:extLst>
                  <a:ext uri="{FF2B5EF4-FFF2-40B4-BE49-F238E27FC236}">
                    <a16:creationId xmlns:a16="http://schemas.microsoft.com/office/drawing/2014/main" id="{587F0ABB-412F-4DB9-8212-FB89057B6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20" y="2927575"/>
                <a:ext cx="350352" cy="307777"/>
              </a:xfrm>
              <a:prstGeom prst="rect">
                <a:avLst/>
              </a:prstGeom>
              <a:blipFill>
                <a:blip r:embed="rId8"/>
                <a:stretch>
                  <a:fillRect l="-22807" t="-11765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 descr=" 42">
                <a:extLst>
                  <a:ext uri="{FF2B5EF4-FFF2-40B4-BE49-F238E27FC236}">
                    <a16:creationId xmlns:a16="http://schemas.microsoft.com/office/drawing/2014/main" id="{2EBC8CB3-5738-4E4B-9F8C-E8E790C9E429}"/>
                  </a:ext>
                </a:extLst>
              </p:cNvPr>
              <p:cNvSpPr txBox="1"/>
              <p:nvPr/>
            </p:nvSpPr>
            <p:spPr>
              <a:xfrm>
                <a:off x="1540917" y="3532840"/>
                <a:ext cx="360227" cy="319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9" name="ZoneTexte 48" descr=" 42">
                <a:extLst>
                  <a:ext uri="{FF2B5EF4-FFF2-40B4-BE49-F238E27FC236}">
                    <a16:creationId xmlns:a16="http://schemas.microsoft.com/office/drawing/2014/main" id="{2EBC8CB3-5738-4E4B-9F8C-E8E790C9E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17" y="3532840"/>
                <a:ext cx="360227" cy="319959"/>
              </a:xfrm>
              <a:prstGeom prst="rect">
                <a:avLst/>
              </a:prstGeom>
              <a:blipFill>
                <a:blip r:embed="rId9"/>
                <a:stretch>
                  <a:fillRect l="-22034" t="-1153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 descr=" 44">
                <a:extLst>
                  <a:ext uri="{FF2B5EF4-FFF2-40B4-BE49-F238E27FC236}">
                    <a16:creationId xmlns:a16="http://schemas.microsoft.com/office/drawing/2014/main" id="{9A2B00EA-63F4-44FA-808A-CF23249F04A3}"/>
                  </a:ext>
                </a:extLst>
              </p:cNvPr>
              <p:cNvSpPr txBox="1"/>
              <p:nvPr/>
            </p:nvSpPr>
            <p:spPr>
              <a:xfrm>
                <a:off x="789827" y="2401946"/>
                <a:ext cx="743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ZoneTexte 49" descr=" 44">
                <a:extLst>
                  <a:ext uri="{FF2B5EF4-FFF2-40B4-BE49-F238E27FC236}">
                    <a16:creationId xmlns:a16="http://schemas.microsoft.com/office/drawing/2014/main" id="{9A2B00EA-63F4-44FA-808A-CF23249F0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27" y="2401946"/>
                <a:ext cx="7430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 descr=" 45">
            <a:extLst>
              <a:ext uri="{FF2B5EF4-FFF2-40B4-BE49-F238E27FC236}">
                <a16:creationId xmlns:a16="http://schemas.microsoft.com/office/drawing/2014/main" id="{46231D0A-DF2A-4A5F-BDBD-ACCB8A9E8F19}"/>
              </a:ext>
            </a:extLst>
          </p:cNvPr>
          <p:cNvSpPr/>
          <p:nvPr/>
        </p:nvSpPr>
        <p:spPr>
          <a:xfrm>
            <a:off x="527913" y="2345321"/>
            <a:ext cx="2526029" cy="1535634"/>
          </a:xfrm>
          <a:prstGeom prst="rect">
            <a:avLst/>
          </a:prstGeom>
          <a:noFill/>
          <a:ln w="12700" cap="flat" cmpd="sng" algn="ctr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onnecteur droit avec flèche 51" descr=" 47">
            <a:extLst>
              <a:ext uri="{FF2B5EF4-FFF2-40B4-BE49-F238E27FC236}">
                <a16:creationId xmlns:a16="http://schemas.microsoft.com/office/drawing/2014/main" id="{0FA67112-7255-4985-AC0C-EF60295DDD04}"/>
              </a:ext>
            </a:extLst>
          </p:cNvPr>
          <p:cNvCxnSpPr>
            <a:cxnSpLocks/>
          </p:cNvCxnSpPr>
          <p:nvPr/>
        </p:nvCxnSpPr>
        <p:spPr>
          <a:xfrm>
            <a:off x="1194097" y="3492882"/>
            <a:ext cx="895643" cy="0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 descr=" 48">
                <a:extLst>
                  <a:ext uri="{FF2B5EF4-FFF2-40B4-BE49-F238E27FC236}">
                    <a16:creationId xmlns:a16="http://schemas.microsoft.com/office/drawing/2014/main" id="{2D02C0E9-0141-4230-9E22-BD008AA6F14A}"/>
                  </a:ext>
                </a:extLst>
              </p:cNvPr>
              <p:cNvSpPr txBox="1"/>
              <p:nvPr/>
            </p:nvSpPr>
            <p:spPr>
              <a:xfrm>
                <a:off x="2000988" y="3390525"/>
                <a:ext cx="715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ZoneTexte 52" descr=" 48">
                <a:extLst>
                  <a:ext uri="{FF2B5EF4-FFF2-40B4-BE49-F238E27FC236}">
                    <a16:creationId xmlns:a16="http://schemas.microsoft.com/office/drawing/2014/main" id="{2D02C0E9-0141-4230-9E22-BD008AA6F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88" y="3390525"/>
                <a:ext cx="7150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orme libre : forme 53" descr=" 49">
            <a:extLst>
              <a:ext uri="{FF2B5EF4-FFF2-40B4-BE49-F238E27FC236}">
                <a16:creationId xmlns:a16="http://schemas.microsoft.com/office/drawing/2014/main" id="{5D51B52C-0532-4234-85BE-61B93D181048}"/>
              </a:ext>
            </a:extLst>
          </p:cNvPr>
          <p:cNvSpPr/>
          <p:nvPr/>
        </p:nvSpPr>
        <p:spPr>
          <a:xfrm rot="11224261">
            <a:off x="1196829" y="3250635"/>
            <a:ext cx="212712" cy="57540"/>
          </a:xfrm>
          <a:custGeom>
            <a:avLst/>
            <a:gdLst>
              <a:gd name="connsiteX0" fmla="*/ 0 w 286186"/>
              <a:gd name="connsiteY0" fmla="*/ 0 h 176369"/>
              <a:gd name="connsiteX1" fmla="*/ 90742 w 286186"/>
              <a:gd name="connsiteY1" fmla="*/ 174504 h 176369"/>
              <a:gd name="connsiteX2" fmla="*/ 286186 w 286186"/>
              <a:gd name="connsiteY2" fmla="*/ 76781 h 17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186" h="176369">
                <a:moveTo>
                  <a:pt x="0" y="0"/>
                </a:moveTo>
                <a:cubicBezTo>
                  <a:pt x="21522" y="80853"/>
                  <a:pt x="43044" y="161707"/>
                  <a:pt x="90742" y="174504"/>
                </a:cubicBezTo>
                <a:cubicBezTo>
                  <a:pt x="138440" y="187301"/>
                  <a:pt x="212313" y="132041"/>
                  <a:pt x="286186" y="7678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ZoneTexte 54" descr=" 50">
            <a:extLst>
              <a:ext uri="{FF2B5EF4-FFF2-40B4-BE49-F238E27FC236}">
                <a16:creationId xmlns:a16="http://schemas.microsoft.com/office/drawing/2014/main" id="{5801B598-CD31-4FE6-B783-9E6F27873C89}"/>
              </a:ext>
            </a:extLst>
          </p:cNvPr>
          <p:cNvSpPr txBox="1"/>
          <p:nvPr/>
        </p:nvSpPr>
        <p:spPr>
          <a:xfrm>
            <a:off x="1685864" y="2727176"/>
            <a:ext cx="44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 descr=" 62">
                <a:extLst>
                  <a:ext uri="{FF2B5EF4-FFF2-40B4-BE49-F238E27FC236}">
                    <a16:creationId xmlns:a16="http://schemas.microsoft.com/office/drawing/2014/main" id="{863BEC2C-4D3C-44FC-846B-8E81F9E56A6B}"/>
                  </a:ext>
                </a:extLst>
              </p:cNvPr>
              <p:cNvSpPr txBox="1"/>
              <p:nvPr/>
            </p:nvSpPr>
            <p:spPr>
              <a:xfrm>
                <a:off x="815721" y="2927575"/>
                <a:ext cx="3503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56" name="ZoneTexte 55" descr=" 62">
                <a:extLst>
                  <a:ext uri="{FF2B5EF4-FFF2-40B4-BE49-F238E27FC236}">
                    <a16:creationId xmlns:a16="http://schemas.microsoft.com/office/drawing/2014/main" id="{863BEC2C-4D3C-44FC-846B-8E81F9E56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21" y="2927575"/>
                <a:ext cx="350352" cy="307777"/>
              </a:xfrm>
              <a:prstGeom prst="rect">
                <a:avLst/>
              </a:prstGeom>
              <a:blipFill>
                <a:blip r:embed="rId8"/>
                <a:stretch>
                  <a:fillRect l="-22807" t="-11765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 descr=" 63">
                <a:extLst>
                  <a:ext uri="{FF2B5EF4-FFF2-40B4-BE49-F238E27FC236}">
                    <a16:creationId xmlns:a16="http://schemas.microsoft.com/office/drawing/2014/main" id="{61C54011-04FE-4099-A6C0-D2309B52F33F}"/>
                  </a:ext>
                </a:extLst>
              </p:cNvPr>
              <p:cNvSpPr txBox="1"/>
              <p:nvPr/>
            </p:nvSpPr>
            <p:spPr>
              <a:xfrm>
                <a:off x="1540918" y="3532840"/>
                <a:ext cx="360227" cy="319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57" name="ZoneTexte 56" descr=" 63">
                <a:extLst>
                  <a:ext uri="{FF2B5EF4-FFF2-40B4-BE49-F238E27FC236}">
                    <a16:creationId xmlns:a16="http://schemas.microsoft.com/office/drawing/2014/main" id="{61C54011-04FE-4099-A6C0-D2309B52F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18" y="3532840"/>
                <a:ext cx="360227" cy="319959"/>
              </a:xfrm>
              <a:prstGeom prst="rect">
                <a:avLst/>
              </a:prstGeom>
              <a:blipFill>
                <a:blip r:embed="rId9"/>
                <a:stretch>
                  <a:fillRect l="-22034" t="-1153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 descr=" 65">
                <a:extLst>
                  <a:ext uri="{FF2B5EF4-FFF2-40B4-BE49-F238E27FC236}">
                    <a16:creationId xmlns:a16="http://schemas.microsoft.com/office/drawing/2014/main" id="{F4174FFF-16F8-414A-9F70-825B0B982753}"/>
                  </a:ext>
                </a:extLst>
              </p:cNvPr>
              <p:cNvSpPr txBox="1"/>
              <p:nvPr/>
            </p:nvSpPr>
            <p:spPr>
              <a:xfrm>
                <a:off x="789828" y="2401946"/>
                <a:ext cx="743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ZoneTexte 57" descr=" 65">
                <a:extLst>
                  <a:ext uri="{FF2B5EF4-FFF2-40B4-BE49-F238E27FC236}">
                    <a16:creationId xmlns:a16="http://schemas.microsoft.com/office/drawing/2014/main" id="{F4174FFF-16F8-414A-9F70-825B0B982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28" y="2401946"/>
                <a:ext cx="7430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 descr=" 66">
            <a:extLst>
              <a:ext uri="{FF2B5EF4-FFF2-40B4-BE49-F238E27FC236}">
                <a16:creationId xmlns:a16="http://schemas.microsoft.com/office/drawing/2014/main" id="{380BAE16-F091-40DF-9807-42254825C90C}"/>
              </a:ext>
            </a:extLst>
          </p:cNvPr>
          <p:cNvSpPr/>
          <p:nvPr/>
        </p:nvSpPr>
        <p:spPr>
          <a:xfrm>
            <a:off x="527914" y="2345321"/>
            <a:ext cx="2526029" cy="1535634"/>
          </a:xfrm>
          <a:prstGeom prst="rect">
            <a:avLst/>
          </a:prstGeom>
          <a:noFill/>
          <a:ln w="12700" cap="flat" cmpd="sng" algn="ctr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Connecteur droit avec flèche 59" descr=" 67">
            <a:extLst>
              <a:ext uri="{FF2B5EF4-FFF2-40B4-BE49-F238E27FC236}">
                <a16:creationId xmlns:a16="http://schemas.microsoft.com/office/drawing/2014/main" id="{0A4448D4-1317-46E7-87D4-C2686D6EFC53}"/>
              </a:ext>
            </a:extLst>
          </p:cNvPr>
          <p:cNvCxnSpPr>
            <a:cxnSpLocks/>
          </p:cNvCxnSpPr>
          <p:nvPr/>
        </p:nvCxnSpPr>
        <p:spPr>
          <a:xfrm flipV="1">
            <a:off x="1192482" y="2771278"/>
            <a:ext cx="0" cy="721605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 descr=" 68">
                <a:extLst>
                  <a:ext uri="{FF2B5EF4-FFF2-40B4-BE49-F238E27FC236}">
                    <a16:creationId xmlns:a16="http://schemas.microsoft.com/office/drawing/2014/main" id="{A3F1EF22-2F51-476A-BE51-ADE5F297A459}"/>
                  </a:ext>
                </a:extLst>
              </p:cNvPr>
              <p:cNvSpPr txBox="1"/>
              <p:nvPr/>
            </p:nvSpPr>
            <p:spPr>
              <a:xfrm>
                <a:off x="1186874" y="3036811"/>
                <a:ext cx="3676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050" b="0" i="1" smtClean="0">
                              <a:latin typeface="Cambria Math" panose="02040503050406030204" pitchFamily="18" charset="0"/>
                            </a:rPr>
                            <m:t>𝑐𝑙𝑜𝑐𝑘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1" name="ZoneTexte 60" descr=" 68">
                <a:extLst>
                  <a:ext uri="{FF2B5EF4-FFF2-40B4-BE49-F238E27FC236}">
                    <a16:creationId xmlns:a16="http://schemas.microsoft.com/office/drawing/2014/main" id="{A3F1EF22-2F51-476A-BE51-ADE5F297A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4" y="3036811"/>
                <a:ext cx="367601" cy="161583"/>
              </a:xfrm>
              <a:prstGeom prst="rect">
                <a:avLst/>
              </a:prstGeom>
              <a:blipFill>
                <a:blip r:embed="rId7"/>
                <a:stretch>
                  <a:fillRect l="-8333" r="-166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avec flèche 61" descr=" 69">
            <a:extLst>
              <a:ext uri="{FF2B5EF4-FFF2-40B4-BE49-F238E27FC236}">
                <a16:creationId xmlns:a16="http://schemas.microsoft.com/office/drawing/2014/main" id="{B491A6A4-23FA-48A3-A6B1-FD7023D83539}"/>
              </a:ext>
            </a:extLst>
          </p:cNvPr>
          <p:cNvCxnSpPr>
            <a:cxnSpLocks/>
          </p:cNvCxnSpPr>
          <p:nvPr/>
        </p:nvCxnSpPr>
        <p:spPr>
          <a:xfrm>
            <a:off x="1192483" y="3492882"/>
            <a:ext cx="895643" cy="0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 descr=" 70">
                <a:extLst>
                  <a:ext uri="{FF2B5EF4-FFF2-40B4-BE49-F238E27FC236}">
                    <a16:creationId xmlns:a16="http://schemas.microsoft.com/office/drawing/2014/main" id="{5CAD9999-7E3B-43B1-B5F1-56404F8781DE}"/>
                  </a:ext>
                </a:extLst>
              </p:cNvPr>
              <p:cNvSpPr txBox="1"/>
              <p:nvPr/>
            </p:nvSpPr>
            <p:spPr>
              <a:xfrm>
                <a:off x="1999374" y="3390525"/>
                <a:ext cx="715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ZoneTexte 62" descr=" 70">
                <a:extLst>
                  <a:ext uri="{FF2B5EF4-FFF2-40B4-BE49-F238E27FC236}">
                    <a16:creationId xmlns:a16="http://schemas.microsoft.com/office/drawing/2014/main" id="{5CAD9999-7E3B-43B1-B5F1-56404F878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74" y="3390525"/>
                <a:ext cx="7150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orme libre : forme 63" descr=" 71">
            <a:extLst>
              <a:ext uri="{FF2B5EF4-FFF2-40B4-BE49-F238E27FC236}">
                <a16:creationId xmlns:a16="http://schemas.microsoft.com/office/drawing/2014/main" id="{0644394B-F28F-4CEA-9B6B-76350824DD3A}"/>
              </a:ext>
            </a:extLst>
          </p:cNvPr>
          <p:cNvSpPr/>
          <p:nvPr/>
        </p:nvSpPr>
        <p:spPr>
          <a:xfrm rot="11224261">
            <a:off x="1195215" y="3250635"/>
            <a:ext cx="212712" cy="57540"/>
          </a:xfrm>
          <a:custGeom>
            <a:avLst/>
            <a:gdLst>
              <a:gd name="connsiteX0" fmla="*/ 0 w 286186"/>
              <a:gd name="connsiteY0" fmla="*/ 0 h 176369"/>
              <a:gd name="connsiteX1" fmla="*/ 90742 w 286186"/>
              <a:gd name="connsiteY1" fmla="*/ 174504 h 176369"/>
              <a:gd name="connsiteX2" fmla="*/ 286186 w 286186"/>
              <a:gd name="connsiteY2" fmla="*/ 76781 h 17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186" h="176369">
                <a:moveTo>
                  <a:pt x="0" y="0"/>
                </a:moveTo>
                <a:cubicBezTo>
                  <a:pt x="21522" y="80853"/>
                  <a:pt x="43044" y="161707"/>
                  <a:pt x="90742" y="174504"/>
                </a:cubicBezTo>
                <a:cubicBezTo>
                  <a:pt x="138440" y="187301"/>
                  <a:pt x="212313" y="132041"/>
                  <a:pt x="286186" y="7678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ZoneTexte 64" descr=" 72">
            <a:extLst>
              <a:ext uri="{FF2B5EF4-FFF2-40B4-BE49-F238E27FC236}">
                <a16:creationId xmlns:a16="http://schemas.microsoft.com/office/drawing/2014/main" id="{CD00F83B-5823-4317-9D78-50907926FAE6}"/>
              </a:ext>
            </a:extLst>
          </p:cNvPr>
          <p:cNvSpPr txBox="1"/>
          <p:nvPr/>
        </p:nvSpPr>
        <p:spPr>
          <a:xfrm>
            <a:off x="1684250" y="2727176"/>
            <a:ext cx="44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 descr=" 73">
                <a:extLst>
                  <a:ext uri="{FF2B5EF4-FFF2-40B4-BE49-F238E27FC236}">
                    <a16:creationId xmlns:a16="http://schemas.microsoft.com/office/drawing/2014/main" id="{6DFD13EE-7759-4E1F-8256-4A4AAD3B929D}"/>
                  </a:ext>
                </a:extLst>
              </p:cNvPr>
              <p:cNvSpPr txBox="1"/>
              <p:nvPr/>
            </p:nvSpPr>
            <p:spPr>
              <a:xfrm>
                <a:off x="814107" y="2927575"/>
                <a:ext cx="3503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66" name="ZoneTexte 65" descr=" 73">
                <a:extLst>
                  <a:ext uri="{FF2B5EF4-FFF2-40B4-BE49-F238E27FC236}">
                    <a16:creationId xmlns:a16="http://schemas.microsoft.com/office/drawing/2014/main" id="{6DFD13EE-7759-4E1F-8256-4A4AAD3B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7" y="2927575"/>
                <a:ext cx="350352" cy="307777"/>
              </a:xfrm>
              <a:prstGeom prst="rect">
                <a:avLst/>
              </a:prstGeom>
              <a:blipFill>
                <a:blip r:embed="rId8"/>
                <a:stretch>
                  <a:fillRect l="-22807" t="-11765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 descr=" 74">
                <a:extLst>
                  <a:ext uri="{FF2B5EF4-FFF2-40B4-BE49-F238E27FC236}">
                    <a16:creationId xmlns:a16="http://schemas.microsoft.com/office/drawing/2014/main" id="{3781D076-86E5-4E7F-9A81-1652DDD5AFD2}"/>
                  </a:ext>
                </a:extLst>
              </p:cNvPr>
              <p:cNvSpPr txBox="1"/>
              <p:nvPr/>
            </p:nvSpPr>
            <p:spPr>
              <a:xfrm>
                <a:off x="1539304" y="3532840"/>
                <a:ext cx="360227" cy="319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67" name="ZoneTexte 66" descr=" 74">
                <a:extLst>
                  <a:ext uri="{FF2B5EF4-FFF2-40B4-BE49-F238E27FC236}">
                    <a16:creationId xmlns:a16="http://schemas.microsoft.com/office/drawing/2014/main" id="{3781D076-86E5-4E7F-9A81-1652DDD5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304" y="3532840"/>
                <a:ext cx="360227" cy="319959"/>
              </a:xfrm>
              <a:prstGeom prst="rect">
                <a:avLst/>
              </a:prstGeom>
              <a:blipFill>
                <a:blip r:embed="rId9"/>
                <a:stretch>
                  <a:fillRect l="-22034" t="-1153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 descr=" 76">
                <a:extLst>
                  <a:ext uri="{FF2B5EF4-FFF2-40B4-BE49-F238E27FC236}">
                    <a16:creationId xmlns:a16="http://schemas.microsoft.com/office/drawing/2014/main" id="{43EEDD48-79AC-41AC-AE46-F7D57EFEDB51}"/>
                  </a:ext>
                </a:extLst>
              </p:cNvPr>
              <p:cNvSpPr txBox="1"/>
              <p:nvPr/>
            </p:nvSpPr>
            <p:spPr>
              <a:xfrm>
                <a:off x="788214" y="2401946"/>
                <a:ext cx="743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𝐺𝑆𝑀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ZoneTexte 67" descr=" 76">
                <a:extLst>
                  <a:ext uri="{FF2B5EF4-FFF2-40B4-BE49-F238E27FC236}">
                    <a16:creationId xmlns:a16="http://schemas.microsoft.com/office/drawing/2014/main" id="{43EEDD48-79AC-41AC-AE46-F7D57EFED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14" y="2401946"/>
                <a:ext cx="7430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 descr=" 77">
            <a:extLst>
              <a:ext uri="{FF2B5EF4-FFF2-40B4-BE49-F238E27FC236}">
                <a16:creationId xmlns:a16="http://schemas.microsoft.com/office/drawing/2014/main" id="{CB4E58AF-DFAB-42F9-8EBA-51402FE7BB3A}"/>
              </a:ext>
            </a:extLst>
          </p:cNvPr>
          <p:cNvSpPr/>
          <p:nvPr/>
        </p:nvSpPr>
        <p:spPr>
          <a:xfrm>
            <a:off x="526300" y="2345321"/>
            <a:ext cx="2526029" cy="1535634"/>
          </a:xfrm>
          <a:prstGeom prst="rect">
            <a:avLst/>
          </a:prstGeom>
          <a:noFill/>
          <a:ln w="12700" cap="flat" cmpd="sng" algn="ctr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 : coins arrondis 69" descr=" 75">
                <a:extLst>
                  <a:ext uri="{FF2B5EF4-FFF2-40B4-BE49-F238E27FC236}">
                    <a16:creationId xmlns:a16="http://schemas.microsoft.com/office/drawing/2014/main" id="{83429541-8293-4021-8D0A-7010B416AC31}"/>
                  </a:ext>
                </a:extLst>
              </p:cNvPr>
              <p:cNvSpPr/>
              <p:nvPr/>
            </p:nvSpPr>
            <p:spPr>
              <a:xfrm>
                <a:off x="526300" y="1583691"/>
                <a:ext cx="2555047" cy="682164"/>
              </a:xfrm>
              <a:prstGeom prst="roundRect">
                <a:avLst>
                  <a:gd name="adj" fmla="val 1505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IMF clock angle: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𝑐𝑙𝑜𝑐𝑘</m:t>
                        </m:r>
                      </m:sub>
                    </m:sSub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 : coins arrondis 69" descr=" 75">
                <a:extLst>
                  <a:ext uri="{FF2B5EF4-FFF2-40B4-BE49-F238E27FC236}">
                    <a16:creationId xmlns:a16="http://schemas.microsoft.com/office/drawing/2014/main" id="{83429541-8293-4021-8D0A-7010B416A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0" y="1583691"/>
                <a:ext cx="2555047" cy="682164"/>
              </a:xfrm>
              <a:prstGeom prst="roundRect">
                <a:avLst>
                  <a:gd name="adj" fmla="val 1505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ZoneTexte 70">
            <a:extLst>
              <a:ext uri="{FF2B5EF4-FFF2-40B4-BE49-F238E27FC236}">
                <a16:creationId xmlns:a16="http://schemas.microsoft.com/office/drawing/2014/main" id="{D3DA78BD-C078-465F-875F-A05EAC7A3E47}"/>
              </a:ext>
            </a:extLst>
          </p:cNvPr>
          <p:cNvSpPr txBox="1"/>
          <p:nvPr/>
        </p:nvSpPr>
        <p:spPr>
          <a:xfrm>
            <a:off x="3794625" y="1454468"/>
            <a:ext cx="781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IMF clock angles are measured using OMNI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 : coins arrondis 71" descr=" 61">
                <a:extLst>
                  <a:ext uri="{FF2B5EF4-FFF2-40B4-BE49-F238E27FC236}">
                    <a16:creationId xmlns:a16="http://schemas.microsoft.com/office/drawing/2014/main" id="{F71EB536-8389-4ECA-85FC-539958186C62}"/>
                  </a:ext>
                </a:extLst>
              </p:cNvPr>
              <p:cNvSpPr/>
              <p:nvPr/>
            </p:nvSpPr>
            <p:spPr>
              <a:xfrm>
                <a:off x="234407" y="4859468"/>
                <a:ext cx="3344058" cy="1169002"/>
              </a:xfrm>
              <a:prstGeom prst="roundRect">
                <a:avLst>
                  <a:gd name="adj" fmla="val 824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Helicity and 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signs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…are the same: regular group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…are different: outlier group</a:t>
                </a:r>
              </a:p>
            </p:txBody>
          </p:sp>
        </mc:Choice>
        <mc:Fallback xmlns="">
          <p:sp>
            <p:nvSpPr>
              <p:cNvPr id="72" name="Rectangle : coins arrondis 71" descr=" 61">
                <a:extLst>
                  <a:ext uri="{FF2B5EF4-FFF2-40B4-BE49-F238E27FC236}">
                    <a16:creationId xmlns:a16="http://schemas.microsoft.com/office/drawing/2014/main" id="{F71EB536-8389-4ECA-85FC-539958186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" y="4859468"/>
                <a:ext cx="3344058" cy="1169002"/>
              </a:xfrm>
              <a:prstGeom prst="roundRect">
                <a:avLst>
                  <a:gd name="adj" fmla="val 8243"/>
                </a:avLst>
              </a:prstGeom>
              <a:blipFill>
                <a:blip r:embed="rId15"/>
                <a:stretch>
                  <a:fillRect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 : coins arrondis 72" descr=" 4">
                <a:extLst>
                  <a:ext uri="{FF2B5EF4-FFF2-40B4-BE49-F238E27FC236}">
                    <a16:creationId xmlns:a16="http://schemas.microsoft.com/office/drawing/2014/main" id="{F09BD46A-1BC8-4895-A1C4-56D5D2712124}"/>
                  </a:ext>
                </a:extLst>
              </p:cNvPr>
              <p:cNvSpPr/>
              <p:nvPr/>
            </p:nvSpPr>
            <p:spPr>
              <a:xfrm>
                <a:off x="4723498" y="5813136"/>
                <a:ext cx="6418984" cy="438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</a:t>
                </a:r>
                <a:r>
                  <a:rPr lang="en-US" b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outlier</a:t>
                </a:r>
                <a:r>
                  <a:rPr lang="fr-FR" b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population </a:t>
                </a:r>
                <a:r>
                  <a:rPr lang="en-US" b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present</a:t>
                </a:r>
                <a:r>
                  <a:rPr lang="fr-FR" b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1% (35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cases out of 166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Rectangle : coins arrondis 72" descr=" 4">
                <a:extLst>
                  <a:ext uri="{FF2B5EF4-FFF2-40B4-BE49-F238E27FC236}">
                    <a16:creationId xmlns:a16="http://schemas.microsoft.com/office/drawing/2014/main" id="{F09BD46A-1BC8-4895-A1C4-56D5D2712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498" y="5813136"/>
                <a:ext cx="6418984" cy="438320"/>
              </a:xfrm>
              <a:prstGeom prst="roundRect">
                <a:avLst/>
              </a:prstGeom>
              <a:blipFill>
                <a:blip r:embed="rId16"/>
                <a:stretch>
                  <a:fillRect l="-285"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ZoneTexte 73">
            <a:extLst>
              <a:ext uri="{FF2B5EF4-FFF2-40B4-BE49-F238E27FC236}">
                <a16:creationId xmlns:a16="http://schemas.microsoft.com/office/drawing/2014/main" id="{30DA11E8-EBE0-438C-9B38-B4E019877E8E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4411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Magnetic shear angle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model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1864D7-E716-4B09-9DAF-26EA7A904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39" y="1300579"/>
            <a:ext cx="6091260" cy="50948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7158E0-1D53-465B-8C50-C7606E9E0AC8}"/>
              </a:ext>
            </a:extLst>
          </p:cNvPr>
          <p:cNvSpPr txBox="1"/>
          <p:nvPr/>
        </p:nvSpPr>
        <p:spPr>
          <a:xfrm>
            <a:off x="194682" y="2890505"/>
            <a:ext cx="5297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Model based on </a:t>
            </a:r>
            <a:r>
              <a:rPr lang="en-US" sz="2400" dirty="0" err="1">
                <a:latin typeface="Century Gothic" panose="020B0502020202020204" pitchFamily="34" charset="0"/>
              </a:rPr>
              <a:t>Trattner</a:t>
            </a:r>
            <a:r>
              <a:rPr lang="en-US" sz="2400" dirty="0">
                <a:latin typeface="Century Gothic" panose="020B0502020202020204" pitchFamily="34" charset="0"/>
              </a:rPr>
              <a:t> et al. (2007): estimates the magnetic shear angle across the magnetopause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 magnetic shear angle was investigated at where each event was located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E988D4-B71A-4B32-8D21-CDF118FE1DA9}"/>
              </a:ext>
            </a:extLst>
          </p:cNvPr>
          <p:cNvSpPr txBox="1"/>
          <p:nvPr/>
        </p:nvSpPr>
        <p:spPr>
          <a:xfrm>
            <a:off x="179701" y="1416010"/>
            <a:ext cx="552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Local magnetopause properties: the magnetic shear angle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4D9DB0-9AC5-4CCF-9D50-D022DA726A66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4F9CD1-5BF7-400E-9D7F-D2590AD24A54}"/>
              </a:ext>
            </a:extLst>
          </p:cNvPr>
          <p:cNvSpPr txBox="1"/>
          <p:nvPr/>
        </p:nvSpPr>
        <p:spPr>
          <a:xfrm>
            <a:off x="9730284" y="896188"/>
            <a:ext cx="257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Thanks to </a:t>
            </a:r>
            <a:r>
              <a:rPr lang="en-US" sz="1200" dirty="0" err="1">
                <a:latin typeface="Century Gothic" panose="020B0502020202020204" pitchFamily="34" charset="0"/>
              </a:rPr>
              <a:t>Bayane</a:t>
            </a:r>
            <a:r>
              <a:rPr lang="en-US" sz="1200" dirty="0">
                <a:latin typeface="Century Gothic" panose="020B0502020202020204" pitchFamily="34" charset="0"/>
              </a:rPr>
              <a:t> and Nicolas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4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Magnetic shear angle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data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FC5808-FC2E-48C6-B0D1-8B35571D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36" y="1348697"/>
            <a:ext cx="6424964" cy="51399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EEDA7B7-CBA4-4076-AE08-B132E335AAD0}"/>
                  </a:ext>
                </a:extLst>
              </p:cNvPr>
              <p:cNvSpPr txBox="1"/>
              <p:nvPr/>
            </p:nvSpPr>
            <p:spPr>
              <a:xfrm>
                <a:off x="311085" y="1960775"/>
                <a:ext cx="5118754" cy="3722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entury Gothic" panose="020B0502020202020204" pitchFamily="34" charset="0"/>
                  </a:rPr>
                  <a:t>The local shear with spacecraft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Century Gothic" panose="020B0502020202020204" pitchFamily="34" charset="0"/>
                  </a:rPr>
                  <a:t>Two regions</a:t>
                </a:r>
                <a:r>
                  <a:rPr lang="en-US" sz="2400" dirty="0">
                    <a:latin typeface="Century Gothic" panose="020B0502020202020204" pitchFamily="34" charset="0"/>
                  </a:rPr>
                  <a:t>:</a:t>
                </a:r>
                <a:r>
                  <a:rPr lang="en-US" sz="2400" dirty="0">
                    <a:effectLst/>
                    <a:latin typeface="Century Gothic" panose="020B0502020202020204" pitchFamily="34" charset="0"/>
                  </a:rPr>
                  <a:t> the magnetosphere and the </a:t>
                </a:r>
                <a:r>
                  <a:rPr lang="en-US" sz="2400" dirty="0" err="1">
                    <a:effectLst/>
                    <a:latin typeface="Century Gothic" panose="020B0502020202020204" pitchFamily="34" charset="0"/>
                  </a:rPr>
                  <a:t>magnetosheath</a:t>
                </a:r>
                <a:endParaRPr lang="en-US" sz="2400" dirty="0">
                  <a:effectLst/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effectLst/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entury Gothic" panose="020B0502020202020204" pitchFamily="34" charset="0"/>
                  </a:rPr>
                  <a:t>The local shear: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𝑠𝑝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𝑠h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1" i="1" smtClean="0"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𝑠𝑝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1" i="1" smtClean="0"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𝑠h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EEDA7B7-CBA4-4076-AE08-B132E335A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5" y="1960775"/>
                <a:ext cx="5118754" cy="3722879"/>
              </a:xfrm>
              <a:prstGeom prst="rect">
                <a:avLst/>
              </a:prstGeom>
              <a:blipFill>
                <a:blip r:embed="rId5"/>
                <a:stretch>
                  <a:fillRect l="-1548" t="-1311" r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7B43845-4526-49D2-834F-9834EFF54A5D}"/>
              </a:ext>
            </a:extLst>
          </p:cNvPr>
          <p:cNvCxnSpPr/>
          <p:nvPr/>
        </p:nvCxnSpPr>
        <p:spPr>
          <a:xfrm>
            <a:off x="7145518" y="1348697"/>
            <a:ext cx="395925" cy="319847"/>
          </a:xfrm>
          <a:prstGeom prst="straightConnector1">
            <a:avLst/>
          </a:prstGeom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04FBFA8-38FB-4F59-9876-1ECA1F78E2B7}"/>
              </a:ext>
            </a:extLst>
          </p:cNvPr>
          <p:cNvCxnSpPr>
            <a:cxnSpLocks/>
          </p:cNvCxnSpPr>
          <p:nvPr/>
        </p:nvCxnSpPr>
        <p:spPr>
          <a:xfrm flipH="1">
            <a:off x="7869213" y="1424145"/>
            <a:ext cx="87010" cy="231433"/>
          </a:xfrm>
          <a:prstGeom prst="straightConnector1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79529AC-B2EE-4CD2-AEC4-6719364EA97B}"/>
              </a:ext>
            </a:extLst>
          </p:cNvPr>
          <p:cNvCxnSpPr>
            <a:cxnSpLocks/>
          </p:cNvCxnSpPr>
          <p:nvPr/>
        </p:nvCxnSpPr>
        <p:spPr>
          <a:xfrm>
            <a:off x="10614581" y="1468352"/>
            <a:ext cx="225647" cy="20019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8339827-1601-4445-8E52-53305F7F36DE}"/>
              </a:ext>
            </a:extLst>
          </p:cNvPr>
          <p:cNvSpPr txBox="1"/>
          <p:nvPr/>
        </p:nvSpPr>
        <p:spPr>
          <a:xfrm>
            <a:off x="5605183" y="1174915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Magnetosheath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B48ADD-9246-4977-AFEB-CA71EEF91E1D}"/>
              </a:ext>
            </a:extLst>
          </p:cNvPr>
          <p:cNvSpPr txBox="1"/>
          <p:nvPr/>
        </p:nvSpPr>
        <p:spPr>
          <a:xfrm>
            <a:off x="7651532" y="1180093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Flux rope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D5CD347-C14F-4FB7-980E-125EFDEEC266}"/>
              </a:ext>
            </a:extLst>
          </p:cNvPr>
          <p:cNvSpPr txBox="1"/>
          <p:nvPr/>
        </p:nvSpPr>
        <p:spPr>
          <a:xfrm>
            <a:off x="9407668" y="1207363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Magnetosphere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8E2A6D-1ED0-4369-B983-E9AC73DCA561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0955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Magnetic shear angle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results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3EBE31D-BC3B-4C90-9CBA-97668A46DC14}"/>
              </a:ext>
            </a:extLst>
          </p:cNvPr>
          <p:cNvSpPr txBox="1"/>
          <p:nvPr/>
        </p:nvSpPr>
        <p:spPr>
          <a:xfrm>
            <a:off x="414777" y="1997839"/>
            <a:ext cx="5681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Distributions of the magnetic shear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Regular flux ropes have a broad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But outlier flux ropes mostly characterized by high magnetic shears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CDC326-D36A-4AC4-BA26-96CA1D5C4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17" y="1871222"/>
            <a:ext cx="6062850" cy="36031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5D91A-2F4C-47A2-8EF6-36BE1720F827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0150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Hall magnetic field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47BECBF-6532-479F-A4F9-4424800C3A13}"/>
                  </a:ext>
                </a:extLst>
              </p:cNvPr>
              <p:cNvSpPr txBox="1"/>
              <p:nvPr/>
            </p:nvSpPr>
            <p:spPr>
              <a:xfrm>
                <a:off x="263951" y="2136338"/>
                <a:ext cx="6457360" cy="347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entury Gothic" panose="020B0502020202020204" pitchFamily="34" charset="0"/>
                  </a:rPr>
                  <a:t>At intermediate shear angle (component reconnection), the guide field (IMF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Century Gothic" panose="020B0502020202020204" pitchFamily="34" charset="0"/>
                  </a:rPr>
                  <a:t>) determines FTE’s core field (</a:t>
                </a:r>
                <a:r>
                  <a:rPr lang="en-US" sz="2000" dirty="0" err="1">
                    <a:latin typeface="Century Gothic" panose="020B0502020202020204" pitchFamily="34" charset="0"/>
                  </a:rPr>
                  <a:t>Karimabadi</a:t>
                </a:r>
                <a:r>
                  <a:rPr lang="en-US" sz="2000" dirty="0">
                    <a:latin typeface="Century Gothic" panose="020B0502020202020204" pitchFamily="34" charset="0"/>
                  </a:rPr>
                  <a:t> et al. (1999)) and helicity</a:t>
                </a:r>
              </a:p>
              <a:p>
                <a:endParaRPr lang="en-US" sz="20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entury Gothic" panose="020B0502020202020204" pitchFamily="34" charset="0"/>
                  </a:rPr>
                  <a:t>At high shear angle (anti-parallel reconnection) guide field is weak: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entury Gothic" panose="020B0502020202020204" pitchFamily="34" charset="0"/>
                </a:endParaRPr>
              </a:p>
              <a:p>
                <a:r>
                  <a:rPr lang="en-US" sz="2000" dirty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FF0000"/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the Hall magnetic field may determine the core field (</a:t>
                </a:r>
                <a:r>
                  <a:rPr lang="en-US" sz="2000" dirty="0" err="1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Karimabadi</a:t>
                </a:r>
                <a:r>
                  <a:rPr lang="en-US" sz="20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et al. (1999)) and helicity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47BECBF-6532-479F-A4F9-4424800C3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1" y="2136338"/>
                <a:ext cx="6457360" cy="3471271"/>
              </a:xfrm>
              <a:prstGeom prst="rect">
                <a:avLst/>
              </a:prstGeom>
              <a:blipFill>
                <a:blip r:embed="rId4"/>
                <a:stretch>
                  <a:fillRect l="-943" t="-877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C8AC0FE6-36C4-46BF-A1E9-54B17E8BC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39" y="1674673"/>
            <a:ext cx="2570559" cy="43802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9E36A9-6AA5-44F1-8A38-90CBD1990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1" y="1674673"/>
            <a:ext cx="2566231" cy="43802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87B5F2-0544-499E-AACD-6306760DA7C0}"/>
              </a:ext>
            </a:extLst>
          </p:cNvPr>
          <p:cNvSpPr txBox="1"/>
          <p:nvPr/>
        </p:nvSpPr>
        <p:spPr>
          <a:xfrm>
            <a:off x="6483325" y="145640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2F4D5B-C715-4934-84EE-F321535FAB90}"/>
              </a:ext>
            </a:extLst>
          </p:cNvPr>
          <p:cNvSpPr txBox="1"/>
          <p:nvPr/>
        </p:nvSpPr>
        <p:spPr>
          <a:xfrm>
            <a:off x="9457358" y="145640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698803-7B9A-4CAB-8F8E-3695935FDEBE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4313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Hall magnetic field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EBF5BF-BEF7-43B9-B541-D60258999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05" y="1207363"/>
            <a:ext cx="7195795" cy="38498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6F825C-8D10-4F99-BF53-E074341503CA}"/>
              </a:ext>
            </a:extLst>
          </p:cNvPr>
          <p:cNvSpPr txBox="1"/>
          <p:nvPr/>
        </p:nvSpPr>
        <p:spPr>
          <a:xfrm>
            <a:off x="89555" y="1701132"/>
            <a:ext cx="4817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Simulation result using an MHD-EPIC model (Chen et al. (2020))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Panel (a): presence of a bipolar Hall field pattern surrounding the X-line (red star)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Panels (c), (d): FTEs have a core field signature similar to the Hall field pattern of the initial X-line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18D470-DF76-40FB-878A-F207CE9F5F31}"/>
              </a:ext>
            </a:extLst>
          </p:cNvPr>
          <p:cNvSpPr txBox="1"/>
          <p:nvPr/>
        </p:nvSpPr>
        <p:spPr>
          <a:xfrm>
            <a:off x="1008668" y="5011340"/>
            <a:ext cx="1096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Open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Which X-line’s Hall field would dominate </a:t>
            </a:r>
            <a:r>
              <a:rPr lang="en-US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Would the temporal sequence of the X-line presence or the reconnection rate determine the dominant X-line </a:t>
            </a:r>
            <a:r>
              <a:rPr lang="en-US" dirty="0"/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CE7403-A52F-4C65-87F5-3CC965BD4F45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6F1CA7-FDDC-4913-B14E-28D24FAAB647}"/>
              </a:ext>
            </a:extLst>
          </p:cNvPr>
          <p:cNvSpPr txBox="1"/>
          <p:nvPr/>
        </p:nvSpPr>
        <p:spPr>
          <a:xfrm>
            <a:off x="9247695" y="5011340"/>
            <a:ext cx="422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by Y. Chen (Chen et al. (2020))</a:t>
            </a:r>
          </a:p>
        </p:txBody>
      </p:sp>
    </p:spTree>
    <p:extLst>
      <p:ext uri="{BB962C8B-B14F-4D97-AF65-F5344CB8AC3E}">
        <p14:creationId xmlns:p14="http://schemas.microsoft.com/office/powerpoint/2010/main" val="23464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00B3C0C-CD48-4400-92ED-652EF2BA6262}"/>
              </a:ext>
            </a:extLst>
          </p:cNvPr>
          <p:cNvSpPr/>
          <p:nvPr/>
        </p:nvSpPr>
        <p:spPr>
          <a:xfrm>
            <a:off x="2278602" y="2267898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EB9861-A1A6-4381-8854-744E9D16C77C}"/>
              </a:ext>
            </a:extLst>
          </p:cNvPr>
          <p:cNvSpPr/>
          <p:nvPr/>
        </p:nvSpPr>
        <p:spPr>
          <a:xfrm>
            <a:off x="2278602" y="3074010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Data &amp; methods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8AD8830-CD1F-4CB4-9A7B-291EA58B04FD}"/>
              </a:ext>
            </a:extLst>
          </p:cNvPr>
          <p:cNvSpPr/>
          <p:nvPr/>
        </p:nvSpPr>
        <p:spPr>
          <a:xfrm>
            <a:off x="2278602" y="3880122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Results &amp; discussion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6DA096-C464-40A4-818D-6FF38199D1A7}"/>
              </a:ext>
            </a:extLst>
          </p:cNvPr>
          <p:cNvSpPr/>
          <p:nvPr/>
        </p:nvSpPr>
        <p:spPr>
          <a:xfrm>
            <a:off x="2278602" y="4686234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A38790-5245-4D11-9062-7C54DF54A474}"/>
              </a:ext>
            </a:extLst>
          </p:cNvPr>
          <p:cNvSpPr txBox="1"/>
          <p:nvPr/>
        </p:nvSpPr>
        <p:spPr>
          <a:xfrm>
            <a:off x="1674920" y="2367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827AF7-B849-43C4-9624-EA89DF2E1944}"/>
              </a:ext>
            </a:extLst>
          </p:cNvPr>
          <p:cNvSpPr txBox="1"/>
          <p:nvPr/>
        </p:nvSpPr>
        <p:spPr>
          <a:xfrm>
            <a:off x="1674920" y="3173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8F2339-AFB1-4412-89B5-95CFDA2DD20C}"/>
              </a:ext>
            </a:extLst>
          </p:cNvPr>
          <p:cNvSpPr txBox="1"/>
          <p:nvPr/>
        </p:nvSpPr>
        <p:spPr>
          <a:xfrm>
            <a:off x="1674920" y="3979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7E8F91-C4A1-44B0-A8D8-B0D27EA5665E}"/>
              </a:ext>
            </a:extLst>
          </p:cNvPr>
          <p:cNvSpPr txBox="1"/>
          <p:nvPr/>
        </p:nvSpPr>
        <p:spPr>
          <a:xfrm>
            <a:off x="1674920" y="4785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AAB85B-EC1B-4C8F-A34F-66C157F1FABF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8B98E-489A-418F-904D-90C95E76797C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087A14-26D7-4326-81BF-8216846AD030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86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00B3C0C-CD48-4400-92ED-652EF2BA6262}"/>
              </a:ext>
            </a:extLst>
          </p:cNvPr>
          <p:cNvSpPr/>
          <p:nvPr/>
        </p:nvSpPr>
        <p:spPr>
          <a:xfrm>
            <a:off x="2278602" y="2267898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EB9861-A1A6-4381-8854-744E9D16C77C}"/>
              </a:ext>
            </a:extLst>
          </p:cNvPr>
          <p:cNvSpPr/>
          <p:nvPr/>
        </p:nvSpPr>
        <p:spPr>
          <a:xfrm>
            <a:off x="2278602" y="3074010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Data &amp; methods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8AD8830-CD1F-4CB4-9A7B-291EA58B04FD}"/>
              </a:ext>
            </a:extLst>
          </p:cNvPr>
          <p:cNvSpPr/>
          <p:nvPr/>
        </p:nvSpPr>
        <p:spPr>
          <a:xfrm>
            <a:off x="2278602" y="3880122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Results &amp; discussion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6DA096-C464-40A4-818D-6FF38199D1A7}"/>
              </a:ext>
            </a:extLst>
          </p:cNvPr>
          <p:cNvSpPr/>
          <p:nvPr/>
        </p:nvSpPr>
        <p:spPr>
          <a:xfrm>
            <a:off x="2278602" y="4686234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A38790-5245-4D11-9062-7C54DF54A474}"/>
              </a:ext>
            </a:extLst>
          </p:cNvPr>
          <p:cNvSpPr txBox="1"/>
          <p:nvPr/>
        </p:nvSpPr>
        <p:spPr>
          <a:xfrm>
            <a:off x="1674920" y="2367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827AF7-B849-43C4-9624-EA89DF2E1944}"/>
              </a:ext>
            </a:extLst>
          </p:cNvPr>
          <p:cNvSpPr txBox="1"/>
          <p:nvPr/>
        </p:nvSpPr>
        <p:spPr>
          <a:xfrm>
            <a:off x="1674920" y="3173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8F2339-AFB1-4412-89B5-95CFDA2DD20C}"/>
              </a:ext>
            </a:extLst>
          </p:cNvPr>
          <p:cNvSpPr txBox="1"/>
          <p:nvPr/>
        </p:nvSpPr>
        <p:spPr>
          <a:xfrm>
            <a:off x="1674920" y="3979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7E8F91-C4A1-44B0-A8D8-B0D27EA5665E}"/>
              </a:ext>
            </a:extLst>
          </p:cNvPr>
          <p:cNvSpPr txBox="1"/>
          <p:nvPr/>
        </p:nvSpPr>
        <p:spPr>
          <a:xfrm>
            <a:off x="1674920" y="4785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AAB85B-EC1B-4C8F-A34F-66C157F1FABF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8B98E-489A-418F-904D-90C95E76797C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31D747-CE4B-42F1-9E8C-6DDACFC4CBC1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2992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4">
                <a:extLst>
                  <a:ext uri="{FF2B5EF4-FFF2-40B4-BE49-F238E27FC236}">
                    <a16:creationId xmlns:a16="http://schemas.microsoft.com/office/drawing/2014/main" id="{026E10DC-9982-400A-806B-90673A754B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828" y="1420271"/>
                <a:ext cx="11629916" cy="474485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Century Gothic" panose="020B0502020202020204" pitchFamily="34" charset="0"/>
                  </a:rPr>
                  <a:t>Most of FTEs are controlled by the IMF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1600" b="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however a minority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does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not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(the outliers)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fr-FR" sz="1600" b="0" dirty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Century Gothic" panose="020B0502020202020204" pitchFamily="34" charset="0"/>
                  </a:rPr>
                  <a:t>Modelling and in-situ data (only for outliers) were used to obtain the magnetic shear angle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Century Gothic" panose="020B0502020202020204" pitchFamily="34" charset="0"/>
                  </a:rPr>
                  <a:t>Regular FTEs (helicity sign corresponding to 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dirty="0">
                    <a:latin typeface="Century Gothic" panose="020B0502020202020204" pitchFamily="34" charset="0"/>
                  </a:rPr>
                  <a:t>): broader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shear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angle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distribution,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b="1" dirty="0" err="1">
                    <a:latin typeface="Century Gothic" panose="020B0502020202020204" pitchFamily="34" charset="0"/>
                  </a:rPr>
                  <a:t>Outilier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FTEs: found at high shear angles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Century Gothic" panose="020B0502020202020204" pitchFamily="34" charset="0"/>
                  </a:rPr>
                  <a:t> The IMF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is the main component that provides reconnection guide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field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>
                    <a:latin typeface="Century Gothic" panose="020B0502020202020204" pitchFamily="34" charset="0"/>
                  </a:rPr>
                  <a:t> explains the regular flux ropes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Century Gothic" panose="020B0502020202020204" pitchFamily="34" charset="0"/>
                  </a:rPr>
                  <a:t>At anti-parallel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reconnection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latin typeface="Century Gothic" panose="020B0502020202020204" pitchFamily="34" charset="0"/>
                  </a:rPr>
                  <a:t>(high shear angle) 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the presence of the Hall magnetic field would determine the core field and the helicity sign of an FTE (</a:t>
                </a:r>
                <a:r>
                  <a:rPr lang="en-US" sz="1600" b="1" dirty="0" err="1">
                    <a:latin typeface="Century Gothic" panose="020B0502020202020204" pitchFamily="34" charset="0"/>
                  </a:rPr>
                  <a:t>Karimabadi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et al. (1999))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Century Gothic" panose="020B0502020202020204" pitchFamily="34" charset="0"/>
                  </a:rPr>
                  <a:t>In a multiple X-line FTE formation mechanism, there is a main open question on which X-line’s Hall magnetic field surrounding the FTE would dominate the other.. </a:t>
                </a:r>
              </a:p>
              <a:p>
                <a:endParaRPr lang="en-US" sz="1600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7" name="Espace réservé du contenu 4">
                <a:extLst>
                  <a:ext uri="{FF2B5EF4-FFF2-40B4-BE49-F238E27FC236}">
                    <a16:creationId xmlns:a16="http://schemas.microsoft.com/office/drawing/2014/main" id="{026E10DC-9982-400A-806B-90673A754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828" y="1420271"/>
                <a:ext cx="11629916" cy="4744859"/>
              </a:xfrm>
              <a:blipFill>
                <a:blip r:embed="rId4"/>
                <a:stretch>
                  <a:fillRect l="-210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361E7D30-48BE-4C5D-82FF-B1D9209569E2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1904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12192000" cy="1207363"/>
          </a:xfr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EBDA76-757B-492B-AFF4-F3C46A5994C3}"/>
              </a:ext>
            </a:extLst>
          </p:cNvPr>
          <p:cNvSpPr txBox="1"/>
          <p:nvPr/>
        </p:nvSpPr>
        <p:spPr>
          <a:xfrm>
            <a:off x="1264534" y="2093689"/>
            <a:ext cx="9737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Merci pour </a:t>
            </a:r>
            <a:r>
              <a:rPr lang="en-US" sz="5400" dirty="0" err="1">
                <a:latin typeface="Century Gothic" panose="020B0502020202020204" pitchFamily="34" charset="0"/>
              </a:rPr>
              <a:t>votre</a:t>
            </a:r>
            <a:r>
              <a:rPr lang="en-US" sz="5400" dirty="0">
                <a:latin typeface="Century Gothic" panose="020B0502020202020204" pitchFamily="34" charset="0"/>
              </a:rPr>
              <a:t> attention!</a:t>
            </a:r>
          </a:p>
          <a:p>
            <a:pPr algn="ctr"/>
            <a:r>
              <a:rPr lang="en-US" sz="5400" dirty="0">
                <a:latin typeface="Century Gothic" panose="020B0502020202020204" pitchFamily="34" charset="0"/>
              </a:rPr>
              <a:t>Questions</a:t>
            </a:r>
            <a:r>
              <a:rPr lang="en-US" sz="5400" dirty="0"/>
              <a:t>?</a:t>
            </a:r>
            <a:r>
              <a:rPr lang="en-US" sz="5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67E8B3-9DE8-4296-BFBB-36CD19406206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71805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00B3C0C-CD48-4400-92ED-652EF2BA6262}"/>
              </a:ext>
            </a:extLst>
          </p:cNvPr>
          <p:cNvSpPr/>
          <p:nvPr/>
        </p:nvSpPr>
        <p:spPr>
          <a:xfrm>
            <a:off x="2278602" y="2267898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EB9861-A1A6-4381-8854-744E9D16C77C}"/>
              </a:ext>
            </a:extLst>
          </p:cNvPr>
          <p:cNvSpPr/>
          <p:nvPr/>
        </p:nvSpPr>
        <p:spPr>
          <a:xfrm>
            <a:off x="2278602" y="3074010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Data &amp; methods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8AD8830-CD1F-4CB4-9A7B-291EA58B04FD}"/>
              </a:ext>
            </a:extLst>
          </p:cNvPr>
          <p:cNvSpPr/>
          <p:nvPr/>
        </p:nvSpPr>
        <p:spPr>
          <a:xfrm>
            <a:off x="2278602" y="3880122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Results &amp; discussion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6DA096-C464-40A4-818D-6FF38199D1A7}"/>
              </a:ext>
            </a:extLst>
          </p:cNvPr>
          <p:cNvSpPr/>
          <p:nvPr/>
        </p:nvSpPr>
        <p:spPr>
          <a:xfrm>
            <a:off x="2278602" y="4686234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A38790-5245-4D11-9062-7C54DF54A474}"/>
              </a:ext>
            </a:extLst>
          </p:cNvPr>
          <p:cNvSpPr txBox="1"/>
          <p:nvPr/>
        </p:nvSpPr>
        <p:spPr>
          <a:xfrm>
            <a:off x="1674920" y="2367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827AF7-B849-43C4-9624-EA89DF2E1944}"/>
              </a:ext>
            </a:extLst>
          </p:cNvPr>
          <p:cNvSpPr txBox="1"/>
          <p:nvPr/>
        </p:nvSpPr>
        <p:spPr>
          <a:xfrm>
            <a:off x="1674920" y="3173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8F2339-AFB1-4412-89B5-95CFDA2DD20C}"/>
              </a:ext>
            </a:extLst>
          </p:cNvPr>
          <p:cNvSpPr txBox="1"/>
          <p:nvPr/>
        </p:nvSpPr>
        <p:spPr>
          <a:xfrm>
            <a:off x="1674920" y="3979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7E8F91-C4A1-44B0-A8D8-B0D27EA5665E}"/>
              </a:ext>
            </a:extLst>
          </p:cNvPr>
          <p:cNvSpPr txBox="1"/>
          <p:nvPr/>
        </p:nvSpPr>
        <p:spPr>
          <a:xfrm>
            <a:off x="1674920" y="4785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5F1F87-C7F5-4B52-8DDD-7A98079C8B6E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ADBFE2-E801-4D8B-9961-AE2DB999D240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FE8BFA3-1B73-490A-A5BF-55591CB9227C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956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Flux Transfer Events (FTEs)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E4EC8E0-2818-4582-A6EA-6D3B7BF896F4}"/>
                  </a:ext>
                </a:extLst>
              </p:cNvPr>
              <p:cNvSpPr txBox="1"/>
              <p:nvPr/>
            </p:nvSpPr>
            <p:spPr>
              <a:xfrm>
                <a:off x="647733" y="2566085"/>
                <a:ext cx="5146609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FTEs are magnetic </a:t>
                </a:r>
                <a:r>
                  <a:rPr lang="en-US" u="sng" dirty="0">
                    <a:latin typeface="Century Gothic" panose="020B0502020202020204" pitchFamily="34" charset="0"/>
                  </a:rPr>
                  <a:t>flux ropes</a:t>
                </a:r>
                <a:r>
                  <a:rPr lang="en-US" dirty="0">
                    <a:latin typeface="Century Gothic" panose="020B0502020202020204" pitchFamily="34" charset="0"/>
                  </a:rPr>
                  <a:t> produced at the dayside magnetopause as a consequence of magnetic reconnection</a:t>
                </a:r>
              </a:p>
              <a:p>
                <a:endParaRPr lang="en-US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FTEs are characterized by </a:t>
                </a:r>
                <a:r>
                  <a:rPr lang="en-US" u="sng" dirty="0">
                    <a:latin typeface="Century Gothic" panose="020B0502020202020204" pitchFamily="34" charset="0"/>
                  </a:rPr>
                  <a:t>bipolar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u="sng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u="sng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and an </a:t>
                </a:r>
                <a:r>
                  <a:rPr lang="en-US" u="sng" dirty="0">
                    <a:latin typeface="Century Gothic" panose="020B0502020202020204" pitchFamily="34" charset="0"/>
                  </a:rPr>
                  <a:t>enhancement of </a:t>
                </a:r>
                <a14:m>
                  <m:oMath xmlns:m="http://schemas.openxmlformats.org/officeDocument/2006/math">
                    <m:r>
                      <a:rPr lang="fr-FR" b="0" i="1" u="sng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1" i="1" u="sng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b="0" i="1" u="sng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u="sng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E4EC8E0-2818-4582-A6EA-6D3B7BF89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3" y="2566085"/>
                <a:ext cx="5146609" cy="1661993"/>
              </a:xfrm>
              <a:prstGeom prst="rect">
                <a:avLst/>
              </a:prstGeom>
              <a:blipFill>
                <a:blip r:embed="rId2"/>
                <a:stretch>
                  <a:fillRect l="-2485" t="-4762" r="-592" b="-7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B83240C5-F842-4E0F-9CFF-EF0212247078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AAF3DA-7197-41DA-8496-467D32555EA1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0F73C0-64C5-40FC-B0A3-54B8BAD6D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86" y="1613802"/>
            <a:ext cx="5791198" cy="20156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26839F-4CA8-49CA-BE11-145486747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57" y="4066551"/>
            <a:ext cx="3445979" cy="2267161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FD64927-76D0-4588-ADEF-725FBF6B80AA}"/>
              </a:ext>
            </a:extLst>
          </p:cNvPr>
          <p:cNvCxnSpPr>
            <a:cxnSpLocks/>
          </p:cNvCxnSpPr>
          <p:nvPr/>
        </p:nvCxnSpPr>
        <p:spPr>
          <a:xfrm>
            <a:off x="7828479" y="1396985"/>
            <a:ext cx="0" cy="147058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D417BF3-B8A4-4875-8890-6060364723F3}"/>
              </a:ext>
            </a:extLst>
          </p:cNvPr>
          <p:cNvSpPr txBox="1"/>
          <p:nvPr/>
        </p:nvSpPr>
        <p:spPr>
          <a:xfrm>
            <a:off x="7937369" y="1282242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s/c trajectory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9D62B0-E279-4E9E-82BC-1946E1D3D4D9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7503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Generation of FTEs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4EC8E0-2818-4582-A6EA-6D3B7BF896F4}"/>
              </a:ext>
            </a:extLst>
          </p:cNvPr>
          <p:cNvSpPr txBox="1"/>
          <p:nvPr/>
        </p:nvSpPr>
        <p:spPr>
          <a:xfrm>
            <a:off x="949390" y="1613802"/>
            <a:ext cx="101743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FTEs can be generated by multiple (simultaneous or sequential) magnetic reconnection) (Lee and Fu (1985), Raeder (2006) and </a:t>
            </a:r>
            <a:r>
              <a:rPr lang="en-US" dirty="0" err="1">
                <a:latin typeface="Century Gothic" panose="020B0502020202020204" pitchFamily="34" charset="0"/>
              </a:rPr>
              <a:t>Dorelli</a:t>
            </a:r>
            <a:r>
              <a:rPr lang="en-US" dirty="0">
                <a:latin typeface="Century Gothic" panose="020B0502020202020204" pitchFamily="34" charset="0"/>
              </a:rPr>
              <a:t> and Bhattacharjee (2009))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08B9113-7C20-4292-BECB-F5363803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6" y="3270377"/>
            <a:ext cx="6800655" cy="220237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8306C8-8816-4F46-9B3A-42CD8A1B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54" y="3217402"/>
            <a:ext cx="3299866" cy="239159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F6D86F-A757-421B-99F8-A78815E74B54}"/>
              </a:ext>
            </a:extLst>
          </p:cNvPr>
          <p:cNvSpPr txBox="1"/>
          <p:nvPr/>
        </p:nvSpPr>
        <p:spPr>
          <a:xfrm>
            <a:off x="5104660" y="5608999"/>
            <a:ext cx="71403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Sequential X line reconnection under a large Earth’s dipole tilt (Raeder (2006)).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Credit: Hasegawa et al. (2010)</a:t>
            </a:r>
          </a:p>
          <a:p>
            <a:endParaRPr lang="en-US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FE42EE-93AF-46A9-ACDD-20B41D962BB3}"/>
              </a:ext>
            </a:extLst>
          </p:cNvPr>
          <p:cNvSpPr txBox="1"/>
          <p:nvPr/>
        </p:nvSpPr>
        <p:spPr>
          <a:xfrm>
            <a:off x="604454" y="5679502"/>
            <a:ext cx="3763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Simultaneous magnetic reconnection at multiple locations </a:t>
            </a:r>
            <a:r>
              <a:rPr lang="fr-FR" sz="1200" dirty="0">
                <a:latin typeface="Century Gothic" panose="020B0502020202020204" pitchFamily="34" charset="0"/>
              </a:rPr>
              <a:t>(Lee &amp; Fu (1985))</a:t>
            </a:r>
          </a:p>
          <a:p>
            <a:endParaRPr lang="en-US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91AB9D-D794-4E3F-87C9-2CFEF626474E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6B9696-D831-40FC-96E4-5CAFDABE9E51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507EFD-DE87-42C9-993E-4732CC64B493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534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Magnetic helicity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4EC8E0-2818-4582-A6EA-6D3B7BF896F4}"/>
              </a:ext>
            </a:extLst>
          </p:cNvPr>
          <p:cNvSpPr txBox="1"/>
          <p:nvPr/>
        </p:nvSpPr>
        <p:spPr>
          <a:xfrm>
            <a:off x="949391" y="1613802"/>
            <a:ext cx="65740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Magnetic helicity is a quantity that describes topological features of magnetic field lines, defined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C34852D-E15A-4299-B208-843240E80CE9}"/>
                  </a:ext>
                </a:extLst>
              </p:cNvPr>
              <p:cNvSpPr txBox="1"/>
              <p:nvPr/>
            </p:nvSpPr>
            <p:spPr>
              <a:xfrm>
                <a:off x="1876027" y="2367387"/>
                <a:ext cx="6096000" cy="413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1800" dirty="0"/>
                  <a:t>    </a:t>
                </a:r>
                <a14:m>
                  <m:oMath xmlns:m="http://schemas.openxmlformats.org/officeDocument/2006/math"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8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1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1" i="0" dirty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fr-FR" sz="18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C34852D-E15A-4299-B208-843240E80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027" y="2367387"/>
                <a:ext cx="6096000" cy="413703"/>
              </a:xfrm>
              <a:prstGeom prst="rect">
                <a:avLst/>
              </a:prstGeom>
              <a:blipFill>
                <a:blip r:embed="rId2"/>
                <a:stretch>
                  <a:fillRect t="-132353" b="-19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A4A27C83-AD09-470A-B675-F829D68D7964}"/>
              </a:ext>
            </a:extLst>
          </p:cNvPr>
          <p:cNvSpPr txBox="1"/>
          <p:nvPr/>
        </p:nvSpPr>
        <p:spPr>
          <a:xfrm>
            <a:off x="949391" y="2980677"/>
            <a:ext cx="65740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We consider the twisting feature of FTE flux ropes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ADEF1A-5CC2-4EA7-87D8-377533379DAB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CF0C99-D030-4A3D-905D-91F1D3673E1A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pic>
        <p:nvPicPr>
          <p:cNvPr id="11" name="Image 10" descr=" 7">
            <a:extLst>
              <a:ext uri="{FF2B5EF4-FFF2-40B4-BE49-F238E27FC236}">
                <a16:creationId xmlns:a16="http://schemas.microsoft.com/office/drawing/2014/main" id="{A57B4520-40A5-47AC-A652-876C7F538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290" y="3828620"/>
            <a:ext cx="5695462" cy="185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2772B9-5F67-4212-8243-65766EC0165A}"/>
              </a:ext>
            </a:extLst>
          </p:cNvPr>
          <p:cNvSpPr/>
          <p:nvPr/>
        </p:nvSpPr>
        <p:spPr>
          <a:xfrm>
            <a:off x="4538290" y="3824501"/>
            <a:ext cx="1300899" cy="39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baseline="-25000" dirty="0">
                <a:solidFill>
                  <a:schemeClr val="tx1"/>
                </a:solidFill>
              </a:rPr>
              <a:t>H =-1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E0209D-FFB3-45E7-BB5C-C24B7609FC75}"/>
              </a:ext>
            </a:extLst>
          </p:cNvPr>
          <p:cNvSpPr/>
          <p:nvPr/>
        </p:nvSpPr>
        <p:spPr>
          <a:xfrm>
            <a:off x="7544485" y="3824501"/>
            <a:ext cx="1300899" cy="39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baseline="-25000" dirty="0">
                <a:solidFill>
                  <a:schemeClr val="tx1"/>
                </a:solidFill>
              </a:rPr>
              <a:t>H =+1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ZoneTexte 13" descr=" 8">
            <a:extLst>
              <a:ext uri="{FF2B5EF4-FFF2-40B4-BE49-F238E27FC236}">
                <a16:creationId xmlns:a16="http://schemas.microsoft.com/office/drawing/2014/main" id="{B3E6ABF0-CBBA-41B2-8969-F4644407B918}"/>
              </a:ext>
            </a:extLst>
          </p:cNvPr>
          <p:cNvSpPr txBox="1"/>
          <p:nvPr/>
        </p:nvSpPr>
        <p:spPr>
          <a:xfrm>
            <a:off x="5921227" y="430846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(LH)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ZoneTexte 14" descr=" 9">
            <a:extLst>
              <a:ext uri="{FF2B5EF4-FFF2-40B4-BE49-F238E27FC236}">
                <a16:creationId xmlns:a16="http://schemas.microsoft.com/office/drawing/2014/main" id="{954C7987-FC4C-4E10-9B17-ADC43F601B1E}"/>
              </a:ext>
            </a:extLst>
          </p:cNvPr>
          <p:cNvSpPr txBox="1"/>
          <p:nvPr/>
        </p:nvSpPr>
        <p:spPr>
          <a:xfrm>
            <a:off x="9174679" y="4290721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RH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6" name="ZoneTexte 15" descr=" 6">
            <a:extLst>
              <a:ext uri="{FF2B5EF4-FFF2-40B4-BE49-F238E27FC236}">
                <a16:creationId xmlns:a16="http://schemas.microsoft.com/office/drawing/2014/main" id="{F3BD10C9-64B1-4BDC-BA58-01EE75023B4F}"/>
              </a:ext>
            </a:extLst>
          </p:cNvPr>
          <p:cNvSpPr txBox="1"/>
          <p:nvPr/>
        </p:nvSpPr>
        <p:spPr>
          <a:xfrm>
            <a:off x="6960099" y="5807569"/>
            <a:ext cx="3501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Adapted from </a:t>
            </a:r>
            <a:r>
              <a:rPr lang="en-US" sz="1200" dirty="0" err="1">
                <a:latin typeface="Century Gothic" panose="020B0502020202020204" pitchFamily="34" charset="0"/>
              </a:rPr>
              <a:t>Bothmer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dirty="0" err="1">
                <a:latin typeface="Century Gothic" panose="020B0502020202020204" pitchFamily="34" charset="0"/>
              </a:rPr>
              <a:t>Schwenn</a:t>
            </a:r>
            <a:r>
              <a:rPr lang="en-US" sz="1200" dirty="0">
                <a:latin typeface="Century Gothic" panose="020B0502020202020204" pitchFamily="34" charset="0"/>
              </a:rPr>
              <a:t> (1998)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5AE2A4-E29A-4A37-AE80-396678E611AD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220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Motivation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E4EC8E0-2818-4582-A6EA-6D3B7BF896F4}"/>
                  </a:ext>
                </a:extLst>
              </p:cNvPr>
              <p:cNvSpPr txBox="1"/>
              <p:nvPr/>
            </p:nvSpPr>
            <p:spPr>
              <a:xfrm>
                <a:off x="949391" y="1254315"/>
                <a:ext cx="9251052" cy="852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Kieokaew et al. (2021): using data from Magnetospheric Multiscale (MMS)</a:t>
                </a:r>
                <a:r>
                  <a:rPr lang="en-US" dirty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Century Gothic" panose="020B0502020202020204" pitchFamily="34" charset="0"/>
                  </a:rPr>
                  <a:t> the helicity sign of FTE flux ropes are mostly controlled by the interplanetary magnetic field (IMF)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, but not all!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E4EC8E0-2818-4582-A6EA-6D3B7BF89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91" y="1254315"/>
                <a:ext cx="9251052" cy="852926"/>
              </a:xfrm>
              <a:prstGeom prst="rect">
                <a:avLst/>
              </a:prstGeom>
              <a:blipFill>
                <a:blip r:embed="rId3"/>
                <a:stretch>
                  <a:fillRect l="-1450" t="-10000" r="-461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8D483B00-FADC-4F5A-97BE-7D075DD8A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47" y="2962930"/>
            <a:ext cx="5911879" cy="3190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418E18-74AD-482F-A9D6-160FB3417FD4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C3BA2F-528F-40A3-8892-C735C65A6EEB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2383F4-CE58-4982-B9E3-7ABFC6439494}"/>
              </a:ext>
            </a:extLst>
          </p:cNvPr>
          <p:cNvSpPr txBox="1"/>
          <p:nvPr/>
        </p:nvSpPr>
        <p:spPr>
          <a:xfrm>
            <a:off x="949391" y="2363708"/>
            <a:ext cx="9251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Statistics and spatial coverage extended with Cluster 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 : coins arrondis 12" descr=" 8">
                <a:extLst>
                  <a:ext uri="{FF2B5EF4-FFF2-40B4-BE49-F238E27FC236}">
                    <a16:creationId xmlns:a16="http://schemas.microsoft.com/office/drawing/2014/main" id="{E5BCB0EE-3CED-43B5-8C49-6DEF21D02CCE}"/>
                  </a:ext>
                </a:extLst>
              </p:cNvPr>
              <p:cNvSpPr/>
              <p:nvPr/>
            </p:nvSpPr>
            <p:spPr>
              <a:xfrm>
                <a:off x="157774" y="3794711"/>
                <a:ext cx="5045892" cy="6212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Flux ropes preceded by 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are RH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Flux ropes preceded by 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are LH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 : coins arrondis 12" descr=" 8">
                <a:extLst>
                  <a:ext uri="{FF2B5EF4-FFF2-40B4-BE49-F238E27FC236}">
                    <a16:creationId xmlns:a16="http://schemas.microsoft.com/office/drawing/2014/main" id="{E5BCB0EE-3CED-43B5-8C49-6DEF21D02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4" y="3794711"/>
                <a:ext cx="5045892" cy="621235"/>
              </a:xfrm>
              <a:prstGeom prst="roundRect">
                <a:avLst/>
              </a:prstGeom>
              <a:blipFill>
                <a:blip r:embed="rId6"/>
                <a:stretch>
                  <a:fillRect t="-980" b="-10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872F64BA-28B1-4328-B6F4-D1259CAA9851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646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00B3C0C-CD48-4400-92ED-652EF2BA6262}"/>
              </a:ext>
            </a:extLst>
          </p:cNvPr>
          <p:cNvSpPr/>
          <p:nvPr/>
        </p:nvSpPr>
        <p:spPr>
          <a:xfrm>
            <a:off x="2278602" y="2267898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EB9861-A1A6-4381-8854-744E9D16C77C}"/>
              </a:ext>
            </a:extLst>
          </p:cNvPr>
          <p:cNvSpPr/>
          <p:nvPr/>
        </p:nvSpPr>
        <p:spPr>
          <a:xfrm>
            <a:off x="2278602" y="3074010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Data &amp; methods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8AD8830-CD1F-4CB4-9A7B-291EA58B04FD}"/>
              </a:ext>
            </a:extLst>
          </p:cNvPr>
          <p:cNvSpPr/>
          <p:nvPr/>
        </p:nvSpPr>
        <p:spPr>
          <a:xfrm>
            <a:off x="2278602" y="3880122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Results &amp; discussion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6DA096-C464-40A4-818D-6FF38199D1A7}"/>
              </a:ext>
            </a:extLst>
          </p:cNvPr>
          <p:cNvSpPr/>
          <p:nvPr/>
        </p:nvSpPr>
        <p:spPr>
          <a:xfrm>
            <a:off x="2278602" y="4686234"/>
            <a:ext cx="3817398" cy="568171"/>
          </a:xfrm>
          <a:prstGeom prst="roundRect">
            <a:avLst>
              <a:gd name="adj" fmla="val 12094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A38790-5245-4D11-9062-7C54DF54A474}"/>
              </a:ext>
            </a:extLst>
          </p:cNvPr>
          <p:cNvSpPr txBox="1"/>
          <p:nvPr/>
        </p:nvSpPr>
        <p:spPr>
          <a:xfrm>
            <a:off x="1674920" y="2367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827AF7-B849-43C4-9624-EA89DF2E1944}"/>
              </a:ext>
            </a:extLst>
          </p:cNvPr>
          <p:cNvSpPr txBox="1"/>
          <p:nvPr/>
        </p:nvSpPr>
        <p:spPr>
          <a:xfrm>
            <a:off x="1674920" y="3173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8F2339-AFB1-4412-89B5-95CFDA2DD20C}"/>
              </a:ext>
            </a:extLst>
          </p:cNvPr>
          <p:cNvSpPr txBox="1"/>
          <p:nvPr/>
        </p:nvSpPr>
        <p:spPr>
          <a:xfrm>
            <a:off x="1674920" y="3979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7E8F91-C4A1-44B0-A8D8-B0D27EA5665E}"/>
              </a:ext>
            </a:extLst>
          </p:cNvPr>
          <p:cNvSpPr txBox="1"/>
          <p:nvPr/>
        </p:nvSpPr>
        <p:spPr>
          <a:xfrm>
            <a:off x="1674920" y="4785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B6C26A-437A-49A2-8FCE-1882D7A0521B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17AA42-CE64-4336-A9BE-553D5BEDF94E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F204EF-15B1-4FCE-9956-8D0155580D14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7214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CD8C-4ED2-4B40-B315-1143F704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0736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01A20-6073-4C47-ABE6-7E16BD003866}"/>
              </a:ext>
            </a:extLst>
          </p:cNvPr>
          <p:cNvSpPr txBox="1"/>
          <p:nvPr/>
        </p:nvSpPr>
        <p:spPr>
          <a:xfrm>
            <a:off x="-1" y="6488668"/>
            <a:ext cx="12191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B923C-C362-4E44-B83F-2F062E8F1372}"/>
              </a:ext>
            </a:extLst>
          </p:cNvPr>
          <p:cNvSpPr txBox="1"/>
          <p:nvPr/>
        </p:nvSpPr>
        <p:spPr>
          <a:xfrm>
            <a:off x="0" y="6488668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sdahani@irap.omp.eu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3CAC0-9DAD-468A-B833-F00FB442E8C2}"/>
              </a:ext>
            </a:extLst>
          </p:cNvPr>
          <p:cNvSpPr txBox="1"/>
          <p:nvPr/>
        </p:nvSpPr>
        <p:spPr>
          <a:xfrm>
            <a:off x="4845718" y="6488668"/>
            <a:ext cx="24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PNST 16-20 mai 2022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DD1D21-2E3F-4DD9-B582-CA9208B848E9}"/>
              </a:ext>
            </a:extLst>
          </p:cNvPr>
          <p:cNvSpPr txBox="1"/>
          <p:nvPr/>
        </p:nvSpPr>
        <p:spPr>
          <a:xfrm flipH="1">
            <a:off x="649030" y="2667786"/>
            <a:ext cx="1071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84 events from MMS studied by </a:t>
            </a:r>
            <a:r>
              <a:rPr lang="en-US" dirty="0" err="1">
                <a:latin typeface="Century Gothic" panose="020B0502020202020204" pitchFamily="34" charset="0"/>
              </a:rPr>
              <a:t>Kieokaew</a:t>
            </a:r>
            <a:r>
              <a:rPr lang="en-US" dirty="0">
                <a:latin typeface="Century Gothic" panose="020B0502020202020204" pitchFamily="34" charset="0"/>
              </a:rPr>
              <a:t> et al. (2021), compiled by </a:t>
            </a:r>
            <a:r>
              <a:rPr lang="en-US" dirty="0" err="1">
                <a:latin typeface="Century Gothic" panose="020B0502020202020204" pitchFamily="34" charset="0"/>
              </a:rPr>
              <a:t>Fargette</a:t>
            </a:r>
            <a:r>
              <a:rPr lang="en-US" dirty="0">
                <a:latin typeface="Century Gothic" panose="020B0502020202020204" pitchFamily="34" charset="0"/>
              </a:rPr>
              <a:t> et al. (2020)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82 events from Cluster, a subset from a list published by Fear et al. (2012)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1E3B8D-23EE-41DF-9C66-AF363DD5A5F4}"/>
              </a:ext>
            </a:extLst>
          </p:cNvPr>
          <p:cNvSpPr txBox="1"/>
          <p:nvPr/>
        </p:nvSpPr>
        <p:spPr>
          <a:xfrm>
            <a:off x="11764651" y="6488668"/>
            <a:ext cx="5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235126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1718</Words>
  <Application>Microsoft Office PowerPoint</Application>
  <PresentationFormat>Grand écran</PresentationFormat>
  <Paragraphs>300</Paragraphs>
  <Slides>22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Century Gothic</vt:lpstr>
      <vt:lpstr>Thème Office</vt:lpstr>
      <vt:lpstr>The Helicity Sign of Flux Transfer Event Flux Ropes and its Relationship to the Guide Field and Hall Physics in Magnetic Reconnection at the Magnetopause</vt:lpstr>
      <vt:lpstr>Outline</vt:lpstr>
      <vt:lpstr>Outline</vt:lpstr>
      <vt:lpstr>Flux Transfer Events (FTEs)</vt:lpstr>
      <vt:lpstr>Generation of FTEs</vt:lpstr>
      <vt:lpstr>Magnetic helicity</vt:lpstr>
      <vt:lpstr>Motivation</vt:lpstr>
      <vt:lpstr>Outline</vt:lpstr>
      <vt:lpstr>Data</vt:lpstr>
      <vt:lpstr>Burlaga’s model</vt:lpstr>
      <vt:lpstr>Flux rope fitting</vt:lpstr>
      <vt:lpstr>Outline</vt:lpstr>
      <vt:lpstr>Spatial distribution</vt:lpstr>
      <vt:lpstr>Clock angle</vt:lpstr>
      <vt:lpstr>Magnetic shear angle (model)</vt:lpstr>
      <vt:lpstr>Magnetic shear angle (data)</vt:lpstr>
      <vt:lpstr>Magnetic shear angle (results)</vt:lpstr>
      <vt:lpstr>Hall magnetic field</vt:lpstr>
      <vt:lpstr>Hall magnetic field</vt:lpstr>
      <vt:lpstr>Outline</vt:lpstr>
      <vt:lpstr>Conclusions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souhail dahani</dc:creator>
  <cp:lastModifiedBy>souhail dahani</cp:lastModifiedBy>
  <cp:revision>169</cp:revision>
  <dcterms:created xsi:type="dcterms:W3CDTF">2022-05-09T12:55:57Z</dcterms:created>
  <dcterms:modified xsi:type="dcterms:W3CDTF">2022-05-19T11:54:14Z</dcterms:modified>
</cp:coreProperties>
</file>