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2" r:id="rId10"/>
    <p:sldId id="265" r:id="rId11"/>
    <p:sldId id="264" r:id="rId12"/>
    <p:sldId id="267" r:id="rId13"/>
    <p:sldId id="270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7" autoAdjust="0"/>
    <p:restoredTop sz="94660"/>
  </p:normalViewPr>
  <p:slideViewPr>
    <p:cSldViewPr snapToGrid="0">
      <p:cViewPr>
        <p:scale>
          <a:sx n="87" d="100"/>
          <a:sy n="87" d="100"/>
        </p:scale>
        <p:origin x="1157" y="3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CF7B-3BEA-4E14-A6C1-EB5D24BB8832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5A322-3E60-4228-91B9-DBC66E1761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1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3BC6-F9D6-42DE-9B13-49DA98FA6F1F}" type="datetime1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75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9BBA-05E8-4886-AB2C-C63DFE093A77}" type="datetime1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559A-21E1-4314-95F7-38A03904CDED}" type="datetime1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27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A1FE-8161-4FD1-A986-56BB4A9E0692}" type="datetime1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9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AA04-C81B-4907-BE5F-AD4C95825953}" type="datetime1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56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EEEB-719C-44FC-AAF0-41D4062164D8}" type="datetime1">
              <a:rPr lang="fr-FR" smtClean="0"/>
              <a:t>15/05/2022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0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E67F-4702-4A9E-8F89-CA56F8BC76D3}" type="datetime1">
              <a:rPr lang="fr-FR" smtClean="0"/>
              <a:t>15/05/2022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20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1121-5646-44F0-9181-2FB60B67EE62}" type="datetime1">
              <a:rPr lang="fr-FR" smtClean="0"/>
              <a:t>15/05/2022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6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B5B-6CA8-4499-BEBE-05ED27A1F781}" type="datetime1">
              <a:rPr lang="fr-FR" smtClean="0"/>
              <a:t>15/05/2022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4D94-01FA-4427-AFF6-C5393B58B185}" type="datetime1">
              <a:rPr lang="fr-FR" smtClean="0"/>
              <a:t>15/05/2022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9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3CA-FF7A-4CDB-BD6D-F8722BA625BB}" type="datetime1">
              <a:rPr lang="fr-FR" smtClean="0"/>
              <a:t>15/05/2022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50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ADF1-E5EA-484B-83FD-110CDDCAFFA5}" type="datetime1">
              <a:rPr lang="fr-FR" smtClean="0"/>
              <a:t>15/05/2022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6048-D917-406B-8C67-2081591E8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6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C1AEC0-7EA8-42A5-AE9D-63EBFF0A0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841"/>
            <a:ext cx="6024280" cy="457800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1A6C56-11BD-49D2-A97B-351AAE999832}"/>
              </a:ext>
            </a:extLst>
          </p:cNvPr>
          <p:cNvSpPr txBox="1"/>
          <p:nvPr/>
        </p:nvSpPr>
        <p:spPr>
          <a:xfrm>
            <a:off x="-448236" y="208334"/>
            <a:ext cx="10040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 globale du système Ionosphère-Thermosphère (IT) terrestre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9F8376-5236-49D8-9FEB-0E54F2222866}"/>
              </a:ext>
            </a:extLst>
          </p:cNvPr>
          <p:cNvSpPr txBox="1"/>
          <p:nvPr/>
        </p:nvSpPr>
        <p:spPr>
          <a:xfrm>
            <a:off x="5565913" y="1278038"/>
            <a:ext cx="35780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</a:t>
            </a:r>
            <a:r>
              <a:rPr lang="fr-FR" u="sng" dirty="0"/>
              <a:t>rayonnement solaire </a:t>
            </a:r>
            <a:r>
              <a:rPr lang="fr-FR" dirty="0"/>
              <a:t>(cycle solaire, saison, jour, </a:t>
            </a:r>
            <a:r>
              <a:rPr lang="fr-FR" dirty="0" err="1"/>
              <a:t>flare</a:t>
            </a:r>
            <a:r>
              <a:rPr lang="fr-FR" dirty="0"/>
              <a:t>)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u="sng" dirty="0"/>
              <a:t>magnétosphère/vent solaire</a:t>
            </a:r>
            <a:r>
              <a:rPr lang="fr-FR" dirty="0"/>
              <a:t> durant les orages/</a:t>
            </a:r>
            <a:r>
              <a:rPr lang="fr-FR" dirty="0" err="1"/>
              <a:t>sous-orages</a:t>
            </a:r>
            <a:r>
              <a:rPr lang="fr-FR" dirty="0"/>
              <a:t> magnétiques avec des effets intenses surtout à hautes latitudes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u="sng" dirty="0"/>
              <a:t>atmosphère</a:t>
            </a:r>
            <a:r>
              <a:rPr lang="fr-FR" dirty="0"/>
              <a:t> via les marées, ondes de gravité, événements de chauffage stratosphérique (SSW) à toutes les latitudes avec une forte </a:t>
            </a:r>
            <a:r>
              <a:rPr lang="fr-FR" u="sng" dirty="0"/>
              <a:t>variabilité jour-à-jour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31E4DE-CB9A-4343-ABF4-3C088C5B7608}"/>
              </a:ext>
            </a:extLst>
          </p:cNvPr>
          <p:cNvSpPr/>
          <p:nvPr/>
        </p:nvSpPr>
        <p:spPr>
          <a:xfrm>
            <a:off x="218661" y="9527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Système IT très complexe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 interaction directe et constante avec :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7341D1A-C064-4F9E-9D49-39EC6EC0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74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C52457C-B82B-4086-9DC7-9BDD0BAF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9" y="2144381"/>
            <a:ext cx="4221189" cy="17284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031E9-E800-407D-9C07-C977A9968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3833030"/>
            <a:ext cx="6417552" cy="302497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23FE79-CDAF-4D58-845D-F17603B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10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6D6D6A-F5B4-4092-A1FB-8C350C6762B9}"/>
              </a:ext>
            </a:extLst>
          </p:cNvPr>
          <p:cNvSpPr txBox="1"/>
          <p:nvPr/>
        </p:nvSpPr>
        <p:spPr>
          <a:xfrm>
            <a:off x="49288" y="1977646"/>
            <a:ext cx="43712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Fréquence critique couche F  </a:t>
            </a:r>
            <a:r>
              <a:rPr lang="fr-FR" sz="1400" i="1" dirty="0" err="1"/>
              <a:t>Sodankylä</a:t>
            </a:r>
            <a:endParaRPr lang="fr-FR" sz="14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2BFCA5-7B28-4079-8EF1-A879A7E9A757}"/>
              </a:ext>
            </a:extLst>
          </p:cNvPr>
          <p:cNvSpPr/>
          <p:nvPr/>
        </p:nvSpPr>
        <p:spPr>
          <a:xfrm>
            <a:off x="42241" y="136524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international ISSI : modélisation systématique des HSS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BB1A3-FFE4-400B-AC6E-6557F4EC42E0}"/>
              </a:ext>
            </a:extLst>
          </p:cNvPr>
          <p:cNvSpPr/>
          <p:nvPr/>
        </p:nvSpPr>
        <p:spPr>
          <a:xfrm>
            <a:off x="216280" y="735710"/>
            <a:ext cx="8299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Groupe initial élargi aux USA, Japon et Norvège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Modélisation d’un événement au printemps où la décroissance dure jusqu’à 5 jours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797DC8-F93D-483B-A6A9-F3607AF889DA}"/>
              </a:ext>
            </a:extLst>
          </p:cNvPr>
          <p:cNvSpPr txBox="1"/>
          <p:nvPr/>
        </p:nvSpPr>
        <p:spPr>
          <a:xfrm>
            <a:off x="896774" y="3583773"/>
            <a:ext cx="43712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Modélisation IPIM-TIEGCM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0892A-9A13-47BC-A7E4-12960EF6BD52}"/>
              </a:ext>
            </a:extLst>
          </p:cNvPr>
          <p:cNvSpPr/>
          <p:nvPr/>
        </p:nvSpPr>
        <p:spPr>
          <a:xfrm>
            <a:off x="4510469" y="1791189"/>
            <a:ext cx="46335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IPIM couplé aux entrées de thermosphère de TIEGCM permet de reproduire les observations d’</a:t>
            </a:r>
            <a:r>
              <a:rPr lang="fr-FR" dirty="0" err="1"/>
              <a:t>ionosonde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Dynamique des tubes à étudier pour comprendre la décroissance sur plusieurs jours (effet du </a:t>
            </a:r>
            <a:r>
              <a:rPr lang="fr-FR" dirty="0" err="1"/>
              <a:t>trough</a:t>
            </a:r>
            <a:r>
              <a:rPr lang="fr-FR" dirty="0"/>
              <a:t> ionosphérique?)</a:t>
            </a:r>
          </a:p>
        </p:txBody>
      </p:sp>
    </p:spTree>
    <p:extLst>
      <p:ext uri="{BB962C8B-B14F-4D97-AF65-F5344CB8AC3E}">
        <p14:creationId xmlns:p14="http://schemas.microsoft.com/office/powerpoint/2010/main" val="79909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A3250-4C7E-4618-B4B6-553EF7D0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EB75F-8105-4F21-BD77-BFBCDFA93DA1}"/>
              </a:ext>
            </a:extLst>
          </p:cNvPr>
          <p:cNvSpPr/>
          <p:nvPr/>
        </p:nvSpPr>
        <p:spPr>
          <a:xfrm>
            <a:off x="-27845" y="99050"/>
            <a:ext cx="90595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Modélisation de l’impact des Ejections de Masse Coronale (CME) avec IPIM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1AB8B4-0286-4261-9793-39FB004C7633}"/>
              </a:ext>
            </a:extLst>
          </p:cNvPr>
          <p:cNvSpPr/>
          <p:nvPr/>
        </p:nvSpPr>
        <p:spPr>
          <a:xfrm>
            <a:off x="2339703" y="1031216"/>
            <a:ext cx="6611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Travaux dans le cadre du projet H2020 EUHFORIA_2.0 (Post-docs : Simon Thomas et Julian </a:t>
            </a:r>
            <a:r>
              <a:rPr lang="fr-FR" dirty="0" err="1"/>
              <a:t>Eisenbeis</a:t>
            </a:r>
            <a:r>
              <a:rPr lang="fr-F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Modélisation systématique de plusieurs nuages magnétiques à divers saisons à hautes puis moyennes latitudes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Thermosphère toujours critique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08AE2F-080E-4F65-BD92-87342C14A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867"/>
          <a:stretch/>
        </p:blipFill>
        <p:spPr>
          <a:xfrm>
            <a:off x="0" y="714389"/>
            <a:ext cx="2080220" cy="2175522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DC0C18-0AF4-41CC-9171-4C8DA5C1B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7798"/>
          <a:stretch/>
        </p:blipFill>
        <p:spPr>
          <a:xfrm>
            <a:off x="942718" y="3021288"/>
            <a:ext cx="7258564" cy="3836712"/>
          </a:xfrm>
        </p:spPr>
      </p:pic>
    </p:spTree>
    <p:extLst>
      <p:ext uri="{BB962C8B-B14F-4D97-AF65-F5344CB8AC3E}">
        <p14:creationId xmlns:p14="http://schemas.microsoft.com/office/powerpoint/2010/main" val="3959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63F8E19-75F0-49CE-9DA2-A7B906A3A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6" t="12264" r="18431" b="16356"/>
          <a:stretch/>
        </p:blipFill>
        <p:spPr>
          <a:xfrm>
            <a:off x="1202635" y="0"/>
            <a:ext cx="6526306" cy="3671444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94BFA9-6175-4423-8179-1A96CF1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12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7F04E63-D5C6-4EAE-9C8C-07CBDD59A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5" y="4192237"/>
            <a:ext cx="3577520" cy="2012354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55660C-A187-4301-96A1-D8B964F18F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74" t="40338" r="22283" b="34255"/>
          <a:stretch/>
        </p:blipFill>
        <p:spPr>
          <a:xfrm>
            <a:off x="0" y="5551183"/>
            <a:ext cx="5078895" cy="13068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293E4C-DDE5-4CCB-89BA-02AC4AFD0351}"/>
              </a:ext>
            </a:extLst>
          </p:cNvPr>
          <p:cNvSpPr/>
          <p:nvPr/>
        </p:nvSpPr>
        <p:spPr>
          <a:xfrm>
            <a:off x="79231" y="3806488"/>
            <a:ext cx="52572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38 satellites </a:t>
            </a:r>
            <a:r>
              <a:rPr lang="fr-FR" dirty="0" err="1"/>
              <a:t>Starlink</a:t>
            </a:r>
            <a:r>
              <a:rPr lang="fr-FR" dirty="0"/>
              <a:t> sur 49 perdus après lancement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Activité magnétique très modérée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Augmentation de densité </a:t>
            </a:r>
            <a:r>
              <a:rPr lang="fr-FR" dirty="0" err="1"/>
              <a:t>thermosphérique</a:t>
            </a:r>
            <a:r>
              <a:rPr lang="fr-FR" dirty="0"/>
              <a:t> estimée pourtant à plus de 50%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32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78CD31B-B7D9-413A-9C70-FC44DE3AC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5" y="578354"/>
            <a:ext cx="7000052" cy="498024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75C33B-D447-470D-8AC3-FB3C4039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BD69E7-C151-4DED-BCB5-62723FAFB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94" y="5089866"/>
            <a:ext cx="3146506" cy="17699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8899DB-68B5-4589-BDAF-F29FB453F7A4}"/>
              </a:ext>
            </a:extLst>
          </p:cNvPr>
          <p:cNvSpPr/>
          <p:nvPr/>
        </p:nvSpPr>
        <p:spPr>
          <a:xfrm>
            <a:off x="84483" y="64516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dérivées d’IPIM en Météorologie de l’Espace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8BF51-1D76-44F1-915F-3D1545FD040C}"/>
              </a:ext>
            </a:extLst>
          </p:cNvPr>
          <p:cNvSpPr/>
          <p:nvPr/>
        </p:nvSpPr>
        <p:spPr>
          <a:xfrm>
            <a:off x="84483" y="5657671"/>
            <a:ext cx="588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Cycle 25 plus intense qu’initialement prévu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Regain d’intérêt sur les conséquences terrestres de la Météo de l’Espace ?</a:t>
            </a:r>
          </a:p>
        </p:txBody>
      </p:sp>
    </p:spTree>
    <p:extLst>
      <p:ext uri="{BB962C8B-B14F-4D97-AF65-F5344CB8AC3E}">
        <p14:creationId xmlns:p14="http://schemas.microsoft.com/office/powerpoint/2010/main" val="400682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D3620E3-31CC-44CA-B445-37BB7755B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8"/>
          <a:stretch/>
        </p:blipFill>
        <p:spPr>
          <a:xfrm>
            <a:off x="4614241" y="654933"/>
            <a:ext cx="4572001" cy="28154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4015B7-41FE-4AAA-8336-2C17D76085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8562"/>
          <a:stretch/>
        </p:blipFill>
        <p:spPr>
          <a:xfrm>
            <a:off x="4825420" y="3442886"/>
            <a:ext cx="4149642" cy="263466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6E8EC-7D66-4DFA-98FD-62BDAE6B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14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C1A9C-78C8-48B7-B7B6-AC4D1CC91414}"/>
              </a:ext>
            </a:extLst>
          </p:cNvPr>
          <p:cNvSpPr/>
          <p:nvPr/>
        </p:nvSpPr>
        <p:spPr>
          <a:xfrm>
            <a:off x="42241" y="129915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Développements IPIM pour la Météorologie de l’Espace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2E946-BDED-4CC1-B0B6-18D24FABC244}"/>
              </a:ext>
            </a:extLst>
          </p:cNvPr>
          <p:cNvSpPr/>
          <p:nvPr/>
        </p:nvSpPr>
        <p:spPr>
          <a:xfrm>
            <a:off x="0" y="810838"/>
            <a:ext cx="46912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Dans le cadre de projets H2020 (EUHFORIA_2.0) et ANR ASTRID (PRISMS)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Modèle plus opérationnel sans transport aligné au champ </a:t>
            </a:r>
            <a:r>
              <a:rPr lang="fr-FR" b="1" dirty="0"/>
              <a:t>B</a:t>
            </a:r>
            <a:r>
              <a:rPr lang="fr-FR" dirty="0"/>
              <a:t> pour une couverture globale (Post-doc : Julian </a:t>
            </a:r>
            <a:r>
              <a:rPr lang="fr-FR" dirty="0" err="1"/>
              <a:t>Eisenbeis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Module de Biot-Savart pour calculer les perturbations magnétiques au sol </a:t>
            </a:r>
            <a:br>
              <a:rPr lang="fr-FR" dirty="0"/>
            </a:br>
            <a:r>
              <a:rPr lang="fr-FR" dirty="0"/>
              <a:t>→ </a:t>
            </a:r>
            <a:r>
              <a:rPr lang="fr-FR" dirty="0" err="1"/>
              <a:t>GICs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Module d’électrodynamique équatorial (R&amp;T CNES et TAS) </a:t>
            </a:r>
            <a:br>
              <a:rPr lang="fr-FR" dirty="0"/>
            </a:br>
            <a:r>
              <a:rPr lang="fr-FR" dirty="0"/>
              <a:t>→ bulles de plasma et scintillations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Développements/finalisation de modules de tracé de rayons (</a:t>
            </a:r>
            <a:r>
              <a:rPr lang="fr-FR" dirty="0" err="1"/>
              <a:t>ionosonde</a:t>
            </a:r>
            <a:r>
              <a:rPr lang="fr-FR" dirty="0"/>
              <a:t> et </a:t>
            </a:r>
            <a:r>
              <a:rPr lang="fr-FR" dirty="0" err="1"/>
              <a:t>SuperDARN</a:t>
            </a:r>
            <a:r>
              <a:rPr lang="fr-FR" dirty="0"/>
              <a:t>) et d’inversion du signal TEC GNSS </a:t>
            </a:r>
            <a:br>
              <a:rPr lang="fr-FR" dirty="0"/>
            </a:br>
            <a:r>
              <a:rPr lang="fr-FR" dirty="0"/>
              <a:t>→ propagation HF à UHF et scintillations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52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6E8EC-7D66-4DFA-98FD-62BDAE6B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606C5-DB76-4540-A72C-8C3D3119AA70}"/>
              </a:ext>
            </a:extLst>
          </p:cNvPr>
          <p:cNvSpPr/>
          <p:nvPr/>
        </p:nvSpPr>
        <p:spPr>
          <a:xfrm>
            <a:off x="42241" y="129915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Développements instrumentaux pour la Météorologie de l’Espace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2896CD-04EF-4DE7-95E9-80C9E9C73860}"/>
              </a:ext>
            </a:extLst>
          </p:cNvPr>
          <p:cNvSpPr/>
          <p:nvPr/>
        </p:nvSpPr>
        <p:spPr>
          <a:xfrm>
            <a:off x="288235" y="906602"/>
            <a:ext cx="83265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 soutien au modèle IPIM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Remise à niveau du radar de Kerguelen et maintien de la France dans le consortium </a:t>
            </a:r>
            <a:r>
              <a:rPr lang="fr-FR" dirty="0" err="1"/>
              <a:t>SuperDARN</a:t>
            </a:r>
            <a:r>
              <a:rPr lang="fr-FR" dirty="0"/>
              <a:t> → entrée d’IPIM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Installation d’une </a:t>
            </a:r>
            <a:r>
              <a:rPr lang="fr-FR" dirty="0" err="1"/>
              <a:t>ionosonde</a:t>
            </a:r>
            <a:r>
              <a:rPr lang="fr-FR" dirty="0"/>
              <a:t> en partenariat avec l’ONERA au Centre de Recherche Atmosphérique de l’Obs. Midi-Pyrénées (Lannemezan) </a:t>
            </a:r>
            <a:br>
              <a:rPr lang="fr-FR" dirty="0"/>
            </a:br>
            <a:r>
              <a:rPr lang="fr-FR" dirty="0"/>
              <a:t>→ validation des sorties d’IPIM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Instruments HF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avec de bons réseaux offrant</a:t>
            </a:r>
            <a:br>
              <a:rPr lang="fr-FR" dirty="0"/>
            </a:br>
            <a:r>
              <a:rPr lang="fr-FR" dirty="0"/>
              <a:t>une bonne couverture</a:t>
            </a:r>
            <a:br>
              <a:rPr lang="fr-FR" dirty="0"/>
            </a:br>
            <a:r>
              <a:rPr lang="fr-FR" dirty="0"/>
              <a:t>spatio-temporelle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relativement bon marché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avec une relativement</a:t>
            </a:r>
            <a:br>
              <a:rPr lang="fr-FR" dirty="0"/>
            </a:br>
            <a:r>
              <a:rPr lang="fr-FR" dirty="0"/>
              <a:t>bonne « soutenabilité »</a:t>
            </a:r>
            <a:br>
              <a:rPr lang="fr-FR" dirty="0"/>
            </a:br>
            <a:r>
              <a:rPr lang="fr-FR" dirty="0"/>
              <a:t>écologique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69A0B97-4306-4481-8A85-81675EB4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714" y="3498573"/>
            <a:ext cx="4936044" cy="29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3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6E8EC-7D66-4DFA-98FD-62BDAE6B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16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E9DE7-4441-40C0-912C-8ADD720DEA90}"/>
              </a:ext>
            </a:extLst>
          </p:cNvPr>
          <p:cNvSpPr/>
          <p:nvPr/>
        </p:nvSpPr>
        <p:spPr>
          <a:xfrm>
            <a:off x="42241" y="129915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7559B-5108-4257-AA94-C2CC5AC0864B}"/>
              </a:ext>
            </a:extLst>
          </p:cNvPr>
          <p:cNvSpPr/>
          <p:nvPr/>
        </p:nvSpPr>
        <p:spPr>
          <a:xfrm>
            <a:off x="422464" y="1151453"/>
            <a:ext cx="82990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Modélisation de qualité de l’ionosphère avec IPIM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Efforts soutenus pour améliorer les entrées électrodynamiques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Besoin d’une meilleure représentation de la thermosphère (mais données rares et modèles complexes)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B8488-C9C8-4BAD-BF31-D542C22F6A7F}"/>
              </a:ext>
            </a:extLst>
          </p:cNvPr>
          <p:cNvSpPr/>
          <p:nvPr/>
        </p:nvSpPr>
        <p:spPr>
          <a:xfrm>
            <a:off x="42241" y="3465651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FC80C-D6D5-4219-A4AC-862482D0452E}"/>
              </a:ext>
            </a:extLst>
          </p:cNvPr>
          <p:cNvSpPr/>
          <p:nvPr/>
        </p:nvSpPr>
        <p:spPr>
          <a:xfrm>
            <a:off x="422464" y="4492695"/>
            <a:ext cx="8092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Développement d’un modèle physique de thermosphère à coupler à IPIM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Prise en compte des couplages avec l’atmosphère de basses/moyennes altitudes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Réseau instrumental de mesures </a:t>
            </a:r>
            <a:r>
              <a:rPr lang="fr-FR" dirty="0" err="1"/>
              <a:t>thermosphériques</a:t>
            </a:r>
            <a:r>
              <a:rPr lang="fr-FR" dirty="0"/>
              <a:t>. Ex : constellation </a:t>
            </a:r>
            <a:r>
              <a:rPr lang="fr-FR" dirty="0" err="1"/>
              <a:t>nanosatellites</a:t>
            </a:r>
            <a:r>
              <a:rPr lang="fr-FR" dirty="0"/>
              <a:t> avec charge utile associée (phase 0 PASO du CNES)</a:t>
            </a:r>
          </a:p>
        </p:txBody>
      </p:sp>
    </p:spTree>
    <p:extLst>
      <p:ext uri="{BB962C8B-B14F-4D97-AF65-F5344CB8AC3E}">
        <p14:creationId xmlns:p14="http://schemas.microsoft.com/office/powerpoint/2010/main" val="416931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A3E0558-B9F5-4594-9334-992E87B34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1" y="1390840"/>
            <a:ext cx="2871709" cy="23498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3FA80C-B0A4-4FD9-8112-24F0AAC60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4" y="4049895"/>
            <a:ext cx="2989545" cy="22421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4D6E6C-756E-4D3E-BAD7-E7F16AECAAF8}"/>
              </a:ext>
            </a:extLst>
          </p:cNvPr>
          <p:cNvSpPr txBox="1"/>
          <p:nvPr/>
        </p:nvSpPr>
        <p:spPr>
          <a:xfrm>
            <a:off x="-448236" y="208334"/>
            <a:ext cx="10040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Electrodynamique aurorale et impact sur le système IT terrestre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37B7A0-9041-4599-9904-49B6371F73FC}"/>
              </a:ext>
            </a:extLst>
          </p:cNvPr>
          <p:cNvSpPr txBox="1"/>
          <p:nvPr/>
        </p:nvSpPr>
        <p:spPr>
          <a:xfrm>
            <a:off x="3603890" y="1017355"/>
            <a:ext cx="5149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Effets essentiellement à hautes latitudes (avec propagation à </a:t>
            </a:r>
            <a:r>
              <a:rPr lang="fr-FR" dirty="0" err="1"/>
              <a:t>moy</a:t>
            </a:r>
            <a:r>
              <a:rPr lang="fr-FR" dirty="0"/>
              <a:t>. lat.)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Couplage avec la magnétosphère externe (et vent solaire) avec fort dépôt d’énergie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via convection et courants → effet Joule 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via précipitations de particules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Conséquences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Chauffage et expansion de la thermosphère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Changement de composition de la thermosphère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Intensification de l’ionisation avec fortes variations spatio-temporelles (e.g. patches, langues d’ionisation) → scintillations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EEEC7D-D3E0-402B-99D3-E36C8E69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15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5C8C31-AB6A-46B6-8E78-FDC7FF844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" y="4142741"/>
            <a:ext cx="4015409" cy="25085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7E9E21-B660-4E4A-B718-93888197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59334"/>
            <a:ext cx="3668617" cy="265866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8FC47A-BB88-486E-9107-1689556EDFAF}"/>
              </a:ext>
            </a:extLst>
          </p:cNvPr>
          <p:cNvSpPr txBox="1"/>
          <p:nvPr/>
        </p:nvSpPr>
        <p:spPr>
          <a:xfrm>
            <a:off x="-448236" y="206672"/>
            <a:ext cx="10040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Electrodynamique équatoriale et impact sur le système IT terrestre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96FF79-538C-4C0B-AFC3-6BA90459CDC3}"/>
              </a:ext>
            </a:extLst>
          </p:cNvPr>
          <p:cNvSpPr txBox="1"/>
          <p:nvPr/>
        </p:nvSpPr>
        <p:spPr>
          <a:xfrm>
            <a:off x="4061630" y="999139"/>
            <a:ext cx="51763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Effets essentiellement à basses latitudes liées au forçage solaire avec génération :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 forts vents neutres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électrojet</a:t>
            </a:r>
            <a:r>
              <a:rPr lang="fr-FR" dirty="0"/>
              <a:t> équatorial (</a:t>
            </a:r>
            <a:r>
              <a:rPr lang="fr-FR" dirty="0" err="1"/>
              <a:t>éq</a:t>
            </a:r>
            <a:r>
              <a:rPr lang="fr-FR" dirty="0"/>
              <a:t>. magnétique)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montée/descente de couches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Principales caractéristiques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Fontaine et anomalie d’ionisation équatoriale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Bulles de plasma → scintillations (soir)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Forte variabilité spatiale des principales caractéristiques équatoriales liée à :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la géométrie du champ magnétique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les propriétés  de la basse atmosphère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FECF47F-CC5D-45F6-92D6-E24009F9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1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>
            <a:extLst>
              <a:ext uri="{FF2B5EF4-FFF2-40B4-BE49-F238E27FC236}">
                <a16:creationId xmlns:a16="http://schemas.microsoft.com/office/drawing/2014/main" id="{A51554AF-CEF9-4CB1-9CD7-1F6778068F2F}"/>
              </a:ext>
            </a:extLst>
          </p:cNvPr>
          <p:cNvSpPr txBox="1"/>
          <p:nvPr/>
        </p:nvSpPr>
        <p:spPr>
          <a:xfrm>
            <a:off x="3777301" y="2941838"/>
            <a:ext cx="54695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Dynamique des tubes magnétiques avec </a:t>
            </a:r>
            <a:r>
              <a:rPr lang="fr-FR" dirty="0" err="1"/>
              <a:t>corotation</a:t>
            </a:r>
            <a:r>
              <a:rPr lang="fr-FR" dirty="0"/>
              <a:t> et convection (expansion/contraction)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Entrées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flux solaire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électrodynamique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champ magnétique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thermosphère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05C543-0A56-4E5A-9256-B6302BFD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" y="2651373"/>
            <a:ext cx="3707664" cy="4151892"/>
          </a:xfrm>
          <a:prstGeom prst="rect">
            <a:avLst/>
          </a:prstGeom>
        </p:spPr>
      </p:pic>
      <p:grpSp>
        <p:nvGrpSpPr>
          <p:cNvPr id="5" name="Groupe 141">
            <a:extLst>
              <a:ext uri="{FF2B5EF4-FFF2-40B4-BE49-F238E27FC236}">
                <a16:creationId xmlns:a16="http://schemas.microsoft.com/office/drawing/2014/main" id="{F4471E6A-907E-4E85-96D2-5F2B5E729A93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6430617" y="3085207"/>
            <a:ext cx="3360960" cy="3173604"/>
            <a:chOff x="-1628398" y="164780"/>
            <a:chExt cx="6708145" cy="6334109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D61712E7-74BE-4C2E-B6ED-FA3EA27EBB32}"/>
                </a:ext>
              </a:extLst>
            </p:cNvPr>
            <p:cNvSpPr/>
            <p:nvPr/>
          </p:nvSpPr>
          <p:spPr>
            <a:xfrm>
              <a:off x="-1609297" y="2187977"/>
              <a:ext cx="3361764" cy="3325906"/>
            </a:xfrm>
            <a:prstGeom prst="arc">
              <a:avLst>
                <a:gd name="adj1" fmla="val 16138691"/>
                <a:gd name="adj2" fmla="val 5510139"/>
              </a:avLst>
            </a:prstGeom>
            <a:ln w="381000"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4CE04F8E-FCEB-4979-AD25-A07BE00B2EEE}"/>
                </a:ext>
              </a:extLst>
            </p:cNvPr>
            <p:cNvSpPr/>
            <p:nvPr/>
          </p:nvSpPr>
          <p:spPr>
            <a:xfrm rot="20972049">
              <a:off x="8509" y="1272500"/>
              <a:ext cx="5057127" cy="5217571"/>
            </a:xfrm>
            <a:prstGeom prst="arc">
              <a:avLst>
                <a:gd name="adj1" fmla="val 13509859"/>
                <a:gd name="adj2" fmla="val 938806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13E1E2C-ED1B-48A2-8168-C1516B9B8523}"/>
                </a:ext>
              </a:extLst>
            </p:cNvPr>
            <p:cNvSpPr/>
            <p:nvPr/>
          </p:nvSpPr>
          <p:spPr>
            <a:xfrm>
              <a:off x="-1628398" y="2357288"/>
              <a:ext cx="3187383" cy="2991548"/>
            </a:xfrm>
            <a:prstGeom prst="arc">
              <a:avLst>
                <a:gd name="adj1" fmla="val 16383808"/>
                <a:gd name="adj2" fmla="val 5256612"/>
              </a:avLst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EC2A2916-7473-4933-BD0E-C41D0953F8A2}"/>
                </a:ext>
              </a:extLst>
            </p:cNvPr>
            <p:cNvSpPr/>
            <p:nvPr/>
          </p:nvSpPr>
          <p:spPr>
            <a:xfrm rot="6300000">
              <a:off x="1859752" y="163877"/>
              <a:ext cx="2986256" cy="2988061"/>
            </a:xfrm>
            <a:prstGeom prst="arc">
              <a:avLst>
                <a:gd name="adj1" fmla="val 16674997"/>
                <a:gd name="adj2" fmla="val 21307169"/>
              </a:avLst>
            </a:prstGeom>
            <a:ln w="3810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B2CCECF-7472-40A8-8710-809F83D5325F}"/>
                </a:ext>
              </a:extLst>
            </p:cNvPr>
            <p:cNvSpPr/>
            <p:nvPr/>
          </p:nvSpPr>
          <p:spPr>
            <a:xfrm rot="529305">
              <a:off x="29676" y="1854581"/>
              <a:ext cx="4314522" cy="4108087"/>
            </a:xfrm>
            <a:prstGeom prst="arc">
              <a:avLst>
                <a:gd name="adj1" fmla="val 12826372"/>
                <a:gd name="adj2" fmla="val 789552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0153EC2-53F8-4937-BC5E-61D9B1A2BC05}"/>
                </a:ext>
              </a:extLst>
            </p:cNvPr>
            <p:cNvCxnSpPr/>
            <p:nvPr/>
          </p:nvCxnSpPr>
          <p:spPr>
            <a:xfrm>
              <a:off x="3155323" y="5765113"/>
              <a:ext cx="238127" cy="5644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71454302-5426-4356-A81A-D4C5C619B82A}"/>
                </a:ext>
              </a:extLst>
            </p:cNvPr>
            <p:cNvCxnSpPr/>
            <p:nvPr/>
          </p:nvCxnSpPr>
          <p:spPr>
            <a:xfrm>
              <a:off x="2871333" y="5858599"/>
              <a:ext cx="118182" cy="6032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AE0897B-A5E1-4F40-87B1-7D3DB9C7DDA6}"/>
                </a:ext>
              </a:extLst>
            </p:cNvPr>
            <p:cNvCxnSpPr/>
            <p:nvPr/>
          </p:nvCxnSpPr>
          <p:spPr>
            <a:xfrm>
              <a:off x="2592636" y="5930918"/>
              <a:ext cx="44098" cy="5397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BB7F7BD4-35C4-44CE-A516-554216C2F24F}"/>
                </a:ext>
              </a:extLst>
            </p:cNvPr>
            <p:cNvCxnSpPr/>
            <p:nvPr/>
          </p:nvCxnSpPr>
          <p:spPr>
            <a:xfrm flipH="1">
              <a:off x="2317466" y="5953849"/>
              <a:ext cx="15876" cy="54504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D8990A2-1BE4-4B7E-967A-7C7A3027BA0F}"/>
                </a:ext>
              </a:extLst>
            </p:cNvPr>
            <p:cNvCxnSpPr/>
            <p:nvPr/>
          </p:nvCxnSpPr>
          <p:spPr>
            <a:xfrm flipH="1">
              <a:off x="2070519" y="5957377"/>
              <a:ext cx="51154" cy="493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7453DE1D-0DE9-48DA-BA52-CE9C55DECEF0}"/>
                </a:ext>
              </a:extLst>
            </p:cNvPr>
            <p:cNvCxnSpPr/>
            <p:nvPr/>
          </p:nvCxnSpPr>
          <p:spPr>
            <a:xfrm flipH="1">
              <a:off x="1848266" y="5945029"/>
              <a:ext cx="79376" cy="430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A03EF20-72D2-452C-8AFC-F6255060E023}"/>
                </a:ext>
              </a:extLst>
            </p:cNvPr>
            <p:cNvCxnSpPr/>
            <p:nvPr/>
          </p:nvCxnSpPr>
          <p:spPr>
            <a:xfrm flipH="1">
              <a:off x="1626014" y="5890349"/>
              <a:ext cx="118182" cy="4444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rme libre 50">
              <a:extLst>
                <a:ext uri="{FF2B5EF4-FFF2-40B4-BE49-F238E27FC236}">
                  <a16:creationId xmlns:a16="http://schemas.microsoft.com/office/drawing/2014/main" id="{7F0F0C2F-504F-42BA-B975-2FFADCFBFF56}"/>
                </a:ext>
              </a:extLst>
            </p:cNvPr>
            <p:cNvSpPr/>
            <p:nvPr/>
          </p:nvSpPr>
          <p:spPr>
            <a:xfrm rot="20022306">
              <a:off x="3947318" y="2411969"/>
              <a:ext cx="767301" cy="522110"/>
            </a:xfrm>
            <a:custGeom>
              <a:avLst/>
              <a:gdLst>
                <a:gd name="connsiteX0" fmla="*/ 0 w 622571"/>
                <a:gd name="connsiteY0" fmla="*/ 0 h 418290"/>
                <a:gd name="connsiteX1" fmla="*/ 622571 w 622571"/>
                <a:gd name="connsiteY1" fmla="*/ 0 h 418290"/>
                <a:gd name="connsiteX2" fmla="*/ 622571 w 622571"/>
                <a:gd name="connsiteY2" fmla="*/ 418290 h 418290"/>
                <a:gd name="connsiteX3" fmla="*/ 0 w 622571"/>
                <a:gd name="connsiteY3" fmla="*/ 418290 h 418290"/>
                <a:gd name="connsiteX4" fmla="*/ 0 w 622571"/>
                <a:gd name="connsiteY4" fmla="*/ 0 h 418290"/>
                <a:gd name="connsiteX0" fmla="*/ 0 w 622571"/>
                <a:gd name="connsiteY0" fmla="*/ 107004 h 525294"/>
                <a:gd name="connsiteX1" fmla="*/ 564205 w 622571"/>
                <a:gd name="connsiteY1" fmla="*/ 0 h 525294"/>
                <a:gd name="connsiteX2" fmla="*/ 622571 w 622571"/>
                <a:gd name="connsiteY2" fmla="*/ 525294 h 525294"/>
                <a:gd name="connsiteX3" fmla="*/ 0 w 622571"/>
                <a:gd name="connsiteY3" fmla="*/ 525294 h 525294"/>
                <a:gd name="connsiteX4" fmla="*/ 0 w 622571"/>
                <a:gd name="connsiteY4" fmla="*/ 107004 h 525294"/>
                <a:gd name="connsiteX0" fmla="*/ 0 w 680937"/>
                <a:gd name="connsiteY0" fmla="*/ 155642 h 525294"/>
                <a:gd name="connsiteX1" fmla="*/ 622571 w 680937"/>
                <a:gd name="connsiteY1" fmla="*/ 0 h 525294"/>
                <a:gd name="connsiteX2" fmla="*/ 680937 w 680937"/>
                <a:gd name="connsiteY2" fmla="*/ 525294 h 525294"/>
                <a:gd name="connsiteX3" fmla="*/ 58366 w 680937"/>
                <a:gd name="connsiteY3" fmla="*/ 525294 h 525294"/>
                <a:gd name="connsiteX4" fmla="*/ 0 w 680937"/>
                <a:gd name="connsiteY4" fmla="*/ 155642 h 525294"/>
                <a:gd name="connsiteX0" fmla="*/ 0 w 680937"/>
                <a:gd name="connsiteY0" fmla="*/ 107004 h 525294"/>
                <a:gd name="connsiteX1" fmla="*/ 622571 w 680937"/>
                <a:gd name="connsiteY1" fmla="*/ 0 h 525294"/>
                <a:gd name="connsiteX2" fmla="*/ 680937 w 680937"/>
                <a:gd name="connsiteY2" fmla="*/ 525294 h 525294"/>
                <a:gd name="connsiteX3" fmla="*/ 58366 w 680937"/>
                <a:gd name="connsiteY3" fmla="*/ 525294 h 525294"/>
                <a:gd name="connsiteX4" fmla="*/ 0 w 680937"/>
                <a:gd name="connsiteY4" fmla="*/ 107004 h 525294"/>
                <a:gd name="connsiteX0" fmla="*/ 0 w 680937"/>
                <a:gd name="connsiteY0" fmla="*/ 107004 h 525294"/>
                <a:gd name="connsiteX1" fmla="*/ 622571 w 680937"/>
                <a:gd name="connsiteY1" fmla="*/ 0 h 525294"/>
                <a:gd name="connsiteX2" fmla="*/ 680937 w 680937"/>
                <a:gd name="connsiteY2" fmla="*/ 262647 h 525294"/>
                <a:gd name="connsiteX3" fmla="*/ 680937 w 680937"/>
                <a:gd name="connsiteY3" fmla="*/ 525294 h 525294"/>
                <a:gd name="connsiteX4" fmla="*/ 58366 w 680937"/>
                <a:gd name="connsiteY4" fmla="*/ 525294 h 525294"/>
                <a:gd name="connsiteX5" fmla="*/ 0 w 680937"/>
                <a:gd name="connsiteY5" fmla="*/ 107004 h 525294"/>
                <a:gd name="connsiteX0" fmla="*/ 0 w 710120"/>
                <a:gd name="connsiteY0" fmla="*/ 107004 h 525294"/>
                <a:gd name="connsiteX1" fmla="*/ 622571 w 710120"/>
                <a:gd name="connsiteY1" fmla="*/ 0 h 525294"/>
                <a:gd name="connsiteX2" fmla="*/ 710120 w 710120"/>
                <a:gd name="connsiteY2" fmla="*/ 252920 h 525294"/>
                <a:gd name="connsiteX3" fmla="*/ 680937 w 710120"/>
                <a:gd name="connsiteY3" fmla="*/ 525294 h 525294"/>
                <a:gd name="connsiteX4" fmla="*/ 58366 w 710120"/>
                <a:gd name="connsiteY4" fmla="*/ 525294 h 525294"/>
                <a:gd name="connsiteX5" fmla="*/ 0 w 710120"/>
                <a:gd name="connsiteY5" fmla="*/ 107004 h 525294"/>
                <a:gd name="connsiteX0" fmla="*/ 0 w 710120"/>
                <a:gd name="connsiteY0" fmla="*/ 136187 h 554477"/>
                <a:gd name="connsiteX1" fmla="*/ 651754 w 710120"/>
                <a:gd name="connsiteY1" fmla="*/ 0 h 554477"/>
                <a:gd name="connsiteX2" fmla="*/ 710120 w 710120"/>
                <a:gd name="connsiteY2" fmla="*/ 282103 h 554477"/>
                <a:gd name="connsiteX3" fmla="*/ 680937 w 710120"/>
                <a:gd name="connsiteY3" fmla="*/ 554477 h 554477"/>
                <a:gd name="connsiteX4" fmla="*/ 58366 w 710120"/>
                <a:gd name="connsiteY4" fmla="*/ 554477 h 554477"/>
                <a:gd name="connsiteX5" fmla="*/ 0 w 710120"/>
                <a:gd name="connsiteY5" fmla="*/ 136187 h 554477"/>
                <a:gd name="connsiteX0" fmla="*/ 0 w 730784"/>
                <a:gd name="connsiteY0" fmla="*/ 131021 h 554477"/>
                <a:gd name="connsiteX1" fmla="*/ 672418 w 730784"/>
                <a:gd name="connsiteY1" fmla="*/ 0 h 554477"/>
                <a:gd name="connsiteX2" fmla="*/ 730784 w 730784"/>
                <a:gd name="connsiteY2" fmla="*/ 282103 h 554477"/>
                <a:gd name="connsiteX3" fmla="*/ 701601 w 730784"/>
                <a:gd name="connsiteY3" fmla="*/ 554477 h 554477"/>
                <a:gd name="connsiteX4" fmla="*/ 79030 w 730784"/>
                <a:gd name="connsiteY4" fmla="*/ 554477 h 554477"/>
                <a:gd name="connsiteX5" fmla="*/ 0 w 730784"/>
                <a:gd name="connsiteY5" fmla="*/ 131021 h 554477"/>
                <a:gd name="connsiteX0" fmla="*/ 0 w 730784"/>
                <a:gd name="connsiteY0" fmla="*/ 131021 h 557787"/>
                <a:gd name="connsiteX1" fmla="*/ 672418 w 730784"/>
                <a:gd name="connsiteY1" fmla="*/ 0 h 557787"/>
                <a:gd name="connsiteX2" fmla="*/ 730784 w 730784"/>
                <a:gd name="connsiteY2" fmla="*/ 282103 h 557787"/>
                <a:gd name="connsiteX3" fmla="*/ 701601 w 730784"/>
                <a:gd name="connsiteY3" fmla="*/ 554477 h 557787"/>
                <a:gd name="connsiteX4" fmla="*/ 61085 w 730784"/>
                <a:gd name="connsiteY4" fmla="*/ 557787 h 557787"/>
                <a:gd name="connsiteX5" fmla="*/ 0 w 730784"/>
                <a:gd name="connsiteY5" fmla="*/ 131021 h 557787"/>
                <a:gd name="connsiteX0" fmla="*/ 0 w 710375"/>
                <a:gd name="connsiteY0" fmla="*/ 131021 h 557787"/>
                <a:gd name="connsiteX1" fmla="*/ 672418 w 710375"/>
                <a:gd name="connsiteY1" fmla="*/ 0 h 557787"/>
                <a:gd name="connsiteX2" fmla="*/ 710375 w 710375"/>
                <a:gd name="connsiteY2" fmla="*/ 277564 h 557787"/>
                <a:gd name="connsiteX3" fmla="*/ 701601 w 710375"/>
                <a:gd name="connsiteY3" fmla="*/ 554477 h 557787"/>
                <a:gd name="connsiteX4" fmla="*/ 61085 w 710375"/>
                <a:gd name="connsiteY4" fmla="*/ 557787 h 557787"/>
                <a:gd name="connsiteX5" fmla="*/ 0 w 710375"/>
                <a:gd name="connsiteY5" fmla="*/ 131021 h 557787"/>
                <a:gd name="connsiteX0" fmla="*/ 0 w 701601"/>
                <a:gd name="connsiteY0" fmla="*/ 131021 h 557787"/>
                <a:gd name="connsiteX1" fmla="*/ 672418 w 701601"/>
                <a:gd name="connsiteY1" fmla="*/ 0 h 557787"/>
                <a:gd name="connsiteX2" fmla="*/ 696651 w 701601"/>
                <a:gd name="connsiteY2" fmla="*/ 270131 h 557787"/>
                <a:gd name="connsiteX3" fmla="*/ 701601 w 701601"/>
                <a:gd name="connsiteY3" fmla="*/ 554477 h 557787"/>
                <a:gd name="connsiteX4" fmla="*/ 61085 w 701601"/>
                <a:gd name="connsiteY4" fmla="*/ 557787 h 557787"/>
                <a:gd name="connsiteX5" fmla="*/ 0 w 701601"/>
                <a:gd name="connsiteY5" fmla="*/ 131021 h 557787"/>
                <a:gd name="connsiteX0" fmla="*/ 0 w 697464"/>
                <a:gd name="connsiteY0" fmla="*/ 150655 h 557787"/>
                <a:gd name="connsiteX1" fmla="*/ 668281 w 697464"/>
                <a:gd name="connsiteY1" fmla="*/ 0 h 557787"/>
                <a:gd name="connsiteX2" fmla="*/ 692514 w 697464"/>
                <a:gd name="connsiteY2" fmla="*/ 270131 h 557787"/>
                <a:gd name="connsiteX3" fmla="*/ 697464 w 697464"/>
                <a:gd name="connsiteY3" fmla="*/ 554477 h 557787"/>
                <a:gd name="connsiteX4" fmla="*/ 56948 w 697464"/>
                <a:gd name="connsiteY4" fmla="*/ 557787 h 557787"/>
                <a:gd name="connsiteX5" fmla="*/ 0 w 697464"/>
                <a:gd name="connsiteY5" fmla="*/ 150655 h 5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64" h="557787">
                  <a:moveTo>
                    <a:pt x="0" y="150655"/>
                  </a:moveTo>
                  <a:lnTo>
                    <a:pt x="668281" y="0"/>
                  </a:lnTo>
                  <a:lnTo>
                    <a:pt x="692514" y="270131"/>
                  </a:lnTo>
                  <a:lnTo>
                    <a:pt x="697464" y="554477"/>
                  </a:lnTo>
                  <a:lnTo>
                    <a:pt x="56948" y="557787"/>
                  </a:lnTo>
                  <a:lnTo>
                    <a:pt x="0" y="150655"/>
                  </a:lnTo>
                  <a:close/>
                </a:path>
              </a:pathLst>
            </a:custGeom>
            <a:solidFill>
              <a:srgbClr val="FF66C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131BB4B-ACEA-400D-B9D1-148C9F18417B}"/>
                </a:ext>
              </a:extLst>
            </p:cNvPr>
            <p:cNvSpPr/>
            <p:nvPr/>
          </p:nvSpPr>
          <p:spPr>
            <a:xfrm>
              <a:off x="34968" y="1549429"/>
              <a:ext cx="4693761" cy="4677822"/>
            </a:xfrm>
            <a:prstGeom prst="arc">
              <a:avLst>
                <a:gd name="adj1" fmla="val 13117235"/>
                <a:gd name="adj2" fmla="val 8593231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6D6E553-D9DA-421D-9534-5F3547990D5B}"/>
                </a:ext>
              </a:extLst>
            </p:cNvPr>
            <p:cNvCxnSpPr/>
            <p:nvPr/>
          </p:nvCxnSpPr>
          <p:spPr>
            <a:xfrm>
              <a:off x="4347725" y="3881284"/>
              <a:ext cx="73202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72623C2D-465F-4A42-A5DF-ABF8FE07CB16}"/>
                </a:ext>
              </a:extLst>
            </p:cNvPr>
            <p:cNvCxnSpPr/>
            <p:nvPr/>
          </p:nvCxnSpPr>
          <p:spPr>
            <a:xfrm flipV="1">
              <a:off x="4284225" y="3270980"/>
              <a:ext cx="719675" cy="1375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3AD0B18-3385-46C1-954C-CA31571D5F18}"/>
                </a:ext>
              </a:extLst>
            </p:cNvPr>
            <p:cNvCxnSpPr/>
            <p:nvPr/>
          </p:nvCxnSpPr>
          <p:spPr>
            <a:xfrm flipV="1">
              <a:off x="3957901" y="2309664"/>
              <a:ext cx="555632" cy="3968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CCC398B-C1EC-4751-BF0E-A9D8066DE8B8}"/>
                </a:ext>
              </a:extLst>
            </p:cNvPr>
            <p:cNvCxnSpPr/>
            <p:nvPr/>
          </p:nvCxnSpPr>
          <p:spPr>
            <a:xfrm flipV="1">
              <a:off x="3707426" y="1921609"/>
              <a:ext cx="502715" cy="50270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C83B320-D957-4523-8E77-AA7C231B7B55}"/>
                </a:ext>
              </a:extLst>
            </p:cNvPr>
            <p:cNvCxnSpPr/>
            <p:nvPr/>
          </p:nvCxnSpPr>
          <p:spPr>
            <a:xfrm flipV="1">
              <a:off x="3423437" y="1648206"/>
              <a:ext cx="377476" cy="5873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6CE3620-C0F3-47E2-8231-64A803D7DF4C}"/>
                </a:ext>
              </a:extLst>
            </p:cNvPr>
            <p:cNvCxnSpPr/>
            <p:nvPr/>
          </p:nvCxnSpPr>
          <p:spPr>
            <a:xfrm flipV="1">
              <a:off x="3120045" y="1429485"/>
              <a:ext cx="273405" cy="6491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E8652852-2ADD-4BE5-9345-35E437EC084F}"/>
                </a:ext>
              </a:extLst>
            </p:cNvPr>
            <p:cNvCxnSpPr/>
            <p:nvPr/>
          </p:nvCxnSpPr>
          <p:spPr>
            <a:xfrm flipV="1">
              <a:off x="2858987" y="1313068"/>
              <a:ext cx="127001" cy="6402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ACD691CA-1F5F-467C-9FB6-528AB582A835}"/>
                </a:ext>
              </a:extLst>
            </p:cNvPr>
            <p:cNvCxnSpPr/>
            <p:nvPr/>
          </p:nvCxnSpPr>
          <p:spPr>
            <a:xfrm flipV="1">
              <a:off x="4146640" y="2727704"/>
              <a:ext cx="661465" cy="3245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7F928C91-1469-469A-B030-CA317CCA4DC4}"/>
                </a:ext>
              </a:extLst>
            </p:cNvPr>
            <p:cNvCxnSpPr/>
            <p:nvPr/>
          </p:nvCxnSpPr>
          <p:spPr>
            <a:xfrm flipV="1">
              <a:off x="2585580" y="1279555"/>
              <a:ext cx="29987" cy="5944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C75154B9-5953-4BE2-8B28-E74046BAA0B5}"/>
                </a:ext>
              </a:extLst>
            </p:cNvPr>
            <p:cNvCxnSpPr/>
            <p:nvPr/>
          </p:nvCxnSpPr>
          <p:spPr>
            <a:xfrm flipH="1" flipV="1">
              <a:off x="2317466" y="1247805"/>
              <a:ext cx="17639" cy="59972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ABA66D65-AD11-4B48-A7B3-73F4E84AB130}"/>
                </a:ext>
              </a:extLst>
            </p:cNvPr>
            <p:cNvCxnSpPr/>
            <p:nvPr/>
          </p:nvCxnSpPr>
          <p:spPr>
            <a:xfrm flipH="1" flipV="1">
              <a:off x="2070519" y="1307777"/>
              <a:ext cx="65265" cy="56091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78881946-4445-4A21-86C6-DDD0DFD81391}"/>
                </a:ext>
              </a:extLst>
            </p:cNvPr>
            <p:cNvCxnSpPr/>
            <p:nvPr/>
          </p:nvCxnSpPr>
          <p:spPr>
            <a:xfrm flipH="1" flipV="1">
              <a:off x="1848266" y="1383624"/>
              <a:ext cx="82904" cy="4850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F59468C3-0AD3-4326-994E-7FBB31F6AE5D}"/>
                </a:ext>
              </a:extLst>
            </p:cNvPr>
            <p:cNvCxnSpPr/>
            <p:nvPr/>
          </p:nvCxnSpPr>
          <p:spPr>
            <a:xfrm flipH="1" flipV="1">
              <a:off x="1626014" y="1422429"/>
              <a:ext cx="118182" cy="4462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3A8F77A-BC52-4D6C-8AE0-8FDB4B26314A}"/>
                </a:ext>
              </a:extLst>
            </p:cNvPr>
            <p:cNvCxnSpPr/>
            <p:nvPr/>
          </p:nvCxnSpPr>
          <p:spPr>
            <a:xfrm flipH="1" flipV="1">
              <a:off x="1456679" y="1500040"/>
              <a:ext cx="137585" cy="4268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18B9AF7B-91DB-4D24-B355-58DABB68AC6C}"/>
                </a:ext>
              </a:extLst>
            </p:cNvPr>
            <p:cNvCxnSpPr/>
            <p:nvPr/>
          </p:nvCxnSpPr>
          <p:spPr>
            <a:xfrm flipH="1" flipV="1">
              <a:off x="1297927" y="1581179"/>
              <a:ext cx="141113" cy="3633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C5A0422E-2B51-4A1B-B7A6-196334F23396}"/>
                </a:ext>
              </a:extLst>
            </p:cNvPr>
            <p:cNvCxnSpPr/>
            <p:nvPr/>
          </p:nvCxnSpPr>
          <p:spPr>
            <a:xfrm flipH="1" flipV="1">
              <a:off x="1170926" y="1674665"/>
              <a:ext cx="151696" cy="3280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EAF29A1F-EDA3-4FD3-AAC9-540D83C12547}"/>
                </a:ext>
              </a:extLst>
            </p:cNvPr>
            <p:cNvCxnSpPr/>
            <p:nvPr/>
          </p:nvCxnSpPr>
          <p:spPr>
            <a:xfrm flipH="1" flipV="1">
              <a:off x="1033341" y="1739928"/>
              <a:ext cx="160516" cy="2892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12C261FA-279B-485E-823D-CA706EDA39C2}"/>
                </a:ext>
              </a:extLst>
            </p:cNvPr>
            <p:cNvCxnSpPr/>
            <p:nvPr/>
          </p:nvCxnSpPr>
          <p:spPr>
            <a:xfrm flipH="1" flipV="1">
              <a:off x="936326" y="1868693"/>
              <a:ext cx="149932" cy="2187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11E210C-B240-433E-9DF0-FEBAD8F15C61}"/>
                </a:ext>
              </a:extLst>
            </p:cNvPr>
            <p:cNvCxnSpPr/>
            <p:nvPr/>
          </p:nvCxnSpPr>
          <p:spPr>
            <a:xfrm flipH="1" flipV="1">
              <a:off x="839311" y="1948067"/>
              <a:ext cx="174628" cy="2222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F9C9D31-333B-4E2C-8619-EAB41E5FB95B}"/>
                </a:ext>
              </a:extLst>
            </p:cNvPr>
            <p:cNvCxnSpPr/>
            <p:nvPr/>
          </p:nvCxnSpPr>
          <p:spPr>
            <a:xfrm flipH="1" flipV="1">
              <a:off x="759935" y="2018622"/>
              <a:ext cx="171099" cy="1975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1CEAF5A5-BC50-440A-A352-5A99BD35F631}"/>
                </a:ext>
              </a:extLst>
            </p:cNvPr>
            <p:cNvCxnSpPr/>
            <p:nvPr/>
          </p:nvCxnSpPr>
          <p:spPr>
            <a:xfrm flipH="1" flipV="1">
              <a:off x="708781" y="2078594"/>
              <a:ext cx="164044" cy="176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5CD0584-4838-4145-B385-558F2754D580}"/>
                </a:ext>
              </a:extLst>
            </p:cNvPr>
            <p:cNvCxnSpPr/>
            <p:nvPr/>
          </p:nvCxnSpPr>
          <p:spPr>
            <a:xfrm flipH="1" flipV="1">
              <a:off x="647045" y="2129747"/>
              <a:ext cx="167571" cy="1516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30055376-F83F-4271-BDB6-3507146F5E22}"/>
                </a:ext>
              </a:extLst>
            </p:cNvPr>
            <p:cNvCxnSpPr/>
            <p:nvPr/>
          </p:nvCxnSpPr>
          <p:spPr>
            <a:xfrm rot="21420000" flipH="1" flipV="1">
              <a:off x="604711" y="2182664"/>
              <a:ext cx="165807" cy="1393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BA09BCDC-C182-4BDE-848D-37A43C1B4A19}"/>
                </a:ext>
              </a:extLst>
            </p:cNvPr>
            <p:cNvCxnSpPr/>
            <p:nvPr/>
          </p:nvCxnSpPr>
          <p:spPr>
            <a:xfrm>
              <a:off x="4284225" y="4348714"/>
              <a:ext cx="719675" cy="1393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4D38DB55-DF26-4FEA-8F24-4523CEF9481C}"/>
                </a:ext>
              </a:extLst>
            </p:cNvPr>
            <p:cNvCxnSpPr/>
            <p:nvPr/>
          </p:nvCxnSpPr>
          <p:spPr>
            <a:xfrm>
              <a:off x="3973777" y="5057796"/>
              <a:ext cx="539756" cy="39158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76A648C-93CD-4E0A-8BCA-C2E7778F8053}"/>
                </a:ext>
              </a:extLst>
            </p:cNvPr>
            <p:cNvCxnSpPr/>
            <p:nvPr/>
          </p:nvCxnSpPr>
          <p:spPr>
            <a:xfrm>
              <a:off x="3721537" y="5352364"/>
              <a:ext cx="488603" cy="4850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8BC45D2-3AA3-4B4A-B9C4-51904E4B4E07}"/>
                </a:ext>
              </a:extLst>
            </p:cNvPr>
            <p:cNvCxnSpPr/>
            <p:nvPr/>
          </p:nvCxnSpPr>
          <p:spPr>
            <a:xfrm>
              <a:off x="3449895" y="5571086"/>
              <a:ext cx="351018" cy="5379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79A47825-E70C-4957-821E-848DCAF8BA50}"/>
                </a:ext>
              </a:extLst>
            </p:cNvPr>
            <p:cNvCxnSpPr/>
            <p:nvPr/>
          </p:nvCxnSpPr>
          <p:spPr>
            <a:xfrm>
              <a:off x="4183681" y="4722658"/>
              <a:ext cx="624424" cy="3086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C809BD24-3733-46DA-8A28-ED8C1859109B}"/>
                </a:ext>
              </a:extLst>
            </p:cNvPr>
            <p:cNvCxnSpPr/>
            <p:nvPr/>
          </p:nvCxnSpPr>
          <p:spPr>
            <a:xfrm flipH="1">
              <a:off x="1472554" y="5869183"/>
              <a:ext cx="111126" cy="3633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08BA5C72-3190-4EDF-B937-B9C8759FE2A0}"/>
                </a:ext>
              </a:extLst>
            </p:cNvPr>
            <p:cNvCxnSpPr/>
            <p:nvPr/>
          </p:nvCxnSpPr>
          <p:spPr>
            <a:xfrm flipH="1">
              <a:off x="1297927" y="5814502"/>
              <a:ext cx="141113" cy="3615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191101A7-120F-4FFA-AEA8-1CBEAD7ABA32}"/>
                </a:ext>
              </a:extLst>
            </p:cNvPr>
            <p:cNvCxnSpPr/>
            <p:nvPr/>
          </p:nvCxnSpPr>
          <p:spPr>
            <a:xfrm flipH="1">
              <a:off x="1170926" y="5756294"/>
              <a:ext cx="151696" cy="3280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C02DDA4A-D2BE-4CE0-AE65-6FB33A23FE2C}"/>
                </a:ext>
              </a:extLst>
            </p:cNvPr>
            <p:cNvCxnSpPr/>
            <p:nvPr/>
          </p:nvCxnSpPr>
          <p:spPr>
            <a:xfrm flipH="1">
              <a:off x="1049216" y="5729835"/>
              <a:ext cx="144641" cy="23636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573DB677-876A-4FF9-9A43-7A29C681DC99}"/>
                </a:ext>
              </a:extLst>
            </p:cNvPr>
            <p:cNvCxnSpPr/>
            <p:nvPr/>
          </p:nvCxnSpPr>
          <p:spPr>
            <a:xfrm flipH="1">
              <a:off x="936326" y="5669863"/>
              <a:ext cx="149932" cy="2204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AB329AF2-6A1B-45A7-978A-A838F5213FC6}"/>
                </a:ext>
              </a:extLst>
            </p:cNvPr>
            <p:cNvCxnSpPr/>
            <p:nvPr/>
          </p:nvCxnSpPr>
          <p:spPr>
            <a:xfrm flipH="1">
              <a:off x="839311" y="5588725"/>
              <a:ext cx="174628" cy="2222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298A5D67-ADA5-4F66-9435-B688955CB8EC}"/>
                </a:ext>
              </a:extLst>
            </p:cNvPr>
            <p:cNvCxnSpPr/>
            <p:nvPr/>
          </p:nvCxnSpPr>
          <p:spPr>
            <a:xfrm flipH="1">
              <a:off x="759935" y="5541100"/>
              <a:ext cx="171099" cy="19931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6CA7C521-EFAD-4DAE-9EA0-E74D292C2A3C}"/>
                </a:ext>
              </a:extLst>
            </p:cNvPr>
            <p:cNvCxnSpPr/>
            <p:nvPr/>
          </p:nvCxnSpPr>
          <p:spPr>
            <a:xfrm flipH="1">
              <a:off x="708781" y="5504058"/>
              <a:ext cx="164044" cy="1746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4B38C3D3-545D-4562-B3E5-F756AF467519}"/>
                </a:ext>
              </a:extLst>
            </p:cNvPr>
            <p:cNvCxnSpPr/>
            <p:nvPr/>
          </p:nvCxnSpPr>
          <p:spPr>
            <a:xfrm flipH="1">
              <a:off x="647045" y="5470545"/>
              <a:ext cx="162280" cy="1587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0B089824-8B82-4342-A255-38B53173CA4F}"/>
                </a:ext>
              </a:extLst>
            </p:cNvPr>
            <p:cNvSpPr/>
            <p:nvPr/>
          </p:nvSpPr>
          <p:spPr>
            <a:xfrm>
              <a:off x="4668757" y="3567313"/>
              <a:ext cx="79375" cy="793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8230D42A-5718-4ED0-9462-AEE2B67591EA}"/>
                </a:ext>
              </a:extLst>
            </p:cNvPr>
            <p:cNvSpPr/>
            <p:nvPr/>
          </p:nvSpPr>
          <p:spPr>
            <a:xfrm>
              <a:off x="4548811" y="3061078"/>
              <a:ext cx="79375" cy="793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47B7CB7F-F684-4DBA-B64C-804E5A98D60E}"/>
                </a:ext>
              </a:extLst>
            </p:cNvPr>
            <p:cNvSpPr/>
            <p:nvPr/>
          </p:nvSpPr>
          <p:spPr>
            <a:xfrm>
              <a:off x="4088430" y="2290260"/>
              <a:ext cx="79376" cy="793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FBF04E88-C752-4BCE-9BB1-3AFA272E0DE5}"/>
                </a:ext>
              </a:extLst>
            </p:cNvPr>
            <p:cNvSpPr/>
            <p:nvPr/>
          </p:nvSpPr>
          <p:spPr>
            <a:xfrm>
              <a:off x="3767399" y="2002748"/>
              <a:ext cx="79376" cy="793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7A490984-C83B-4B22-8EA1-8A679DA6D979}"/>
                </a:ext>
              </a:extLst>
            </p:cNvPr>
            <p:cNvSpPr/>
            <p:nvPr/>
          </p:nvSpPr>
          <p:spPr>
            <a:xfrm>
              <a:off x="3414617" y="1768151"/>
              <a:ext cx="77612" cy="793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7E0BCA60-3F64-4B53-8B11-CF852BDC9729}"/>
                </a:ext>
              </a:extLst>
            </p:cNvPr>
            <p:cNvSpPr/>
            <p:nvPr/>
          </p:nvSpPr>
          <p:spPr>
            <a:xfrm flipV="1">
              <a:off x="4675812" y="4138811"/>
              <a:ext cx="79375" cy="793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428BF7AE-3C33-43DE-97F2-535026F6BA98}"/>
                </a:ext>
              </a:extLst>
            </p:cNvPr>
            <p:cNvSpPr/>
            <p:nvPr/>
          </p:nvSpPr>
          <p:spPr>
            <a:xfrm flipV="1">
              <a:off x="4555867" y="4645047"/>
              <a:ext cx="79375" cy="793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A8088773-19CA-478E-A16D-9F209E737499}"/>
                </a:ext>
              </a:extLst>
            </p:cNvPr>
            <p:cNvSpPr/>
            <p:nvPr/>
          </p:nvSpPr>
          <p:spPr>
            <a:xfrm flipV="1">
              <a:off x="4361837" y="5052504"/>
              <a:ext cx="79375" cy="776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5EAE54E-2701-42FB-8466-71DCF0DBA564}"/>
                </a:ext>
              </a:extLst>
            </p:cNvPr>
            <p:cNvSpPr/>
            <p:nvPr/>
          </p:nvSpPr>
          <p:spPr>
            <a:xfrm flipV="1">
              <a:off x="4095486" y="5415864"/>
              <a:ext cx="79376" cy="793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2308E746-182F-4020-B7F4-7CF51AF47773}"/>
                </a:ext>
              </a:extLst>
            </p:cNvPr>
            <p:cNvSpPr/>
            <p:nvPr/>
          </p:nvSpPr>
          <p:spPr>
            <a:xfrm flipV="1">
              <a:off x="3774455" y="5705141"/>
              <a:ext cx="79376" cy="793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8299EF4-DF8E-48A9-8F79-A4120698FA1E}"/>
                </a:ext>
              </a:extLst>
            </p:cNvPr>
            <p:cNvSpPr/>
            <p:nvPr/>
          </p:nvSpPr>
          <p:spPr>
            <a:xfrm flipV="1">
              <a:off x="3421673" y="5929155"/>
              <a:ext cx="79376" cy="793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5E0CEA2-EEC1-433F-8CF5-77B148953C8B}"/>
                </a:ext>
              </a:extLst>
            </p:cNvPr>
            <p:cNvCxnSpPr/>
            <p:nvPr/>
          </p:nvCxnSpPr>
          <p:spPr>
            <a:xfrm flipV="1">
              <a:off x="1650709" y="3872465"/>
              <a:ext cx="1788603" cy="5291"/>
            </a:xfrm>
            <a:prstGeom prst="line">
              <a:avLst/>
            </a:prstGeom>
            <a:ln w="38100">
              <a:solidFill>
                <a:srgbClr val="FF00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101">
              <a:extLst>
                <a:ext uri="{FF2B5EF4-FFF2-40B4-BE49-F238E27FC236}">
                  <a16:creationId xmlns:a16="http://schemas.microsoft.com/office/drawing/2014/main" id="{621CDAE5-1E41-4DC4-8F2F-BADA03C7AD95}"/>
                </a:ext>
              </a:extLst>
            </p:cNvPr>
            <p:cNvSpPr/>
            <p:nvPr/>
          </p:nvSpPr>
          <p:spPr>
            <a:xfrm rot="20256528">
              <a:off x="3259393" y="2983468"/>
              <a:ext cx="497422" cy="331610"/>
            </a:xfrm>
            <a:custGeom>
              <a:avLst/>
              <a:gdLst>
                <a:gd name="connsiteX0" fmla="*/ 0 w 622571"/>
                <a:gd name="connsiteY0" fmla="*/ 0 h 418290"/>
                <a:gd name="connsiteX1" fmla="*/ 622571 w 622571"/>
                <a:gd name="connsiteY1" fmla="*/ 0 h 418290"/>
                <a:gd name="connsiteX2" fmla="*/ 622571 w 622571"/>
                <a:gd name="connsiteY2" fmla="*/ 418290 h 418290"/>
                <a:gd name="connsiteX3" fmla="*/ 0 w 622571"/>
                <a:gd name="connsiteY3" fmla="*/ 418290 h 418290"/>
                <a:gd name="connsiteX4" fmla="*/ 0 w 622571"/>
                <a:gd name="connsiteY4" fmla="*/ 0 h 418290"/>
                <a:gd name="connsiteX0" fmla="*/ 0 w 622571"/>
                <a:gd name="connsiteY0" fmla="*/ 107004 h 525294"/>
                <a:gd name="connsiteX1" fmla="*/ 564205 w 622571"/>
                <a:gd name="connsiteY1" fmla="*/ 0 h 525294"/>
                <a:gd name="connsiteX2" fmla="*/ 622571 w 622571"/>
                <a:gd name="connsiteY2" fmla="*/ 525294 h 525294"/>
                <a:gd name="connsiteX3" fmla="*/ 0 w 622571"/>
                <a:gd name="connsiteY3" fmla="*/ 525294 h 525294"/>
                <a:gd name="connsiteX4" fmla="*/ 0 w 622571"/>
                <a:gd name="connsiteY4" fmla="*/ 107004 h 525294"/>
                <a:gd name="connsiteX0" fmla="*/ 0 w 680937"/>
                <a:gd name="connsiteY0" fmla="*/ 155642 h 525294"/>
                <a:gd name="connsiteX1" fmla="*/ 622571 w 680937"/>
                <a:gd name="connsiteY1" fmla="*/ 0 h 525294"/>
                <a:gd name="connsiteX2" fmla="*/ 680937 w 680937"/>
                <a:gd name="connsiteY2" fmla="*/ 525294 h 525294"/>
                <a:gd name="connsiteX3" fmla="*/ 58366 w 680937"/>
                <a:gd name="connsiteY3" fmla="*/ 525294 h 525294"/>
                <a:gd name="connsiteX4" fmla="*/ 0 w 680937"/>
                <a:gd name="connsiteY4" fmla="*/ 155642 h 525294"/>
                <a:gd name="connsiteX0" fmla="*/ 0 w 680937"/>
                <a:gd name="connsiteY0" fmla="*/ 107004 h 525294"/>
                <a:gd name="connsiteX1" fmla="*/ 622571 w 680937"/>
                <a:gd name="connsiteY1" fmla="*/ 0 h 525294"/>
                <a:gd name="connsiteX2" fmla="*/ 680937 w 680937"/>
                <a:gd name="connsiteY2" fmla="*/ 525294 h 525294"/>
                <a:gd name="connsiteX3" fmla="*/ 58366 w 680937"/>
                <a:gd name="connsiteY3" fmla="*/ 525294 h 525294"/>
                <a:gd name="connsiteX4" fmla="*/ 0 w 680937"/>
                <a:gd name="connsiteY4" fmla="*/ 107004 h 525294"/>
                <a:gd name="connsiteX0" fmla="*/ 0 w 680937"/>
                <a:gd name="connsiteY0" fmla="*/ 107004 h 525294"/>
                <a:gd name="connsiteX1" fmla="*/ 622571 w 680937"/>
                <a:gd name="connsiteY1" fmla="*/ 0 h 525294"/>
                <a:gd name="connsiteX2" fmla="*/ 680937 w 680937"/>
                <a:gd name="connsiteY2" fmla="*/ 262647 h 525294"/>
                <a:gd name="connsiteX3" fmla="*/ 680937 w 680937"/>
                <a:gd name="connsiteY3" fmla="*/ 525294 h 525294"/>
                <a:gd name="connsiteX4" fmla="*/ 58366 w 680937"/>
                <a:gd name="connsiteY4" fmla="*/ 525294 h 525294"/>
                <a:gd name="connsiteX5" fmla="*/ 0 w 680937"/>
                <a:gd name="connsiteY5" fmla="*/ 107004 h 525294"/>
                <a:gd name="connsiteX0" fmla="*/ 0 w 710120"/>
                <a:gd name="connsiteY0" fmla="*/ 107004 h 525294"/>
                <a:gd name="connsiteX1" fmla="*/ 622571 w 710120"/>
                <a:gd name="connsiteY1" fmla="*/ 0 h 525294"/>
                <a:gd name="connsiteX2" fmla="*/ 710120 w 710120"/>
                <a:gd name="connsiteY2" fmla="*/ 252920 h 525294"/>
                <a:gd name="connsiteX3" fmla="*/ 680937 w 710120"/>
                <a:gd name="connsiteY3" fmla="*/ 525294 h 525294"/>
                <a:gd name="connsiteX4" fmla="*/ 58366 w 710120"/>
                <a:gd name="connsiteY4" fmla="*/ 525294 h 525294"/>
                <a:gd name="connsiteX5" fmla="*/ 0 w 710120"/>
                <a:gd name="connsiteY5" fmla="*/ 107004 h 525294"/>
                <a:gd name="connsiteX0" fmla="*/ 0 w 710120"/>
                <a:gd name="connsiteY0" fmla="*/ 136187 h 554477"/>
                <a:gd name="connsiteX1" fmla="*/ 651754 w 710120"/>
                <a:gd name="connsiteY1" fmla="*/ 0 h 554477"/>
                <a:gd name="connsiteX2" fmla="*/ 710120 w 710120"/>
                <a:gd name="connsiteY2" fmla="*/ 282103 h 554477"/>
                <a:gd name="connsiteX3" fmla="*/ 680937 w 710120"/>
                <a:gd name="connsiteY3" fmla="*/ 554477 h 554477"/>
                <a:gd name="connsiteX4" fmla="*/ 58366 w 710120"/>
                <a:gd name="connsiteY4" fmla="*/ 554477 h 554477"/>
                <a:gd name="connsiteX5" fmla="*/ 0 w 710120"/>
                <a:gd name="connsiteY5" fmla="*/ 136187 h 554477"/>
                <a:gd name="connsiteX0" fmla="*/ 0 w 730784"/>
                <a:gd name="connsiteY0" fmla="*/ 131021 h 554477"/>
                <a:gd name="connsiteX1" fmla="*/ 672418 w 730784"/>
                <a:gd name="connsiteY1" fmla="*/ 0 h 554477"/>
                <a:gd name="connsiteX2" fmla="*/ 730784 w 730784"/>
                <a:gd name="connsiteY2" fmla="*/ 282103 h 554477"/>
                <a:gd name="connsiteX3" fmla="*/ 701601 w 730784"/>
                <a:gd name="connsiteY3" fmla="*/ 554477 h 554477"/>
                <a:gd name="connsiteX4" fmla="*/ 79030 w 730784"/>
                <a:gd name="connsiteY4" fmla="*/ 554477 h 554477"/>
                <a:gd name="connsiteX5" fmla="*/ 0 w 730784"/>
                <a:gd name="connsiteY5" fmla="*/ 131021 h 554477"/>
                <a:gd name="connsiteX0" fmla="*/ 0 w 701601"/>
                <a:gd name="connsiteY0" fmla="*/ 131021 h 554477"/>
                <a:gd name="connsiteX1" fmla="*/ 672418 w 701601"/>
                <a:gd name="connsiteY1" fmla="*/ 0 h 554477"/>
                <a:gd name="connsiteX2" fmla="*/ 698490 w 701601"/>
                <a:gd name="connsiteY2" fmla="*/ 276773 h 554477"/>
                <a:gd name="connsiteX3" fmla="*/ 701601 w 701601"/>
                <a:gd name="connsiteY3" fmla="*/ 554477 h 554477"/>
                <a:gd name="connsiteX4" fmla="*/ 79030 w 701601"/>
                <a:gd name="connsiteY4" fmla="*/ 554477 h 554477"/>
                <a:gd name="connsiteX5" fmla="*/ 0 w 701601"/>
                <a:gd name="connsiteY5" fmla="*/ 131021 h 554477"/>
                <a:gd name="connsiteX0" fmla="*/ 0 w 699022"/>
                <a:gd name="connsiteY0" fmla="*/ 131021 h 554477"/>
                <a:gd name="connsiteX1" fmla="*/ 672418 w 699022"/>
                <a:gd name="connsiteY1" fmla="*/ 0 h 554477"/>
                <a:gd name="connsiteX2" fmla="*/ 698490 w 699022"/>
                <a:gd name="connsiteY2" fmla="*/ 276773 h 554477"/>
                <a:gd name="connsiteX3" fmla="*/ 699022 w 699022"/>
                <a:gd name="connsiteY3" fmla="*/ 514803 h 554477"/>
                <a:gd name="connsiteX4" fmla="*/ 79030 w 699022"/>
                <a:gd name="connsiteY4" fmla="*/ 554477 h 554477"/>
                <a:gd name="connsiteX5" fmla="*/ 0 w 699022"/>
                <a:gd name="connsiteY5" fmla="*/ 131021 h 554477"/>
                <a:gd name="connsiteX0" fmla="*/ 1 w 699461"/>
                <a:gd name="connsiteY0" fmla="*/ 178919 h 554477"/>
                <a:gd name="connsiteX1" fmla="*/ 672857 w 699461"/>
                <a:gd name="connsiteY1" fmla="*/ 0 h 554477"/>
                <a:gd name="connsiteX2" fmla="*/ 698929 w 699461"/>
                <a:gd name="connsiteY2" fmla="*/ 276773 h 554477"/>
                <a:gd name="connsiteX3" fmla="*/ 699461 w 699461"/>
                <a:gd name="connsiteY3" fmla="*/ 514803 h 554477"/>
                <a:gd name="connsiteX4" fmla="*/ 79469 w 699461"/>
                <a:gd name="connsiteY4" fmla="*/ 554477 h 554477"/>
                <a:gd name="connsiteX5" fmla="*/ 1 w 699461"/>
                <a:gd name="connsiteY5" fmla="*/ 178919 h 554477"/>
                <a:gd name="connsiteX0" fmla="*/ 0 w 715390"/>
                <a:gd name="connsiteY0" fmla="*/ 152305 h 554477"/>
                <a:gd name="connsiteX1" fmla="*/ 688786 w 715390"/>
                <a:gd name="connsiteY1" fmla="*/ 0 h 554477"/>
                <a:gd name="connsiteX2" fmla="*/ 714858 w 715390"/>
                <a:gd name="connsiteY2" fmla="*/ 276773 h 554477"/>
                <a:gd name="connsiteX3" fmla="*/ 715390 w 715390"/>
                <a:gd name="connsiteY3" fmla="*/ 514803 h 554477"/>
                <a:gd name="connsiteX4" fmla="*/ 95398 w 715390"/>
                <a:gd name="connsiteY4" fmla="*/ 554477 h 554477"/>
                <a:gd name="connsiteX5" fmla="*/ 0 w 715390"/>
                <a:gd name="connsiteY5" fmla="*/ 152305 h 554477"/>
                <a:gd name="connsiteX0" fmla="*/ 0 w 715390"/>
                <a:gd name="connsiteY0" fmla="*/ 152305 h 554477"/>
                <a:gd name="connsiteX1" fmla="*/ 688786 w 715390"/>
                <a:gd name="connsiteY1" fmla="*/ 0 h 554477"/>
                <a:gd name="connsiteX2" fmla="*/ 714858 w 715390"/>
                <a:gd name="connsiteY2" fmla="*/ 276773 h 554477"/>
                <a:gd name="connsiteX3" fmla="*/ 715390 w 715390"/>
                <a:gd name="connsiteY3" fmla="*/ 514803 h 554477"/>
                <a:gd name="connsiteX4" fmla="*/ 95398 w 715390"/>
                <a:gd name="connsiteY4" fmla="*/ 554477 h 554477"/>
                <a:gd name="connsiteX5" fmla="*/ 0 w 715390"/>
                <a:gd name="connsiteY5" fmla="*/ 152305 h 5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390" h="554477">
                  <a:moveTo>
                    <a:pt x="0" y="152305"/>
                  </a:moveTo>
                  <a:lnTo>
                    <a:pt x="688786" y="0"/>
                  </a:lnTo>
                  <a:lnTo>
                    <a:pt x="714858" y="276773"/>
                  </a:lnTo>
                  <a:cubicBezTo>
                    <a:pt x="715035" y="356116"/>
                    <a:pt x="715213" y="435460"/>
                    <a:pt x="715390" y="514803"/>
                  </a:cubicBezTo>
                  <a:lnTo>
                    <a:pt x="95398" y="554477"/>
                  </a:lnTo>
                  <a:cubicBezTo>
                    <a:pt x="63599" y="420420"/>
                    <a:pt x="68399" y="303303"/>
                    <a:pt x="0" y="152305"/>
                  </a:cubicBezTo>
                  <a:close/>
                </a:path>
              </a:pathLst>
            </a:custGeom>
            <a:solidFill>
              <a:srgbClr val="FF66CC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103A6941-9727-4464-99C8-244836BE753C}"/>
                </a:ext>
              </a:extLst>
            </p:cNvPr>
            <p:cNvSpPr/>
            <p:nvPr/>
          </p:nvSpPr>
          <p:spPr>
            <a:xfrm>
              <a:off x="796977" y="2456066"/>
              <a:ext cx="2966894" cy="2855730"/>
            </a:xfrm>
            <a:prstGeom prst="arc">
              <a:avLst>
                <a:gd name="adj1" fmla="val 13291909"/>
                <a:gd name="adj2" fmla="val 8323590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D1EF8C82-E181-4D75-A4AB-5CFA4A596B57}"/>
                </a:ext>
              </a:extLst>
            </p:cNvPr>
            <p:cNvSpPr/>
            <p:nvPr/>
          </p:nvSpPr>
          <p:spPr>
            <a:xfrm rot="529305">
              <a:off x="793449" y="2643037"/>
              <a:ext cx="2727003" cy="2508244"/>
            </a:xfrm>
            <a:prstGeom prst="arc">
              <a:avLst>
                <a:gd name="adj1" fmla="val 13069798"/>
                <a:gd name="adj2" fmla="val 758093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F3045EA9-3946-4993-98AA-87A9AE585310}"/>
                </a:ext>
              </a:extLst>
            </p:cNvPr>
            <p:cNvSpPr/>
            <p:nvPr/>
          </p:nvSpPr>
          <p:spPr>
            <a:xfrm rot="20972049">
              <a:off x="779338" y="2288497"/>
              <a:ext cx="3197967" cy="3183811"/>
            </a:xfrm>
            <a:prstGeom prst="arc">
              <a:avLst>
                <a:gd name="adj1" fmla="val 13811859"/>
                <a:gd name="adj2" fmla="val 905056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09AF076-EF23-4CF4-A03E-717FFBA1E64E}"/>
                </a:ext>
              </a:extLst>
            </p:cNvPr>
            <p:cNvCxnSpPr/>
            <p:nvPr/>
          </p:nvCxnSpPr>
          <p:spPr>
            <a:xfrm>
              <a:off x="3522216" y="3879521"/>
              <a:ext cx="46390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79751ED5-99E0-4A98-B9F5-763071416416}"/>
                </a:ext>
              </a:extLst>
            </p:cNvPr>
            <p:cNvCxnSpPr/>
            <p:nvPr/>
          </p:nvCxnSpPr>
          <p:spPr>
            <a:xfrm flipV="1">
              <a:off x="3481646" y="3507341"/>
              <a:ext cx="455088" cy="846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D3D2323-8CC8-4F4F-905B-754AB5F88B24}"/>
                </a:ext>
              </a:extLst>
            </p:cNvPr>
            <p:cNvCxnSpPr/>
            <p:nvPr/>
          </p:nvCxnSpPr>
          <p:spPr>
            <a:xfrm flipV="1">
              <a:off x="3277032" y="2919968"/>
              <a:ext cx="351018" cy="2434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C68994CA-4DC4-422B-99F6-02A802939549}"/>
                </a:ext>
              </a:extLst>
            </p:cNvPr>
            <p:cNvCxnSpPr/>
            <p:nvPr/>
          </p:nvCxnSpPr>
          <p:spPr>
            <a:xfrm flipV="1">
              <a:off x="3118281" y="2683607"/>
              <a:ext cx="317504" cy="3069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43ADC223-B352-45C0-A822-865DAD27DF9D}"/>
                </a:ext>
              </a:extLst>
            </p:cNvPr>
            <p:cNvCxnSpPr/>
            <p:nvPr/>
          </p:nvCxnSpPr>
          <p:spPr>
            <a:xfrm flipV="1">
              <a:off x="2938362" y="2517802"/>
              <a:ext cx="239892" cy="3580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D3FB7CF5-1A44-4567-A2C9-9615D32026F9}"/>
                </a:ext>
              </a:extLst>
            </p:cNvPr>
            <p:cNvCxnSpPr/>
            <p:nvPr/>
          </p:nvCxnSpPr>
          <p:spPr>
            <a:xfrm flipV="1">
              <a:off x="2747860" y="2383747"/>
              <a:ext cx="171100" cy="3968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173248DC-2B8A-407C-A21E-C52FD4FE0228}"/>
                </a:ext>
              </a:extLst>
            </p:cNvPr>
            <p:cNvCxnSpPr/>
            <p:nvPr/>
          </p:nvCxnSpPr>
          <p:spPr>
            <a:xfrm flipV="1">
              <a:off x="2582052" y="2313191"/>
              <a:ext cx="79376" cy="38981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431A3FAF-93E0-4C3A-81D3-49BEFBE42FD6}"/>
                </a:ext>
              </a:extLst>
            </p:cNvPr>
            <p:cNvCxnSpPr/>
            <p:nvPr/>
          </p:nvCxnSpPr>
          <p:spPr>
            <a:xfrm flipV="1">
              <a:off x="3395215" y="3175730"/>
              <a:ext cx="418046" cy="1993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F68FBF6D-ED88-44C5-B1EB-B8CADF1EE372}"/>
                </a:ext>
              </a:extLst>
            </p:cNvPr>
            <p:cNvCxnSpPr/>
            <p:nvPr/>
          </p:nvCxnSpPr>
          <p:spPr>
            <a:xfrm flipV="1">
              <a:off x="2409189" y="2292025"/>
              <a:ext cx="17639" cy="3633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B89E6FF-9D99-4CC0-BC25-79257B42C620}"/>
                </a:ext>
              </a:extLst>
            </p:cNvPr>
            <p:cNvCxnSpPr/>
            <p:nvPr/>
          </p:nvCxnSpPr>
          <p:spPr>
            <a:xfrm flipH="1" flipV="1">
              <a:off x="2239854" y="2272622"/>
              <a:ext cx="10583" cy="366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4811897A-9D36-48D7-8B3C-DBF716B77F6E}"/>
                </a:ext>
              </a:extLst>
            </p:cNvPr>
            <p:cNvCxnSpPr/>
            <p:nvPr/>
          </p:nvCxnSpPr>
          <p:spPr>
            <a:xfrm flipH="1" flipV="1">
              <a:off x="2084630" y="2309664"/>
              <a:ext cx="40570" cy="3421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03B23BB5-051A-4968-911F-F757C27994AE}"/>
                </a:ext>
              </a:extLst>
            </p:cNvPr>
            <p:cNvCxnSpPr/>
            <p:nvPr/>
          </p:nvCxnSpPr>
          <p:spPr>
            <a:xfrm flipH="1" flipV="1">
              <a:off x="1943517" y="2355525"/>
              <a:ext cx="52917" cy="2963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B3D5D544-1372-4DC4-8A36-31DB75D775A8}"/>
                </a:ext>
              </a:extLst>
            </p:cNvPr>
            <p:cNvCxnSpPr/>
            <p:nvPr/>
          </p:nvCxnSpPr>
          <p:spPr>
            <a:xfrm flipH="1" flipV="1">
              <a:off x="1802405" y="2380219"/>
              <a:ext cx="75849" cy="2716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01DDD45C-0FE5-4952-98D8-A6130C862D65}"/>
                </a:ext>
              </a:extLst>
            </p:cNvPr>
            <p:cNvCxnSpPr/>
            <p:nvPr/>
          </p:nvCxnSpPr>
          <p:spPr>
            <a:xfrm flipH="1" flipV="1">
              <a:off x="1694807" y="2426080"/>
              <a:ext cx="88195" cy="2610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B64DF455-B059-4740-91EF-710C56A5069F}"/>
                </a:ext>
              </a:extLst>
            </p:cNvPr>
            <p:cNvCxnSpPr/>
            <p:nvPr/>
          </p:nvCxnSpPr>
          <p:spPr>
            <a:xfrm flipH="1" flipV="1">
              <a:off x="1594264" y="2477232"/>
              <a:ext cx="89960" cy="2204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3E0924A0-8E15-4E5A-8112-211F8B94FC9B}"/>
                </a:ext>
              </a:extLst>
            </p:cNvPr>
            <p:cNvCxnSpPr/>
            <p:nvPr/>
          </p:nvCxnSpPr>
          <p:spPr>
            <a:xfrm flipH="1" flipV="1">
              <a:off x="1514888" y="2533676"/>
              <a:ext cx="95251" cy="1993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000554FE-0471-435F-97A3-40DDE50AEFBA}"/>
                </a:ext>
              </a:extLst>
            </p:cNvPr>
            <p:cNvCxnSpPr/>
            <p:nvPr/>
          </p:nvCxnSpPr>
          <p:spPr>
            <a:xfrm flipH="1" flipV="1">
              <a:off x="1428456" y="2574246"/>
              <a:ext cx="100543" cy="1763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622D8836-AAE9-44D1-BBA2-742561AB70FE}"/>
                </a:ext>
              </a:extLst>
            </p:cNvPr>
            <p:cNvCxnSpPr/>
            <p:nvPr/>
          </p:nvCxnSpPr>
          <p:spPr>
            <a:xfrm flipH="1" flipV="1">
              <a:off x="1366720" y="2651857"/>
              <a:ext cx="95251" cy="1340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DA9AADBE-635F-4E07-9480-01D61239DDC3}"/>
                </a:ext>
              </a:extLst>
            </p:cNvPr>
            <p:cNvCxnSpPr/>
            <p:nvPr/>
          </p:nvCxnSpPr>
          <p:spPr>
            <a:xfrm flipH="1" flipV="1">
              <a:off x="1304983" y="2699482"/>
              <a:ext cx="111127" cy="1358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C54BCA3A-2BD0-451F-94BE-79AA55F8879A}"/>
                </a:ext>
              </a:extLst>
            </p:cNvPr>
            <p:cNvCxnSpPr/>
            <p:nvPr/>
          </p:nvCxnSpPr>
          <p:spPr>
            <a:xfrm flipH="1" flipV="1">
              <a:off x="1255593" y="2743579"/>
              <a:ext cx="107599" cy="1199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115E56BB-35B8-497B-ABE9-B2906C29233E}"/>
                </a:ext>
              </a:extLst>
            </p:cNvPr>
            <p:cNvCxnSpPr/>
            <p:nvPr/>
          </p:nvCxnSpPr>
          <p:spPr>
            <a:xfrm flipH="1" flipV="1">
              <a:off x="1222079" y="2780620"/>
              <a:ext cx="105835" cy="1075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F2F7E77-1EC9-4623-AC8A-A52C2CC87661}"/>
                </a:ext>
              </a:extLst>
            </p:cNvPr>
            <p:cNvCxnSpPr/>
            <p:nvPr/>
          </p:nvCxnSpPr>
          <p:spPr>
            <a:xfrm flipH="1" flipV="1">
              <a:off x="1177981" y="2815898"/>
              <a:ext cx="105835" cy="917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4CC6B91D-6383-4668-82A7-481500651040}"/>
                </a:ext>
              </a:extLst>
            </p:cNvPr>
            <p:cNvCxnSpPr/>
            <p:nvPr/>
          </p:nvCxnSpPr>
          <p:spPr>
            <a:xfrm>
              <a:off x="3481646" y="4165270"/>
              <a:ext cx="455088" cy="846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21956237-22A7-4408-BC4E-0C9195CD3C34}"/>
                </a:ext>
              </a:extLst>
            </p:cNvPr>
            <p:cNvCxnSpPr/>
            <p:nvPr/>
          </p:nvCxnSpPr>
          <p:spPr>
            <a:xfrm>
              <a:off x="3285852" y="4597421"/>
              <a:ext cx="342198" cy="239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DB3A9E69-23BD-41D3-B7E1-A50962278FC6}"/>
                </a:ext>
              </a:extLst>
            </p:cNvPr>
            <p:cNvCxnSpPr/>
            <p:nvPr/>
          </p:nvCxnSpPr>
          <p:spPr>
            <a:xfrm>
              <a:off x="3127101" y="4777338"/>
              <a:ext cx="308683" cy="2963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5658FAEE-4ECA-4A79-A809-68FC72C01421}"/>
                </a:ext>
              </a:extLst>
            </p:cNvPr>
            <p:cNvCxnSpPr/>
            <p:nvPr/>
          </p:nvCxnSpPr>
          <p:spPr>
            <a:xfrm>
              <a:off x="2954238" y="4911393"/>
              <a:ext cx="224016" cy="3280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9672504E-24E7-4964-A7C5-838EBA225477}"/>
                </a:ext>
              </a:extLst>
            </p:cNvPr>
            <p:cNvCxnSpPr/>
            <p:nvPr/>
          </p:nvCxnSpPr>
          <p:spPr>
            <a:xfrm>
              <a:off x="2769027" y="5029574"/>
              <a:ext cx="149933" cy="34395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55003BFA-8465-4419-B21F-3ECCD5F2940C}"/>
                </a:ext>
              </a:extLst>
            </p:cNvPr>
            <p:cNvCxnSpPr/>
            <p:nvPr/>
          </p:nvCxnSpPr>
          <p:spPr>
            <a:xfrm>
              <a:off x="2589108" y="5086018"/>
              <a:ext cx="75849" cy="3686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D47E8DF2-8379-4107-B33E-73360FAAA036}"/>
                </a:ext>
              </a:extLst>
            </p:cNvPr>
            <p:cNvCxnSpPr/>
            <p:nvPr/>
          </p:nvCxnSpPr>
          <p:spPr>
            <a:xfrm>
              <a:off x="3418145" y="4392811"/>
              <a:ext cx="395116" cy="1887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B81DC23E-EE42-4C49-8BA8-6FE904A8392F}"/>
                </a:ext>
              </a:extLst>
            </p:cNvPr>
            <p:cNvCxnSpPr/>
            <p:nvPr/>
          </p:nvCxnSpPr>
          <p:spPr>
            <a:xfrm>
              <a:off x="2412717" y="5130115"/>
              <a:ext cx="28223" cy="3298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BD3116A3-E347-4B48-8FBE-952C43CD3694}"/>
                </a:ext>
              </a:extLst>
            </p:cNvPr>
            <p:cNvCxnSpPr/>
            <p:nvPr/>
          </p:nvCxnSpPr>
          <p:spPr>
            <a:xfrm flipH="1">
              <a:off x="2239854" y="5144226"/>
              <a:ext cx="8820" cy="3333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873718F8-D71A-4E54-BB48-74FA6E7D441B}"/>
                </a:ext>
              </a:extLst>
            </p:cNvPr>
            <p:cNvCxnSpPr/>
            <p:nvPr/>
          </p:nvCxnSpPr>
          <p:spPr>
            <a:xfrm flipH="1">
              <a:off x="2084630" y="5145990"/>
              <a:ext cx="31750" cy="3016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D8AA7E56-15D9-40BB-9A3B-7F21A98805D5}"/>
                </a:ext>
              </a:extLst>
            </p:cNvPr>
            <p:cNvCxnSpPr/>
            <p:nvPr/>
          </p:nvCxnSpPr>
          <p:spPr>
            <a:xfrm flipH="1">
              <a:off x="1943517" y="5138935"/>
              <a:ext cx="49389" cy="26281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FA70EF49-C01F-49C1-AB83-4790D4931A2E}"/>
                </a:ext>
              </a:extLst>
            </p:cNvPr>
            <p:cNvCxnSpPr/>
            <p:nvPr/>
          </p:nvCxnSpPr>
          <p:spPr>
            <a:xfrm flipH="1">
              <a:off x="1802405" y="5105420"/>
              <a:ext cx="75849" cy="2716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0359BE44-95E3-4F48-A5FF-7259370EE2C4}"/>
                </a:ext>
              </a:extLst>
            </p:cNvPr>
            <p:cNvCxnSpPr/>
            <p:nvPr/>
          </p:nvCxnSpPr>
          <p:spPr>
            <a:xfrm flipH="1">
              <a:off x="1705390" y="5093074"/>
              <a:ext cx="70556" cy="2222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35FD22D1-AFF1-4957-8303-EE7A5E566D3F}"/>
                </a:ext>
              </a:extLst>
            </p:cNvPr>
            <p:cNvCxnSpPr/>
            <p:nvPr/>
          </p:nvCxnSpPr>
          <p:spPr>
            <a:xfrm flipH="1">
              <a:off x="1594264" y="5059559"/>
              <a:ext cx="89960" cy="22048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7BB5312F-A174-495B-B576-21342E6CA79C}"/>
                </a:ext>
              </a:extLst>
            </p:cNvPr>
            <p:cNvCxnSpPr/>
            <p:nvPr/>
          </p:nvCxnSpPr>
          <p:spPr>
            <a:xfrm flipH="1">
              <a:off x="1514888" y="5024281"/>
              <a:ext cx="95251" cy="1993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243439E7-4894-46CF-AB3A-7858150F54AA}"/>
                </a:ext>
              </a:extLst>
            </p:cNvPr>
            <p:cNvCxnSpPr/>
            <p:nvPr/>
          </p:nvCxnSpPr>
          <p:spPr>
            <a:xfrm flipH="1">
              <a:off x="1437276" y="5008407"/>
              <a:ext cx="91723" cy="14463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44F96092-7DC2-4FF7-B7CB-D6E72576F888}"/>
                </a:ext>
              </a:extLst>
            </p:cNvPr>
            <p:cNvCxnSpPr/>
            <p:nvPr/>
          </p:nvCxnSpPr>
          <p:spPr>
            <a:xfrm flipH="1">
              <a:off x="1366720" y="4971365"/>
              <a:ext cx="95251" cy="1340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BB72DC7F-10AF-4483-A1C8-C4E8C35056DD}"/>
                </a:ext>
              </a:extLst>
            </p:cNvPr>
            <p:cNvCxnSpPr/>
            <p:nvPr/>
          </p:nvCxnSpPr>
          <p:spPr>
            <a:xfrm flipH="1">
              <a:off x="1304983" y="4921976"/>
              <a:ext cx="111127" cy="1358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4DCC5E92-E51D-41D5-AB02-9A664F50487F}"/>
                </a:ext>
              </a:extLst>
            </p:cNvPr>
            <p:cNvCxnSpPr/>
            <p:nvPr/>
          </p:nvCxnSpPr>
          <p:spPr>
            <a:xfrm flipH="1">
              <a:off x="1255593" y="4893754"/>
              <a:ext cx="107599" cy="1199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361C5D3E-E9D2-4915-BBA9-241C464B8B06}"/>
                </a:ext>
              </a:extLst>
            </p:cNvPr>
            <p:cNvCxnSpPr/>
            <p:nvPr/>
          </p:nvCxnSpPr>
          <p:spPr>
            <a:xfrm flipH="1">
              <a:off x="1213259" y="4860241"/>
              <a:ext cx="104071" cy="1075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FCC24D9D-386F-408D-995A-1985F8D8F080}"/>
                </a:ext>
              </a:extLst>
            </p:cNvPr>
            <p:cNvCxnSpPr/>
            <p:nvPr/>
          </p:nvCxnSpPr>
          <p:spPr>
            <a:xfrm flipH="1">
              <a:off x="1179746" y="4840837"/>
              <a:ext cx="105835" cy="917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5A4BE944-3219-4B8D-9AE7-34783BCC29AF}"/>
                </a:ext>
              </a:extLst>
            </p:cNvPr>
            <p:cNvSpPr/>
            <p:nvPr/>
          </p:nvSpPr>
          <p:spPr>
            <a:xfrm>
              <a:off x="3726830" y="3689021"/>
              <a:ext cx="49389" cy="47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64B26D51-FD7A-4FED-9124-380FE23EAF3D}"/>
                </a:ext>
              </a:extLst>
            </p:cNvPr>
            <p:cNvSpPr/>
            <p:nvPr/>
          </p:nvSpPr>
          <p:spPr>
            <a:xfrm>
              <a:off x="3649218" y="3380341"/>
              <a:ext cx="49389" cy="47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BFF9A965-051E-49B8-AF10-C4CA3FBE7379}"/>
                </a:ext>
              </a:extLst>
            </p:cNvPr>
            <p:cNvSpPr/>
            <p:nvPr/>
          </p:nvSpPr>
          <p:spPr>
            <a:xfrm>
              <a:off x="3358172" y="2909384"/>
              <a:ext cx="51154" cy="47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4EFB4225-20E0-4658-8021-2FA74CED6B67}"/>
                </a:ext>
              </a:extLst>
            </p:cNvPr>
            <p:cNvSpPr/>
            <p:nvPr/>
          </p:nvSpPr>
          <p:spPr>
            <a:xfrm>
              <a:off x="3155323" y="2732996"/>
              <a:ext cx="51153" cy="493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BC1F4E04-0397-4636-8EEA-A0A8309692CD}"/>
                </a:ext>
              </a:extLst>
            </p:cNvPr>
            <p:cNvSpPr/>
            <p:nvPr/>
          </p:nvSpPr>
          <p:spPr>
            <a:xfrm>
              <a:off x="2933071" y="2595413"/>
              <a:ext cx="49389" cy="493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21" name="Groupe 203">
              <a:extLst>
                <a:ext uri="{FF2B5EF4-FFF2-40B4-BE49-F238E27FC236}">
                  <a16:creationId xmlns:a16="http://schemas.microsoft.com/office/drawing/2014/main" id="{E66D6917-AB23-42C7-A1F7-FC65A0FBDC7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937041" y="4036963"/>
              <a:ext cx="843550" cy="1140926"/>
              <a:chOff x="3834088" y="1651387"/>
              <a:chExt cx="1213379" cy="1699762"/>
            </a:xfrm>
          </p:grpSpPr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B97D62A9-6448-49D0-804C-5120AB74689D}"/>
                  </a:ext>
                </a:extLst>
              </p:cNvPr>
              <p:cNvSpPr/>
              <p:nvPr/>
            </p:nvSpPr>
            <p:spPr>
              <a:xfrm>
                <a:off x="4975210" y="3280877"/>
                <a:ext cx="71043" cy="709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D3754A4F-E5A7-45C3-87DA-B1C6B7144B46}"/>
                  </a:ext>
                </a:extLst>
              </p:cNvPr>
              <p:cNvSpPr/>
              <p:nvPr/>
            </p:nvSpPr>
            <p:spPr>
              <a:xfrm>
                <a:off x="4863571" y="2818375"/>
                <a:ext cx="73579" cy="735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A5D6CB1F-3C28-49FD-B278-03D455E31FC5}"/>
                  </a:ext>
                </a:extLst>
              </p:cNvPr>
              <p:cNvSpPr/>
              <p:nvPr/>
            </p:nvSpPr>
            <p:spPr>
              <a:xfrm>
                <a:off x="4688501" y="2450476"/>
                <a:ext cx="73581" cy="709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E3EE7C44-DB38-424C-A5B7-2048BEA59208}"/>
                  </a:ext>
                </a:extLst>
              </p:cNvPr>
              <p:cNvSpPr/>
              <p:nvPr/>
            </p:nvSpPr>
            <p:spPr>
              <a:xfrm>
                <a:off x="4444926" y="2119366"/>
                <a:ext cx="73581" cy="709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7" name="Ellipse 136">
                <a:extLst>
                  <a:ext uri="{FF2B5EF4-FFF2-40B4-BE49-F238E27FC236}">
                    <a16:creationId xmlns:a16="http://schemas.microsoft.com/office/drawing/2014/main" id="{1A283BD3-6DE6-41C7-98D1-33CACA639C18}"/>
                  </a:ext>
                </a:extLst>
              </p:cNvPr>
              <p:cNvSpPr/>
              <p:nvPr/>
            </p:nvSpPr>
            <p:spPr>
              <a:xfrm>
                <a:off x="4153144" y="1856581"/>
                <a:ext cx="73579" cy="709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63EA61C4-BFBA-4439-9BEA-76271A1D5BF8}"/>
                  </a:ext>
                </a:extLst>
              </p:cNvPr>
              <p:cNvSpPr/>
              <p:nvPr/>
            </p:nvSpPr>
            <p:spPr>
              <a:xfrm>
                <a:off x="3833452" y="1651609"/>
                <a:ext cx="71043" cy="709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193AF324-62AD-4A00-ADCF-66B299A11903}"/>
                </a:ext>
              </a:extLst>
            </p:cNvPr>
            <p:cNvSpPr/>
            <p:nvPr/>
          </p:nvSpPr>
          <p:spPr>
            <a:xfrm>
              <a:off x="3539855" y="3131634"/>
              <a:ext cx="51153" cy="47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D2C98E09-A92E-452E-B392-17FE048DE037}"/>
                </a:ext>
              </a:extLst>
            </p:cNvPr>
            <p:cNvCxnSpPr/>
            <p:nvPr/>
          </p:nvCxnSpPr>
          <p:spPr>
            <a:xfrm flipH="1" flipV="1">
              <a:off x="578252" y="2247927"/>
              <a:ext cx="160516" cy="1340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A5186E7D-FD6A-423A-A003-EAA7AAA6E89B}"/>
                </a:ext>
              </a:extLst>
            </p:cNvPr>
            <p:cNvCxnSpPr/>
            <p:nvPr/>
          </p:nvCxnSpPr>
          <p:spPr>
            <a:xfrm flipH="1" flipV="1">
              <a:off x="539446" y="2304371"/>
              <a:ext cx="123474" cy="952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D9800019-CB31-49AF-9758-6C2802CBD022}"/>
                </a:ext>
              </a:extLst>
            </p:cNvPr>
            <p:cNvCxnSpPr/>
            <p:nvPr/>
          </p:nvCxnSpPr>
          <p:spPr>
            <a:xfrm rot="21420000" flipH="1" flipV="1">
              <a:off x="468890" y="2316719"/>
              <a:ext cx="167572" cy="1393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1B3C283C-0059-4547-A53E-1C606E1DE581}"/>
                </a:ext>
              </a:extLst>
            </p:cNvPr>
            <p:cNvCxnSpPr/>
            <p:nvPr/>
          </p:nvCxnSpPr>
          <p:spPr>
            <a:xfrm flipH="1">
              <a:off x="595891" y="5410573"/>
              <a:ext cx="167572" cy="1516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59BF594E-752A-4EFC-ACF0-EE662A30D92E}"/>
                </a:ext>
              </a:extLst>
            </p:cNvPr>
            <p:cNvCxnSpPr/>
            <p:nvPr/>
          </p:nvCxnSpPr>
          <p:spPr>
            <a:xfrm flipH="1">
              <a:off x="553558" y="5362947"/>
              <a:ext cx="158752" cy="1375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91F28359-6269-4A05-A814-D970D3553520}"/>
                </a:ext>
              </a:extLst>
            </p:cNvPr>
            <p:cNvCxnSpPr/>
            <p:nvPr/>
          </p:nvCxnSpPr>
          <p:spPr>
            <a:xfrm flipH="1">
              <a:off x="518279" y="5304740"/>
              <a:ext cx="144641" cy="1322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3C3C17FB-FAED-4212-B433-0270D7207C03}"/>
                </a:ext>
              </a:extLst>
            </p:cNvPr>
            <p:cNvCxnSpPr/>
            <p:nvPr/>
          </p:nvCxnSpPr>
          <p:spPr>
            <a:xfrm flipH="1">
              <a:off x="484766" y="5283573"/>
              <a:ext cx="111126" cy="952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ZoneTexte 137">
              <a:extLst>
                <a:ext uri="{FF2B5EF4-FFF2-40B4-BE49-F238E27FC236}">
                  <a16:creationId xmlns:a16="http://schemas.microsoft.com/office/drawing/2014/main" id="{16CB8F5C-584B-4FDE-AD16-A0C24C413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17001" y="3649756"/>
              <a:ext cx="1855263" cy="89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1400" i="1" dirty="0">
                  <a:latin typeface="Arial" panose="020B0604020202020204" pitchFamily="34" charset="0"/>
                </a:rPr>
                <a:t>Terre</a:t>
              </a:r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E7122D06-264B-41BC-818D-4D62C5DE48CD}"/>
                </a:ext>
              </a:extLst>
            </p:cNvPr>
            <p:cNvSpPr/>
            <p:nvPr/>
          </p:nvSpPr>
          <p:spPr>
            <a:xfrm>
              <a:off x="4370656" y="2664204"/>
              <a:ext cx="79376" cy="776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E90A1391-9901-423A-BBF2-97D8409DCC60}"/>
                </a:ext>
              </a:extLst>
            </p:cNvPr>
            <p:cNvSpPr/>
            <p:nvPr/>
          </p:nvSpPr>
          <p:spPr>
            <a:xfrm>
              <a:off x="3518688" y="3103412"/>
              <a:ext cx="79375" cy="776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930EA74-D858-4240-82C1-09C399AC6430}"/>
              </a:ext>
            </a:extLst>
          </p:cNvPr>
          <p:cNvSpPr txBox="1"/>
          <p:nvPr/>
        </p:nvSpPr>
        <p:spPr>
          <a:xfrm>
            <a:off x="-228597" y="66334"/>
            <a:ext cx="9871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caractéristiques du modèle d’ionosphère IPIM</a:t>
            </a:r>
          </a:p>
        </p:txBody>
      </p:sp>
      <p:sp>
        <p:nvSpPr>
          <p:cNvPr id="140" name="Espace réservé du numéro de diapositive 139">
            <a:extLst>
              <a:ext uri="{FF2B5EF4-FFF2-40B4-BE49-F238E27FC236}">
                <a16:creationId xmlns:a16="http://schemas.microsoft.com/office/drawing/2014/main" id="{E7D5F885-C2A6-40FE-A676-B2629957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06046"/>
            <a:ext cx="2057400" cy="365125"/>
          </a:xfrm>
        </p:spPr>
        <p:txBody>
          <a:bodyPr/>
          <a:lstStyle/>
          <a:p>
            <a:fld id="{CF0C6048-D917-406B-8C67-2081591E85CA}" type="slidenum">
              <a:rPr lang="fr-FR" smtClean="0"/>
              <a:t>4</a:t>
            </a:fld>
            <a:endParaRPr lang="fr-FR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DCCD019-3BEC-4CDD-9963-90DF4986ED83}"/>
              </a:ext>
            </a:extLst>
          </p:cNvPr>
          <p:cNvSpPr/>
          <p:nvPr/>
        </p:nvSpPr>
        <p:spPr>
          <a:xfrm>
            <a:off x="116266" y="750508"/>
            <a:ext cx="8841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Modèle physique couvrant toutes les latitudes avec résolution des équations de transport le long du champ </a:t>
            </a:r>
            <a:r>
              <a:rPr lang="fr-FR" b="1" dirty="0"/>
              <a:t>B</a:t>
            </a:r>
            <a:r>
              <a:rPr lang="fr-FR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Description 16-moment à moyennes-basses lat.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Description 13-moment à hautes lat.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Couplage entre divers modules : fluide, cinétique, productions, collisions et chimie</a:t>
            </a:r>
          </a:p>
        </p:txBody>
      </p:sp>
    </p:spTree>
    <p:extLst>
      <p:ext uri="{BB962C8B-B14F-4D97-AF65-F5344CB8AC3E}">
        <p14:creationId xmlns:p14="http://schemas.microsoft.com/office/powerpoint/2010/main" val="11253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48680C35-FC2E-4CDA-B499-19E2887C01D5}"/>
              </a:ext>
            </a:extLst>
          </p:cNvPr>
          <p:cNvSpPr/>
          <p:nvPr/>
        </p:nvSpPr>
        <p:spPr>
          <a:xfrm>
            <a:off x="789968" y="215884"/>
            <a:ext cx="75640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Evolutions récentes ou en cours de finalisation d’IPIM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7163225-E6CB-473F-9B76-CD32F9EF2D2F}"/>
              </a:ext>
            </a:extLst>
          </p:cNvPr>
          <p:cNvSpPr/>
          <p:nvPr/>
        </p:nvSpPr>
        <p:spPr>
          <a:xfrm>
            <a:off x="495531" y="1234875"/>
            <a:ext cx="81529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Réécriture et mise à jour du module cinétique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Passage au modèle IGRF (champ </a:t>
            </a:r>
            <a:r>
              <a:rPr lang="fr-FR" b="1" dirty="0"/>
              <a:t>B</a:t>
            </a:r>
            <a:r>
              <a:rPr lang="fr-F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Passage au modèle FISM (flux solaire)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Interfaçage avec sortie du modèle de thermosphère TIEGCM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Amélioration des entrées d’électrodynamique (post-doc Simon Thomas) avec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Implémentation des divers modèles de convection </a:t>
            </a:r>
            <a:r>
              <a:rPr lang="fr-FR" dirty="0" err="1"/>
              <a:t>SuperDARN</a:t>
            </a:r>
            <a:r>
              <a:rPr lang="fr-FR" dirty="0"/>
              <a:t> (avec ou sans assimilation des données)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Implémentation du modèle « </a:t>
            </a:r>
            <a:r>
              <a:rPr lang="fr-FR" dirty="0" err="1"/>
              <a:t>état-de-l’art</a:t>
            </a:r>
            <a:r>
              <a:rPr lang="fr-FR" dirty="0"/>
              <a:t> » de précipitations électroniques OVATION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0000"/>
                </a:solidFill>
              </a:rPr>
              <a:t>Modèle précis, versatile, d’évolution facile</a:t>
            </a:r>
          </a:p>
        </p:txBody>
      </p:sp>
    </p:spTree>
    <p:extLst>
      <p:ext uri="{BB962C8B-B14F-4D97-AF65-F5344CB8AC3E}">
        <p14:creationId xmlns:p14="http://schemas.microsoft.com/office/powerpoint/2010/main" val="8476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BD15F47-5274-431A-BD02-0914E9DD6097}"/>
              </a:ext>
            </a:extLst>
          </p:cNvPr>
          <p:cNvGrpSpPr>
            <a:grpSpLocks noChangeAspect="1"/>
          </p:cNvGrpSpPr>
          <p:nvPr/>
        </p:nvGrpSpPr>
        <p:grpSpPr>
          <a:xfrm>
            <a:off x="4925231" y="783311"/>
            <a:ext cx="4141746" cy="2209092"/>
            <a:chOff x="4165564" y="1848446"/>
            <a:chExt cx="4318071" cy="230313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BBA35A5-88CF-4D25-9F50-ED22D62EA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554"/>
            <a:stretch/>
          </p:blipFill>
          <p:spPr>
            <a:xfrm>
              <a:off x="4165564" y="1848446"/>
              <a:ext cx="2215308" cy="2303139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1A802DE-F1EB-41FC-96D7-683C035E7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0872" y="1973697"/>
              <a:ext cx="2102763" cy="2052636"/>
            </a:xfrm>
            <a:prstGeom prst="rect">
              <a:avLst/>
            </a:prstGeom>
          </p:spPr>
        </p:pic>
      </p:grpSp>
      <p:pic>
        <p:nvPicPr>
          <p:cNvPr id="7" name="image78.png">
            <a:extLst>
              <a:ext uri="{FF2B5EF4-FFF2-40B4-BE49-F238E27FC236}">
                <a16:creationId xmlns:a16="http://schemas.microsoft.com/office/drawing/2014/main" id="{797206D8-C50C-4466-ABE3-8A76AAA60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27" r="1" b="3839"/>
          <a:stretch/>
        </p:blipFill>
        <p:spPr>
          <a:xfrm>
            <a:off x="5251275" y="3351677"/>
            <a:ext cx="2632007" cy="1794497"/>
          </a:xfrm>
          <a:prstGeom prst="rect">
            <a:avLst/>
          </a:prstGeom>
          <a:ln/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035C29E-CC8F-4D90-9DF4-F75D4E84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7279" y="6356351"/>
            <a:ext cx="2057400" cy="365125"/>
          </a:xfrm>
        </p:spPr>
        <p:txBody>
          <a:bodyPr/>
          <a:lstStyle/>
          <a:p>
            <a:fld id="{CF0C6048-D917-406B-8C67-2081591E85CA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A17A44-EAAF-47AE-AB41-80F395083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" y="3373601"/>
            <a:ext cx="4838580" cy="33955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877FDC-2A0C-40B2-8D63-668DB5C44B67}"/>
              </a:ext>
            </a:extLst>
          </p:cNvPr>
          <p:cNvSpPr/>
          <p:nvPr/>
        </p:nvSpPr>
        <p:spPr>
          <a:xfrm>
            <a:off x="193813" y="153138"/>
            <a:ext cx="87563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d’utilisation d’IPIM à moyennes et hautes latitudes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DF3DD-0719-44AE-8ADF-08C42CEFCDF5}"/>
              </a:ext>
            </a:extLst>
          </p:cNvPr>
          <p:cNvSpPr/>
          <p:nvPr/>
        </p:nvSpPr>
        <p:spPr>
          <a:xfrm>
            <a:off x="193813" y="815977"/>
            <a:ext cx="44318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Suivi d’un tube fermé à </a:t>
            </a:r>
            <a:r>
              <a:rPr lang="fr-FR" dirty="0" err="1"/>
              <a:t>moy</a:t>
            </a:r>
            <a:r>
              <a:rPr lang="fr-FR" dirty="0"/>
              <a:t>. latitudes sur un mois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Suivi de tubes ouverts impactés par des variations de convection pdt 24h (arrivée à une position géographique donnée)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Suivi de tubes fermés/ouverts le long de la trajectoire d’un satellite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06D7D7-9E4B-4B89-ADC6-C6C8617FED2E}"/>
              </a:ext>
            </a:extLst>
          </p:cNvPr>
          <p:cNvSpPr txBox="1"/>
          <p:nvPr/>
        </p:nvSpPr>
        <p:spPr>
          <a:xfrm>
            <a:off x="253370" y="3429000"/>
            <a:ext cx="32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8C7333-AC6C-4875-B870-8B31E984DF1E}"/>
              </a:ext>
            </a:extLst>
          </p:cNvPr>
          <p:cNvSpPr txBox="1"/>
          <p:nvPr/>
        </p:nvSpPr>
        <p:spPr>
          <a:xfrm>
            <a:off x="8553368" y="825218"/>
            <a:ext cx="32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②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24608F-5252-4974-A932-C3D6EC79B68B}"/>
              </a:ext>
            </a:extLst>
          </p:cNvPr>
          <p:cNvSpPr txBox="1"/>
          <p:nvPr/>
        </p:nvSpPr>
        <p:spPr>
          <a:xfrm>
            <a:off x="8118786" y="3945119"/>
            <a:ext cx="32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③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42DCDC0-448E-430E-9FAD-EA96E70213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r="2400" b="10947"/>
          <a:stretch/>
        </p:blipFill>
        <p:spPr>
          <a:xfrm>
            <a:off x="4987635" y="4750262"/>
            <a:ext cx="4156365" cy="21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A749D8-F76C-417E-B3F5-858466AD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310525-BCA9-4841-BB8E-767D589EC2CA}"/>
              </a:ext>
            </a:extLst>
          </p:cNvPr>
          <p:cNvSpPr/>
          <p:nvPr/>
        </p:nvSpPr>
        <p:spPr>
          <a:xfrm>
            <a:off x="1080880" y="96768"/>
            <a:ext cx="69822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 de sondage ionosphérique HF : </a:t>
            </a:r>
            <a:r>
              <a:rPr lang="fr-F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ionosondes</a:t>
            </a: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radars HF </a:t>
            </a:r>
            <a:r>
              <a:rPr lang="fr-F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SuperDARN</a:t>
            </a:r>
            <a:endParaRPr lang="fr-F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new_ionosonde.jpg">
            <a:extLst>
              <a:ext uri="{FF2B5EF4-FFF2-40B4-BE49-F238E27FC236}">
                <a16:creationId xmlns:a16="http://schemas.microsoft.com/office/drawing/2014/main" id="{D9FB63B1-28CC-40D8-B73D-73001CDCB5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289" y="1124542"/>
            <a:ext cx="2425148" cy="220958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CD342DC4-9EC2-4CC4-8547-C814340DB774}"/>
              </a:ext>
            </a:extLst>
          </p:cNvPr>
          <p:cNvGrpSpPr/>
          <p:nvPr/>
        </p:nvGrpSpPr>
        <p:grpSpPr>
          <a:xfrm>
            <a:off x="746289" y="3346545"/>
            <a:ext cx="2255503" cy="2106362"/>
            <a:chOff x="5783985" y="3914775"/>
            <a:chExt cx="3366419" cy="2943225"/>
          </a:xfrm>
        </p:grpSpPr>
        <p:pic>
          <p:nvPicPr>
            <p:cNvPr id="13" name="Image 12" descr="img003.gif">
              <a:extLst>
                <a:ext uri="{FF2B5EF4-FFF2-40B4-BE49-F238E27FC236}">
                  <a16:creationId xmlns:a16="http://schemas.microsoft.com/office/drawing/2014/main" id="{DD0BA9D9-AF7F-4CFA-BD63-4EE877E4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25" y="3914775"/>
              <a:ext cx="2771775" cy="2943225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6405A86-AA97-466B-A1DC-90D2FBC62EBC}"/>
                </a:ext>
              </a:extLst>
            </p:cNvPr>
            <p:cNvSpPr txBox="1"/>
            <p:nvPr/>
          </p:nvSpPr>
          <p:spPr>
            <a:xfrm>
              <a:off x="6134100" y="4770120"/>
              <a:ext cx="899160" cy="3870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cs typeface="Arial" pitchFamily="34" charset="0"/>
                </a:rPr>
                <a:t>Pulse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7E3968D-4CA1-4E67-81EC-9E3D58FB59B3}"/>
                </a:ext>
              </a:extLst>
            </p:cNvPr>
            <p:cNvSpPr txBox="1"/>
            <p:nvPr/>
          </p:nvSpPr>
          <p:spPr>
            <a:xfrm>
              <a:off x="5783985" y="6235865"/>
              <a:ext cx="1226821" cy="5160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>
                  <a:cs typeface="Arial" pitchFamily="34" charset="0"/>
                </a:rPr>
                <a:t>antenne émettrice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1BC13F0-C0B9-4DF4-B1DC-86F7255378C8}"/>
                </a:ext>
              </a:extLst>
            </p:cNvPr>
            <p:cNvSpPr txBox="1"/>
            <p:nvPr/>
          </p:nvSpPr>
          <p:spPr>
            <a:xfrm>
              <a:off x="7885483" y="6318332"/>
              <a:ext cx="1264921" cy="5160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>
                  <a:cs typeface="Arial" pitchFamily="34" charset="0"/>
                </a:rPr>
                <a:t>antenne réceptrice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80D6C8A3-9081-42E8-B644-8F7D3CF4E501}"/>
              </a:ext>
            </a:extLst>
          </p:cNvPr>
          <p:cNvSpPr txBox="1"/>
          <p:nvPr/>
        </p:nvSpPr>
        <p:spPr>
          <a:xfrm>
            <a:off x="290449" y="5442968"/>
            <a:ext cx="3685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Sondage HF vertical en fréquence (1-10MHz)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Obtention des altitudes et densités des pics de Région E et F</a:t>
            </a:r>
          </a:p>
        </p:txBody>
      </p:sp>
      <p:pic>
        <p:nvPicPr>
          <p:cNvPr id="18" name="Picture 2" descr="jpv-fig3">
            <a:extLst>
              <a:ext uri="{FF2B5EF4-FFF2-40B4-BE49-F238E27FC236}">
                <a16:creationId xmlns:a16="http://schemas.microsoft.com/office/drawing/2014/main" id="{66CF3D71-223E-48F6-9BEE-C7BA8F37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001"/>
          <a:stretch>
            <a:fillRect/>
          </a:stretch>
        </p:blipFill>
        <p:spPr bwMode="auto">
          <a:xfrm>
            <a:off x="5293978" y="3346545"/>
            <a:ext cx="3411340" cy="1977226"/>
          </a:xfrm>
          <a:prstGeom prst="rect">
            <a:avLst/>
          </a:prstGeom>
          <a:noFill/>
        </p:spPr>
      </p:pic>
      <p:pic>
        <p:nvPicPr>
          <p:cNvPr id="19" name="Picture 5" descr="KER_photo1">
            <a:extLst>
              <a:ext uri="{FF2B5EF4-FFF2-40B4-BE49-F238E27FC236}">
                <a16:creationId xmlns:a16="http://schemas.microsoft.com/office/drawing/2014/main" id="{A324C845-8608-4AE3-84BC-07957B0B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264" y="1210347"/>
            <a:ext cx="3566768" cy="2037970"/>
          </a:xfrm>
          <a:prstGeom prst="rect">
            <a:avLst/>
          </a:prstGeom>
          <a:noFill/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B398C2-1674-4207-8D2E-5530263FCB6F}"/>
              </a:ext>
            </a:extLst>
          </p:cNvPr>
          <p:cNvSpPr txBox="1"/>
          <p:nvPr/>
        </p:nvSpPr>
        <p:spPr>
          <a:xfrm>
            <a:off x="5065514" y="5410619"/>
            <a:ext cx="4323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Sondage HF oblique monofréquence (entre 10 et 18 MHz)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Obtention de la vitesse Doppler du plasma ionosphérique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EB0DAA-F19F-4883-97F6-7776E67794BB}"/>
              </a:ext>
            </a:extLst>
          </p:cNvPr>
          <p:cNvSpPr txBox="1"/>
          <p:nvPr/>
        </p:nvSpPr>
        <p:spPr>
          <a:xfrm>
            <a:off x="5943598" y="2951920"/>
            <a:ext cx="2890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solidFill>
                  <a:schemeClr val="bg1"/>
                </a:solidFill>
              </a:rPr>
              <a:t>Radar français de Kerguelen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40F31E-4129-448D-A7A8-AB53629348B1}"/>
              </a:ext>
            </a:extLst>
          </p:cNvPr>
          <p:cNvSpPr txBox="1"/>
          <p:nvPr/>
        </p:nvSpPr>
        <p:spPr>
          <a:xfrm>
            <a:off x="290449" y="3081948"/>
            <a:ext cx="2890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 err="1"/>
              <a:t>Ionosonde</a:t>
            </a:r>
            <a:r>
              <a:rPr lang="fr-FR" sz="1400" i="1" dirty="0"/>
              <a:t> de </a:t>
            </a:r>
            <a:r>
              <a:rPr lang="fr-FR" sz="1400" i="1" dirty="0" err="1"/>
              <a:t>Longyerbean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3445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EF2C0EC-C085-4E24-AF8C-AE8EF707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1BD10F-A755-4624-86EC-656E99A0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1" y="740899"/>
            <a:ext cx="1995060" cy="2133082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365AF451-D299-4C77-95D7-2711878119B0}"/>
              </a:ext>
            </a:extLst>
          </p:cNvPr>
          <p:cNvGrpSpPr>
            <a:grpSpLocks noChangeAspect="1"/>
          </p:cNvGrpSpPr>
          <p:nvPr/>
        </p:nvGrpSpPr>
        <p:grpSpPr>
          <a:xfrm>
            <a:off x="313309" y="3617412"/>
            <a:ext cx="8377210" cy="3240588"/>
            <a:chOff x="483326" y="1195782"/>
            <a:chExt cx="7903028" cy="3057159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34A1EB2-50A0-41BC-BB61-968A792BE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6" t="35883" r="8285"/>
            <a:stretch/>
          </p:blipFill>
          <p:spPr>
            <a:xfrm>
              <a:off x="483326" y="1195782"/>
              <a:ext cx="7903028" cy="3057159"/>
            </a:xfrm>
            <a:prstGeom prst="rect">
              <a:avLst/>
            </a:prstGeom>
          </p:spPr>
        </p:pic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ECAB798-7C56-4178-8263-4F78C2139F9A}"/>
                </a:ext>
              </a:extLst>
            </p:cNvPr>
            <p:cNvCxnSpPr/>
            <p:nvPr/>
          </p:nvCxnSpPr>
          <p:spPr>
            <a:xfrm rot="5400000" flipV="1">
              <a:off x="2498340" y="2394219"/>
              <a:ext cx="234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9E03A-AC19-42CC-9658-516FB984DD79}"/>
              </a:ext>
            </a:extLst>
          </p:cNvPr>
          <p:cNvSpPr/>
          <p:nvPr/>
        </p:nvSpPr>
        <p:spPr>
          <a:xfrm>
            <a:off x="-27845" y="99050"/>
            <a:ext cx="9059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Modélisation de l’impact des High-Speed </a:t>
            </a:r>
            <a:r>
              <a:rPr lang="fr-F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Streams</a:t>
            </a: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(HSS) avec IPIM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FB837-C48B-4AB4-9307-4C8A3E807A97}"/>
              </a:ext>
            </a:extLst>
          </p:cNvPr>
          <p:cNvSpPr/>
          <p:nvPr/>
        </p:nvSpPr>
        <p:spPr>
          <a:xfrm>
            <a:off x="2341674" y="690884"/>
            <a:ext cx="6225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Collaboration France-Finlande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Impact d’un 1</a:t>
            </a:r>
            <a:r>
              <a:rPr lang="fr-FR" baseline="30000" dirty="0"/>
              <a:t>er</a:t>
            </a:r>
            <a:r>
              <a:rPr lang="fr-FR" dirty="0"/>
              <a:t> HSS (interface vent rapide/vent lent) sur l’ionosphère en été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Ionosondes</a:t>
            </a:r>
            <a:r>
              <a:rPr lang="fr-FR" dirty="0"/>
              <a:t>/EISCAT montrent une diminution du pic de densité de la région F2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Ajustement des entrées d’IPIM (convection et thermosphère)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981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726499-6036-4927-A064-7F5BEE8FD83D}"/>
              </a:ext>
            </a:extLst>
          </p:cNvPr>
          <p:cNvSpPr txBox="1"/>
          <p:nvPr/>
        </p:nvSpPr>
        <p:spPr>
          <a:xfrm>
            <a:off x="937939" y="136524"/>
            <a:ext cx="726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Comparaison entre la simulation IPIM simulation et l’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ionosonde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 de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Sodankylä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9FE05E-936A-4A0F-8E4A-30596120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6048-D917-406B-8C67-2081591E85CA}" type="slidenum">
              <a:rPr lang="fr-FR" smtClean="0"/>
              <a:t>9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044F0-0531-47E7-86BB-8808C1D3A5A9}"/>
              </a:ext>
            </a:extLst>
          </p:cNvPr>
          <p:cNvSpPr/>
          <p:nvPr/>
        </p:nvSpPr>
        <p:spPr>
          <a:xfrm>
            <a:off x="422463" y="3953590"/>
            <a:ext cx="82990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Diminution de la région F2 au profit de la région F1, résultant d'une diminution de la concentration en oxygène atomique neutre 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Renforcement de la convection du plasma, forte augmentation de la température des ions par chauffage Joule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réduction de la région F2 par chimie (extinction durant qq heures)</a:t>
            </a:r>
          </a:p>
          <a:p>
            <a:pPr lvl="1"/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expansion rapide de la thermosphère, entraînant une diminution de la concentration en O et donc du rapport [O]/[N2] (extinction long terme)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C4CCD4A-4B90-4432-B379-3E3603A8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5" y="1411853"/>
            <a:ext cx="6735045" cy="222051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D17564D-1F3B-4F7F-8A24-3DDCA4E97F7C}"/>
              </a:ext>
            </a:extLst>
          </p:cNvPr>
          <p:cNvSpPr txBox="1"/>
          <p:nvPr/>
        </p:nvSpPr>
        <p:spPr>
          <a:xfrm>
            <a:off x="7291850" y="1532388"/>
            <a:ext cx="168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Fréquence critique couche F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601F2D-E3B1-405E-B1D2-F30F85DB4BA2}"/>
              </a:ext>
            </a:extLst>
          </p:cNvPr>
          <p:cNvSpPr txBox="1"/>
          <p:nvPr/>
        </p:nvSpPr>
        <p:spPr>
          <a:xfrm>
            <a:off x="7291850" y="2496698"/>
            <a:ext cx="168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Fréquence critique couche E</a:t>
            </a:r>
          </a:p>
        </p:txBody>
      </p:sp>
    </p:spTree>
    <p:extLst>
      <p:ext uri="{BB962C8B-B14F-4D97-AF65-F5344CB8AC3E}">
        <p14:creationId xmlns:p14="http://schemas.microsoft.com/office/powerpoint/2010/main" val="6246936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1099</Words>
  <Application>Microsoft Office PowerPoint</Application>
  <PresentationFormat>Affichage à l'écran (4:3)</PresentationFormat>
  <Paragraphs>194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amarchaudon</dc:creator>
  <cp:lastModifiedBy>amarchaudon</cp:lastModifiedBy>
  <cp:revision>27</cp:revision>
  <dcterms:created xsi:type="dcterms:W3CDTF">2022-05-15T11:47:27Z</dcterms:created>
  <dcterms:modified xsi:type="dcterms:W3CDTF">2022-05-15T20:29:17Z</dcterms:modified>
</cp:coreProperties>
</file>