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56" r:id="rId1"/>
  </p:sldMasterIdLst>
  <p:notesMasterIdLst>
    <p:notesMasterId r:id="rId18"/>
  </p:notesMasterIdLst>
  <p:sldIdLst>
    <p:sldId id="256" r:id="rId2"/>
    <p:sldId id="262" r:id="rId3"/>
    <p:sldId id="286" r:id="rId4"/>
    <p:sldId id="259" r:id="rId5"/>
    <p:sldId id="296" r:id="rId6"/>
    <p:sldId id="281" r:id="rId7"/>
    <p:sldId id="267" r:id="rId8"/>
    <p:sldId id="287" r:id="rId9"/>
    <p:sldId id="268" r:id="rId10"/>
    <p:sldId id="278" r:id="rId11"/>
    <p:sldId id="297" r:id="rId12"/>
    <p:sldId id="295" r:id="rId13"/>
    <p:sldId id="292" r:id="rId14"/>
    <p:sldId id="290" r:id="rId15"/>
    <p:sldId id="291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as COLOMBAN" initials="LC" lastIdx="41" clrIdx="0">
    <p:extLst>
      <p:ext uri="{19B8F6BF-5375-455C-9EA6-DF929625EA0E}">
        <p15:presenceInfo xmlns:p15="http://schemas.microsoft.com/office/powerpoint/2012/main" userId="fbabaaf8e97d6b6c" providerId="Windows Live"/>
      </p:ext>
    </p:extLst>
  </p:cmAuthor>
  <p:cmAuthor id="2" name="Lucas Colomban" initials="LC" lastIdx="29" clrIdx="1">
    <p:extLst>
      <p:ext uri="{19B8F6BF-5375-455C-9EA6-DF929625EA0E}">
        <p15:presenceInfo xmlns:p15="http://schemas.microsoft.com/office/powerpoint/2012/main" userId="S::o22011841@campus.univ-orleans.fr::5179833c-58d3-4874-9bde-0f1a71041e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CB61"/>
    <a:srgbClr val="073774"/>
    <a:srgbClr val="FFDAB0"/>
    <a:srgbClr val="FFA653"/>
    <a:srgbClr val="FFD9AF"/>
    <a:srgbClr val="FFA554"/>
    <a:srgbClr val="FFA454"/>
    <a:srgbClr val="073773"/>
    <a:srgbClr val="FF0000"/>
    <a:srgbClr val="6C6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79"/>
    <p:restoredTop sz="96327"/>
  </p:normalViewPr>
  <p:slideViewPr>
    <p:cSldViewPr snapToGrid="0" snapToObjects="1">
      <p:cViewPr>
        <p:scale>
          <a:sx n="70" d="100"/>
          <a:sy n="70" d="100"/>
        </p:scale>
        <p:origin x="28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30T11:11:41.907" idx="11">
    <p:pos x="10" y="10"/>
    <p:text>Santolik, et minimum variance</p:text>
    <p:extLst>
      <p:ext uri="{C676402C-5697-4E1C-873F-D02D1690AC5C}">
        <p15:threadingInfo xmlns:p15="http://schemas.microsoft.com/office/powerpoint/2012/main" timeZoneBias="-60"/>
      </p:ext>
    </p:extLst>
  </p:cm>
  <p:cm authorId="2" dt="2021-11-30T11:12:26.368" idx="12">
    <p:pos x="10" y="146"/>
    <p:text>Rajouter Polarisation, planaité, RH ...</p:text>
    <p:extLst>
      <p:ext uri="{C676402C-5697-4E1C-873F-D02D1690AC5C}">
        <p15:threadingInfo xmlns:p15="http://schemas.microsoft.com/office/powerpoint/2012/main" timeZoneBias="-60">
          <p15:parentCm authorId="2" idx="1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28T16:33:33.834" idx="1">
    <p:pos x="5603" y="-81"/>
    <p:text>Parler des cas obliques à 0.85</p:text>
    <p:extLst>
      <p:ext uri="{C676402C-5697-4E1C-873F-D02D1690AC5C}">
        <p15:threadingInfo xmlns:p15="http://schemas.microsoft.com/office/powerpoint/2012/main" timeZoneBias="-60"/>
      </p:ext>
    </p:extLst>
  </p:cm>
  <p:cm authorId="2" dt="2021-11-30T11:14:51.175" idx="13">
    <p:pos x="5603" y="55"/>
    <p:text>2 orbites a dire</p:text>
    <p:extLst>
      <p:ext uri="{C676402C-5697-4E1C-873F-D02D1690AC5C}">
        <p15:threadingInfo xmlns:p15="http://schemas.microsoft.com/office/powerpoint/2012/main" timeZoneBias="-60">
          <p15:parentCm authorId="2" idx="1"/>
        </p15:threadingInfo>
      </p:ext>
    </p:extLst>
  </p:cm>
  <p:cm authorId="2" dt="2021-11-30T11:16:34.136" idx="14">
    <p:pos x="5603" y="191"/>
    <p:text>Et ça varie pas avec les orbites</p:text>
    <p:extLst>
      <p:ext uri="{C676402C-5697-4E1C-873F-D02D1690AC5C}">
        <p15:threadingInfo xmlns:p15="http://schemas.microsoft.com/office/powerpoint/2012/main" timeZoneBias="-60">
          <p15:parentCm authorId="2" idx="1"/>
        </p15:threadingInfo>
      </p:ext>
    </p:extLst>
  </p:cm>
  <p:cm authorId="2" dt="2021-11-30T17:05:22.849" idx="25">
    <p:pos x="5603" y="327"/>
    <p:text>IDL&gt; div_paquet_total
       8799.0000000000000
       9478.0000000000000
       9958.0000000000000
       2671.0000000000000
       4020.0000000000000
       3777.0000000000000
       1623.0000000000000
       1813.0000000000000
       4962.0000000000000
       2278.0000000000000
       1045.0000000000000
IDL&gt; total(div_paquet_total)
       50424.000000000000</p:text>
    <p:extLst>
      <p:ext uri="{C676402C-5697-4E1C-873F-D02D1690AC5C}">
        <p15:threadingInfo xmlns:p15="http://schemas.microsoft.com/office/powerpoint/2012/main" timeZoneBias="-60">
          <p15:parentCm authorId="2" idx="1"/>
        </p15:threadingInfo>
      </p:ext>
    </p:extLst>
  </p:cm>
  <p:cm authorId="2" dt="2021-11-30T17:05:58.670" idx="26">
    <p:pos x="5603" y="463"/>
    <p:text>nmbr_tab
       94806.000000000000
       56615.000000000000
       36403.000000000000
       16323.000000000000
       41440.000000000000
       52548.000000000000
       38183.000000000000
       36709.000000000000
       44393.000000000000
       33988.000000000000
       16977.000000000000</p:text>
    <p:extLst>
      <p:ext uri="{C676402C-5697-4E1C-873F-D02D1690AC5C}">
        <p15:threadingInfo xmlns:p15="http://schemas.microsoft.com/office/powerpoint/2012/main" timeZoneBias="-60">
          <p15:parentCm authorId="2" idx="1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30T11:16:46.176" idx="15">
    <p:pos x="10" y="10"/>
    <p:text>Pareil varie pas avec l'orbite par contre occurence ...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5C477-9BCB-A846-9230-709A0A2C88D0}" type="datetimeFigureOut">
              <a:rPr lang="en-FR" smtClean="0"/>
              <a:t>16/05/2022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C537B-FB5B-F64E-BF9B-88E8941D61C0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0432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8D36-FEAE-B742-97B5-F8D30FB7AFDD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829995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742819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1959412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39353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2261537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719890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9046788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029802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4124370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9626829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1B9E-9122-C449-93B5-AF8893AF2943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6141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2938753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2736181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BDFF-9BEA-1F48-99E1-790C23E9D5CE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9700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E6D3-FC74-8941-B8D6-9119E86AE704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8031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9910803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360A0-3C33-D741-A2DD-42EF73510268}" type="datetime1">
              <a:rPr lang="fr-FR" smtClean="0"/>
              <a:t>16/05/2022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2098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0482B4F-EA2B-BB43-8250-9C1472422DD9}" type="datetime1">
              <a:rPr lang="fr-FR" smtClean="0"/>
              <a:t>16/05/2022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ECEF1-070E-8B40-A44F-5BB62C981C2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6678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7" r:id="rId1"/>
    <p:sldLayoutId id="2147484558" r:id="rId2"/>
    <p:sldLayoutId id="2147484559" r:id="rId3"/>
    <p:sldLayoutId id="2147484560" r:id="rId4"/>
    <p:sldLayoutId id="2147484561" r:id="rId5"/>
    <p:sldLayoutId id="2147484562" r:id="rId6"/>
    <p:sldLayoutId id="2147484563" r:id="rId7"/>
    <p:sldLayoutId id="2147484564" r:id="rId8"/>
    <p:sldLayoutId id="2147484565" r:id="rId9"/>
    <p:sldLayoutId id="2147484566" r:id="rId10"/>
    <p:sldLayoutId id="2147484567" r:id="rId11"/>
    <p:sldLayoutId id="2147484568" r:id="rId12"/>
    <p:sldLayoutId id="2147484569" r:id="rId13"/>
    <p:sldLayoutId id="2147484570" r:id="rId14"/>
    <p:sldLayoutId id="2147484571" r:id="rId15"/>
    <p:sldLayoutId id="2147484572" r:id="rId16"/>
    <p:sldLayoutId id="214748457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FE04-A2C2-0C45-B1C8-29A0F25D3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456" y="667359"/>
            <a:ext cx="9993085" cy="454612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800" dirty="0">
                <a:solidFill>
                  <a:schemeClr val="tx1"/>
                </a:solidFill>
              </a:rPr>
              <a:t>What is the role of whistler waves in shaping the solar wind electron distribution function between 0.17 and 1 AU ?</a:t>
            </a:r>
            <a:br>
              <a:rPr lang="en-GB" dirty="0"/>
            </a:br>
            <a:endParaRPr lang="en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C7BFD-9085-544B-8751-0B4E8500C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774" y="4385600"/>
            <a:ext cx="8302450" cy="1655762"/>
          </a:xfrm>
        </p:spPr>
        <p:txBody>
          <a:bodyPr>
            <a:normAutofit/>
          </a:bodyPr>
          <a:lstStyle/>
          <a:p>
            <a:pPr algn="ctr"/>
            <a:r>
              <a:rPr lang="en-FR" dirty="0"/>
              <a:t>Lucas COLOMBAN </a:t>
            </a:r>
          </a:p>
          <a:p>
            <a:pPr algn="ctr"/>
            <a:r>
              <a:rPr lang="en-GB" i="1" dirty="0"/>
              <a:t>M. Kretzschmar, V. </a:t>
            </a:r>
            <a:r>
              <a:rPr lang="en-GB" i="1" dirty="0" err="1"/>
              <a:t>Krasnoselskikh</a:t>
            </a:r>
            <a:r>
              <a:rPr lang="en-GB" i="1" dirty="0"/>
              <a:t>, C. </a:t>
            </a:r>
            <a:r>
              <a:rPr lang="en-GB" i="1" dirty="0" err="1"/>
              <a:t>Froment</a:t>
            </a:r>
            <a:r>
              <a:rPr lang="en-GB" i="1" dirty="0"/>
              <a:t> , M. </a:t>
            </a:r>
            <a:r>
              <a:rPr lang="en-GB" i="1" dirty="0" err="1"/>
              <a:t>Maksimovic</a:t>
            </a:r>
            <a:r>
              <a:rPr lang="en-GB" i="1" dirty="0"/>
              <a:t>, D. Graham, Y. </a:t>
            </a:r>
            <a:r>
              <a:rPr lang="en-GB" i="1" dirty="0" err="1"/>
              <a:t>Khotyainsev</a:t>
            </a:r>
            <a:r>
              <a:rPr lang="en-GB" i="1" dirty="0"/>
              <a:t>, L. </a:t>
            </a:r>
            <a:r>
              <a:rPr lang="en-GB" i="1" dirty="0" err="1"/>
              <a:t>Berĉiĉ</a:t>
            </a:r>
            <a:r>
              <a:rPr lang="en-GB" i="1" dirty="0"/>
              <a:t>, O. </a:t>
            </a:r>
            <a:r>
              <a:rPr lang="en-GB" i="1" dirty="0" err="1"/>
              <a:t>Agapitov</a:t>
            </a:r>
            <a:r>
              <a:rPr lang="en-GB" i="1" dirty="0"/>
              <a:t>, M. </a:t>
            </a:r>
            <a:r>
              <a:rPr lang="en-GB" i="1" dirty="0" err="1"/>
              <a:t>Berthomier</a:t>
            </a:r>
            <a:r>
              <a:rPr lang="en-GB" i="1" dirty="0"/>
              <a:t>, and T. </a:t>
            </a:r>
            <a:r>
              <a:rPr lang="en-GB" i="1" dirty="0" err="1"/>
              <a:t>Dudok</a:t>
            </a:r>
            <a:r>
              <a:rPr lang="en-GB" i="1" dirty="0"/>
              <a:t> de Wit</a:t>
            </a:r>
            <a:endParaRPr lang="en-GB" dirty="0"/>
          </a:p>
          <a:p>
            <a:endParaRPr lang="en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DBFE8-0ECA-F04B-9CA0-B9B0C0D4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</a:t>
            </a:fld>
            <a:endParaRPr lang="en-FR" dirty="0">
              <a:solidFill>
                <a:schemeClr val="bg1"/>
              </a:solidFill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3581130-F466-4C4F-96A3-CFBC491D0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70" y="5691745"/>
            <a:ext cx="1182130" cy="118213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75E8246-D850-384D-983F-B8C7379E4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t="13567" r="3915"/>
          <a:stretch/>
        </p:blipFill>
        <p:spPr>
          <a:xfrm>
            <a:off x="1" y="5691745"/>
            <a:ext cx="2367572" cy="115021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733E5BE-B9BC-A242-8D4A-FA01A9E4F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018" y="5691745"/>
            <a:ext cx="2196523" cy="12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95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1F57-8388-E846-A2B5-BD9BE9036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6258"/>
            <a:ext cx="11808940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Dependence upon radial distance 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729E7-8F69-6C48-A116-BE4223C0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10</a:t>
            </a:fld>
            <a:endParaRPr lang="en-FR" dirty="0">
              <a:solidFill>
                <a:schemeClr val="bg1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19767A-F11A-024B-B456-C2082973E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481"/>
          <a:stretch/>
        </p:blipFill>
        <p:spPr>
          <a:xfrm>
            <a:off x="15589" y="1159305"/>
            <a:ext cx="5316575" cy="5698695"/>
          </a:xfr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126CFA7A-5012-3A4C-A909-22686D5D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7" b="50195"/>
          <a:stretch/>
        </p:blipFill>
        <p:spPr>
          <a:xfrm>
            <a:off x="6507954" y="1159304"/>
            <a:ext cx="5316575" cy="5698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D86FBC-5BE3-994C-B03D-E1E6A5A07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027" y="1292264"/>
            <a:ext cx="1117224" cy="2481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ECA0EB-81BA-484C-80C8-F10D18563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91" y="1331933"/>
            <a:ext cx="1117224" cy="248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FF9A1-2851-324C-8089-6EAEB461D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799" y="1321354"/>
            <a:ext cx="1010776" cy="345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29CDB9-2324-6A48-8970-FCCA13E3E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823" y="1292264"/>
            <a:ext cx="1010776" cy="33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3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7EE63-A127-C34E-9543-BE1095FB9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3041459"/>
            <a:ext cx="10315538" cy="4195481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>
                <a:solidFill>
                  <a:schemeClr val="accent1"/>
                </a:solidFill>
              </a:rPr>
              <a:t>Calculation of diffusion coefficients</a:t>
            </a:r>
          </a:p>
          <a:p>
            <a:pPr marL="0" indent="0">
              <a:buNone/>
            </a:pP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8882C-2F69-8B4C-A5CA-04D6DE1A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11</a:t>
            </a:fld>
            <a:endParaRPr lang="en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0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E1901-B3BE-614F-9EC8-B2539258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Electron diffusion coefficients</a:t>
            </a:r>
            <a:br>
              <a:rPr lang="en-GB" dirty="0"/>
            </a:b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6F786-6E64-5E4D-B12C-EBA0BB68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12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D207DB-B770-934B-AC8A-08DF3BC6AC3A}"/>
              </a:ext>
            </a:extLst>
          </p:cNvPr>
          <p:cNvSpPr txBox="1"/>
          <p:nvPr/>
        </p:nvSpPr>
        <p:spPr>
          <a:xfrm>
            <a:off x="127396" y="2777329"/>
            <a:ext cx="119372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R" sz="2400" dirty="0"/>
          </a:p>
          <a:p>
            <a:endParaRPr lang="en-FR" sz="2400" dirty="0"/>
          </a:p>
          <a:p>
            <a:endParaRPr lang="en-FR" sz="2400" dirty="0"/>
          </a:p>
          <a:p>
            <a:endParaRPr lang="en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dirty="0"/>
              <a:t>We need : Angle of propagation (θ), amplitude, frequency, direction of propagation (in the plasma frame), plasma parameters (           ,           ,          )</a:t>
            </a:r>
          </a:p>
          <a:p>
            <a:endParaRPr lang="en-FR" sz="2400" dirty="0"/>
          </a:p>
          <a:p>
            <a:endParaRPr lang="en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dirty="0"/>
              <a:t>We calculate          (function of 𝜶) for a given energy (halo and strahl) 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C78E22A4-C7A9-F043-AF45-FF89465DA8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F8C90-24D3-B748-94EE-F3DAC9AF0AB9}"/>
              </a:ext>
            </a:extLst>
          </p:cNvPr>
          <p:cNvSpPr txBox="1"/>
          <p:nvPr/>
        </p:nvSpPr>
        <p:spPr>
          <a:xfrm>
            <a:off x="3575198" y="989804"/>
            <a:ext cx="7088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      :  Pitch angle (𝜶) diffusion coefficient (radian</a:t>
            </a:r>
            <a:r>
              <a:rPr lang="en-GB" sz="2400" b="1" baseline="30000" dirty="0">
                <a:solidFill>
                  <a:srgbClr val="FF0000"/>
                </a:solidFill>
              </a:rPr>
              <a:t>2</a:t>
            </a:r>
            <a:r>
              <a:rPr lang="en-GB" sz="2400" b="1" dirty="0">
                <a:solidFill>
                  <a:srgbClr val="FF0000"/>
                </a:solidFill>
              </a:rPr>
              <a:t>/s)        ability of the wave to diffuse an electron at a given 𝜶</a:t>
            </a:r>
            <a:endParaRPr lang="en-FR" sz="2400" b="1" dirty="0">
              <a:solidFill>
                <a:srgbClr val="FF0000"/>
              </a:solidFill>
            </a:endParaRPr>
          </a:p>
        </p:txBody>
      </p:sp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F7AA75CA-D657-7B44-B80F-9A02B9CEC7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20" t="42731" r="28429" b="24861"/>
          <a:stretch/>
        </p:blipFill>
        <p:spPr>
          <a:xfrm>
            <a:off x="3737560" y="920900"/>
            <a:ext cx="498292" cy="475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5A289-A2B6-684D-A250-898156CD9935}"/>
              </a:ext>
            </a:extLst>
          </p:cNvPr>
          <p:cNvSpPr txBox="1"/>
          <p:nvPr/>
        </p:nvSpPr>
        <p:spPr>
          <a:xfrm>
            <a:off x="-91005" y="1006102"/>
            <a:ext cx="477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/>
              <a:t>Quasilinear theory</a:t>
            </a: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17875094-3C46-CD41-899F-BDB19A450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00" t="33834" r="28429" b="24861"/>
          <a:stretch/>
        </p:blipFill>
        <p:spPr>
          <a:xfrm>
            <a:off x="2497046" y="5505231"/>
            <a:ext cx="659570" cy="693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F7BA3D-157C-9940-83F3-2F05E2CD5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29"/>
          <a:stretch/>
        </p:blipFill>
        <p:spPr>
          <a:xfrm>
            <a:off x="0" y="2563045"/>
            <a:ext cx="4994092" cy="813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CE2490-7C75-7140-BB1A-6DEE8B07F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9" t="43804" r="32366" b="5072"/>
          <a:stretch/>
        </p:blipFill>
        <p:spPr>
          <a:xfrm>
            <a:off x="4931754" y="2566427"/>
            <a:ext cx="2160858" cy="813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D621B-581D-0549-9C49-2B5451148CDC}"/>
              </a:ext>
            </a:extLst>
          </p:cNvPr>
          <p:cNvSpPr txBox="1"/>
          <p:nvPr/>
        </p:nvSpPr>
        <p:spPr>
          <a:xfrm>
            <a:off x="61856" y="1376839"/>
            <a:ext cx="2165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(Kennel Engellman 1966 )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C179D-2271-F14D-B8FD-E52ECECDA1F5}"/>
              </a:ext>
            </a:extLst>
          </p:cNvPr>
          <p:cNvSpPr txBox="1"/>
          <p:nvPr/>
        </p:nvSpPr>
        <p:spPr>
          <a:xfrm>
            <a:off x="0" y="3396734"/>
            <a:ext cx="8206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(Lyons 1974b, Horne 2003,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Glauert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nd Horne 2005, A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temyev et al 2012 )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7B22B3-118E-C145-8371-851BFECCB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57" b="10292"/>
          <a:stretch/>
        </p:blipFill>
        <p:spPr>
          <a:xfrm>
            <a:off x="8083202" y="2566427"/>
            <a:ext cx="3461313" cy="810212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39B31A6E-D47B-F145-993C-0B51FA0AB6BB}"/>
              </a:ext>
            </a:extLst>
          </p:cNvPr>
          <p:cNvSpPr/>
          <p:nvPr/>
        </p:nvSpPr>
        <p:spPr>
          <a:xfrm rot="16200000">
            <a:off x="5563838" y="1371930"/>
            <a:ext cx="323448" cy="436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708438-9F93-4B4B-B843-CB16C94A5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344" y="4689150"/>
            <a:ext cx="762000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CCBEDD-C387-D048-B5CB-EFB2D8DF6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0237" y="4689150"/>
            <a:ext cx="736600" cy="317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76544E-08E5-3B4E-90FC-5D7F9F1DF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6758" y="4689150"/>
            <a:ext cx="83608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12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5B8CEA-C32A-2B40-937C-418E432B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8611"/>
            <a:ext cx="8722612" cy="5439389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D4FE2E-1EDE-534B-AF8B-F499C325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820" y="-1257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Local</a:t>
            </a:r>
            <a:r>
              <a:rPr lang="en-GB" dirty="0">
                <a:solidFill>
                  <a:schemeClr val="tx1"/>
                </a:solidFill>
              </a:rPr>
              <a:t> diffusion coefficients</a:t>
            </a:r>
            <a:br>
              <a:rPr lang="en-GB" dirty="0"/>
            </a:b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BBED1-BFFE-8349-AC7A-8FAA172F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780" y="662781"/>
            <a:ext cx="683339" cy="365125"/>
          </a:xfrm>
        </p:spPr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13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D0C653-E135-0E46-9080-55261EEE0FFB}"/>
              </a:ext>
            </a:extLst>
          </p:cNvPr>
          <p:cNvSpPr txBox="1"/>
          <p:nvPr/>
        </p:nvSpPr>
        <p:spPr>
          <a:xfrm>
            <a:off x="8722612" y="1418611"/>
            <a:ext cx="34215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Very low scattering of </a:t>
            </a:r>
            <a:r>
              <a:rPr lang="en-GB" sz="2400" dirty="0" err="1"/>
              <a:t>strahl</a:t>
            </a:r>
            <a:r>
              <a:rPr lang="en-GB" sz="2400" dirty="0"/>
              <a:t> electrons by anti-sunward aligned whistler</a:t>
            </a:r>
          </a:p>
          <a:p>
            <a:endParaRPr lang="en-GB" sz="2400" dirty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Strong scattering of halo electrons</a:t>
            </a:r>
          </a:p>
          <a:p>
            <a:endParaRPr lang="en-GB" sz="2400" dirty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Wave amplitude is an important parameter </a:t>
            </a:r>
            <a:r>
              <a:rPr lang="en-FR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6F63AE-44FC-3844-B556-B67ED962DDBA}"/>
              </a:ext>
            </a:extLst>
          </p:cNvPr>
          <p:cNvSpPr txBox="1"/>
          <p:nvPr/>
        </p:nvSpPr>
        <p:spPr>
          <a:xfrm>
            <a:off x="1488335" y="1027906"/>
            <a:ext cx="240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</a:t>
            </a:r>
            <a:r>
              <a:rPr lang="en-FR" dirty="0"/>
              <a:t> [0-30°] (aligned)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6CE621-1321-4F4C-9045-263CFCDE5DF7}"/>
              </a:ext>
            </a:extLst>
          </p:cNvPr>
          <p:cNvSpPr txBox="1"/>
          <p:nvPr/>
        </p:nvSpPr>
        <p:spPr>
          <a:xfrm>
            <a:off x="5709267" y="1015169"/>
            <a:ext cx="301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</a:t>
            </a:r>
            <a:r>
              <a:rPr lang="el-GR" dirty="0"/>
              <a:t>Θ </a:t>
            </a:r>
            <a:r>
              <a:rPr lang="fr-FR" dirty="0"/>
              <a:t> [</a:t>
            </a:r>
            <a:r>
              <a:rPr lang="en-FR" dirty="0"/>
              <a:t>30-90°] (oblique)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95EB2-6890-6E4E-9335-87728651452D}"/>
              </a:ext>
            </a:extLst>
          </p:cNvPr>
          <p:cNvSpPr txBox="1"/>
          <p:nvPr/>
        </p:nvSpPr>
        <p:spPr>
          <a:xfrm>
            <a:off x="-24382" y="662781"/>
            <a:ext cx="961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dirty="0"/>
              <a:t>By </a:t>
            </a:r>
            <a:r>
              <a:rPr lang="en-FR" b="1" u="sng" dirty="0"/>
              <a:t>anti sunward </a:t>
            </a:r>
            <a:r>
              <a:rPr lang="en-FR" b="1" dirty="0"/>
              <a:t>whistlers (average parameters between 0.5 and 1 AU)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4EB449-28D6-9C42-B7D4-DDF04AEACD4E}"/>
              </a:ext>
            </a:extLst>
          </p:cNvPr>
          <p:cNvSpPr txBox="1"/>
          <p:nvPr/>
        </p:nvSpPr>
        <p:spPr>
          <a:xfrm>
            <a:off x="1097280" y="1988344"/>
            <a:ext cx="265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A653"/>
                </a:solidFill>
              </a:rPr>
              <a:t>the 20% more intense</a:t>
            </a:r>
          </a:p>
          <a:p>
            <a:r>
              <a:rPr lang="en-GB" sz="2000" b="1" dirty="0">
                <a:solidFill>
                  <a:srgbClr val="FFDAB0"/>
                </a:solidFill>
              </a:rPr>
              <a:t>the remaining 80%</a:t>
            </a:r>
            <a:endParaRPr lang="en-FR" sz="2000" b="1" dirty="0">
              <a:solidFill>
                <a:srgbClr val="FFDAB0"/>
              </a:solidFill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3E8A07C6-3153-D84B-8D94-695AFD99E8E2}"/>
              </a:ext>
            </a:extLst>
          </p:cNvPr>
          <p:cNvSpPr/>
          <p:nvPr/>
        </p:nvSpPr>
        <p:spPr>
          <a:xfrm rot="16200000">
            <a:off x="1059487" y="5477606"/>
            <a:ext cx="485330" cy="590310"/>
          </a:xfrm>
          <a:prstGeom prst="leftBrace">
            <a:avLst>
              <a:gd name="adj1" fmla="val 8333"/>
              <a:gd name="adj2" fmla="val 51961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3896C488-FF65-184A-B683-CAFFE14C7221}"/>
              </a:ext>
            </a:extLst>
          </p:cNvPr>
          <p:cNvSpPr/>
          <p:nvPr/>
        </p:nvSpPr>
        <p:spPr>
          <a:xfrm rot="5400000">
            <a:off x="2807359" y="4090349"/>
            <a:ext cx="303704" cy="2651761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81309B-282A-A944-B581-E716A6ACCAD9}"/>
              </a:ext>
            </a:extLst>
          </p:cNvPr>
          <p:cNvSpPr txBox="1"/>
          <p:nvPr/>
        </p:nvSpPr>
        <p:spPr>
          <a:xfrm>
            <a:off x="779110" y="6015426"/>
            <a:ext cx="1046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200" dirty="0">
                <a:solidFill>
                  <a:srgbClr val="073774"/>
                </a:solidFill>
              </a:rPr>
              <a:t>Strahl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DEDFD0-E464-A842-A36F-FB8F852E1E32}"/>
              </a:ext>
            </a:extLst>
          </p:cNvPr>
          <p:cNvSpPr txBox="1"/>
          <p:nvPr/>
        </p:nvSpPr>
        <p:spPr>
          <a:xfrm>
            <a:off x="2436169" y="4833490"/>
            <a:ext cx="1046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200" dirty="0">
                <a:solidFill>
                  <a:srgbClr val="7BCB61"/>
                </a:solidFill>
              </a:rPr>
              <a:t>Halo</a:t>
            </a:r>
          </a:p>
        </p:txBody>
      </p:sp>
    </p:spTree>
    <p:extLst>
      <p:ext uri="{BB962C8B-B14F-4D97-AF65-F5344CB8AC3E}">
        <p14:creationId xmlns:p14="http://schemas.microsoft.com/office/powerpoint/2010/main" val="6194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331F9B5-E253-404F-B06E-DB43DAD72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70" b="1601"/>
          <a:stretch/>
        </p:blipFill>
        <p:spPr>
          <a:xfrm>
            <a:off x="0" y="1359145"/>
            <a:ext cx="8849359" cy="549885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7E0273-E474-AB4A-86BE-5AF3D3DE4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791" y="-1142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Integrated</a:t>
            </a:r>
            <a:r>
              <a:rPr lang="en-GB" dirty="0">
                <a:solidFill>
                  <a:schemeClr val="tx1"/>
                </a:solidFill>
              </a:rPr>
              <a:t> diffusion coefficients</a:t>
            </a:r>
            <a:br>
              <a:rPr lang="en-GB" dirty="0"/>
            </a:b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15390-D142-6347-97C0-6C30FE8B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14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E92CD-EDE1-FE44-ABDA-E657D504C4B9}"/>
              </a:ext>
            </a:extLst>
          </p:cNvPr>
          <p:cNvSpPr txBox="1"/>
          <p:nvPr/>
        </p:nvSpPr>
        <p:spPr>
          <a:xfrm>
            <a:off x="8803038" y="1746883"/>
            <a:ext cx="33889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Too small proportion of obliques to scatter the </a:t>
            </a:r>
            <a:r>
              <a:rPr lang="en-GB" sz="2400" dirty="0" err="1"/>
              <a:t>strahl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Important scattering of halo electrons by the aligned ones</a:t>
            </a:r>
            <a:endParaRPr lang="en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7F361-B58F-E945-BEB5-3FFEA196E618}"/>
              </a:ext>
            </a:extLst>
          </p:cNvPr>
          <p:cNvSpPr txBox="1"/>
          <p:nvPr/>
        </p:nvSpPr>
        <p:spPr>
          <a:xfrm>
            <a:off x="1323130" y="994823"/>
            <a:ext cx="232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</a:t>
            </a:r>
            <a:r>
              <a:rPr lang="en-FR" dirty="0"/>
              <a:t> [0-30°] (aligned)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12864-A983-D24B-ADDD-30E680164C28}"/>
              </a:ext>
            </a:extLst>
          </p:cNvPr>
          <p:cNvSpPr txBox="1"/>
          <p:nvPr/>
        </p:nvSpPr>
        <p:spPr>
          <a:xfrm>
            <a:off x="5837835" y="994823"/>
            <a:ext cx="232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 </a:t>
            </a:r>
            <a:r>
              <a:rPr lang="fr-FR" dirty="0"/>
              <a:t> [</a:t>
            </a:r>
            <a:r>
              <a:rPr lang="en-FR" dirty="0"/>
              <a:t>30-90°] (oblique)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A5017AC8-0D44-0946-A1E2-25B3DD68B9D2}"/>
              </a:ext>
            </a:extLst>
          </p:cNvPr>
          <p:cNvSpPr/>
          <p:nvPr/>
        </p:nvSpPr>
        <p:spPr>
          <a:xfrm rot="16200000">
            <a:off x="962242" y="5561131"/>
            <a:ext cx="528361" cy="62815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514A33AA-8274-1D4F-967A-2BCC8DE3F680}"/>
              </a:ext>
            </a:extLst>
          </p:cNvPr>
          <p:cNvSpPr/>
          <p:nvPr/>
        </p:nvSpPr>
        <p:spPr>
          <a:xfrm rot="5400000">
            <a:off x="2690337" y="4030305"/>
            <a:ext cx="430887" cy="2730560"/>
          </a:xfrm>
          <a:prstGeom prst="lef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75DE7-7098-5947-BF3E-BC68A45E933B}"/>
              </a:ext>
            </a:extLst>
          </p:cNvPr>
          <p:cNvSpPr txBox="1"/>
          <p:nvPr/>
        </p:nvSpPr>
        <p:spPr>
          <a:xfrm>
            <a:off x="726574" y="6069942"/>
            <a:ext cx="1046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200" dirty="0">
                <a:solidFill>
                  <a:srgbClr val="073774"/>
                </a:solidFill>
              </a:rPr>
              <a:t>Strahl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E52A1-2DAE-2C46-B686-663D7E1D6206}"/>
              </a:ext>
            </a:extLst>
          </p:cNvPr>
          <p:cNvSpPr txBox="1"/>
          <p:nvPr/>
        </p:nvSpPr>
        <p:spPr>
          <a:xfrm>
            <a:off x="2486509" y="4656513"/>
            <a:ext cx="1046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200" dirty="0">
                <a:solidFill>
                  <a:srgbClr val="7BCB61"/>
                </a:solidFill>
              </a:rPr>
              <a:t>Halo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71765-7D9C-D046-8833-FF8263915D92}"/>
              </a:ext>
            </a:extLst>
          </p:cNvPr>
          <p:cNvSpPr txBox="1"/>
          <p:nvPr/>
        </p:nvSpPr>
        <p:spPr>
          <a:xfrm>
            <a:off x="912344" y="3455043"/>
            <a:ext cx="48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6°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A5A91-BE68-7E4D-B797-D9B6DF0BB584}"/>
              </a:ext>
            </a:extLst>
          </p:cNvPr>
          <p:cNvSpPr txBox="1"/>
          <p:nvPr/>
        </p:nvSpPr>
        <p:spPr>
          <a:xfrm>
            <a:off x="5314918" y="3429000"/>
            <a:ext cx="48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6°</a:t>
            </a:r>
          </a:p>
        </p:txBody>
      </p:sp>
    </p:spTree>
    <p:extLst>
      <p:ext uri="{BB962C8B-B14F-4D97-AF65-F5344CB8AC3E}">
        <p14:creationId xmlns:p14="http://schemas.microsoft.com/office/powerpoint/2010/main" val="3140486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06D42F-47E8-A744-9781-56EA112F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155575"/>
            <a:ext cx="8596312" cy="13208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Diffusion coefficients (with Parker Solar Probe)</a:t>
            </a:r>
            <a:br>
              <a:rPr lang="en-GB" dirty="0"/>
            </a:b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A005A-3EDB-6F47-89B0-B1291231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15</a:t>
            </a:fld>
            <a:endParaRPr lang="en-FR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D1F40F-5EB6-9345-84E1-D337259AD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5" b="30000"/>
          <a:stretch/>
        </p:blipFill>
        <p:spPr>
          <a:xfrm>
            <a:off x="-1073" y="4214878"/>
            <a:ext cx="6448091" cy="1333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FAB4F-6F80-B945-81B4-85656B399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2" b="61781"/>
          <a:stretch/>
        </p:blipFill>
        <p:spPr>
          <a:xfrm>
            <a:off x="0" y="1476375"/>
            <a:ext cx="6448091" cy="270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2D9341-AB24-A645-BC84-703161E65A99}"/>
              </a:ext>
            </a:extLst>
          </p:cNvPr>
          <p:cNvSpPr txBox="1"/>
          <p:nvPr/>
        </p:nvSpPr>
        <p:spPr>
          <a:xfrm>
            <a:off x="2070124" y="5879713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sz="1800" i="1" dirty="0"/>
              <a:t>Cattell et al 2021</a:t>
            </a:r>
            <a:endParaRPr lang="en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3AD13-3C04-B749-9770-124E9AC95082}"/>
              </a:ext>
            </a:extLst>
          </p:cNvPr>
          <p:cNvSpPr txBox="1"/>
          <p:nvPr/>
        </p:nvSpPr>
        <p:spPr>
          <a:xfrm>
            <a:off x="3816371" y="968544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/>
              <a:t>Sunward cases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02CCA-E58A-8F41-94DF-890A52975CD1}"/>
              </a:ext>
            </a:extLst>
          </p:cNvPr>
          <p:cNvSpPr txBox="1"/>
          <p:nvPr/>
        </p:nvSpPr>
        <p:spPr>
          <a:xfrm>
            <a:off x="-69394" y="6344753"/>
            <a:ext cx="1100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Quasi parallel sunward whistlers can diffuse </a:t>
            </a:r>
            <a:r>
              <a:rPr lang="en-GB" sz="2400" b="1" dirty="0" err="1"/>
              <a:t>strahl</a:t>
            </a:r>
            <a:r>
              <a:rPr lang="en-GB" sz="2400" b="1" dirty="0"/>
              <a:t> effectively !!</a:t>
            </a:r>
            <a:endParaRPr lang="en-FR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B08017-3337-A047-8835-DD595A386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535" y="1430209"/>
            <a:ext cx="4307592" cy="43295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22A8F-8898-6C41-A1EA-7C240E33551C}"/>
              </a:ext>
            </a:extLst>
          </p:cNvPr>
          <p:cNvSpPr/>
          <p:nvPr/>
        </p:nvSpPr>
        <p:spPr>
          <a:xfrm>
            <a:off x="483677" y="4453200"/>
            <a:ext cx="45719" cy="2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BB31C3-C7B6-4E4A-A132-F71DD1FDE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1" t="-1769" r="20595" b="10253"/>
          <a:stretch/>
        </p:blipFill>
        <p:spPr>
          <a:xfrm>
            <a:off x="497972" y="4962665"/>
            <a:ext cx="45719" cy="1598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3FA625-AF1A-CB41-83F6-7B92DE80F2B8}"/>
              </a:ext>
            </a:extLst>
          </p:cNvPr>
          <p:cNvSpPr/>
          <p:nvPr/>
        </p:nvSpPr>
        <p:spPr>
          <a:xfrm>
            <a:off x="613359" y="5300675"/>
            <a:ext cx="45719" cy="20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283F0-06B3-9D41-B43D-A112CE10699F}"/>
              </a:ext>
            </a:extLst>
          </p:cNvPr>
          <p:cNvSpPr/>
          <p:nvPr/>
        </p:nvSpPr>
        <p:spPr>
          <a:xfrm>
            <a:off x="90152" y="1769806"/>
            <a:ext cx="251137" cy="16591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D4115C-3E33-1544-A179-5F2A756DBAE1}"/>
              </a:ext>
            </a:extLst>
          </p:cNvPr>
          <p:cNvSpPr/>
          <p:nvPr/>
        </p:nvSpPr>
        <p:spPr>
          <a:xfrm>
            <a:off x="45719" y="4453200"/>
            <a:ext cx="432001" cy="5993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36D01-8219-E34B-837F-BE637F559A00}"/>
              </a:ext>
            </a:extLst>
          </p:cNvPr>
          <p:cNvSpPr txBox="1"/>
          <p:nvPr/>
        </p:nvSpPr>
        <p:spPr>
          <a:xfrm>
            <a:off x="-69394" y="4454576"/>
            <a:ext cx="64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dirty="0"/>
              <a:t>Picth angle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E1B09E-BDFA-364B-BDF5-5FBAD0B39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23" y="5525819"/>
            <a:ext cx="5691346" cy="2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4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27A6-CA9A-004D-87CC-638823A6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5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Conclusion</a:t>
            </a:r>
            <a:endParaRPr lang="en-FR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941E2-0D04-3E41-A98E-4D53E56A2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8559"/>
            <a:ext cx="10820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58F77-F1E9-524A-B443-A1E131CD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16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3E024-E188-6D48-9C3B-94BFB3AA23A9}"/>
              </a:ext>
            </a:extLst>
          </p:cNvPr>
          <p:cNvSpPr txBox="1"/>
          <p:nvPr/>
        </p:nvSpPr>
        <p:spPr>
          <a:xfrm>
            <a:off x="212830" y="988559"/>
            <a:ext cx="117663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R" sz="2400" dirty="0"/>
          </a:p>
          <a:p>
            <a:r>
              <a:rPr lang="en-FR" sz="2400" b="1" dirty="0">
                <a:solidFill>
                  <a:schemeClr val="accent1"/>
                </a:solidFill>
              </a:rPr>
              <a:t>Sufficient number of quasi parralel anti-sunward whistler to diffuse halo</a:t>
            </a:r>
            <a:r>
              <a:rPr lang="en-FR" sz="2400" b="1" dirty="0"/>
              <a:t> </a:t>
            </a:r>
            <a:r>
              <a:rPr lang="en-FR" sz="2400" b="1" dirty="0">
                <a:solidFill>
                  <a:schemeClr val="accent1"/>
                </a:solidFill>
              </a:rPr>
              <a:t>electrons</a:t>
            </a:r>
          </a:p>
          <a:p>
            <a:endParaRPr lang="en-FR" sz="2400" dirty="0"/>
          </a:p>
          <a:p>
            <a:r>
              <a:rPr lang="en-FR" sz="2400" b="1" dirty="0">
                <a:solidFill>
                  <a:schemeClr val="accent1"/>
                </a:solidFill>
              </a:rPr>
              <a:t>A sunward whistler can diffuse the strahl </a:t>
            </a:r>
            <a:r>
              <a:rPr lang="en-GB" sz="2400" b="1" dirty="0">
                <a:solidFill>
                  <a:schemeClr val="accent1"/>
                </a:solidFill>
              </a:rPr>
              <a:t>effectively</a:t>
            </a:r>
            <a:r>
              <a:rPr lang="en-FR" sz="2400" dirty="0"/>
              <a:t>, how many of them ? </a:t>
            </a:r>
          </a:p>
          <a:p>
            <a:endParaRPr lang="en-FR" sz="2400" dirty="0"/>
          </a:p>
          <a:p>
            <a:r>
              <a:rPr lang="en-FR" sz="2400" dirty="0"/>
              <a:t>Angular diffusion by </a:t>
            </a:r>
            <a:r>
              <a:rPr lang="en-FR" sz="2400" b="1" dirty="0">
                <a:solidFill>
                  <a:schemeClr val="accent1"/>
                </a:solidFill>
              </a:rPr>
              <a:t>oblique whistler </a:t>
            </a:r>
            <a:r>
              <a:rPr lang="en-FR" sz="2400" dirty="0"/>
              <a:t>of the strahl is possible but it seems </a:t>
            </a:r>
            <a:r>
              <a:rPr lang="en-GB" sz="2400" dirty="0"/>
              <a:t>that they are </a:t>
            </a:r>
            <a:r>
              <a:rPr lang="en-GB" sz="2400" b="1" dirty="0">
                <a:solidFill>
                  <a:schemeClr val="accent1"/>
                </a:solidFill>
              </a:rPr>
              <a:t>not present enough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/>
              <a:t>to have an important impact </a:t>
            </a:r>
          </a:p>
          <a:p>
            <a:endParaRPr lang="en-GB" sz="2400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CE7E4-2627-0C4B-A652-B95F582FA4C2}"/>
              </a:ext>
            </a:extLst>
          </p:cNvPr>
          <p:cNvSpPr txBox="1"/>
          <p:nvPr/>
        </p:nvSpPr>
        <p:spPr>
          <a:xfrm>
            <a:off x="212830" y="4330079"/>
            <a:ext cx="11979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FR" sz="2800" b="1" dirty="0"/>
              <a:t>The sunward and anti sunward quasi </a:t>
            </a:r>
            <a:r>
              <a:rPr lang="en-GB" sz="2800" b="1" dirty="0"/>
              <a:t>parallel</a:t>
            </a:r>
            <a:r>
              <a:rPr lang="en-FR" sz="2800" b="1" dirty="0"/>
              <a:t> whistlers may </a:t>
            </a:r>
            <a:r>
              <a:rPr lang="en-GB" sz="2800" b="1" dirty="0"/>
              <a:t>play an important role in the evolution of heat flux</a:t>
            </a:r>
          </a:p>
          <a:p>
            <a:endParaRPr lang="en-GB" sz="28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b="1" dirty="0"/>
              <a:t>The evolution of the </a:t>
            </a:r>
            <a:r>
              <a:rPr lang="en-GB" sz="2800" b="1" dirty="0" err="1"/>
              <a:t>strahl</a:t>
            </a:r>
            <a:r>
              <a:rPr lang="en-GB" sz="2800" b="1" dirty="0"/>
              <a:t> and halo fractions may comes more from sunward whistlers than from obliques </a:t>
            </a:r>
            <a:endParaRPr lang="en-FR" sz="2800" b="1" dirty="0"/>
          </a:p>
        </p:txBody>
      </p:sp>
    </p:spTree>
    <p:extLst>
      <p:ext uri="{BB962C8B-B14F-4D97-AF65-F5344CB8AC3E}">
        <p14:creationId xmlns:p14="http://schemas.microsoft.com/office/powerpoint/2010/main" val="2179669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A0AE77-444E-2245-B601-3300B2A70AE9}"/>
              </a:ext>
            </a:extLst>
          </p:cNvPr>
          <p:cNvSpPr txBox="1"/>
          <p:nvPr/>
        </p:nvSpPr>
        <p:spPr>
          <a:xfrm>
            <a:off x="-111647" y="-172014"/>
            <a:ext cx="10231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Solar wind electron distribution function</a:t>
            </a:r>
            <a:endParaRPr lang="en-FR" sz="4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82C6D-9831-AF43-8F68-54EEA22B3E41}"/>
              </a:ext>
            </a:extLst>
          </p:cNvPr>
          <p:cNvSpPr txBox="1"/>
          <p:nvPr/>
        </p:nvSpPr>
        <p:spPr>
          <a:xfrm>
            <a:off x="382058" y="1166842"/>
            <a:ext cx="1214175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marL="457200" indent="-457200">
              <a:buFont typeface="+mj-lt"/>
              <a:buAutoNum type="arabicParenR"/>
            </a:pPr>
            <a:r>
              <a:rPr lang="en-GB" sz="2400" dirty="0"/>
              <a:t>                                                     </a:t>
            </a:r>
          </a:p>
          <a:p>
            <a:r>
              <a:rPr lang="en-GB" sz="2400" dirty="0"/>
              <a:t>                                                        1)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                                                         2) Decrease of the heat flux is too fast to be explain by                                             explained by collisions alone    </a:t>
            </a:r>
          </a:p>
          <a:p>
            <a:endParaRPr lang="en-GB" sz="2400" dirty="0"/>
          </a:p>
          <a:p>
            <a:r>
              <a:rPr lang="en-GB" sz="2400" b="1" dirty="0"/>
              <a:t>       Wave-particle interaction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Tong et al 2018/2019, Bale et al 2013,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Vasko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2019, Cattell et al 2020)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b="1" i="1" dirty="0"/>
              <a:t>  </a:t>
            </a:r>
            <a:endParaRPr lang="en-FR" b="1" i="1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74E9D4C-E92E-C844-862C-1BE497C6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60"/>
          <a:stretch/>
        </p:blipFill>
        <p:spPr>
          <a:xfrm>
            <a:off x="9820073" y="4859781"/>
            <a:ext cx="1604241" cy="38492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448CA8-3E90-2944-B1F9-C8AC702C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F36D-2B9C-FF46-AEB8-BA25153244CA}" type="slidenum">
              <a:rPr lang="en-FR" smtClean="0">
                <a:solidFill>
                  <a:schemeClr val="bg1"/>
                </a:solidFill>
              </a:rPr>
              <a:t>2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7FE0A-C26C-9D4A-95A6-C48009E8FED9}"/>
              </a:ext>
            </a:extLst>
          </p:cNvPr>
          <p:cNvSpPr txBox="1"/>
          <p:nvPr/>
        </p:nvSpPr>
        <p:spPr>
          <a:xfrm>
            <a:off x="10240344" y="5220807"/>
            <a:ext cx="236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(Halekas et al 2020)</a:t>
            </a:r>
          </a:p>
        </p:txBody>
      </p:sp>
      <p:pic>
        <p:nvPicPr>
          <p:cNvPr id="9" name="Image 4">
            <a:extLst>
              <a:ext uri="{FF2B5EF4-FFF2-40B4-BE49-F238E27FC236}">
                <a16:creationId xmlns:a16="http://schemas.microsoft.com/office/drawing/2014/main" id="{D7B96874-E36A-3540-9F03-7A9E27A5A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2" t="32928" r="33151" b="24096"/>
          <a:stretch/>
        </p:blipFill>
        <p:spPr>
          <a:xfrm>
            <a:off x="0" y="1274536"/>
            <a:ext cx="5004004" cy="4012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A43605-DD8D-E64E-8C31-386396C800EA}"/>
              </a:ext>
            </a:extLst>
          </p:cNvPr>
          <p:cNvSpPr txBox="1"/>
          <p:nvPr/>
        </p:nvSpPr>
        <p:spPr>
          <a:xfrm>
            <a:off x="83801" y="4806159"/>
            <a:ext cx="1689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Marsch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</a:t>
            </a:r>
            <a:endParaRPr lang="en-FR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A9F00-857F-EC43-8003-0E04F642776D}"/>
              </a:ext>
            </a:extLst>
          </p:cNvPr>
          <p:cNvSpPr txBox="1"/>
          <p:nvPr/>
        </p:nvSpPr>
        <p:spPr>
          <a:xfrm>
            <a:off x="928351" y="6366109"/>
            <a:ext cx="38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W</a:t>
            </a:r>
            <a:r>
              <a:rPr lang="en-FR" sz="2400" b="1" dirty="0"/>
              <a:t>histlers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E1E4D-0234-194A-AECA-91E9BE63A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759" y="1266726"/>
            <a:ext cx="5134178" cy="2966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489D13-97C0-5E46-9864-0CA6D2E711D6}"/>
              </a:ext>
            </a:extLst>
          </p:cNvPr>
          <p:cNvSpPr txBox="1"/>
          <p:nvPr/>
        </p:nvSpPr>
        <p:spPr>
          <a:xfrm>
            <a:off x="10030479" y="3936831"/>
            <a:ext cx="1955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Maksimovic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2005</a:t>
            </a:r>
            <a:endParaRPr lang="en-FR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BBFADF4-FD17-984B-851B-8598200C57F2}"/>
              </a:ext>
            </a:extLst>
          </p:cNvPr>
          <p:cNvSpPr/>
          <p:nvPr/>
        </p:nvSpPr>
        <p:spPr>
          <a:xfrm>
            <a:off x="242551" y="5622804"/>
            <a:ext cx="685800" cy="344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F51E851-1D31-064A-9C3F-46A615573B25}"/>
              </a:ext>
            </a:extLst>
          </p:cNvPr>
          <p:cNvSpPr/>
          <p:nvPr/>
        </p:nvSpPr>
        <p:spPr>
          <a:xfrm>
            <a:off x="242551" y="6464183"/>
            <a:ext cx="685800" cy="344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5EA71-1F5B-6A44-AEF8-59987A6D2DAA}"/>
              </a:ext>
            </a:extLst>
          </p:cNvPr>
          <p:cNvSpPr txBox="1"/>
          <p:nvPr/>
        </p:nvSpPr>
        <p:spPr>
          <a:xfrm>
            <a:off x="3952568" y="2197510"/>
            <a:ext cx="10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Strahl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477448-5BA6-8B48-A5FE-F4DD553E9C0E}"/>
              </a:ext>
            </a:extLst>
          </p:cNvPr>
          <p:cNvSpPr txBox="1"/>
          <p:nvPr/>
        </p:nvSpPr>
        <p:spPr>
          <a:xfrm>
            <a:off x="3685536" y="4871128"/>
            <a:ext cx="10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Halo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D8F8C6-CAEA-F14E-842A-46F7B5460A79}"/>
              </a:ext>
            </a:extLst>
          </p:cNvPr>
          <p:cNvSpPr txBox="1"/>
          <p:nvPr/>
        </p:nvSpPr>
        <p:spPr>
          <a:xfrm>
            <a:off x="475542" y="2234692"/>
            <a:ext cx="105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Core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C0ACB7-A94B-5C42-987A-6794B2FCD59E}"/>
              </a:ext>
            </a:extLst>
          </p:cNvPr>
          <p:cNvCxnSpPr/>
          <p:nvPr/>
        </p:nvCxnSpPr>
        <p:spPr>
          <a:xfrm flipH="1">
            <a:off x="3952568" y="2566842"/>
            <a:ext cx="324464" cy="779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8436A1-88AB-604A-B465-1DB2F078E586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2877306" y="4651718"/>
            <a:ext cx="808230" cy="4040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D01CAA-AAC4-2048-92FB-98B6FFA1B414}"/>
              </a:ext>
            </a:extLst>
          </p:cNvPr>
          <p:cNvCxnSpPr>
            <a:cxnSpLocks/>
          </p:cNvCxnSpPr>
          <p:nvPr/>
        </p:nvCxnSpPr>
        <p:spPr>
          <a:xfrm>
            <a:off x="1001260" y="2632645"/>
            <a:ext cx="1500742" cy="11195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76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78CCE-6EEC-7F4A-B8E2-056176FB7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136" y="-165255"/>
            <a:ext cx="10515600" cy="1325563"/>
          </a:xfrm>
        </p:spPr>
        <p:txBody>
          <a:bodyPr/>
          <a:lstStyle/>
          <a:p>
            <a:r>
              <a:rPr lang="en-FR" sz="4400" dirty="0">
                <a:solidFill>
                  <a:schemeClr val="tx1"/>
                </a:solidFill>
              </a:rPr>
              <a:t>Objectives</a:t>
            </a:r>
            <a:r>
              <a:rPr lang="en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CDA7C-D5FB-B84B-9152-F160F5662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524400"/>
            <a:ext cx="11849100" cy="4351338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Statistical analysis of whistlers </a:t>
            </a:r>
            <a:r>
              <a:rPr lang="en-GB" sz="3200" dirty="0">
                <a:solidFill>
                  <a:schemeClr val="tx1"/>
                </a:solidFill>
              </a:rPr>
              <a:t>observed between 0.17 and 1 AU with </a:t>
            </a:r>
            <a:r>
              <a:rPr lang="en-GB" sz="3200" b="1" dirty="0">
                <a:solidFill>
                  <a:schemeClr val="tx1"/>
                </a:solidFill>
              </a:rPr>
              <a:t>Solar Orbiter </a:t>
            </a:r>
            <a:r>
              <a:rPr lang="en-GB" sz="3200" dirty="0">
                <a:solidFill>
                  <a:schemeClr val="tx1"/>
                </a:solidFill>
              </a:rPr>
              <a:t>and </a:t>
            </a:r>
            <a:r>
              <a:rPr lang="en-GB" sz="3200" b="1" dirty="0"/>
              <a:t>Parker Solar Probe</a:t>
            </a:r>
            <a:r>
              <a:rPr lang="en-GB" sz="3200" b="1" dirty="0">
                <a:solidFill>
                  <a:schemeClr val="tx1"/>
                </a:solidFill>
              </a:rPr>
              <a:t> </a:t>
            </a:r>
            <a:r>
              <a:rPr lang="en-GB" sz="3200" dirty="0">
                <a:solidFill>
                  <a:schemeClr val="tx1"/>
                </a:solidFill>
              </a:rPr>
              <a:t>data (occurrence and properties...) </a:t>
            </a:r>
          </a:p>
          <a:p>
            <a:pPr marL="0" indent="0">
              <a:buNone/>
            </a:pPr>
            <a:endParaRPr lang="en-GB" sz="3200" dirty="0"/>
          </a:p>
          <a:p>
            <a:r>
              <a:rPr lang="en-GB" sz="3200" dirty="0">
                <a:solidFill>
                  <a:schemeClr val="tx1"/>
                </a:solidFill>
              </a:rPr>
              <a:t>Evaluate </a:t>
            </a:r>
            <a:r>
              <a:rPr lang="en-GB" sz="3200" b="1" dirty="0">
                <a:solidFill>
                  <a:schemeClr val="tx1"/>
                </a:solidFill>
              </a:rPr>
              <a:t>their role </a:t>
            </a:r>
            <a:r>
              <a:rPr lang="en-GB" sz="3200" dirty="0">
                <a:solidFill>
                  <a:schemeClr val="tx1"/>
                </a:solidFill>
              </a:rPr>
              <a:t>in the </a:t>
            </a:r>
            <a:r>
              <a:rPr lang="en-GB" sz="3200" b="1" dirty="0">
                <a:solidFill>
                  <a:schemeClr val="tx1"/>
                </a:solidFill>
              </a:rPr>
              <a:t>evolution of the distribution function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/>
              <a:t>by calculating the local and integrated (along the propagation) </a:t>
            </a:r>
            <a:r>
              <a:rPr lang="en-GB" sz="3200" b="1" dirty="0"/>
              <a:t>diffusion coefficients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842CC-D59E-F041-8D49-400947D4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3</a:t>
            </a:fld>
            <a:endParaRPr lang="en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4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8BEFEC-B6EA-0B48-9640-CF103AFF5C30}"/>
              </a:ext>
            </a:extLst>
          </p:cNvPr>
          <p:cNvSpPr txBox="1"/>
          <p:nvPr/>
        </p:nvSpPr>
        <p:spPr>
          <a:xfrm>
            <a:off x="-55086" y="-142672"/>
            <a:ext cx="10879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+mj-lt"/>
              </a:rPr>
              <a:t>Whistlers and their role in the particle diffusion</a:t>
            </a:r>
            <a:endParaRPr lang="en-FR" sz="4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9A0E4-C0F7-6640-9CF5-7177DAD536ED}"/>
              </a:ext>
            </a:extLst>
          </p:cNvPr>
          <p:cNvSpPr txBox="1"/>
          <p:nvPr/>
        </p:nvSpPr>
        <p:spPr>
          <a:xfrm>
            <a:off x="46337" y="1986404"/>
            <a:ext cx="12099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R" sz="2000" dirty="0"/>
          </a:p>
          <a:p>
            <a:endParaRPr lang="en-FR" sz="2000" dirty="0">
              <a:solidFill>
                <a:srgbClr val="7030A0"/>
              </a:solidFill>
            </a:endParaRPr>
          </a:p>
          <a:p>
            <a:endParaRPr lang="en-FR" sz="2000" dirty="0"/>
          </a:p>
          <a:p>
            <a:pPr marL="514350" indent="-514350">
              <a:buAutoNum type="arabicParenR"/>
            </a:pPr>
            <a:r>
              <a:rPr lang="en-FR" sz="2800" b="1" dirty="0">
                <a:solidFill>
                  <a:srgbClr val="073774"/>
                </a:solidFill>
              </a:rPr>
              <a:t>Intense oblique whistlers  </a:t>
            </a:r>
            <a:r>
              <a:rPr lang="en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Fan instability </a:t>
            </a:r>
            <a:r>
              <a:rPr lang="en-FR" sz="120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Strahl electrons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,Vasko et al 2019</a:t>
            </a:r>
            <a:r>
              <a:rPr lang="en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FR" sz="2000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FR" sz="2000" dirty="0"/>
              <a:t> </a:t>
            </a:r>
          </a:p>
          <a:p>
            <a:r>
              <a:rPr lang="en-GB" sz="2800" b="1" dirty="0">
                <a:solidFill>
                  <a:srgbClr val="073773"/>
                </a:solidFill>
              </a:rPr>
              <a:t>can theoretically diffuse </a:t>
            </a:r>
            <a:r>
              <a:rPr lang="en-GB" sz="2800" b="1" dirty="0" err="1">
                <a:solidFill>
                  <a:srgbClr val="073773"/>
                </a:solidFill>
              </a:rPr>
              <a:t>strahl</a:t>
            </a:r>
            <a:r>
              <a:rPr lang="en-GB" sz="2800" b="1" dirty="0">
                <a:solidFill>
                  <a:srgbClr val="073773"/>
                </a:solidFill>
              </a:rPr>
              <a:t> electrons</a:t>
            </a:r>
            <a:r>
              <a:rPr lang="en-GB" sz="2000" i="1" dirty="0"/>
              <a:t> </a:t>
            </a:r>
            <a:r>
              <a:rPr lang="en-GB" sz="2800" b="1" dirty="0">
                <a:solidFill>
                  <a:srgbClr val="073773"/>
                </a:solidFill>
              </a:rPr>
              <a:t>but there are limited observations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Vasko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2019,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Micera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2020,2021, Cattell et al 2021,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Agapitov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2020) </a:t>
            </a:r>
            <a:endParaRPr lang="en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5F6B-B12A-EB4A-A1CD-93336F6D2438}"/>
              </a:ext>
            </a:extLst>
          </p:cNvPr>
          <p:cNvSpPr txBox="1"/>
          <p:nvPr/>
        </p:nvSpPr>
        <p:spPr>
          <a:xfrm>
            <a:off x="46337" y="4494750"/>
            <a:ext cx="122131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800" b="1" dirty="0">
                <a:solidFill>
                  <a:schemeClr val="accent6">
                    <a:lumMod val="75000"/>
                  </a:schemeClr>
                </a:solidFill>
              </a:rPr>
              <a:t>2)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FR" sz="2800" b="1" dirty="0">
                <a:solidFill>
                  <a:schemeClr val="accent6">
                    <a:lumMod val="75000"/>
                  </a:schemeClr>
                </a:solidFill>
              </a:rPr>
              <a:t>mall </a:t>
            </a:r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amplitude </a:t>
            </a:r>
            <a:r>
              <a:rPr lang="en-FR" sz="2800" b="1" dirty="0">
                <a:solidFill>
                  <a:schemeClr val="accent6">
                    <a:lumMod val="75000"/>
                  </a:schemeClr>
                </a:solidFill>
              </a:rPr>
              <a:t>quasi-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cs typeface="Open Sans" panose="020B0606030504020204" pitchFamily="34" charset="0"/>
              </a:rPr>
              <a:t>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arallel whistlers</a:t>
            </a:r>
            <a:r>
              <a:rPr lang="en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Whistler heat flux instability </a:t>
            </a:r>
            <a:r>
              <a:rPr lang="en-FR" sz="120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halo electrons,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Gary et al 1975 </a:t>
            </a:r>
            <a:r>
              <a:rPr lang="en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FR" sz="2800" b="1" dirty="0">
                <a:solidFill>
                  <a:schemeClr val="accent6">
                    <a:lumMod val="75000"/>
                  </a:schemeClr>
                </a:solidFill>
              </a:rPr>
              <a:t>here role is still under debate 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Kretzschmar e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 al 2021, Tong et al 2019, Lacombe et al 2014, Ber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ĉ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ĉ</a:t>
            </a:r>
            <a:r>
              <a:rPr lang="en-FR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2021</a:t>
            </a:r>
            <a:r>
              <a:rPr lang="en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)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4E169D-CC35-B946-AC45-89385A8B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F36D-2B9C-FF46-AEB8-BA25153244CA}" type="slidenum">
              <a:rPr lang="en-FR" smtClean="0">
                <a:solidFill>
                  <a:schemeClr val="bg1"/>
                </a:solidFill>
              </a:rPr>
              <a:t>4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9E7CE-37ED-1941-9B21-A0384316B497}"/>
              </a:ext>
            </a:extLst>
          </p:cNvPr>
          <p:cNvSpPr txBox="1"/>
          <p:nvPr/>
        </p:nvSpPr>
        <p:spPr>
          <a:xfrm>
            <a:off x="46337" y="6331438"/>
            <a:ext cx="1229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direction of propagation sunward/anti sunward is very important </a:t>
            </a:r>
            <a:endParaRPr lang="en-FR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AF23B-4B35-B44A-B500-F185465C9BA0}"/>
              </a:ext>
            </a:extLst>
          </p:cNvPr>
          <p:cNvSpPr txBox="1"/>
          <p:nvPr/>
        </p:nvSpPr>
        <p:spPr>
          <a:xfrm>
            <a:off x="0" y="1672868"/>
            <a:ext cx="11331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Electromagnetic right-handed circularly polarized waves with a frequency smaller than the electron cyclotron frequency</a:t>
            </a:r>
          </a:p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757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69A9F-B668-EE48-9AFE-DA8D5152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54" y="2355659"/>
            <a:ext cx="9404723" cy="1400530"/>
          </a:xfrm>
        </p:spPr>
        <p:txBody>
          <a:bodyPr/>
          <a:lstStyle/>
          <a:p>
            <a:r>
              <a:rPr lang="en-GB" sz="4400" dirty="0"/>
              <a:t>Statistical study of whistlers with Solar Orbiter (</a:t>
            </a:r>
            <a:r>
              <a:rPr lang="en-GB" sz="4400" dirty="0" err="1"/>
              <a:t>SolO</a:t>
            </a:r>
            <a:r>
              <a:rPr lang="en-GB" sz="4400" dirty="0"/>
              <a:t>) and Parker Solar Probe (PSP)</a:t>
            </a:r>
            <a:br>
              <a:rPr lang="en-GB" sz="4400" dirty="0"/>
            </a:b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2D971-9910-344B-BC95-A9A19201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5</a:t>
            </a:fld>
            <a:endParaRPr lang="en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7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B0CD5-B10B-2246-B9EB-D960FBD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6055"/>
            <a:ext cx="10515600" cy="1325563"/>
          </a:xfrm>
        </p:spPr>
        <p:txBody>
          <a:bodyPr/>
          <a:lstStyle/>
          <a:p>
            <a:r>
              <a:rPr lang="en-FR" dirty="0">
                <a:solidFill>
                  <a:schemeClr val="tx1"/>
                </a:solidFill>
              </a:rPr>
              <a:t>Data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6D95873-43F1-2E41-9CF0-80DC8831B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7108" y="1351715"/>
            <a:ext cx="4613058" cy="3349848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03857AC-251E-A24A-BB37-166C67C3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6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2B5B1-EDF3-F844-869B-2F17C9FBEB7E}"/>
              </a:ext>
            </a:extLst>
          </p:cNvPr>
          <p:cNvSpPr txBox="1"/>
          <p:nvPr/>
        </p:nvSpPr>
        <p:spPr>
          <a:xfrm>
            <a:off x="7635671" y="2052024"/>
            <a:ext cx="505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categorized </a:t>
            </a:r>
            <a:r>
              <a:rPr lang="en-FR" sz="2400" dirty="0"/>
              <a:t>more than </a:t>
            </a:r>
            <a:r>
              <a:rPr lang="en-FR" sz="2400" b="1" dirty="0"/>
              <a:t>100 000 </a:t>
            </a:r>
            <a:r>
              <a:rPr lang="en-FR" sz="2400" dirty="0"/>
              <a:t>waves </a:t>
            </a:r>
            <a:r>
              <a:rPr lang="en-GB" sz="2400" dirty="0"/>
              <a:t>packets as whistlers</a:t>
            </a:r>
          </a:p>
          <a:p>
            <a:r>
              <a:rPr lang="en-GB" sz="2400" dirty="0"/>
              <a:t>(extension of </a:t>
            </a:r>
            <a:r>
              <a:rPr lang="en-GB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Kretzschmar e</a:t>
            </a:r>
            <a:r>
              <a:rPr lang="en-FR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 al 2021</a:t>
            </a:r>
            <a:r>
              <a:rPr lang="en-FR" sz="24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4AB604-CFBE-3A41-968E-3063808C066F}"/>
              </a:ext>
            </a:extLst>
          </p:cNvPr>
          <p:cNvSpPr txBox="1"/>
          <p:nvPr/>
        </p:nvSpPr>
        <p:spPr>
          <a:xfrm>
            <a:off x="0" y="578906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/>
              <a:t>We used waveforms of Solar Orbiter and Parker Solar Probe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65DF0C-6BE7-294A-B380-C8DFC4462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0976"/>
            <a:ext cx="2509024" cy="1411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799AC6-7489-724F-9C30-35825670B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97867"/>
            <a:ext cx="2356558" cy="15640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639FA14-8B93-514B-ACE4-9B41822C0E94}"/>
              </a:ext>
            </a:extLst>
          </p:cNvPr>
          <p:cNvSpPr txBox="1"/>
          <p:nvPr/>
        </p:nvSpPr>
        <p:spPr>
          <a:xfrm>
            <a:off x="3706626" y="5522167"/>
            <a:ext cx="3341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/>
              <a:t>Just the first perihelion 0.17 AU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1EDD-0EB1-2149-80D6-9F565BEC0AE5}"/>
              </a:ext>
            </a:extLst>
          </p:cNvPr>
          <p:cNvSpPr txBox="1"/>
          <p:nvPr/>
        </p:nvSpPr>
        <p:spPr>
          <a:xfrm>
            <a:off x="7854593" y="5522167"/>
            <a:ext cx="4337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About a hundred</a:t>
            </a:r>
            <a:r>
              <a:rPr lang="en-FR" sz="2400" dirty="0"/>
              <a:t> waves </a:t>
            </a:r>
            <a:r>
              <a:rPr lang="en-GB" sz="2400" dirty="0"/>
              <a:t>packets categorized as whistlers</a:t>
            </a:r>
            <a:endParaRPr lang="en-FR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F2344-7E09-CD4E-92E2-F6EF1125082A}"/>
              </a:ext>
            </a:extLst>
          </p:cNvPr>
          <p:cNvSpPr txBox="1"/>
          <p:nvPr/>
        </p:nvSpPr>
        <p:spPr>
          <a:xfrm>
            <a:off x="-76233" y="1951644"/>
            <a:ext cx="202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Solar Orbiter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2D4AC-825A-3E48-9098-79AD39D2A591}"/>
              </a:ext>
            </a:extLst>
          </p:cNvPr>
          <p:cNvSpPr txBox="1"/>
          <p:nvPr/>
        </p:nvSpPr>
        <p:spPr>
          <a:xfrm>
            <a:off x="-76233" y="4928535"/>
            <a:ext cx="250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Parker Solar Probe </a:t>
            </a:r>
          </a:p>
        </p:txBody>
      </p:sp>
    </p:spTree>
    <p:extLst>
      <p:ext uri="{BB962C8B-B14F-4D97-AF65-F5344CB8AC3E}">
        <p14:creationId xmlns:p14="http://schemas.microsoft.com/office/powerpoint/2010/main" val="59172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6E25E37C-CD28-C34E-A68D-3CA17A60A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167489"/>
            <a:ext cx="10515600" cy="524106"/>
          </a:xfrm>
        </p:spPr>
        <p:txBody>
          <a:bodyPr>
            <a:noAutofit/>
          </a:bodyPr>
          <a:lstStyle/>
          <a:p>
            <a:pPr lvl="0"/>
            <a:r>
              <a:rPr lang="fr-FR" dirty="0">
                <a:solidFill>
                  <a:schemeClr val="tx1"/>
                </a:solidFill>
              </a:rPr>
              <a:t>Whistler </a:t>
            </a:r>
            <a:r>
              <a:rPr lang="fr-FR" dirty="0" err="1">
                <a:solidFill>
                  <a:schemeClr val="tx1"/>
                </a:solidFill>
              </a:rPr>
              <a:t>waves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detection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806CBA43-712B-D749-B808-E1AD09D0B2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81" y="2014232"/>
            <a:ext cx="11834419" cy="20984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200" dirty="0"/>
          </a:p>
          <a:p>
            <a:pPr marL="0" lv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cs typeface="Open Sans" panose="020B0606030504020204" pitchFamily="34" charset="0"/>
            </a:endParaRPr>
          </a:p>
          <a:p>
            <a:pPr lvl="0"/>
            <a:endParaRPr lang="en-US" sz="2400" dirty="0">
              <a:cs typeface="Open Sans" panose="020B0606030504020204" pitchFamily="34" charset="0"/>
            </a:endParaRPr>
          </a:p>
          <a:p>
            <a:pPr lvl="0"/>
            <a:endParaRPr lang="en-US" sz="2400" dirty="0">
              <a:cs typeface="Open Sans" panose="020B0606030504020204" pitchFamily="34" charset="0"/>
            </a:endParaRPr>
          </a:p>
          <a:p>
            <a:pPr lvl="0"/>
            <a:endParaRPr lang="en-US" sz="2400" dirty="0">
              <a:cs typeface="Open Sans" panose="020B0606030504020204" pitchFamily="34" charset="0"/>
            </a:endParaRPr>
          </a:p>
          <a:p>
            <a:pPr lvl="0"/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lvl="0"/>
            <a:endParaRPr lang="en-US" dirty="0"/>
          </a:p>
          <a:p>
            <a:pPr lvl="0"/>
            <a:endParaRPr lang="fr-FR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42016-D7C6-0348-BD5B-2F90DD57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F36D-2B9C-FF46-AEB8-BA25153244CA}" type="slidenum">
              <a:rPr lang="en-FR" smtClean="0">
                <a:solidFill>
                  <a:schemeClr val="bg1"/>
                </a:solidFill>
              </a:rPr>
              <a:t>7</a:t>
            </a:fld>
            <a:endParaRPr lang="en-FR" dirty="0">
              <a:solidFill>
                <a:schemeClr val="bg1"/>
              </a:solidFill>
            </a:endParaRPr>
          </a:p>
        </p:txBody>
      </p:sp>
      <p:pic>
        <p:nvPicPr>
          <p:cNvPr id="10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689E1745-72B6-7A41-BBB5-A36709359C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6" r="7100"/>
          <a:stretch/>
        </p:blipFill>
        <p:spPr>
          <a:xfrm>
            <a:off x="8402004" y="1166425"/>
            <a:ext cx="3760689" cy="209849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E1B29B-80BD-1142-B8D7-F22F92B3A645}"/>
              </a:ext>
            </a:extLst>
          </p:cNvPr>
          <p:cNvCxnSpPr>
            <a:cxnSpLocks/>
          </p:cNvCxnSpPr>
          <p:nvPr/>
        </p:nvCxnSpPr>
        <p:spPr>
          <a:xfrm flipV="1">
            <a:off x="10086872" y="4379816"/>
            <a:ext cx="0" cy="107311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3911E6-5D1C-F441-938F-88CCC1FF1AF8}"/>
              </a:ext>
            </a:extLst>
          </p:cNvPr>
          <p:cNvCxnSpPr>
            <a:cxnSpLocks/>
          </p:cNvCxnSpPr>
          <p:nvPr/>
        </p:nvCxnSpPr>
        <p:spPr>
          <a:xfrm flipV="1">
            <a:off x="10086871" y="4635363"/>
            <a:ext cx="1088926" cy="8175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D704F9E-EDFE-4642-8FAB-78F8070E7E2E}"/>
              </a:ext>
            </a:extLst>
          </p:cNvPr>
          <p:cNvSpPr txBox="1"/>
          <p:nvPr/>
        </p:nvSpPr>
        <p:spPr>
          <a:xfrm>
            <a:off x="10535731" y="5098488"/>
            <a:ext cx="95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dirty="0"/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4DBD8B-C801-0842-9924-F47441BE0373}"/>
              </a:ext>
            </a:extLst>
          </p:cNvPr>
          <p:cNvSpPr txBox="1"/>
          <p:nvPr/>
        </p:nvSpPr>
        <p:spPr>
          <a:xfrm>
            <a:off x="9577273" y="4611203"/>
            <a:ext cx="514350" cy="37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dirty="0"/>
              <a:t>B0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D942BB20-E730-8242-B03B-668BAA90B886}"/>
              </a:ext>
            </a:extLst>
          </p:cNvPr>
          <p:cNvSpPr/>
          <p:nvPr/>
        </p:nvSpPr>
        <p:spPr>
          <a:xfrm>
            <a:off x="10086870" y="4639987"/>
            <a:ext cx="677584" cy="615720"/>
          </a:xfrm>
          <a:prstGeom prst="arc">
            <a:avLst>
              <a:gd name="adj1" fmla="val 12264020"/>
              <a:gd name="adj2" fmla="val 0"/>
            </a:avLst>
          </a:prstGeom>
          <a:ln w="41275">
            <a:solidFill>
              <a:srgbClr val="FF0000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CB3EDB-AC7E-E342-8187-7AC859F147F4}"/>
              </a:ext>
            </a:extLst>
          </p:cNvPr>
          <p:cNvSpPr txBox="1"/>
          <p:nvPr/>
        </p:nvSpPr>
        <p:spPr>
          <a:xfrm>
            <a:off x="10375627" y="4200381"/>
            <a:ext cx="338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cs typeface="Open Sans" panose="020B0606030504020204" pitchFamily="34" charset="0"/>
              </a:rPr>
              <a:t>θ</a:t>
            </a:r>
            <a:endParaRPr lang="en-US" sz="2400" dirty="0">
              <a:solidFill>
                <a:srgbClr val="FF0000"/>
              </a:solidFill>
              <a:cs typeface="Open Sans" panose="020B0606030504020204" pitchFamily="34" charset="0"/>
            </a:endParaRPr>
          </a:p>
          <a:p>
            <a:endParaRPr lang="en-FR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BADC2F-4198-3F48-922A-21B1E235A390}"/>
              </a:ext>
            </a:extLst>
          </p:cNvPr>
          <p:cNvSpPr txBox="1">
            <a:spLocks/>
          </p:cNvSpPr>
          <p:nvPr/>
        </p:nvSpPr>
        <p:spPr>
          <a:xfrm>
            <a:off x="470873" y="295729"/>
            <a:ext cx="861178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cs typeface="Open Sans" panose="020B0606030504020204" pitchFamily="34" charset="0"/>
            </a:endParaRPr>
          </a:p>
          <a:p>
            <a:r>
              <a:rPr lang="en-US" sz="2400" u="sng" dirty="0" err="1">
                <a:solidFill>
                  <a:schemeClr val="tx1"/>
                </a:solidFill>
                <a:cs typeface="Open Sans" panose="020B0606030504020204" pitchFamily="34" charset="0"/>
              </a:rPr>
              <a:t>SolO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 : RPW (</a:t>
            </a:r>
            <a:r>
              <a:rPr lang="en-US" sz="2400" b="1" dirty="0">
                <a:solidFill>
                  <a:schemeClr val="tx1"/>
                </a:solidFill>
                <a:cs typeface="Open Sans" panose="020B0606030504020204" pitchFamily="34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 and </a:t>
            </a:r>
            <a:r>
              <a:rPr lang="en-US" sz="2400" b="1" dirty="0">
                <a:solidFill>
                  <a:schemeClr val="tx1"/>
                </a:solidFill>
                <a:cs typeface="Open Sans" panose="020B0606030504020204" pitchFamily="34" charset="0"/>
              </a:rPr>
              <a:t>B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), SWA (velocity and density), MAG (background </a:t>
            </a:r>
            <a:r>
              <a:rPr lang="en-US" sz="2400" b="1" dirty="0">
                <a:solidFill>
                  <a:schemeClr val="tx1"/>
                </a:solidFill>
                <a:cs typeface="Open Sans" panose="020B0606030504020204" pitchFamily="34" charset="0"/>
              </a:rPr>
              <a:t>B0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)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cs typeface="Open Sans" panose="020B0606030504020204" pitchFamily="34" charset="0"/>
            </a:endParaRPr>
          </a:p>
          <a:p>
            <a:r>
              <a:rPr lang="en-US" sz="2400" u="sng" dirty="0">
                <a:solidFill>
                  <a:schemeClr val="tx1"/>
                </a:solidFill>
                <a:cs typeface="Open Sans" panose="020B0606030504020204" pitchFamily="34" charset="0"/>
              </a:rPr>
              <a:t>PSP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 : FIELD (</a:t>
            </a:r>
            <a:r>
              <a:rPr lang="en-US" sz="2400" b="1" dirty="0">
                <a:solidFill>
                  <a:schemeClr val="tx1"/>
                </a:solidFill>
                <a:cs typeface="Open Sans" panose="020B0606030504020204" pitchFamily="34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 and </a:t>
            </a:r>
            <a:r>
              <a:rPr lang="en-US" sz="2400" b="1" dirty="0">
                <a:solidFill>
                  <a:schemeClr val="tx1"/>
                </a:solidFill>
                <a:cs typeface="Open Sans" panose="020B0606030504020204" pitchFamily="34" charset="0"/>
              </a:rPr>
              <a:t>B, 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background </a:t>
            </a:r>
            <a:r>
              <a:rPr lang="en-US" sz="2400" b="1" dirty="0">
                <a:solidFill>
                  <a:schemeClr val="tx1"/>
                </a:solidFill>
                <a:cs typeface="Open Sans" panose="020B0606030504020204" pitchFamily="34" charset="0"/>
              </a:rPr>
              <a:t>B0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) and SWEAP (velocity and density) </a:t>
            </a:r>
          </a:p>
          <a:p>
            <a:pPr marL="0" indent="0">
              <a:buNone/>
            </a:pPr>
            <a:r>
              <a:rPr lang="en-US" sz="2400" dirty="0"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23A908B-C356-3145-A49F-55F3D83B0685}"/>
              </a:ext>
            </a:extLst>
          </p:cNvPr>
          <p:cNvSpPr/>
          <p:nvPr/>
        </p:nvSpPr>
        <p:spPr>
          <a:xfrm rot="16200000">
            <a:off x="2164672" y="5552305"/>
            <a:ext cx="323448" cy="436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985EB03-F4AD-D645-B2CF-1C1B99AF9FE8}"/>
              </a:ext>
            </a:extLst>
          </p:cNvPr>
          <p:cNvSpPr txBox="1">
            <a:spLocks/>
          </p:cNvSpPr>
          <p:nvPr/>
        </p:nvSpPr>
        <p:spPr>
          <a:xfrm>
            <a:off x="432317" y="2694976"/>
            <a:ext cx="1005272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Choose RH cases with coherence, polarization and planarity &gt;0.6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Open Sans" panose="020B0606030504020204" pitchFamily="34" charset="0"/>
              </a:rPr>
              <a:t>(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Open Sans" panose="020B0606030504020204" pitchFamily="34" charset="0"/>
              </a:rPr>
              <a:t>Santolik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" panose="020B0606030504020204" pitchFamily="34" charset="0"/>
              </a:rPr>
              <a:t> et al 2003,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Taubenschuss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2019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0" indent="0">
              <a:buFont typeface="Wingdings 3" charset="2"/>
              <a:buNone/>
            </a:pPr>
            <a:endParaRPr lang="en-US" sz="2400" dirty="0"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Minimum variance analysis and spectral matrices         </a:t>
            </a:r>
            <a:r>
              <a:rPr lang="en-US" sz="2400" dirty="0" err="1">
                <a:solidFill>
                  <a:schemeClr val="tx1"/>
                </a:solidFill>
                <a:cs typeface="Open Sans" panose="020B0606030504020204" pitchFamily="34" charset="0"/>
              </a:rPr>
              <a:t>θ</a:t>
            </a:r>
            <a:r>
              <a:rPr lang="en-US" sz="2400" dirty="0">
                <a:solidFill>
                  <a:schemeClr val="tx1"/>
                </a:solidFill>
                <a:cs typeface="Open Sans" panose="020B0606030504020204" pitchFamily="34" charset="0"/>
              </a:rPr>
              <a:t>                  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Paschmann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 1998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b="1" dirty="0">
                <a:solidFill>
                  <a:schemeClr val="tx1"/>
                </a:solidFill>
              </a:rPr>
              <a:t>E</a:t>
            </a:r>
            <a:r>
              <a:rPr lang="en-GB" sz="2400" dirty="0">
                <a:solidFill>
                  <a:schemeClr val="tx1"/>
                </a:solidFill>
              </a:rPr>
              <a:t> and </a:t>
            </a:r>
            <a:r>
              <a:rPr lang="en-GB" sz="2400" b="1" dirty="0">
                <a:solidFill>
                  <a:schemeClr val="tx1"/>
                </a:solidFill>
              </a:rPr>
              <a:t>B</a:t>
            </a:r>
            <a:r>
              <a:rPr lang="en-GB" sz="2400" dirty="0">
                <a:solidFill>
                  <a:schemeClr val="tx1"/>
                </a:solidFill>
              </a:rPr>
              <a:t>       sunward/anti sunward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64F71B19-7551-9341-B3B8-7E41320EA9CA}"/>
              </a:ext>
            </a:extLst>
          </p:cNvPr>
          <p:cNvSpPr/>
          <p:nvPr/>
        </p:nvSpPr>
        <p:spPr>
          <a:xfrm rot="16200000">
            <a:off x="8128996" y="4393165"/>
            <a:ext cx="323448" cy="436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53629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1F57-8388-E846-A2B5-BD9BE9036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39314"/>
            <a:ext cx="10995949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Dependence upon radial distance : occurrence </a:t>
            </a:r>
            <a:endParaRPr lang="en-FR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EAE0EAB-CF1B-9646-A67F-818949C3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8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EB396-1D76-5149-BF10-75AEC39720A7}"/>
              </a:ext>
            </a:extLst>
          </p:cNvPr>
          <p:cNvSpPr txBox="1"/>
          <p:nvPr/>
        </p:nvSpPr>
        <p:spPr>
          <a:xfrm>
            <a:off x="6861137" y="1498459"/>
            <a:ext cx="54714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Increase in occurrence when we get closer to the sun (between 0.5 et 1 AU, different from Helios </a:t>
            </a:r>
            <a:r>
              <a:rPr lang="en-GB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Jagarlamudi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2020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Huge majority of anti-sunward whistlers between 0.5 and 1 AU. 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Increase of sunward whistlers closer to the sun BUT these are often unclear cases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1E191-71DB-B743-A7B8-7FCF08890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13" y="1113182"/>
            <a:ext cx="6872950" cy="5744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9A4356-9F3E-BA48-BA55-5A87D475B086}"/>
              </a:ext>
            </a:extLst>
          </p:cNvPr>
          <p:cNvSpPr txBox="1"/>
          <p:nvPr/>
        </p:nvSpPr>
        <p:spPr>
          <a:xfrm>
            <a:off x="1461947" y="1567812"/>
            <a:ext cx="149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i="1" dirty="0"/>
              <a:t> Poster of C. Froment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FDB259-41D6-0D4F-95B7-319D88E75834}"/>
              </a:ext>
            </a:extLst>
          </p:cNvPr>
          <p:cNvSpPr/>
          <p:nvPr/>
        </p:nvSpPr>
        <p:spPr>
          <a:xfrm>
            <a:off x="1461947" y="2091032"/>
            <a:ext cx="330506" cy="291867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82876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63F9-C2EA-134A-8FAC-7DEA1FE8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118" y="-172063"/>
            <a:ext cx="11830050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Dependence upon radial distance : </a:t>
            </a:r>
            <a:r>
              <a:rPr lang="en-GB" dirty="0" err="1">
                <a:solidFill>
                  <a:schemeClr val="tx1"/>
                </a:solidFill>
              </a:rPr>
              <a:t>θ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FR" dirty="0">
              <a:solidFill>
                <a:schemeClr val="tx1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BC767A-5811-E44B-A571-FC2E699DC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35827"/>
            <a:ext cx="6666271" cy="561430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A0820-3949-294B-9FAF-1682BF53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CEF1-070E-8B40-A44F-5BB62C981C26}" type="slidenum">
              <a:rPr lang="en-FR" smtClean="0">
                <a:solidFill>
                  <a:schemeClr val="bg1"/>
                </a:solidFill>
              </a:rPr>
              <a:t>9</a:t>
            </a:fld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4B5D3-1A06-B746-BE16-DCEB7F26DE16}"/>
              </a:ext>
            </a:extLst>
          </p:cNvPr>
          <p:cNvSpPr txBox="1"/>
          <p:nvPr/>
        </p:nvSpPr>
        <p:spPr>
          <a:xfrm>
            <a:off x="6893802" y="1166842"/>
            <a:ext cx="5078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We have very aligned whistlers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Very few obliques: only 2% have a propagation angle &gt; 30°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angle does not clearly depend on the radial distance</a:t>
            </a:r>
          </a:p>
          <a:p>
            <a:endParaRPr lang="en-F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9AB6D1-4CAF-4847-8DFB-78A462F67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67" y="1539435"/>
            <a:ext cx="1010776" cy="33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102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 1">
      <a:dk1>
        <a:srgbClr val="000000"/>
      </a:dk1>
      <a:lt1>
        <a:srgbClr val="FFFFFF"/>
      </a:lt1>
      <a:dk2>
        <a:srgbClr val="072D69"/>
      </a:dk2>
      <a:lt2>
        <a:srgbClr val="DBEFF9"/>
      </a:lt2>
      <a:accent1>
        <a:srgbClr val="073774"/>
      </a:accent1>
      <a:accent2>
        <a:srgbClr val="0B1851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{DEA544BC-CDE4-7841-A779-7A321C2547DA}tf10001062</Template>
  <TotalTime>15604</TotalTime>
  <Words>905</Words>
  <Application>Microsoft Macintosh PowerPoint</Application>
  <PresentationFormat>Widescreen</PresentationFormat>
  <Paragraphs>173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Schoolbook</vt:lpstr>
      <vt:lpstr>Wingdings</vt:lpstr>
      <vt:lpstr>Wingdings 3</vt:lpstr>
      <vt:lpstr>Ion</vt:lpstr>
      <vt:lpstr>What is the role of whistler waves in shaping the solar wind electron distribution function between 0.17 and 1 AU ? </vt:lpstr>
      <vt:lpstr>PowerPoint Presentation</vt:lpstr>
      <vt:lpstr>Objectives </vt:lpstr>
      <vt:lpstr>PowerPoint Presentation</vt:lpstr>
      <vt:lpstr>Statistical study of whistlers with Solar Orbiter (SolO) and Parker Solar Probe (PSP) </vt:lpstr>
      <vt:lpstr>Data</vt:lpstr>
      <vt:lpstr>Whistler waves detection </vt:lpstr>
      <vt:lpstr>Dependence upon radial distance : occurrence </vt:lpstr>
      <vt:lpstr>Dependence upon radial distance : θ </vt:lpstr>
      <vt:lpstr>Dependence upon radial distance </vt:lpstr>
      <vt:lpstr>PowerPoint Presentation</vt:lpstr>
      <vt:lpstr>Electron diffusion coefficients </vt:lpstr>
      <vt:lpstr>Local diffusion coefficients </vt:lpstr>
      <vt:lpstr>Integrated diffusion coefficients </vt:lpstr>
      <vt:lpstr>Diffusion coefficients (with Parker Solar Probe)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Carracterisation of whistler waves using solar orbiter data </dc:title>
  <dc:creator>Lucas Colomban</dc:creator>
  <cp:lastModifiedBy>Lucas Colomban</cp:lastModifiedBy>
  <cp:revision>49</cp:revision>
  <dcterms:created xsi:type="dcterms:W3CDTF">2021-10-13T08:00:57Z</dcterms:created>
  <dcterms:modified xsi:type="dcterms:W3CDTF">2022-05-16T16:10:56Z</dcterms:modified>
</cp:coreProperties>
</file>