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563" r:id="rId2"/>
    <p:sldId id="560" r:id="rId3"/>
    <p:sldId id="564" r:id="rId4"/>
    <p:sldId id="264" r:id="rId5"/>
    <p:sldId id="261" r:id="rId6"/>
    <p:sldId id="566" r:id="rId7"/>
    <p:sldId id="260" r:id="rId8"/>
    <p:sldId id="267" r:id="rId9"/>
    <p:sldId id="565" r:id="rId10"/>
    <p:sldId id="259" r:id="rId11"/>
    <p:sldId id="272" r:id="rId12"/>
    <p:sldId id="557" r:id="rId13"/>
    <p:sldId id="559" r:id="rId14"/>
    <p:sldId id="570" r:id="rId15"/>
    <p:sldId id="549" r:id="rId16"/>
    <p:sldId id="545" r:id="rId17"/>
    <p:sldId id="572" r:id="rId18"/>
    <p:sldId id="551" r:id="rId19"/>
    <p:sldId id="562" r:id="rId20"/>
    <p:sldId id="558" r:id="rId21"/>
    <p:sldId id="257" r:id="rId22"/>
    <p:sldId id="571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6405"/>
  </p:normalViewPr>
  <p:slideViewPr>
    <p:cSldViewPr snapToGrid="0" snapToObjects="1">
      <p:cViewPr>
        <p:scale>
          <a:sx n="87" d="100"/>
          <a:sy n="87" d="100"/>
        </p:scale>
        <p:origin x="872" y="1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1BB399-DE4C-1B4D-BDAD-193906858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823150-AA06-1842-A875-215E6BED61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DCBB11-C1D1-684B-B97C-02B45C5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8BE9-D543-6E44-8110-E5B7D7ADBCFB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B36CDF-D33A-4B46-BA26-89008B7AB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0200AF-2C8C-484C-B641-B255E5023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827A-A504-CB48-86A3-8C5C75818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856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1D56B8-2380-3B42-8FAE-2815EB615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E1E3944-75D3-3B4A-84E0-9FC11BBE1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9834C9-0B9F-8448-8325-520F1760A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8BE9-D543-6E44-8110-E5B7D7ADBCFB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F4160B-0AF5-3F4D-8A74-3BF05DC3A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819D08-29D2-7E46-93C9-C6840C8CC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827A-A504-CB48-86A3-8C5C75818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3467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045031C-C547-FB45-979D-480EF58158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FF999D0-843F-E249-AB20-9C04B6E28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BC40C0-945E-3249-9901-A525E7A5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8BE9-D543-6E44-8110-E5B7D7ADBCFB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DDFCA1-3BC8-3D4F-B77A-F4A222A66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3AD584-0BFC-C54C-AE46-21F0287E3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827A-A504-CB48-86A3-8C5C75818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713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69A19A-64DD-554F-9066-447DDBDE5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F63F34-EACC-E349-AEC4-8DC45CB72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03432E-E661-DB4F-B14E-A6C172C52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8BE9-D543-6E44-8110-E5B7D7ADBCFB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845636-AA39-8649-9D82-2B73428BF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82C92B-957C-6B4C-AE7E-0C74A0D8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827A-A504-CB48-86A3-8C5C75818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798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80A281-0B57-094A-AB17-1B991536E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10F041-C8B4-9249-9AAC-BD0A1BC29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4C7007-4B89-B64C-AA12-F9BDE43D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8BE9-D543-6E44-8110-E5B7D7ADBCFB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E2621C-7863-9645-8A6B-F822FE32F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D6977F-E457-1642-B095-F5DA1434B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827A-A504-CB48-86A3-8C5C75818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631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81B4CA-FB96-5E40-B6F7-5AB6383E9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A086AB-A78A-3041-899F-58975DE5F7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57A2D3-352A-C54C-A51A-D415F8DCD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AC85391-55B6-6E43-B4C1-F23898E11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8BE9-D543-6E44-8110-E5B7D7ADBCFB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51489F-9167-6541-93C6-0A820BAAF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0C5EBC-C840-424E-8E02-F4B5638B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827A-A504-CB48-86A3-8C5C75818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099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536DD7-E517-AC44-90D5-9FFFDCE79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CAD71CE-0473-4742-8592-E8918611C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07CEC34-E102-2F44-AE15-8A4EF92D63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5D71338-61A7-2945-BEF2-4C6B576318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C120FB5-AFBD-C441-9BAE-771083F5B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06B49CC-DEC3-0048-8E5F-73D63B0B4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8BE9-D543-6E44-8110-E5B7D7ADBCFB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E0F7CD9-7DD3-3948-B10D-9298EEC84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87FFE3D-62B9-5A4D-BAFC-D120D07B9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827A-A504-CB48-86A3-8C5C75818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1014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59DD03-0B8B-5C4A-B63C-0133F04A2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A6C75F-F352-6540-9743-4F2BE7B42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8BE9-D543-6E44-8110-E5B7D7ADBCFB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E9DE532-8B11-0F44-8AB7-2BE5BD27E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158B1F1-0AA2-FD4B-A92E-8B1A964D5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827A-A504-CB48-86A3-8C5C75818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15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C32A026-44F9-AF48-BE94-A7477C8F9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8BE9-D543-6E44-8110-E5B7D7ADBCFB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BBD3ACB-B717-6D43-9519-9BC891021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BB5B15-A5E6-4048-9D08-9D741CC8C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827A-A504-CB48-86A3-8C5C75818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46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D85625-5668-8748-AB4C-C7FAFBDD2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91F7B5-A0C8-6243-8C0C-8632FF854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0AA044-A498-A34C-9AFA-3F8C5052F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F40F29-8459-934A-9645-BB7A152B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8BE9-D543-6E44-8110-E5B7D7ADBCFB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0E5889-2A27-D945-8AAF-C0AFEC349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77E4B9-CD7C-AE44-9BF5-7F97F8549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827A-A504-CB48-86A3-8C5C75818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53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A43D52-67E8-CC41-A518-1CF2E9B91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D3BB126-A7CB-3E4E-BEBC-E434C6A721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263A81-EECD-034C-8C94-849436D92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E162FF0-412B-8C4A-A0E7-8615F8FF3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28BE9-D543-6E44-8110-E5B7D7ADBCFB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6FC0DA-F5CB-7B44-8444-91173A12B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2012AF-E2BD-3D46-9459-A3C35F2A6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6827A-A504-CB48-86A3-8C5C75818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092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655A735-94F6-7D4C-8D34-8A6946FEB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860685-9E4A-4A42-904F-45AAAF7F7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2965C3-C36B-4B4C-A9E3-FA3858085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28BE9-D543-6E44-8110-E5B7D7ADBCFB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118CB1-E3D8-1047-83DB-E7A73FC29E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B3A230-7C63-B14F-BEDA-5652D1BBA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6827A-A504-CB48-86A3-8C5C75818A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284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65AC02C-A66E-BB43-803F-1099EA110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748" y="1411810"/>
            <a:ext cx="9286504" cy="3735330"/>
          </a:xfrm>
        </p:spPr>
        <p:txBody>
          <a:bodyPr>
            <a:normAutofit/>
          </a:bodyPr>
          <a:lstStyle/>
          <a:p>
            <a:r>
              <a:rPr lang="en-GB" sz="3000" b="1" dirty="0" err="1"/>
              <a:t>Activités</a:t>
            </a:r>
            <a:r>
              <a:rPr lang="en-GB" sz="3000" b="1" dirty="0"/>
              <a:t> </a:t>
            </a:r>
            <a:r>
              <a:rPr lang="en-GB" sz="3000" b="1" dirty="0" err="1"/>
              <a:t>en</a:t>
            </a:r>
            <a:r>
              <a:rPr lang="en-GB" sz="3000" b="1" dirty="0"/>
              <a:t> </a:t>
            </a:r>
            <a:r>
              <a:rPr lang="en-GB" sz="3000" b="1" dirty="0" err="1"/>
              <a:t>météorologie</a:t>
            </a:r>
            <a:r>
              <a:rPr lang="en-GB" sz="3000" b="1" dirty="0"/>
              <a:t> de </a:t>
            </a:r>
            <a:r>
              <a:rPr lang="en-GB" sz="3000" b="1" dirty="0" err="1"/>
              <a:t>l’espace</a:t>
            </a:r>
            <a:r>
              <a:rPr lang="en-GB" sz="3000" b="1" dirty="0"/>
              <a:t> </a:t>
            </a:r>
            <a:r>
              <a:rPr lang="en-GB" sz="3000" b="1" dirty="0" err="1"/>
              <a:t>en</a:t>
            </a:r>
            <a:r>
              <a:rPr lang="en-GB" sz="3000" b="1" dirty="0"/>
              <a:t> France</a:t>
            </a:r>
            <a:br>
              <a:rPr lang="en-GB" sz="3000" b="1" dirty="0"/>
            </a:br>
            <a:br>
              <a:rPr lang="en-GB" sz="3000" b="1" dirty="0"/>
            </a:br>
            <a:br>
              <a:rPr lang="fr-FR" sz="3000" dirty="0"/>
            </a:br>
            <a:r>
              <a:rPr lang="fr-FR" sz="3000" dirty="0"/>
              <a:t>A.P. </a:t>
            </a:r>
            <a:r>
              <a:rPr lang="fr-FR" sz="3000" dirty="0" err="1"/>
              <a:t>Rouillard</a:t>
            </a:r>
            <a:r>
              <a:rPr lang="fr-FR" sz="3000" dirty="0"/>
              <a:t>, A. </a:t>
            </a:r>
            <a:r>
              <a:rPr lang="fr-FR" sz="3000" dirty="0" err="1"/>
              <a:t>Marchaudon</a:t>
            </a:r>
            <a:r>
              <a:rPr lang="fr-FR" sz="3000" dirty="0"/>
              <a:t>, </a:t>
            </a:r>
            <a:r>
              <a:rPr lang="fr-FR" sz="3000" dirty="0" err="1"/>
              <a:t>T</a:t>
            </a:r>
            <a:r>
              <a:rPr lang="fr-FR" sz="3000" dirty="0"/>
              <a:t>. Dudok de Wit</a:t>
            </a:r>
            <a:br>
              <a:rPr lang="fr-FR" sz="3000" dirty="0"/>
            </a:br>
            <a:br>
              <a:rPr lang="fr-FR" sz="3000" dirty="0"/>
            </a:br>
            <a:br>
              <a:rPr lang="fr-FR" sz="3000" dirty="0"/>
            </a:br>
            <a:br>
              <a:rPr lang="fr-FR" sz="3000" dirty="0"/>
            </a:br>
            <a:endParaRPr lang="en-GB" sz="3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832525F-8490-5F40-8BBF-B13F95281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0" y="5594957"/>
            <a:ext cx="5651500" cy="838200"/>
          </a:xfrm>
          <a:prstGeom prst="rect">
            <a:avLst/>
          </a:prstGeom>
        </p:spPr>
      </p:pic>
      <p:pic>
        <p:nvPicPr>
          <p:cNvPr id="6" name="Picture 4" descr="Logo SUN">
            <a:extLst>
              <a:ext uri="{FF2B5EF4-FFF2-40B4-BE49-F238E27FC236}">
                <a16:creationId xmlns:a16="http://schemas.microsoft.com/office/drawing/2014/main" id="{2FCF9460-FB0F-D046-9364-FF9BAD87F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4735" cy="95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DFFC1C3-6790-404D-BEA8-B879093654AF}"/>
              </a:ext>
            </a:extLst>
          </p:cNvPr>
          <p:cNvSpPr/>
          <p:nvPr/>
        </p:nvSpPr>
        <p:spPr>
          <a:xfrm>
            <a:off x="0" y="12523"/>
            <a:ext cx="12192000" cy="9514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868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7-11-15 à 14.22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20" y="1106129"/>
            <a:ext cx="7167960" cy="5751871"/>
          </a:xfrm>
          <a:prstGeom prst="rect">
            <a:avLst/>
          </a:prstGeom>
        </p:spPr>
      </p:pic>
      <p:grpSp>
        <p:nvGrpSpPr>
          <p:cNvPr id="15" name="Grouper 14"/>
          <p:cNvGrpSpPr/>
          <p:nvPr/>
        </p:nvGrpSpPr>
        <p:grpSpPr>
          <a:xfrm>
            <a:off x="5085302" y="2600475"/>
            <a:ext cx="2794699" cy="2386612"/>
            <a:chOff x="3561300" y="2600475"/>
            <a:chExt cx="2794699" cy="2386612"/>
          </a:xfrm>
        </p:grpSpPr>
        <p:sp>
          <p:nvSpPr>
            <p:cNvPr id="5" name="Forme libre 4"/>
            <p:cNvSpPr/>
            <p:nvPr/>
          </p:nvSpPr>
          <p:spPr>
            <a:xfrm>
              <a:off x="4076096" y="2600475"/>
              <a:ext cx="2213428" cy="832829"/>
            </a:xfrm>
            <a:custGeom>
              <a:avLst/>
              <a:gdLst>
                <a:gd name="connsiteX0" fmla="*/ 1729619 w 1729619"/>
                <a:gd name="connsiteY0" fmla="*/ 568476 h 693594"/>
                <a:gd name="connsiteX1" fmla="*/ 822476 w 1729619"/>
                <a:gd name="connsiteY1" fmla="*/ 653143 h 693594"/>
                <a:gd name="connsiteX2" fmla="*/ 0 w 1729619"/>
                <a:gd name="connsiteY2" fmla="*/ 0 h 69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9619" h="693594">
                  <a:moveTo>
                    <a:pt x="1729619" y="568476"/>
                  </a:moveTo>
                  <a:cubicBezTo>
                    <a:pt x="1420182" y="658182"/>
                    <a:pt x="1110746" y="747889"/>
                    <a:pt x="822476" y="653143"/>
                  </a:cubicBezTo>
                  <a:cubicBezTo>
                    <a:pt x="534206" y="558397"/>
                    <a:pt x="0" y="0"/>
                    <a:pt x="0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orme libre 5"/>
            <p:cNvSpPr/>
            <p:nvPr/>
          </p:nvSpPr>
          <p:spPr>
            <a:xfrm rot="4342829" flipV="1">
              <a:off x="3294305" y="3497635"/>
              <a:ext cx="2172561" cy="806344"/>
            </a:xfrm>
            <a:custGeom>
              <a:avLst/>
              <a:gdLst>
                <a:gd name="connsiteX0" fmla="*/ 1729619 w 1729619"/>
                <a:gd name="connsiteY0" fmla="*/ 568476 h 693594"/>
                <a:gd name="connsiteX1" fmla="*/ 822476 w 1729619"/>
                <a:gd name="connsiteY1" fmla="*/ 653143 h 693594"/>
                <a:gd name="connsiteX2" fmla="*/ 0 w 1729619"/>
                <a:gd name="connsiteY2" fmla="*/ 0 h 69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9619" h="693594">
                  <a:moveTo>
                    <a:pt x="1729619" y="568476"/>
                  </a:moveTo>
                  <a:cubicBezTo>
                    <a:pt x="1420182" y="658182"/>
                    <a:pt x="1110746" y="747889"/>
                    <a:pt x="822476" y="653143"/>
                  </a:cubicBezTo>
                  <a:cubicBezTo>
                    <a:pt x="534206" y="558397"/>
                    <a:pt x="0" y="0"/>
                    <a:pt x="0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orme libre 9"/>
            <p:cNvSpPr/>
            <p:nvPr/>
          </p:nvSpPr>
          <p:spPr>
            <a:xfrm rot="13198102">
              <a:off x="3561300" y="3634132"/>
              <a:ext cx="2794699" cy="59278"/>
            </a:xfrm>
            <a:custGeom>
              <a:avLst/>
              <a:gdLst>
                <a:gd name="connsiteX0" fmla="*/ 1729619 w 1729619"/>
                <a:gd name="connsiteY0" fmla="*/ 568476 h 693594"/>
                <a:gd name="connsiteX1" fmla="*/ 822476 w 1729619"/>
                <a:gd name="connsiteY1" fmla="*/ 653143 h 693594"/>
                <a:gd name="connsiteX2" fmla="*/ 0 w 1729619"/>
                <a:gd name="connsiteY2" fmla="*/ 0 h 693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9619" h="693594">
                  <a:moveTo>
                    <a:pt x="1729619" y="568476"/>
                  </a:moveTo>
                  <a:cubicBezTo>
                    <a:pt x="1420182" y="658182"/>
                    <a:pt x="1110746" y="747889"/>
                    <a:pt x="822476" y="653143"/>
                  </a:cubicBezTo>
                  <a:cubicBezTo>
                    <a:pt x="534206" y="558397"/>
                    <a:pt x="0" y="0"/>
                    <a:pt x="0" y="0"/>
                  </a:cubicBezTo>
                </a:path>
              </a:pathLst>
            </a:custGeom>
            <a:ln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4624441" y="2529210"/>
            <a:ext cx="3718235" cy="3500680"/>
            <a:chOff x="3100439" y="2529210"/>
            <a:chExt cx="3718235" cy="3500680"/>
          </a:xfrm>
        </p:grpSpPr>
        <p:sp>
          <p:nvSpPr>
            <p:cNvPr id="4" name="Forme libre 3"/>
            <p:cNvSpPr/>
            <p:nvPr/>
          </p:nvSpPr>
          <p:spPr>
            <a:xfrm>
              <a:off x="3100439" y="3157969"/>
              <a:ext cx="2860181" cy="2871921"/>
            </a:xfrm>
            <a:custGeom>
              <a:avLst/>
              <a:gdLst>
                <a:gd name="connsiteX0" fmla="*/ 0 w 869495"/>
                <a:gd name="connsiteY0" fmla="*/ 0 h 1910800"/>
                <a:gd name="connsiteX1" fmla="*/ 228814 w 869495"/>
                <a:gd name="connsiteY1" fmla="*/ 1144192 h 1910800"/>
                <a:gd name="connsiteX2" fmla="*/ 869495 w 869495"/>
                <a:gd name="connsiteY2" fmla="*/ 1910800 h 1910800"/>
                <a:gd name="connsiteX0" fmla="*/ 0 w 869495"/>
                <a:gd name="connsiteY0" fmla="*/ 0 h 1910800"/>
                <a:gd name="connsiteX1" fmla="*/ 309075 w 869495"/>
                <a:gd name="connsiteY1" fmla="*/ 1463927 h 1910800"/>
                <a:gd name="connsiteX2" fmla="*/ 869495 w 869495"/>
                <a:gd name="connsiteY2" fmla="*/ 1910800 h 191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9495" h="1910800">
                  <a:moveTo>
                    <a:pt x="0" y="0"/>
                  </a:moveTo>
                  <a:cubicBezTo>
                    <a:pt x="41949" y="412862"/>
                    <a:pt x="164159" y="1145460"/>
                    <a:pt x="309075" y="1463927"/>
                  </a:cubicBezTo>
                  <a:cubicBezTo>
                    <a:pt x="453991" y="1782394"/>
                    <a:pt x="869495" y="1910800"/>
                    <a:pt x="869495" y="1910800"/>
                  </a:cubicBezTo>
                </a:path>
              </a:pathLst>
            </a:custGeom>
            <a:ln>
              <a:solidFill>
                <a:srgbClr val="0000FF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orme libre 8"/>
            <p:cNvSpPr/>
            <p:nvPr/>
          </p:nvSpPr>
          <p:spPr>
            <a:xfrm flipH="1" flipV="1">
              <a:off x="4860664" y="2529210"/>
              <a:ext cx="1958010" cy="448847"/>
            </a:xfrm>
            <a:custGeom>
              <a:avLst/>
              <a:gdLst>
                <a:gd name="connsiteX0" fmla="*/ 0 w 869495"/>
                <a:gd name="connsiteY0" fmla="*/ 0 h 1910800"/>
                <a:gd name="connsiteX1" fmla="*/ 228814 w 869495"/>
                <a:gd name="connsiteY1" fmla="*/ 1144192 h 1910800"/>
                <a:gd name="connsiteX2" fmla="*/ 869495 w 869495"/>
                <a:gd name="connsiteY2" fmla="*/ 1910800 h 1910800"/>
                <a:gd name="connsiteX0" fmla="*/ 0 w 869495"/>
                <a:gd name="connsiteY0" fmla="*/ 0 h 1910800"/>
                <a:gd name="connsiteX1" fmla="*/ 309075 w 869495"/>
                <a:gd name="connsiteY1" fmla="*/ 1463927 h 1910800"/>
                <a:gd name="connsiteX2" fmla="*/ 869495 w 869495"/>
                <a:gd name="connsiteY2" fmla="*/ 1910800 h 191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9495" h="1910800">
                  <a:moveTo>
                    <a:pt x="0" y="0"/>
                  </a:moveTo>
                  <a:cubicBezTo>
                    <a:pt x="41949" y="412862"/>
                    <a:pt x="164159" y="1145460"/>
                    <a:pt x="309075" y="1463927"/>
                  </a:cubicBezTo>
                  <a:cubicBezTo>
                    <a:pt x="453991" y="1782394"/>
                    <a:pt x="869495" y="1910800"/>
                    <a:pt x="869495" y="1910800"/>
                  </a:cubicBezTo>
                </a:path>
              </a:pathLst>
            </a:custGeom>
            <a:ln>
              <a:solidFill>
                <a:srgbClr val="0000FF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5E06D25-425A-4F4D-939E-13681B6564D3}"/>
              </a:ext>
            </a:extLst>
          </p:cNvPr>
          <p:cNvSpPr/>
          <p:nvPr/>
        </p:nvSpPr>
        <p:spPr>
          <a:xfrm>
            <a:off x="0" y="0"/>
            <a:ext cx="12192000" cy="9514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4" descr="Logo SUN">
            <a:extLst>
              <a:ext uri="{FF2B5EF4-FFF2-40B4-BE49-F238E27FC236}">
                <a16:creationId xmlns:a16="http://schemas.microsoft.com/office/drawing/2014/main" id="{FC3C1610-DD10-F74A-8F62-06E9292E0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4735" cy="95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6B1DBF9-3F31-9549-AF8C-B613EEF6419B}"/>
              </a:ext>
            </a:extLst>
          </p:cNvPr>
          <p:cNvSpPr txBox="1"/>
          <p:nvPr/>
        </p:nvSpPr>
        <p:spPr>
          <a:xfrm>
            <a:off x="1268361" y="233394"/>
            <a:ext cx="10923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chemeClr val="bg1"/>
                </a:solidFill>
              </a:rPr>
              <a:t>Ecosystème</a:t>
            </a:r>
            <a:r>
              <a:rPr lang="en-GB" sz="2800" dirty="0">
                <a:solidFill>
                  <a:schemeClr val="bg1"/>
                </a:solidFill>
              </a:rPr>
              <a:t> ME: </a:t>
            </a:r>
            <a:r>
              <a:rPr lang="en-GB" sz="2800" dirty="0" err="1">
                <a:solidFill>
                  <a:schemeClr val="bg1"/>
                </a:solidFill>
              </a:rPr>
              <a:t>activités</a:t>
            </a:r>
            <a:r>
              <a:rPr lang="en-GB" sz="2800" dirty="0">
                <a:solidFill>
                  <a:schemeClr val="bg1"/>
                </a:solidFill>
              </a:rPr>
              <a:t> au </a:t>
            </a:r>
            <a:r>
              <a:rPr lang="en-GB" sz="2800" dirty="0" err="1">
                <a:solidFill>
                  <a:schemeClr val="bg1"/>
                </a:solidFill>
              </a:rPr>
              <a:t>niveau</a:t>
            </a:r>
            <a:r>
              <a:rPr lang="en-GB" sz="2800" dirty="0">
                <a:solidFill>
                  <a:schemeClr val="bg1"/>
                </a:solidFill>
              </a:rPr>
              <a:t> national et international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3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BB496C-942D-8240-9423-413F58D8A382}"/>
              </a:ext>
            </a:extLst>
          </p:cNvPr>
          <p:cNvSpPr txBox="1"/>
          <p:nvPr/>
        </p:nvSpPr>
        <p:spPr>
          <a:xfrm>
            <a:off x="151284" y="1256281"/>
            <a:ext cx="2347495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L’ESA propose des contributions </a:t>
            </a:r>
          </a:p>
          <a:p>
            <a:pPr algn="ctr"/>
            <a:r>
              <a:rPr lang="fr-FR" dirty="0"/>
              <a:t>françaises (budgets)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83FF8A7F-6040-BC43-957A-999A1959AF07}"/>
              </a:ext>
            </a:extLst>
          </p:cNvPr>
          <p:cNvCxnSpPr/>
          <p:nvPr/>
        </p:nvCxnSpPr>
        <p:spPr>
          <a:xfrm>
            <a:off x="1306375" y="2179611"/>
            <a:ext cx="0" cy="7541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BC25A7A4-2808-C549-AD67-FA9A93F28A54}"/>
              </a:ext>
            </a:extLst>
          </p:cNvPr>
          <p:cNvSpPr txBox="1"/>
          <p:nvPr/>
        </p:nvSpPr>
        <p:spPr>
          <a:xfrm>
            <a:off x="457681" y="2933756"/>
            <a:ext cx="169738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COSPACE - CNES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7AF01BB-AF29-C44F-92C5-8C7E4420D79E}"/>
              </a:ext>
            </a:extLst>
          </p:cNvPr>
          <p:cNvCxnSpPr/>
          <p:nvPr/>
        </p:nvCxnSpPr>
        <p:spPr>
          <a:xfrm>
            <a:off x="1306375" y="3303088"/>
            <a:ext cx="0" cy="754145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1DA8CC8B-2AA3-2C40-B4F1-BF3675FDF169}"/>
              </a:ext>
            </a:extLst>
          </p:cNvPr>
          <p:cNvSpPr txBox="1"/>
          <p:nvPr/>
        </p:nvSpPr>
        <p:spPr>
          <a:xfrm>
            <a:off x="459250" y="4090960"/>
            <a:ext cx="173156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OFRAME /GCME</a:t>
            </a:r>
          </a:p>
          <a:p>
            <a:r>
              <a:rPr lang="fr-FR" dirty="0"/>
              <a:t>(appel à idées)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C4B63F6-769A-2F4E-BCC7-9E5445DC958E}"/>
              </a:ext>
            </a:extLst>
          </p:cNvPr>
          <p:cNvCxnSpPr>
            <a:cxnSpLocks/>
          </p:cNvCxnSpPr>
          <p:nvPr/>
        </p:nvCxnSpPr>
        <p:spPr>
          <a:xfrm flipV="1">
            <a:off x="2155069" y="3118421"/>
            <a:ext cx="11780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1B268361-EACF-DC48-A476-56D17180B6F9}"/>
              </a:ext>
            </a:extLst>
          </p:cNvPr>
          <p:cNvSpPr txBox="1"/>
          <p:nvPr/>
        </p:nvSpPr>
        <p:spPr>
          <a:xfrm>
            <a:off x="3361981" y="2795255"/>
            <a:ext cx="231198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Ministère du budget</a:t>
            </a:r>
          </a:p>
          <a:p>
            <a:pPr algn="ctr"/>
            <a:r>
              <a:rPr lang="fr-FR" dirty="0"/>
              <a:t>DGE, autres ministères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8A13202-1EEF-C34C-9277-69DCDB67AE86}"/>
              </a:ext>
            </a:extLst>
          </p:cNvPr>
          <p:cNvCxnSpPr>
            <a:cxnSpLocks/>
          </p:cNvCxnSpPr>
          <p:nvPr/>
        </p:nvCxnSpPr>
        <p:spPr>
          <a:xfrm>
            <a:off x="5673961" y="3118420"/>
            <a:ext cx="99626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7AF81127-4E9A-8C4F-A158-CB4A545E75FA}"/>
              </a:ext>
            </a:extLst>
          </p:cNvPr>
          <p:cNvSpPr txBox="1"/>
          <p:nvPr/>
        </p:nvSpPr>
        <p:spPr>
          <a:xfrm>
            <a:off x="6681417" y="2933754"/>
            <a:ext cx="130452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CNES GCME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532E75A-63B9-FC4A-926E-2F65CE7723B8}"/>
              </a:ext>
            </a:extLst>
          </p:cNvPr>
          <p:cNvCxnSpPr>
            <a:cxnSpLocks/>
          </p:cNvCxnSpPr>
          <p:nvPr/>
        </p:nvCxnSpPr>
        <p:spPr>
          <a:xfrm flipH="1">
            <a:off x="7294319" y="3291257"/>
            <a:ext cx="1" cy="71172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B6743A95-8B43-F045-A090-7A201EA61F44}"/>
              </a:ext>
            </a:extLst>
          </p:cNvPr>
          <p:cNvSpPr txBox="1"/>
          <p:nvPr/>
        </p:nvSpPr>
        <p:spPr>
          <a:xfrm>
            <a:off x="6434213" y="4002983"/>
            <a:ext cx="172021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OFRAME</a:t>
            </a:r>
          </a:p>
          <a:p>
            <a:pPr algn="ctr"/>
            <a:r>
              <a:rPr lang="fr-FR" dirty="0"/>
              <a:t>(appel à projets)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A8EC50F-2C17-A04B-802E-90919D2CCCEE}"/>
              </a:ext>
            </a:extLst>
          </p:cNvPr>
          <p:cNvCxnSpPr>
            <a:cxnSpLocks/>
          </p:cNvCxnSpPr>
          <p:nvPr/>
        </p:nvCxnSpPr>
        <p:spPr>
          <a:xfrm>
            <a:off x="7985941" y="3118420"/>
            <a:ext cx="6861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60A4800-1F70-6A44-AFE9-0DC7FF806154}"/>
              </a:ext>
            </a:extLst>
          </p:cNvPr>
          <p:cNvCxnSpPr>
            <a:cxnSpLocks/>
          </p:cNvCxnSpPr>
          <p:nvPr/>
        </p:nvCxnSpPr>
        <p:spPr>
          <a:xfrm flipH="1">
            <a:off x="7294318" y="2179611"/>
            <a:ext cx="1" cy="71172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C25BCE41-2B96-3D40-9BDB-5B7F623F905A}"/>
              </a:ext>
            </a:extLst>
          </p:cNvPr>
          <p:cNvSpPr txBox="1"/>
          <p:nvPr/>
        </p:nvSpPr>
        <p:spPr>
          <a:xfrm>
            <a:off x="6558090" y="1789071"/>
            <a:ext cx="147245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ESA </a:t>
            </a:r>
            <a:r>
              <a:rPr lang="fr-FR" dirty="0" err="1"/>
              <a:t>Executive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1B8DCC7-3CED-B241-80D0-BBDF7ADFEEA0}"/>
              </a:ext>
            </a:extLst>
          </p:cNvPr>
          <p:cNvSpPr txBox="1"/>
          <p:nvPr/>
        </p:nvSpPr>
        <p:spPr>
          <a:xfrm>
            <a:off x="8704564" y="2921925"/>
            <a:ext cx="12330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CMIN 2022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881B7C8-75D8-6144-B760-4B412BC2AC74}"/>
              </a:ext>
            </a:extLst>
          </p:cNvPr>
          <p:cNvCxnSpPr>
            <a:cxnSpLocks/>
          </p:cNvCxnSpPr>
          <p:nvPr/>
        </p:nvCxnSpPr>
        <p:spPr>
          <a:xfrm>
            <a:off x="9937595" y="3103268"/>
            <a:ext cx="6861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85618F2C-4853-0340-9166-D8845A6E5D84}"/>
              </a:ext>
            </a:extLst>
          </p:cNvPr>
          <p:cNvSpPr txBox="1"/>
          <p:nvPr/>
        </p:nvSpPr>
        <p:spPr>
          <a:xfrm>
            <a:off x="10623707" y="2556683"/>
            <a:ext cx="129484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Programme</a:t>
            </a:r>
          </a:p>
          <a:p>
            <a:pPr algn="ctr"/>
            <a:r>
              <a:rPr lang="fr-FR" dirty="0"/>
              <a:t>ME de l’ESA</a:t>
            </a:r>
          </a:p>
          <a:p>
            <a:pPr algn="ctr"/>
            <a:r>
              <a:rPr lang="fr-FR" dirty="0"/>
              <a:t>financé</a:t>
            </a: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EDCE7B4-AEED-664C-8F16-EF29A485DCC3}"/>
              </a:ext>
            </a:extLst>
          </p:cNvPr>
          <p:cNvCxnSpPr>
            <a:cxnSpLocks/>
          </p:cNvCxnSpPr>
          <p:nvPr/>
        </p:nvCxnSpPr>
        <p:spPr>
          <a:xfrm>
            <a:off x="11271128" y="3502573"/>
            <a:ext cx="0" cy="5229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69A5011F-1C81-AE4B-BFAD-CE54D356396C}"/>
              </a:ext>
            </a:extLst>
          </p:cNvPr>
          <p:cNvSpPr txBox="1"/>
          <p:nvPr/>
        </p:nvSpPr>
        <p:spPr>
          <a:xfrm>
            <a:off x="10589987" y="4061974"/>
            <a:ext cx="135235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Laboratoires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9488A91-D23E-2F47-9FC9-3440915D48EF}"/>
              </a:ext>
            </a:extLst>
          </p:cNvPr>
          <p:cNvSpPr/>
          <p:nvPr/>
        </p:nvSpPr>
        <p:spPr>
          <a:xfrm>
            <a:off x="0" y="0"/>
            <a:ext cx="12192000" cy="9514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4" descr="Logo SUN">
            <a:extLst>
              <a:ext uri="{FF2B5EF4-FFF2-40B4-BE49-F238E27FC236}">
                <a16:creationId xmlns:a16="http://schemas.microsoft.com/office/drawing/2014/main" id="{0F187C56-9A3E-F74A-BA42-E0C6CA808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4735" cy="95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6B658E43-F4F1-F148-8F48-7E8610BEFF1A}"/>
              </a:ext>
            </a:extLst>
          </p:cNvPr>
          <p:cNvSpPr txBox="1"/>
          <p:nvPr/>
        </p:nvSpPr>
        <p:spPr>
          <a:xfrm>
            <a:off x="1268361" y="233394"/>
            <a:ext cx="100289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Coordination des budgets ESA pour le </a:t>
            </a:r>
            <a:r>
              <a:rPr lang="en-GB" sz="2800" dirty="0" err="1">
                <a:solidFill>
                  <a:schemeClr val="bg1"/>
                </a:solidFill>
              </a:rPr>
              <a:t>financement</a:t>
            </a:r>
            <a:r>
              <a:rPr lang="en-GB" sz="2800" dirty="0">
                <a:solidFill>
                  <a:schemeClr val="bg1"/>
                </a:solidFill>
              </a:rPr>
              <a:t> de la ME: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4F1986-7952-EC4B-8827-CCEC79FF8865}"/>
              </a:ext>
            </a:extLst>
          </p:cNvPr>
          <p:cNvSpPr txBox="1"/>
          <p:nvPr/>
        </p:nvSpPr>
        <p:spPr>
          <a:xfrm>
            <a:off x="567367" y="5349211"/>
            <a:ext cx="96350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Budget demandé pour financer les laboratoires:</a:t>
            </a:r>
          </a:p>
          <a:p>
            <a:r>
              <a:rPr lang="fr-FR" dirty="0"/>
              <a:t> </a:t>
            </a:r>
          </a:p>
          <a:p>
            <a:pPr lvl="1"/>
            <a:r>
              <a:rPr lang="fr-FR" dirty="0"/>
              <a:t>-&gt; 6, 7, 9 </a:t>
            </a:r>
            <a:r>
              <a:rPr lang="fr-FR" dirty="0" err="1"/>
              <a:t>Meuros</a:t>
            </a:r>
            <a:r>
              <a:rPr lang="fr-FR" dirty="0"/>
              <a:t> dédiés à la mise à disposition de logiciels, données, instrumentation</a:t>
            </a:r>
          </a:p>
          <a:p>
            <a:pPr lvl="1"/>
            <a:r>
              <a:rPr lang="fr-FR" dirty="0"/>
              <a:t>-&gt; 6,7,8 </a:t>
            </a:r>
            <a:r>
              <a:rPr lang="fr-FR" dirty="0" err="1"/>
              <a:t>Meuros</a:t>
            </a:r>
            <a:r>
              <a:rPr lang="fr-FR" dirty="0"/>
              <a:t> pour des Missions </a:t>
            </a:r>
            <a:r>
              <a:rPr lang="fr-FR" dirty="0" err="1"/>
              <a:t>nanosats</a:t>
            </a:r>
            <a:r>
              <a:rPr lang="fr-FR" dirty="0"/>
              <a:t> dédiés à la ME (exploration ceintures de radiations)</a:t>
            </a:r>
          </a:p>
        </p:txBody>
      </p:sp>
    </p:spTree>
    <p:extLst>
      <p:ext uri="{BB962C8B-B14F-4D97-AF65-F5344CB8AC3E}">
        <p14:creationId xmlns:p14="http://schemas.microsoft.com/office/powerpoint/2010/main" val="1848372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CDB5BE4-EE7E-5044-9387-98E04B6BF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6383"/>
            <a:ext cx="6158811" cy="58852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114CF4-84FD-3048-998B-2ABB2156F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25443"/>
            <a:ext cx="6096000" cy="231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88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7C79468-D736-CD4A-BAF7-69B101D848D4}"/>
              </a:ext>
            </a:extLst>
          </p:cNvPr>
          <p:cNvSpPr txBox="1"/>
          <p:nvPr/>
        </p:nvSpPr>
        <p:spPr>
          <a:xfrm>
            <a:off x="280246" y="1442720"/>
            <a:ext cx="1146746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L’appel à idées:</a:t>
            </a:r>
            <a:endParaRPr lang="fr-FR" sz="2400" dirty="0"/>
          </a:p>
          <a:p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Annonce envoyée à: la communauté scientifique (PNST, ONERA, CNRS, CEA), IRSN, ESSP, </a:t>
            </a:r>
            <a:r>
              <a:rPr lang="fr-FR" dirty="0" err="1"/>
              <a:t>SpaceAble</a:t>
            </a:r>
            <a:r>
              <a:rPr lang="fr-FR" dirty="0"/>
              <a:t>, U-</a:t>
            </a:r>
            <a:r>
              <a:rPr lang="fr-FR" dirty="0" err="1"/>
              <a:t>Space</a:t>
            </a:r>
            <a:r>
              <a:rPr lang="fr-FR" dirty="0"/>
              <a:t>, </a:t>
            </a:r>
            <a:r>
              <a:rPr lang="fr-FR" dirty="0" err="1"/>
              <a:t>Sodern</a:t>
            </a:r>
            <a:r>
              <a:rPr lang="fr-FR" dirty="0"/>
              <a:t>, TAS-F, CLS, </a:t>
            </a:r>
            <a:r>
              <a:rPr lang="fr-FR" dirty="0" err="1"/>
              <a:t>ExoTrail</a:t>
            </a:r>
            <a:r>
              <a:rPr lang="fr-FR" dirty="0"/>
              <a:t>, </a:t>
            </a:r>
            <a:r>
              <a:rPr lang="fr-FR" dirty="0" err="1"/>
              <a:t>InfiniteOrbits</a:t>
            </a:r>
            <a:r>
              <a:rPr lang="fr-FR" dirty="0"/>
              <a:t>, </a:t>
            </a:r>
            <a:r>
              <a:rPr lang="fr-FR" dirty="0" err="1"/>
              <a:t>Hemeria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27 réponses reçues: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lvl="2"/>
            <a:r>
              <a:rPr lang="fr-FR" dirty="0"/>
              <a:t>Intégration d'un service au réseau SWE						11 Réponses</a:t>
            </a:r>
          </a:p>
          <a:p>
            <a:pPr lvl="2"/>
            <a:r>
              <a:rPr lang="fr-FR" dirty="0"/>
              <a:t>Maintenance d’un service du </a:t>
            </a:r>
            <a:r>
              <a:rPr lang="fr-FR" dirty="0" err="1"/>
              <a:t>réseau</a:t>
            </a:r>
            <a:r>
              <a:rPr lang="fr-FR" dirty="0"/>
              <a:t> SWE					12 Réponses</a:t>
            </a:r>
          </a:p>
          <a:p>
            <a:pPr lvl="2"/>
            <a:r>
              <a:rPr lang="fr-FR" dirty="0"/>
              <a:t>Développement de charges utiles hébergées/développement de </a:t>
            </a:r>
            <a:r>
              <a:rPr lang="fr-FR" dirty="0" err="1"/>
              <a:t>nanosatellites</a:t>
            </a:r>
            <a:r>
              <a:rPr lang="fr-FR" dirty="0"/>
              <a:t>		3 Réponses</a:t>
            </a:r>
          </a:p>
          <a:p>
            <a:pPr lvl="2"/>
            <a:r>
              <a:rPr lang="fr-FR" dirty="0"/>
              <a:t>Participation mission de surveillance des aurores 					0 Réponse</a:t>
            </a:r>
          </a:p>
          <a:p>
            <a:pPr lvl="2"/>
            <a:r>
              <a:rPr lang="fr-FR" dirty="0"/>
              <a:t>Contribution instrumentale à la mission Lagrange/Vigil 				1 Réponse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702D6C-B77E-5B40-9C53-2D8E971B06A0}"/>
              </a:ext>
            </a:extLst>
          </p:cNvPr>
          <p:cNvSpPr/>
          <p:nvPr/>
        </p:nvSpPr>
        <p:spPr>
          <a:xfrm>
            <a:off x="0" y="0"/>
            <a:ext cx="12192000" cy="9514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4" descr="Logo SUN">
            <a:extLst>
              <a:ext uri="{FF2B5EF4-FFF2-40B4-BE49-F238E27FC236}">
                <a16:creationId xmlns:a16="http://schemas.microsoft.com/office/drawing/2014/main" id="{107A7BDD-E220-6041-A23B-CBCA5CE25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4735" cy="95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129949D-F5E2-1E48-8965-B0A8C5D2117A}"/>
              </a:ext>
            </a:extLst>
          </p:cNvPr>
          <p:cNvSpPr txBox="1"/>
          <p:nvPr/>
        </p:nvSpPr>
        <p:spPr>
          <a:xfrm>
            <a:off x="1268361" y="233394"/>
            <a:ext cx="100289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Coordination des budgets ESA pour le financement de la ME:</a:t>
            </a:r>
          </a:p>
        </p:txBody>
      </p:sp>
    </p:spTree>
    <p:extLst>
      <p:ext uri="{BB962C8B-B14F-4D97-AF65-F5344CB8AC3E}">
        <p14:creationId xmlns:p14="http://schemas.microsoft.com/office/powerpoint/2010/main" val="929350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B7F5A9E-9B20-564C-9755-BD9088DADD02}"/>
              </a:ext>
            </a:extLst>
          </p:cNvPr>
          <p:cNvSpPr txBox="1"/>
          <p:nvPr/>
        </p:nvSpPr>
        <p:spPr>
          <a:xfrm>
            <a:off x="62680" y="4246401"/>
            <a:ext cx="120666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L’intégration d’un logiciel dans le portail ESA ME: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Se fait au travers d’un financement acquis par un ITT: actuellement un seul prime belge (BUSOC) et les partenaires sont sous-traités par le BUSOC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service devient accessible par un Service Expert Center (S.ESC, H.ESC, I.ESC, M.ESC, R.ESC)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L’intégration d’un service dans le système ME ESA peut se faire sans perte de propriété intellectuelle sur son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service doit être disponible 24/24 7/7: comme le personnel CNRS n’a pas vocation à faire de l’opérationnel tout doit être robuste et automatisé.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Des réunions mensuelles avec les H.ESC et du consortium général.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EE86B0-A63C-5743-A2AF-34180A762FD3}"/>
              </a:ext>
            </a:extLst>
          </p:cNvPr>
          <p:cNvSpPr/>
          <p:nvPr/>
        </p:nvSpPr>
        <p:spPr>
          <a:xfrm>
            <a:off x="0" y="0"/>
            <a:ext cx="12192000" cy="9514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4" descr="Logo SUN">
            <a:extLst>
              <a:ext uri="{FF2B5EF4-FFF2-40B4-BE49-F238E27FC236}">
                <a16:creationId xmlns:a16="http://schemas.microsoft.com/office/drawing/2014/main" id="{0F4F6CE2-B516-844D-98A5-C02318BE8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4735" cy="95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ED308A7-3CEC-4447-897D-FBDD357326AD}"/>
              </a:ext>
            </a:extLst>
          </p:cNvPr>
          <p:cNvSpPr txBox="1"/>
          <p:nvPr/>
        </p:nvSpPr>
        <p:spPr>
          <a:xfrm>
            <a:off x="1268361" y="233394"/>
            <a:ext cx="100289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Contexte opérationnel: le portail SSA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E8FBC33-F469-6244-AB63-A7B5D8BAD1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152"/>
          <a:stretch/>
        </p:blipFill>
        <p:spPr>
          <a:xfrm>
            <a:off x="2138515" y="1008606"/>
            <a:ext cx="7914968" cy="318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92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4706272-B3E8-844D-9EEF-6E269A442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180890"/>
            <a:ext cx="7620000" cy="54372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57F587-CE94-9F4D-9962-695BD85D8A3E}"/>
              </a:ext>
            </a:extLst>
          </p:cNvPr>
          <p:cNvSpPr/>
          <p:nvPr/>
        </p:nvSpPr>
        <p:spPr>
          <a:xfrm>
            <a:off x="0" y="0"/>
            <a:ext cx="12192000" cy="9514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4" descr="Logo SUN">
            <a:extLst>
              <a:ext uri="{FF2B5EF4-FFF2-40B4-BE49-F238E27FC236}">
                <a16:creationId xmlns:a16="http://schemas.microsoft.com/office/drawing/2014/main" id="{3AFEA963-271C-2448-BA51-D059668E9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4735" cy="95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0F1A77A-035B-094E-8BAB-8EAA9217E98F}"/>
              </a:ext>
            </a:extLst>
          </p:cNvPr>
          <p:cNvSpPr txBox="1"/>
          <p:nvPr/>
        </p:nvSpPr>
        <p:spPr>
          <a:xfrm>
            <a:off x="1268361" y="233394"/>
            <a:ext cx="100289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Participation au Virtual </a:t>
            </a:r>
            <a:r>
              <a:rPr lang="fr-FR" sz="2800" dirty="0" err="1">
                <a:solidFill>
                  <a:schemeClr val="bg1"/>
                </a:solidFill>
              </a:rPr>
              <a:t>Space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Weather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Modelling</a:t>
            </a:r>
            <a:r>
              <a:rPr lang="fr-FR" sz="2800" dirty="0">
                <a:solidFill>
                  <a:schemeClr val="bg1"/>
                </a:solidFill>
              </a:rPr>
              <a:t> Centre</a:t>
            </a:r>
          </a:p>
        </p:txBody>
      </p:sp>
    </p:spTree>
    <p:extLst>
      <p:ext uri="{BB962C8B-B14F-4D97-AF65-F5344CB8AC3E}">
        <p14:creationId xmlns:p14="http://schemas.microsoft.com/office/powerpoint/2010/main" val="406825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A0F5ED3-E955-7D4C-8728-095B577B4AB3}"/>
              </a:ext>
            </a:extLst>
          </p:cNvPr>
          <p:cNvSpPr/>
          <p:nvPr/>
        </p:nvSpPr>
        <p:spPr>
          <a:xfrm>
            <a:off x="0" y="0"/>
            <a:ext cx="12192000" cy="9514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934D97-A19D-5542-B36A-29BCA0A25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495" y="1215608"/>
            <a:ext cx="7287010" cy="550881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279D8C3-06EF-C04B-A2E8-89831BD55590}"/>
              </a:ext>
            </a:extLst>
          </p:cNvPr>
          <p:cNvSpPr txBox="1"/>
          <p:nvPr/>
        </p:nvSpPr>
        <p:spPr>
          <a:xfrm>
            <a:off x="166495" y="138719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esa-vswmc.eu</a:t>
            </a:r>
            <a:r>
              <a:rPr lang="fr-FR" dirty="0"/>
              <a:t>/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8C804BF-08ED-B44A-9B72-324EAEA9E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693" y="1387194"/>
            <a:ext cx="1317812" cy="690789"/>
          </a:xfrm>
          <a:prstGeom prst="rect">
            <a:avLst/>
          </a:prstGeom>
        </p:spPr>
      </p:pic>
      <p:pic>
        <p:nvPicPr>
          <p:cNvPr id="8" name="Picture 4" descr="Logo SUN">
            <a:extLst>
              <a:ext uri="{FF2B5EF4-FFF2-40B4-BE49-F238E27FC236}">
                <a16:creationId xmlns:a16="http://schemas.microsoft.com/office/drawing/2014/main" id="{87EFCA1E-7149-2347-956C-DCE77011C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4735" cy="95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50E004F-79AC-5048-AEA3-08564FE578E3}"/>
              </a:ext>
            </a:extLst>
          </p:cNvPr>
          <p:cNvSpPr txBox="1"/>
          <p:nvPr/>
        </p:nvSpPr>
        <p:spPr>
          <a:xfrm>
            <a:off x="1268361" y="233394"/>
            <a:ext cx="100289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Participation au Virtual </a:t>
            </a:r>
            <a:r>
              <a:rPr lang="fr-FR" sz="2800" dirty="0" err="1">
                <a:solidFill>
                  <a:schemeClr val="bg1"/>
                </a:solidFill>
              </a:rPr>
              <a:t>Space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Weather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Modelling</a:t>
            </a:r>
            <a:r>
              <a:rPr lang="fr-FR" sz="2800" dirty="0">
                <a:solidFill>
                  <a:schemeClr val="bg1"/>
                </a:solidFill>
              </a:rPr>
              <a:t> Centre</a:t>
            </a:r>
          </a:p>
        </p:txBody>
      </p:sp>
    </p:spTree>
    <p:extLst>
      <p:ext uri="{BB962C8B-B14F-4D97-AF65-F5344CB8AC3E}">
        <p14:creationId xmlns:p14="http://schemas.microsoft.com/office/powerpoint/2010/main" val="4100238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DEE86B0-A63C-5743-A2AF-34180A762FD3}"/>
              </a:ext>
            </a:extLst>
          </p:cNvPr>
          <p:cNvSpPr/>
          <p:nvPr/>
        </p:nvSpPr>
        <p:spPr>
          <a:xfrm>
            <a:off x="0" y="0"/>
            <a:ext cx="12192000" cy="9514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4" descr="Logo SUN">
            <a:extLst>
              <a:ext uri="{FF2B5EF4-FFF2-40B4-BE49-F238E27FC236}">
                <a16:creationId xmlns:a16="http://schemas.microsoft.com/office/drawing/2014/main" id="{0F4F6CE2-B516-844D-98A5-C02318BE8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4735" cy="95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ED308A7-3CEC-4447-897D-FBDD357326AD}"/>
              </a:ext>
            </a:extLst>
          </p:cNvPr>
          <p:cNvSpPr txBox="1"/>
          <p:nvPr/>
        </p:nvSpPr>
        <p:spPr>
          <a:xfrm>
            <a:off x="1268361" y="233394"/>
            <a:ext cx="100289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Evolution du contexte de financement au niveau européen</a:t>
            </a:r>
          </a:p>
        </p:txBody>
      </p:sp>
      <p:pic>
        <p:nvPicPr>
          <p:cNvPr id="5122" name="Picture 2" descr="Press corner | European Commission">
            <a:extLst>
              <a:ext uri="{FF2B5EF4-FFF2-40B4-BE49-F238E27FC236}">
                <a16:creationId xmlns:a16="http://schemas.microsoft.com/office/drawing/2014/main" id="{C90A4703-E439-804B-997E-CEA44DE2E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361" y="1841500"/>
            <a:ext cx="3175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7789A73-C147-ED42-8000-52DF5ADB3EA6}"/>
              </a:ext>
            </a:extLst>
          </p:cNvPr>
          <p:cNvCxnSpPr/>
          <p:nvPr/>
        </p:nvCxnSpPr>
        <p:spPr>
          <a:xfrm>
            <a:off x="4970206" y="3429000"/>
            <a:ext cx="25072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64AA8686-0BBC-2C42-9B7C-0F103DFD8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465" y="2685842"/>
            <a:ext cx="2835415" cy="148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38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F38E7AD-FD78-C445-900E-93C34AA79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503" y="4209938"/>
            <a:ext cx="3127489" cy="2345617"/>
          </a:xfrm>
          <a:prstGeom prst="rect">
            <a:avLst/>
          </a:prstGeom>
        </p:spPr>
      </p:pic>
      <p:sp>
        <p:nvSpPr>
          <p:cNvPr id="6" name="Stockage à accès direct 5">
            <a:extLst>
              <a:ext uri="{FF2B5EF4-FFF2-40B4-BE49-F238E27FC236}">
                <a16:creationId xmlns:a16="http://schemas.microsoft.com/office/drawing/2014/main" id="{57824D25-1115-FA40-8615-7E27EF7DC606}"/>
              </a:ext>
            </a:extLst>
          </p:cNvPr>
          <p:cNvSpPr/>
          <p:nvPr/>
        </p:nvSpPr>
        <p:spPr>
          <a:xfrm>
            <a:off x="4854373" y="5154260"/>
            <a:ext cx="1483950" cy="941070"/>
          </a:xfrm>
          <a:prstGeom prst="flowChartMagneticDrum">
            <a:avLst/>
          </a:prstGeom>
          <a:gradFill>
            <a:gsLst>
              <a:gs pos="0">
                <a:srgbClr val="FFFF00"/>
              </a:gs>
              <a:gs pos="100000">
                <a:srgbClr val="66FFFF"/>
              </a:gs>
            </a:gsLst>
            <a:lin ang="0" scaled="0"/>
          </a:gra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6FA10F9-26A7-644D-80F5-42E5FF23BC4E}"/>
              </a:ext>
            </a:extLst>
          </p:cNvPr>
          <p:cNvSpPr txBox="1"/>
          <p:nvPr/>
        </p:nvSpPr>
        <p:spPr>
          <a:xfrm>
            <a:off x="4854373" y="5440129"/>
            <a:ext cx="102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STORMS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AFE9DE3-5212-4043-A6B6-056FE9681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032" y="1011293"/>
            <a:ext cx="2518142" cy="1593580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551D46A-1B08-8B49-91E3-19236279F8AC}"/>
              </a:ext>
            </a:extLst>
          </p:cNvPr>
          <p:cNvCxnSpPr>
            <a:cxnSpLocks/>
          </p:cNvCxnSpPr>
          <p:nvPr/>
        </p:nvCxnSpPr>
        <p:spPr>
          <a:xfrm>
            <a:off x="5596348" y="2568020"/>
            <a:ext cx="0" cy="2446916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13064E9-1242-3844-BC9B-15353BCA0AF7}"/>
              </a:ext>
            </a:extLst>
          </p:cNvPr>
          <p:cNvCxnSpPr>
            <a:cxnSpLocks/>
          </p:cNvCxnSpPr>
          <p:nvPr/>
        </p:nvCxnSpPr>
        <p:spPr>
          <a:xfrm flipV="1">
            <a:off x="6383149" y="5624796"/>
            <a:ext cx="689573" cy="1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C93E6D2A-8793-0D4D-BB46-0F869F4A2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454" y="4979524"/>
            <a:ext cx="1598077" cy="1290543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1998954-31A0-E54D-A305-4259C066332C}"/>
              </a:ext>
            </a:extLst>
          </p:cNvPr>
          <p:cNvCxnSpPr>
            <a:cxnSpLocks/>
          </p:cNvCxnSpPr>
          <p:nvPr/>
        </p:nvCxnSpPr>
        <p:spPr>
          <a:xfrm flipV="1">
            <a:off x="7987431" y="4209938"/>
            <a:ext cx="61" cy="694395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CCE5DF96-425A-D64A-AA2F-924743F4E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812" y="2864242"/>
            <a:ext cx="1609718" cy="1270505"/>
          </a:xfrm>
          <a:prstGeom prst="rect">
            <a:avLst/>
          </a:prstGeom>
        </p:spPr>
      </p:pic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A5392C1-AC60-894B-9B18-D61EE05BA6AE}"/>
              </a:ext>
            </a:extLst>
          </p:cNvPr>
          <p:cNvCxnSpPr>
            <a:cxnSpLocks/>
          </p:cNvCxnSpPr>
          <p:nvPr/>
        </p:nvCxnSpPr>
        <p:spPr>
          <a:xfrm flipH="1" flipV="1">
            <a:off x="6795174" y="1694330"/>
            <a:ext cx="1192256" cy="1083871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BB3BEF61-CE9D-4F4C-8F2A-FA35FFA30B6A}"/>
              </a:ext>
            </a:extLst>
          </p:cNvPr>
          <p:cNvSpPr txBox="1"/>
          <p:nvPr/>
        </p:nvSpPr>
        <p:spPr>
          <a:xfrm rot="2554486">
            <a:off x="6650102" y="1945402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Upload</a:t>
            </a:r>
            <a:r>
              <a:rPr lang="fr-FR" dirty="0"/>
              <a:t> Command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37D688B-53AD-5F47-8A62-5AEDA7C82A9D}"/>
              </a:ext>
            </a:extLst>
          </p:cNvPr>
          <p:cNvCxnSpPr>
            <a:cxnSpLocks/>
          </p:cNvCxnSpPr>
          <p:nvPr/>
        </p:nvCxnSpPr>
        <p:spPr>
          <a:xfrm>
            <a:off x="8843884" y="5624795"/>
            <a:ext cx="412345" cy="1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Image 35">
            <a:extLst>
              <a:ext uri="{FF2B5EF4-FFF2-40B4-BE49-F238E27FC236}">
                <a16:creationId xmlns:a16="http://schemas.microsoft.com/office/drawing/2014/main" id="{861BE2E4-72BB-5143-9408-4ACF8E799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3582" y="4979524"/>
            <a:ext cx="1354418" cy="1180621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32701373-58FA-0F4E-BF06-DE74E66BFF26}"/>
              </a:ext>
            </a:extLst>
          </p:cNvPr>
          <p:cNvSpPr txBox="1"/>
          <p:nvPr/>
        </p:nvSpPr>
        <p:spPr>
          <a:xfrm rot="5400000">
            <a:off x="4450105" y="3398983"/>
            <a:ext cx="2292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Real-time </a:t>
            </a:r>
            <a:r>
              <a:rPr lang="fr-FR" dirty="0" err="1"/>
              <a:t>low-res</a:t>
            </a:r>
            <a:r>
              <a:rPr lang="fr-FR" dirty="0"/>
              <a:t> data</a:t>
            </a:r>
          </a:p>
          <a:p>
            <a:pPr algn="ctr"/>
            <a:r>
              <a:rPr lang="fr-FR" dirty="0"/>
              <a:t>(LLD)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11EA624F-1E93-8948-A88E-BCA66B4FCBBE}"/>
              </a:ext>
            </a:extLst>
          </p:cNvPr>
          <p:cNvCxnSpPr>
            <a:cxnSpLocks/>
          </p:cNvCxnSpPr>
          <p:nvPr/>
        </p:nvCxnSpPr>
        <p:spPr>
          <a:xfrm flipH="1" flipV="1">
            <a:off x="9976970" y="3963042"/>
            <a:ext cx="1" cy="941291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age 44">
            <a:extLst>
              <a:ext uri="{FF2B5EF4-FFF2-40B4-BE49-F238E27FC236}">
                <a16:creationId xmlns:a16="http://schemas.microsoft.com/office/drawing/2014/main" id="{9DB35E20-2806-B544-9535-7D6812AB4C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252"/>
          <a:stretch/>
        </p:blipFill>
        <p:spPr>
          <a:xfrm>
            <a:off x="7332838" y="6261102"/>
            <a:ext cx="1265519" cy="493157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8DD3F30B-43E5-C24A-81D4-8AEE59800EBD}"/>
              </a:ext>
            </a:extLst>
          </p:cNvPr>
          <p:cNvSpPr txBox="1"/>
          <p:nvPr/>
        </p:nvSpPr>
        <p:spPr>
          <a:xfrm>
            <a:off x="9058286" y="2716547"/>
            <a:ext cx="160971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500" b="1" dirty="0"/>
              <a:t>Coordination</a:t>
            </a:r>
          </a:p>
          <a:p>
            <a:pPr algn="ctr"/>
            <a:r>
              <a:rPr lang="fr-FR" sz="1500" b="1" dirty="0"/>
              <a:t>(</a:t>
            </a:r>
            <a:r>
              <a:rPr lang="fr-FR" sz="1500" b="1" dirty="0" err="1"/>
              <a:t>other</a:t>
            </a:r>
            <a:r>
              <a:rPr lang="fr-FR" sz="1500" b="1" dirty="0"/>
              <a:t> </a:t>
            </a:r>
            <a:r>
              <a:rPr lang="fr-FR" sz="1500" b="1" dirty="0" err="1"/>
              <a:t>space</a:t>
            </a:r>
            <a:r>
              <a:rPr lang="fr-FR" sz="1500" b="1" dirty="0"/>
              <a:t> missions</a:t>
            </a:r>
          </a:p>
          <a:p>
            <a:pPr algn="ctr"/>
            <a:r>
              <a:rPr lang="fr-FR" sz="1500" b="1" dirty="0"/>
              <a:t>+ </a:t>
            </a:r>
            <a:r>
              <a:rPr lang="fr-FR" sz="1500" b="1" dirty="0" err="1"/>
              <a:t>ground</a:t>
            </a:r>
            <a:r>
              <a:rPr lang="fr-FR" sz="1500" b="1" dirty="0"/>
              <a:t> </a:t>
            </a:r>
            <a:r>
              <a:rPr lang="fr-FR" sz="1500" b="1" dirty="0" err="1"/>
              <a:t>observatory</a:t>
            </a:r>
            <a:r>
              <a:rPr lang="fr-FR" sz="1500" b="1" dirty="0"/>
              <a:t>)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732CB965-3FA5-894E-AB70-3E6A53F6BFAA}"/>
              </a:ext>
            </a:extLst>
          </p:cNvPr>
          <p:cNvSpPr txBox="1"/>
          <p:nvPr/>
        </p:nvSpPr>
        <p:spPr>
          <a:xfrm>
            <a:off x="1661501" y="3140339"/>
            <a:ext cx="1568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Responsable:</a:t>
            </a:r>
          </a:p>
          <a:p>
            <a:r>
              <a:rPr lang="fr-FR" sz="2000" dirty="0"/>
              <a:t>Victor Réville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518BD1-7712-7544-B9CE-F6673CB7520D}"/>
              </a:ext>
            </a:extLst>
          </p:cNvPr>
          <p:cNvSpPr/>
          <p:nvPr/>
        </p:nvSpPr>
        <p:spPr>
          <a:xfrm>
            <a:off x="0" y="0"/>
            <a:ext cx="12192000" cy="9514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4" descr="Logo SUN">
            <a:extLst>
              <a:ext uri="{FF2B5EF4-FFF2-40B4-BE49-F238E27FC236}">
                <a16:creationId xmlns:a16="http://schemas.microsoft.com/office/drawing/2014/main" id="{4AAA637F-F02B-0444-9BC8-385251B6B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4735" cy="95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54694008-0FEF-A446-8618-29A8FF17549E}"/>
              </a:ext>
            </a:extLst>
          </p:cNvPr>
          <p:cNvSpPr txBox="1"/>
          <p:nvPr/>
        </p:nvSpPr>
        <p:spPr>
          <a:xfrm>
            <a:off x="1268361" y="233394"/>
            <a:ext cx="100289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Utilisation des outils de la ME pour les opérations de Solar Orbiter</a:t>
            </a:r>
          </a:p>
        </p:txBody>
      </p:sp>
    </p:spTree>
    <p:extLst>
      <p:ext uri="{BB962C8B-B14F-4D97-AF65-F5344CB8AC3E}">
        <p14:creationId xmlns:p14="http://schemas.microsoft.com/office/powerpoint/2010/main" val="4151414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60173EF-7895-0F4B-B898-6E68FBF03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715" y="1946788"/>
            <a:ext cx="6670969" cy="39673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865631-CF84-794F-8A1B-3DE624E7F225}"/>
              </a:ext>
            </a:extLst>
          </p:cNvPr>
          <p:cNvSpPr/>
          <p:nvPr/>
        </p:nvSpPr>
        <p:spPr>
          <a:xfrm>
            <a:off x="0" y="0"/>
            <a:ext cx="12192000" cy="9514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A245DA-E2C4-4E4F-A35B-45C00D89244E}"/>
              </a:ext>
            </a:extLst>
          </p:cNvPr>
          <p:cNvSpPr txBox="1"/>
          <p:nvPr/>
        </p:nvSpPr>
        <p:spPr>
          <a:xfrm>
            <a:off x="221226" y="207720"/>
            <a:ext cx="100289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Création en cours de E-SWAN: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C4825A2-1E6C-7548-9675-C3A939B7A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50" y="2090363"/>
            <a:ext cx="3380706" cy="202443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695580B-FECB-C949-A9E2-733F0FBE4C81}"/>
              </a:ext>
            </a:extLst>
          </p:cNvPr>
          <p:cNvSpPr txBox="1"/>
          <p:nvPr/>
        </p:nvSpPr>
        <p:spPr>
          <a:xfrm>
            <a:off x="103237" y="1033630"/>
            <a:ext cx="10987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Nouvelle structure européenne pour soutenir et représenter la discipline ME: coordination de plusieurs actions/initiatives Européenne en ME</a:t>
            </a:r>
          </a:p>
        </p:txBody>
      </p:sp>
    </p:spTree>
    <p:extLst>
      <p:ext uri="{BB962C8B-B14F-4D97-AF65-F5344CB8AC3E}">
        <p14:creationId xmlns:p14="http://schemas.microsoft.com/office/powerpoint/2010/main" val="3686424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366D67-0836-634A-A45B-9DE91484E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72" y="1702056"/>
            <a:ext cx="11357919" cy="4667250"/>
          </a:xfrm>
        </p:spPr>
        <p:txBody>
          <a:bodyPr>
            <a:normAutofit fontScale="92500" lnSpcReduction="20000"/>
          </a:bodyPr>
          <a:lstStyle/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800" u="sng" dirty="0">
                <a:latin typeface="Arial" panose="020B0604020202020204" pitchFamily="34" charset="0"/>
                <a:cs typeface="Arial" panose="020B0604020202020204" pitchFamily="34" charset="0"/>
              </a:rPr>
              <a:t>autre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service rendu à la société par un transfert de connaissances vers les organismes/instances concernées par la météorologie de l’espace</a:t>
            </a:r>
          </a:p>
          <a:p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Des sources de financement dédiées pour des projets applicatifs en ME</a:t>
            </a:r>
          </a:p>
          <a:p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Un test intéressant de nos outils et modèles </a:t>
            </a:r>
            <a:r>
              <a:rPr lang="fr-FR" sz="1800" u="sng" dirty="0">
                <a:latin typeface="Arial" panose="020B0604020202020204" pitchFamily="34" charset="0"/>
                <a:cs typeface="Arial" panose="020B0604020202020204" pitchFamily="34" charset="0"/>
              </a:rPr>
              <a:t>en temps réel</a:t>
            </a:r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Gain en visibilité (pour ceux qui le souhaitent…) : auprès du public et des instances</a:t>
            </a:r>
          </a:p>
          <a:p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Soutien aux recrutements de nos étudiants par le Conseil National des Astronomes et Physiciens (ANO6)</a:t>
            </a:r>
          </a:p>
          <a:p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Stages attractifs pour les étudiants (stagiaires, jeunes chercheurs)</a:t>
            </a:r>
          </a:p>
          <a:p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800" dirty="0">
                <a:latin typeface="Arial" panose="020B0604020202020204" pitchFamily="34" charset="0"/>
                <a:cs typeface="Arial" panose="020B0604020202020204" pitchFamily="34" charset="0"/>
              </a:rPr>
              <a:t>Collaborations avec d’autres secteurs d’activités (échanges industrie-recherche): des perspectives professionnelles supplémentaires pour nos étudiants.</a:t>
            </a:r>
          </a:p>
          <a:p>
            <a:pPr marL="0" indent="0">
              <a:buNone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63F89D-A019-8B48-88BA-D92E6DC4CB39}"/>
              </a:ext>
            </a:extLst>
          </p:cNvPr>
          <p:cNvSpPr/>
          <p:nvPr/>
        </p:nvSpPr>
        <p:spPr>
          <a:xfrm>
            <a:off x="0" y="0"/>
            <a:ext cx="12192000" cy="9514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4DFEAED-76F4-BD4F-B0E0-88B5A8393351}"/>
              </a:ext>
            </a:extLst>
          </p:cNvPr>
          <p:cNvSpPr txBox="1"/>
          <p:nvPr/>
        </p:nvSpPr>
        <p:spPr>
          <a:xfrm>
            <a:off x="331573" y="198736"/>
            <a:ext cx="9565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Intérêt de la météorologie de l’espace pour la communauté PNST</a:t>
            </a:r>
            <a:endParaRPr lang="fr-FR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5211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E00E016-91C1-5C46-B05A-51F414E46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564" y="1165595"/>
            <a:ext cx="3984541" cy="55011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B8EF9D-5E4F-6544-8412-9FCB7CC1F180}"/>
              </a:ext>
            </a:extLst>
          </p:cNvPr>
          <p:cNvSpPr/>
          <p:nvPr/>
        </p:nvSpPr>
        <p:spPr>
          <a:xfrm>
            <a:off x="0" y="0"/>
            <a:ext cx="12192000" cy="9514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6036F01-D683-E94A-8144-E1D30DE4FF9D}"/>
              </a:ext>
            </a:extLst>
          </p:cNvPr>
          <p:cNvSpPr txBox="1"/>
          <p:nvPr/>
        </p:nvSpPr>
        <p:spPr>
          <a:xfrm>
            <a:off x="412955" y="214125"/>
            <a:ext cx="109541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Autres activités: Organisation de rencontres (COMET, d’écoles en ME)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8A94389-B85D-2F43-A683-3C7E5E4CFC0E}"/>
              </a:ext>
            </a:extLst>
          </p:cNvPr>
          <p:cNvSpPr txBox="1"/>
          <p:nvPr/>
        </p:nvSpPr>
        <p:spPr>
          <a:xfrm>
            <a:off x="0" y="3192276"/>
            <a:ext cx="73825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/>
              <a:t>COMET / OFRAME meeting, 2018 </a:t>
            </a:r>
            <a:r>
              <a:rPr lang="fr-FR" sz="1800" b="1" dirty="0" err="1"/>
              <a:t>October</a:t>
            </a:r>
            <a:r>
              <a:rPr lang="fr-FR" sz="1800" b="1" dirty="0"/>
              <a:t> 15th </a:t>
            </a:r>
            <a:r>
              <a:rPr lang="fr-FR" sz="1800" b="1" dirty="0" err="1"/>
              <a:t>ionosphere</a:t>
            </a:r>
            <a:r>
              <a:rPr lang="fr-FR" sz="1800" b="1" dirty="0"/>
              <a:t> and HF transmission. </a:t>
            </a:r>
          </a:p>
          <a:p>
            <a:endParaRPr lang="fr-FR" b="1" dirty="0"/>
          </a:p>
          <a:p>
            <a:r>
              <a:rPr lang="fr-FR" b="1" dirty="0"/>
              <a:t>COMET PDS: </a:t>
            </a:r>
            <a:r>
              <a:rPr lang="fr-FR" b="1" dirty="0" err="1"/>
              <a:t>Ionospheric</a:t>
            </a:r>
            <a:r>
              <a:rPr lang="fr-FR" b="1" dirty="0"/>
              <a:t> </a:t>
            </a:r>
            <a:r>
              <a:rPr lang="fr-FR" b="1" dirty="0" err="1"/>
              <a:t>effects</a:t>
            </a:r>
            <a:r>
              <a:rPr lang="fr-FR" b="1" dirty="0"/>
              <a:t> on Satellite </a:t>
            </a:r>
            <a:r>
              <a:rPr lang="fr-FR" b="1" dirty="0" err="1"/>
              <a:t>Positioning</a:t>
            </a:r>
            <a:r>
              <a:rPr lang="fr-FR" b="1" dirty="0"/>
              <a:t> and Navigation </a:t>
            </a:r>
            <a:r>
              <a:rPr lang="fr-FR" b="1" dirty="0" err="1"/>
              <a:t>Conference</a:t>
            </a:r>
            <a:r>
              <a:rPr lang="fr-FR" b="1" dirty="0"/>
              <a:t> </a:t>
            </a:r>
            <a:r>
              <a:rPr lang="fr-FR" dirty="0"/>
              <a:t>Thu </a:t>
            </a:r>
            <a:r>
              <a:rPr lang="fr-FR" b="1" dirty="0"/>
              <a:t>March 21, 2019</a:t>
            </a:r>
            <a:r>
              <a:rPr lang="fr-FR" dirty="0"/>
              <a:t>, </a:t>
            </a:r>
            <a:r>
              <a:rPr lang="fr-FR" dirty="0" err="1"/>
              <a:t>from</a:t>
            </a:r>
            <a:r>
              <a:rPr lang="fr-FR" dirty="0"/>
              <a:t> 8:00 AM to 5:00 PM </a:t>
            </a:r>
          </a:p>
          <a:p>
            <a:endParaRPr lang="fr-FR" sz="1800" b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6C21A0E-6590-F341-8224-4602004FF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5423"/>
            <a:ext cx="2006600" cy="16129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2A7DEC3-9970-244F-9702-3C0AA4B67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033" y="4757182"/>
            <a:ext cx="4161979" cy="209898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D50A7AC-0B7D-A54B-A029-6F23F402F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348" y="1267967"/>
            <a:ext cx="4668303" cy="138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28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A91FC28-E0C6-1D49-8678-E2430BF19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69" y="3429000"/>
            <a:ext cx="6185305" cy="264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12D0C07-C614-B74A-AF64-980F877585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64"/>
          <a:stretch/>
        </p:blipFill>
        <p:spPr>
          <a:xfrm>
            <a:off x="7446821" y="930171"/>
            <a:ext cx="4380960" cy="59278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3EBD71-265C-944E-A68D-B747294EDB99}"/>
              </a:ext>
            </a:extLst>
          </p:cNvPr>
          <p:cNvSpPr/>
          <p:nvPr/>
        </p:nvSpPr>
        <p:spPr>
          <a:xfrm>
            <a:off x="0" y="0"/>
            <a:ext cx="12192000" cy="9514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4" descr="Logo SUN">
            <a:extLst>
              <a:ext uri="{FF2B5EF4-FFF2-40B4-BE49-F238E27FC236}">
                <a16:creationId xmlns:a16="http://schemas.microsoft.com/office/drawing/2014/main" id="{88E5E72F-A6FA-CA43-A589-CF928B1F7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4735" cy="95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FB023BF-798D-B541-AE15-7FA0F8562F67}"/>
              </a:ext>
            </a:extLst>
          </p:cNvPr>
          <p:cNvSpPr txBox="1"/>
          <p:nvPr/>
        </p:nvSpPr>
        <p:spPr>
          <a:xfrm>
            <a:off x="1268361" y="233394"/>
            <a:ext cx="100289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Organisation de la </a:t>
            </a:r>
            <a:r>
              <a:rPr lang="fr-FR" sz="2800" dirty="0" err="1">
                <a:solidFill>
                  <a:schemeClr val="bg1"/>
                </a:solidFill>
              </a:rPr>
              <a:t>European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Space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Weather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Week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65737DD-171F-6F47-A710-4CEAA735491E}"/>
              </a:ext>
            </a:extLst>
          </p:cNvPr>
          <p:cNvSpPr txBox="1"/>
          <p:nvPr/>
        </p:nvSpPr>
        <p:spPr>
          <a:xfrm>
            <a:off x="2651308" y="2079084"/>
            <a:ext cx="418774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900" dirty="0"/>
              <a:t>À Toulouse en 2023 !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431E089-B465-E84B-A1DE-EB70879A4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17" y="1315637"/>
            <a:ext cx="2254293" cy="134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89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C2C138-92C1-C241-82A8-81CB4E933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5" y="807037"/>
            <a:ext cx="10515600" cy="1325563"/>
          </a:xfrm>
        </p:spPr>
        <p:txBody>
          <a:bodyPr/>
          <a:lstStyle/>
          <a:p>
            <a:r>
              <a:rPr lang="fr-FR" dirty="0"/>
              <a:t>Forum de discussion: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DDD58A-1251-534A-9D94-3E638A137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5" y="2132600"/>
            <a:ext cx="12060150" cy="4680616"/>
          </a:xfrm>
        </p:spPr>
        <p:txBody>
          <a:bodyPr>
            <a:noAutofit/>
          </a:bodyPr>
          <a:lstStyle/>
          <a:p>
            <a:r>
              <a:rPr lang="fr-FR" sz="2100" b="1" dirty="0">
                <a:latin typeface="+mj-lt"/>
              </a:rPr>
              <a:t>Comment mutualiser les ressources + matériel pédagogique en ME au niveau français?</a:t>
            </a:r>
            <a:endParaRPr lang="fr-FR" sz="600" b="1" dirty="0">
              <a:latin typeface="+mj-lt"/>
            </a:endParaRPr>
          </a:p>
          <a:p>
            <a:r>
              <a:rPr lang="fr-FR" sz="2100" b="1" dirty="0">
                <a:latin typeface="+mj-lt"/>
              </a:rPr>
              <a:t>Quelle stratégie de financement pour l’instrumentation spatiale notamment les </a:t>
            </a:r>
            <a:r>
              <a:rPr lang="fr-FR" sz="2100" b="1" dirty="0" err="1">
                <a:latin typeface="+mj-lt"/>
              </a:rPr>
              <a:t>nanosats</a:t>
            </a:r>
            <a:r>
              <a:rPr lang="fr-FR" sz="2100" b="1" dirty="0">
                <a:latin typeface="+mj-lt"/>
              </a:rPr>
              <a:t> et la miniaturisation des charges utiles (ME ou science)? France 2030 vs ESA S2P</a:t>
            </a:r>
          </a:p>
          <a:p>
            <a:r>
              <a:rPr lang="fr-FR" sz="2100" b="1" dirty="0">
                <a:latin typeface="+mj-lt"/>
              </a:rPr>
              <a:t>Quelle stratégie du monde la recherche vis-à-vis du ‘New </a:t>
            </a:r>
            <a:r>
              <a:rPr lang="fr-FR" sz="2100" b="1" dirty="0" err="1">
                <a:latin typeface="+mj-lt"/>
              </a:rPr>
              <a:t>Space</a:t>
            </a:r>
            <a:r>
              <a:rPr lang="fr-FR" sz="2100" b="1" dirty="0">
                <a:latin typeface="+mj-lt"/>
              </a:rPr>
              <a:t>’ émergeant du secteur privé?</a:t>
            </a:r>
          </a:p>
          <a:p>
            <a:pPr marL="0" indent="0">
              <a:buNone/>
            </a:pPr>
            <a:endParaRPr lang="fr-FR" sz="2100" b="1" dirty="0">
              <a:latin typeface="+mj-lt"/>
            </a:endParaRPr>
          </a:p>
          <a:p>
            <a:r>
              <a:rPr lang="fr-FR" sz="2100" b="1" dirty="0">
                <a:latin typeface="+mj-lt"/>
              </a:rPr>
              <a:t>Etes-vous suffisamment informés des opportunités de financement en ME? (ANR, ANR ASTRID, ESA S2P) Devrait-on plus privilégier certains développements nationaux par des projets communs ANR? </a:t>
            </a:r>
          </a:p>
          <a:p>
            <a:r>
              <a:rPr lang="fr-FR" sz="2100" b="1" dirty="0">
                <a:latin typeface="+mj-lt"/>
              </a:rPr>
              <a:t>Souhaiteriez-vous participer à la préparation de la ESWW23?</a:t>
            </a:r>
          </a:p>
          <a:p>
            <a:pPr marL="0" indent="0">
              <a:buNone/>
            </a:pPr>
            <a:endParaRPr lang="fr-FR" sz="2100" b="1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037C65-B2CC-BD4E-BE65-3D8E5134BD35}"/>
              </a:ext>
            </a:extLst>
          </p:cNvPr>
          <p:cNvSpPr/>
          <p:nvPr/>
        </p:nvSpPr>
        <p:spPr>
          <a:xfrm>
            <a:off x="0" y="0"/>
            <a:ext cx="12192000" cy="9514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4" descr="Logo SUN">
            <a:extLst>
              <a:ext uri="{FF2B5EF4-FFF2-40B4-BE49-F238E27FC236}">
                <a16:creationId xmlns:a16="http://schemas.microsoft.com/office/drawing/2014/main" id="{D8DE2E05-8D23-B34C-8AD1-5E33C6D4A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4735" cy="95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7283E74-F731-9947-8696-EF6C724DC7FE}"/>
              </a:ext>
            </a:extLst>
          </p:cNvPr>
          <p:cNvSpPr txBox="1"/>
          <p:nvPr/>
        </p:nvSpPr>
        <p:spPr>
          <a:xfrm>
            <a:off x="1268361" y="233394"/>
            <a:ext cx="100289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Organisation de la </a:t>
            </a:r>
            <a:r>
              <a:rPr lang="fr-FR" sz="2800" dirty="0" err="1">
                <a:solidFill>
                  <a:schemeClr val="bg1"/>
                </a:solidFill>
              </a:rPr>
              <a:t>European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Space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Weather</a:t>
            </a:r>
            <a:r>
              <a:rPr lang="fr-FR" sz="2800" dirty="0">
                <a:solidFill>
                  <a:schemeClr val="bg1"/>
                </a:solidFill>
              </a:rPr>
              <a:t> </a:t>
            </a:r>
            <a:r>
              <a:rPr lang="fr-FR" sz="2800" dirty="0" err="1">
                <a:solidFill>
                  <a:schemeClr val="bg1"/>
                </a:solidFill>
              </a:rPr>
              <a:t>Week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70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4AF08C-AD3E-5042-86A9-E0B92E213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86" y="1150206"/>
            <a:ext cx="11860428" cy="50362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fr-FR" sz="1600" dirty="0"/>
          </a:p>
          <a:p>
            <a:r>
              <a:rPr lang="fr-FR" sz="2200" dirty="0"/>
              <a:t>Soutien direct à la ME (contexte opérationnel ou quasi) par la mise à disposition : </a:t>
            </a:r>
          </a:p>
          <a:p>
            <a:endParaRPr lang="fr-FR" sz="400" dirty="0"/>
          </a:p>
          <a:p>
            <a:pPr lvl="1"/>
            <a:r>
              <a:rPr lang="fr-FR" sz="1800" dirty="0"/>
              <a:t>de données (en temps réel) issues de l’instrumentation scientifique (observations solaires, moniteurs à neutrons, radars hautes fréquences, mesures des particules énergétiques, production d’indices, etc…)</a:t>
            </a:r>
          </a:p>
          <a:p>
            <a:pPr lvl="1"/>
            <a:r>
              <a:rPr lang="fr-FR" sz="1800" dirty="0"/>
              <a:t>d’outils de visualisation et d’analyses de données (</a:t>
            </a:r>
            <a:r>
              <a:rPr lang="fr-FR" sz="1800" dirty="0" err="1"/>
              <a:t>nowcasting</a:t>
            </a:r>
            <a:r>
              <a:rPr lang="fr-FR" sz="1800" dirty="0"/>
              <a:t>, post-évènements)</a:t>
            </a:r>
          </a:p>
          <a:p>
            <a:pPr lvl="1"/>
            <a:r>
              <a:rPr lang="fr-FR" sz="1800" dirty="0"/>
              <a:t>de modèles numériques (ex. VSWMC) et de sorties de modèles (ex. portail SSA, OFRAME)</a:t>
            </a:r>
          </a:p>
          <a:p>
            <a:pPr lvl="1"/>
            <a:r>
              <a:rPr lang="fr-FR" sz="1800" dirty="0"/>
              <a:t>d’instruments embarqués pour le monitoring/</a:t>
            </a:r>
            <a:r>
              <a:rPr lang="fr-FR" sz="1800" dirty="0" err="1"/>
              <a:t>nowcasting</a:t>
            </a:r>
            <a:r>
              <a:rPr lang="fr-FR" sz="1800" dirty="0"/>
              <a:t> (ex. ICARE, AMBRE)</a:t>
            </a:r>
          </a:p>
          <a:p>
            <a:pPr lvl="1"/>
            <a:r>
              <a:rPr lang="fr-FR" sz="1800" dirty="0"/>
              <a:t>de bulletins météorologiques (OACI)</a:t>
            </a:r>
          </a:p>
          <a:p>
            <a:pPr lvl="1"/>
            <a:r>
              <a:rPr lang="fr-FR" sz="1800" dirty="0"/>
              <a:t>de plateformes équipées complètes (ces prochaines années)</a:t>
            </a:r>
          </a:p>
          <a:p>
            <a:pPr marL="457200" lvl="1" indent="0">
              <a:buNone/>
            </a:pPr>
            <a:endParaRPr lang="fr-FR" sz="2200" dirty="0"/>
          </a:p>
          <a:p>
            <a:r>
              <a:rPr lang="fr-FR" sz="2200" dirty="0"/>
              <a:t>Vie scientifique et animations en ME:</a:t>
            </a:r>
          </a:p>
          <a:p>
            <a:endParaRPr lang="fr-FR" sz="400" dirty="0"/>
          </a:p>
          <a:p>
            <a:pPr lvl="1"/>
            <a:r>
              <a:rPr lang="fr-FR" sz="1800" dirty="0"/>
              <a:t>Organisations de rencontres académie-industrie (par ex COMET)</a:t>
            </a:r>
          </a:p>
          <a:p>
            <a:pPr lvl="1"/>
            <a:r>
              <a:rPr lang="fr-FR" sz="1800" dirty="0"/>
              <a:t>Editorial des journaux phares dans la discipline</a:t>
            </a:r>
          </a:p>
          <a:p>
            <a:pPr lvl="1"/>
            <a:r>
              <a:rPr lang="fr-FR" sz="1800" dirty="0"/>
              <a:t>Organisation d’école d’été (ex. Natural </a:t>
            </a:r>
            <a:r>
              <a:rPr lang="fr-FR" sz="1800" dirty="0" err="1"/>
              <a:t>Space</a:t>
            </a:r>
            <a:r>
              <a:rPr lang="fr-FR" sz="1800" dirty="0"/>
              <a:t> </a:t>
            </a:r>
            <a:r>
              <a:rPr lang="fr-FR" sz="1800" dirty="0" err="1"/>
              <a:t>Risks</a:t>
            </a:r>
            <a:r>
              <a:rPr lang="fr-FR" sz="1800" dirty="0"/>
              <a:t>)</a:t>
            </a:r>
          </a:p>
          <a:p>
            <a:pPr lvl="1"/>
            <a:r>
              <a:rPr lang="fr-FR" sz="1800" dirty="0"/>
              <a:t>Organisation de colloques (</a:t>
            </a:r>
            <a:r>
              <a:rPr lang="fr-FR" sz="1800" dirty="0" err="1"/>
              <a:t>Space-Weather</a:t>
            </a:r>
            <a:r>
              <a:rPr lang="fr-FR" sz="1800" dirty="0"/>
              <a:t> </a:t>
            </a:r>
            <a:r>
              <a:rPr lang="fr-FR" sz="1800" dirty="0" err="1"/>
              <a:t>Week</a:t>
            </a:r>
            <a:r>
              <a:rPr lang="fr-FR" sz="1800" dirty="0"/>
              <a:t>)</a:t>
            </a:r>
          </a:p>
          <a:p>
            <a:pPr marL="0" indent="0">
              <a:buNone/>
            </a:pPr>
            <a:endParaRPr lang="fr-FR" sz="2200" dirty="0"/>
          </a:p>
          <a:p>
            <a:endParaRPr lang="fr-FR" sz="2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403CB1-1202-8C49-9549-9751F3B26DCC}"/>
              </a:ext>
            </a:extLst>
          </p:cNvPr>
          <p:cNvSpPr/>
          <p:nvPr/>
        </p:nvSpPr>
        <p:spPr>
          <a:xfrm>
            <a:off x="0" y="0"/>
            <a:ext cx="12192000" cy="9514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CED20C5-6227-884F-9899-32D1A4C71C2B}"/>
              </a:ext>
            </a:extLst>
          </p:cNvPr>
          <p:cNvSpPr txBox="1"/>
          <p:nvPr/>
        </p:nvSpPr>
        <p:spPr>
          <a:xfrm>
            <a:off x="331573" y="198736"/>
            <a:ext cx="9442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+mj-lt"/>
              </a:rPr>
              <a:t>Les activités en ME en France prennent de nombreuses formes!</a:t>
            </a:r>
          </a:p>
        </p:txBody>
      </p:sp>
    </p:spTree>
    <p:extLst>
      <p:ext uri="{BB962C8B-B14F-4D97-AF65-F5344CB8AC3E}">
        <p14:creationId xmlns:p14="http://schemas.microsoft.com/office/powerpoint/2010/main" val="544120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65AC02C-A66E-BB43-803F-1099EA110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576" y="1643449"/>
            <a:ext cx="11336981" cy="2916194"/>
          </a:xfrm>
        </p:spPr>
        <p:txBody>
          <a:bodyPr>
            <a:normAutofit fontScale="90000"/>
          </a:bodyPr>
          <a:lstStyle/>
          <a:p>
            <a:pPr algn="l"/>
            <a:r>
              <a:rPr lang="fr-FR" sz="2700" b="1" dirty="0"/>
              <a:t>L’organisation française pour la recherche applicative en météorologie de l’espace (OFRAME)</a:t>
            </a:r>
            <a:br>
              <a:rPr lang="fr-FR" sz="2700" b="1" dirty="0"/>
            </a:br>
            <a:br>
              <a:rPr lang="fr-FR" sz="2700" b="1" dirty="0"/>
            </a:br>
            <a:r>
              <a:rPr lang="fr-FR" sz="2200" b="1" u="sng" dirty="0"/>
              <a:t>Responsables</a:t>
            </a:r>
            <a:r>
              <a:rPr lang="fr-FR" sz="2200" dirty="0"/>
              <a:t>: A.P. </a:t>
            </a:r>
            <a:r>
              <a:rPr lang="fr-FR" sz="2200" dirty="0" err="1"/>
              <a:t>Rouillard</a:t>
            </a:r>
            <a:r>
              <a:rPr lang="fr-FR" sz="2200" dirty="0"/>
              <a:t>/A. </a:t>
            </a:r>
            <a:r>
              <a:rPr lang="fr-FR" sz="2200" dirty="0" err="1"/>
              <a:t>Marchaudon</a:t>
            </a:r>
            <a:r>
              <a:rPr lang="fr-FR" sz="2200" dirty="0"/>
              <a:t>/</a:t>
            </a:r>
            <a:r>
              <a:rPr lang="fr-FR" sz="2200" dirty="0" err="1"/>
              <a:t>T</a:t>
            </a:r>
            <a:r>
              <a:rPr lang="fr-FR" sz="2200" dirty="0"/>
              <a:t>. Dudok de Wit</a:t>
            </a:r>
            <a:br>
              <a:rPr lang="fr-FR" sz="2200" dirty="0"/>
            </a:br>
            <a:br>
              <a:rPr lang="fr-FR" sz="2200" dirty="0"/>
            </a:br>
            <a:r>
              <a:rPr lang="fr-FR" sz="2200" b="1" u="sng" dirty="0"/>
              <a:t>Comité de pilotage de l’OFRAME</a:t>
            </a:r>
            <a:r>
              <a:rPr lang="fr-FR" sz="2200" dirty="0"/>
              <a:t>: </a:t>
            </a:r>
            <a:r>
              <a:rPr lang="fr-FR" sz="2200" b="1" dirty="0"/>
              <a:t>Ludwig Klein</a:t>
            </a:r>
            <a:r>
              <a:rPr lang="fr-FR" sz="2200" dirty="0"/>
              <a:t> (LESIA), </a:t>
            </a:r>
            <a:r>
              <a:rPr lang="fr-FR" sz="2200" b="1" dirty="0"/>
              <a:t>Nicole </a:t>
            </a:r>
            <a:r>
              <a:rPr lang="fr-FR" sz="2200" b="1" dirty="0" err="1"/>
              <a:t>Vilmer</a:t>
            </a:r>
            <a:r>
              <a:rPr lang="fr-FR" sz="2200" b="1" dirty="0"/>
              <a:t> </a:t>
            </a:r>
            <a:r>
              <a:rPr lang="fr-FR" sz="2200" dirty="0"/>
              <a:t> (LESIA), </a:t>
            </a:r>
            <a:r>
              <a:rPr lang="fr-FR" sz="2200" b="1" dirty="0"/>
              <a:t>Carine Briand </a:t>
            </a:r>
            <a:r>
              <a:rPr lang="fr-FR" sz="2200" dirty="0"/>
              <a:t> (LESIA), </a:t>
            </a:r>
            <a:r>
              <a:rPr lang="fr-FR" sz="2200" b="1" dirty="0"/>
              <a:t>Sébastien </a:t>
            </a:r>
            <a:r>
              <a:rPr lang="fr-FR" sz="2200" b="1" dirty="0" err="1"/>
              <a:t>Bourdarie</a:t>
            </a:r>
            <a:r>
              <a:rPr lang="fr-FR" sz="2200" b="1" dirty="0"/>
              <a:t> </a:t>
            </a:r>
            <a:r>
              <a:rPr lang="fr-FR" sz="2200" dirty="0"/>
              <a:t> (ONERA), </a:t>
            </a:r>
            <a:r>
              <a:rPr lang="fr-FR" sz="2200" b="1" dirty="0"/>
              <a:t>Pierre-Louis </a:t>
            </a:r>
            <a:r>
              <a:rPr lang="fr-FR" sz="2200" b="1" dirty="0" err="1"/>
              <a:t>Blelly</a:t>
            </a:r>
            <a:r>
              <a:rPr lang="fr-FR" sz="2200" b="1" dirty="0"/>
              <a:t> </a:t>
            </a:r>
            <a:r>
              <a:rPr lang="fr-FR" sz="2200" dirty="0"/>
              <a:t> (IRAP), </a:t>
            </a:r>
            <a:r>
              <a:rPr lang="fr-FR" sz="2200" b="1" dirty="0"/>
              <a:t>Aurélie </a:t>
            </a:r>
            <a:r>
              <a:rPr lang="fr-FR" sz="2200" b="1" dirty="0" err="1"/>
              <a:t>Marchaudon</a:t>
            </a:r>
            <a:r>
              <a:rPr lang="fr-FR" sz="2200" b="1" dirty="0"/>
              <a:t> </a:t>
            </a:r>
            <a:r>
              <a:rPr lang="fr-FR" sz="2200" dirty="0"/>
              <a:t> (IRAP), </a:t>
            </a:r>
            <a:r>
              <a:rPr lang="fr-FR" sz="2200" b="1" dirty="0"/>
              <a:t>Sacha Brun </a:t>
            </a:r>
            <a:r>
              <a:rPr lang="fr-FR" sz="2200" dirty="0"/>
              <a:t>(CEA), </a:t>
            </a:r>
            <a:r>
              <a:rPr lang="fr-FR" sz="2200" b="1" dirty="0"/>
              <a:t>Aude </a:t>
            </a:r>
            <a:r>
              <a:rPr lang="fr-FR" sz="2200" b="1" dirty="0" err="1"/>
              <a:t>Chambodut</a:t>
            </a:r>
            <a:r>
              <a:rPr lang="fr-FR" sz="2200" b="1" dirty="0"/>
              <a:t> </a:t>
            </a:r>
            <a:r>
              <a:rPr lang="fr-FR" sz="2200" dirty="0"/>
              <a:t>(ISGI), </a:t>
            </a:r>
            <a:r>
              <a:rPr lang="fr-FR" sz="2200" b="1" dirty="0"/>
              <a:t>Vincent </a:t>
            </a:r>
            <a:r>
              <a:rPr lang="fr-FR" sz="2200" b="1" dirty="0" err="1"/>
              <a:t>Lesur</a:t>
            </a:r>
            <a:r>
              <a:rPr lang="fr-FR" sz="2200" b="1" dirty="0"/>
              <a:t> </a:t>
            </a:r>
            <a:r>
              <a:rPr lang="fr-FR" sz="2200" dirty="0"/>
              <a:t>(IPGP), </a:t>
            </a:r>
            <a:r>
              <a:rPr lang="fr-FR" sz="2200" b="1" dirty="0"/>
              <a:t>Frédéric </a:t>
            </a:r>
            <a:r>
              <a:rPr lang="fr-FR" sz="2200" b="1" dirty="0" err="1"/>
              <a:t>Auchère</a:t>
            </a:r>
            <a:r>
              <a:rPr lang="fr-FR" sz="2200" b="1" dirty="0"/>
              <a:t> </a:t>
            </a:r>
            <a:r>
              <a:rPr lang="fr-FR" sz="2200" dirty="0"/>
              <a:t>(IAS, MEDOC)</a:t>
            </a:r>
            <a:br>
              <a:rPr lang="fr-FR" sz="2200" dirty="0"/>
            </a:br>
            <a:br>
              <a:rPr lang="fr-FR" sz="2200" dirty="0"/>
            </a:br>
            <a:endParaRPr lang="en-GB" sz="22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832525F-8490-5F40-8BBF-B13F95281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0" y="5594957"/>
            <a:ext cx="5651500" cy="838200"/>
          </a:xfrm>
          <a:prstGeom prst="rect">
            <a:avLst/>
          </a:prstGeom>
        </p:spPr>
      </p:pic>
      <p:pic>
        <p:nvPicPr>
          <p:cNvPr id="6" name="Picture 4" descr="Logo SUN">
            <a:extLst>
              <a:ext uri="{FF2B5EF4-FFF2-40B4-BE49-F238E27FC236}">
                <a16:creationId xmlns:a16="http://schemas.microsoft.com/office/drawing/2014/main" id="{2FCF9460-FB0F-D046-9364-FF9BAD87F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4735" cy="95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DFFC1C3-6790-404D-BEA8-B879093654AF}"/>
              </a:ext>
            </a:extLst>
          </p:cNvPr>
          <p:cNvSpPr/>
          <p:nvPr/>
        </p:nvSpPr>
        <p:spPr>
          <a:xfrm>
            <a:off x="0" y="12523"/>
            <a:ext cx="12192000" cy="9514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4" descr="Logo SUN">
            <a:extLst>
              <a:ext uri="{FF2B5EF4-FFF2-40B4-BE49-F238E27FC236}">
                <a16:creationId xmlns:a16="http://schemas.microsoft.com/office/drawing/2014/main" id="{09F2B44B-1CD3-2746-9671-1085473F7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57" y="-1"/>
            <a:ext cx="1149868" cy="96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1F7205-0E2D-FB41-AD50-3EB287A28559}"/>
              </a:ext>
            </a:extLst>
          </p:cNvPr>
          <p:cNvSpPr txBox="1"/>
          <p:nvPr/>
        </p:nvSpPr>
        <p:spPr>
          <a:xfrm>
            <a:off x="1294974" y="214125"/>
            <a:ext cx="1656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+mj-lt"/>
              </a:rPr>
              <a:t>L’OFRAME</a:t>
            </a:r>
          </a:p>
        </p:txBody>
      </p:sp>
    </p:spTree>
    <p:extLst>
      <p:ext uri="{BB962C8B-B14F-4D97-AF65-F5344CB8AC3E}">
        <p14:creationId xmlns:p14="http://schemas.microsoft.com/office/powerpoint/2010/main" val="1754269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03957" y="1084978"/>
            <a:ext cx="11784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 </a:t>
            </a:r>
          </a:p>
          <a:p>
            <a:pPr marL="285750" indent="-285750">
              <a:buFont typeface="Arial"/>
              <a:buChar char="•"/>
            </a:pPr>
            <a:r>
              <a:rPr lang="fr-FR" b="1" dirty="0"/>
              <a:t>d’identifier les acteurs scientifiques en météorologie de l'espace </a:t>
            </a:r>
            <a:r>
              <a:rPr lang="fr-FR" dirty="0"/>
              <a:t>en France et interagir avec le GCME pour identifier les principaux utilisateurs concernés; </a:t>
            </a:r>
          </a:p>
          <a:p>
            <a:pPr lvl="0"/>
            <a:r>
              <a:rPr lang="fr-FR" dirty="0"/>
              <a:t> </a:t>
            </a:r>
          </a:p>
          <a:p>
            <a:pPr marL="285750" indent="-285750">
              <a:buFont typeface="Arial"/>
              <a:buChar char="•"/>
            </a:pPr>
            <a:r>
              <a:rPr lang="fr-FR" b="1" dirty="0"/>
              <a:t>d’assurer un lien avec le PNST </a:t>
            </a:r>
            <a:r>
              <a:rPr lang="fr-FR" dirty="0"/>
              <a:t>(en tant que composante de ce programme), le groupe thématique </a:t>
            </a:r>
            <a:r>
              <a:rPr lang="fr-FR" b="1" dirty="0"/>
              <a:t>SHM</a:t>
            </a:r>
            <a:r>
              <a:rPr lang="fr-FR" dirty="0"/>
              <a:t> du CNES pour les actions scientifiques et le </a:t>
            </a:r>
            <a:r>
              <a:rPr lang="fr-FR" b="1" dirty="0"/>
              <a:t>GCME</a:t>
            </a:r>
            <a:r>
              <a:rPr lang="fr-FR" dirty="0"/>
              <a:t> du CNES ; </a:t>
            </a:r>
          </a:p>
          <a:p>
            <a:r>
              <a:rPr lang="fr-FR" dirty="0"/>
              <a:t> </a:t>
            </a:r>
          </a:p>
          <a:p>
            <a:pPr marL="285750" indent="-285750">
              <a:buFont typeface="Arial"/>
              <a:buChar char="•"/>
            </a:pPr>
            <a:r>
              <a:rPr lang="fr-FR" b="1" dirty="0"/>
              <a:t>d'identifier les actions à mener pour parfaire l'offre actuelle </a:t>
            </a:r>
            <a:r>
              <a:rPr lang="fr-FR" dirty="0"/>
              <a:t>scientifique en météorologie de l'espace; </a:t>
            </a:r>
          </a:p>
          <a:p>
            <a:r>
              <a:rPr lang="fr-FR" dirty="0"/>
              <a:t> </a:t>
            </a:r>
          </a:p>
          <a:p>
            <a:pPr marL="285750" indent="-285750">
              <a:buFont typeface="Arial"/>
              <a:buChar char="•"/>
            </a:pPr>
            <a:r>
              <a:rPr lang="fr-FR" dirty="0"/>
              <a:t>de </a:t>
            </a:r>
            <a:r>
              <a:rPr lang="fr-FR" b="1" dirty="0"/>
              <a:t>définir et mettre en place toutes les actions nécessaires pour informer et former tous les acteurs potentiels en météorologie de l'espace</a:t>
            </a:r>
            <a:r>
              <a:rPr lang="fr-FR" dirty="0"/>
              <a:t> -&gt; </a:t>
            </a:r>
            <a:r>
              <a:rPr lang="fr-FR" b="1" dirty="0" err="1"/>
              <a:t>e.g</a:t>
            </a:r>
            <a:r>
              <a:rPr lang="fr-FR" b="1" dirty="0"/>
              <a:t>. écoles et formations des chercheurs et ingénieurs de tous niveaux.</a:t>
            </a:r>
            <a:endParaRPr lang="fr-FR" dirty="0"/>
          </a:p>
          <a:p>
            <a:r>
              <a:rPr lang="fr-FR" dirty="0"/>
              <a:t> </a:t>
            </a:r>
          </a:p>
          <a:p>
            <a:r>
              <a:rPr lang="fr-FR" dirty="0"/>
              <a:t>L’OFRAME réunit les représentants de la communauté scientifique au sein d’un groupe dont ils assure la coordination, des utilisateurs pouvant être invités à ces réunions pour des échanges scientifiques et techniques. </a:t>
            </a:r>
          </a:p>
          <a:p>
            <a:endParaRPr lang="fr-FR" dirty="0"/>
          </a:p>
          <a:p>
            <a:r>
              <a:rPr lang="en-GB" dirty="0"/>
              <a:t>-&gt; L’OFRAME </a:t>
            </a:r>
            <a:r>
              <a:rPr lang="en-GB" dirty="0" err="1"/>
              <a:t>rendra</a:t>
            </a:r>
            <a:r>
              <a:rPr lang="en-GB" dirty="0"/>
              <a:t> </a:t>
            </a:r>
            <a:r>
              <a:rPr lang="en-GB" dirty="0" err="1"/>
              <a:t>compte</a:t>
            </a:r>
            <a:r>
              <a:rPr lang="en-GB" dirty="0"/>
              <a:t> de son action </a:t>
            </a:r>
            <a:r>
              <a:rPr lang="en-GB" dirty="0" err="1"/>
              <a:t>sur</a:t>
            </a:r>
            <a:r>
              <a:rPr lang="en-GB" dirty="0"/>
              <a:t> </a:t>
            </a:r>
            <a:r>
              <a:rPr lang="en-GB" dirty="0" err="1"/>
              <a:t>une</a:t>
            </a:r>
            <a:r>
              <a:rPr lang="en-GB" dirty="0"/>
              <a:t> base </a:t>
            </a:r>
            <a:r>
              <a:rPr lang="en-GB" dirty="0" err="1"/>
              <a:t>annuelle</a:t>
            </a:r>
            <a:r>
              <a:rPr lang="en-GB" dirty="0"/>
              <a:t> au CNRS-INSU, au CEA, </a:t>
            </a:r>
            <a:r>
              <a:rPr lang="en-GB" dirty="0" err="1"/>
              <a:t>à</a:t>
            </a:r>
            <a:r>
              <a:rPr lang="en-GB" dirty="0"/>
              <a:t> </a:t>
            </a:r>
            <a:r>
              <a:rPr lang="en-GB" dirty="0" err="1"/>
              <a:t>l’ONERA</a:t>
            </a:r>
            <a:r>
              <a:rPr lang="en-GB" dirty="0"/>
              <a:t> et au CNES.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3A7817A-F2F5-D443-B6AA-323462FD4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02" y="6019800"/>
            <a:ext cx="5651500" cy="838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818DF3-C748-4F4E-BC2E-751D48F56C1E}"/>
              </a:ext>
            </a:extLst>
          </p:cNvPr>
          <p:cNvSpPr/>
          <p:nvPr/>
        </p:nvSpPr>
        <p:spPr>
          <a:xfrm>
            <a:off x="0" y="0"/>
            <a:ext cx="12192000" cy="9514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4" descr="Logo SUN">
            <a:extLst>
              <a:ext uri="{FF2B5EF4-FFF2-40B4-BE49-F238E27FC236}">
                <a16:creationId xmlns:a16="http://schemas.microsoft.com/office/drawing/2014/main" id="{A83DBA2E-EF23-A743-88F6-E3EB3A48F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4735" cy="95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59D156B-8ED7-F340-BAAD-BAEBAB7A2294}"/>
              </a:ext>
            </a:extLst>
          </p:cNvPr>
          <p:cNvSpPr txBox="1"/>
          <p:nvPr/>
        </p:nvSpPr>
        <p:spPr>
          <a:xfrm>
            <a:off x="1268362" y="233394"/>
            <a:ext cx="6105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Role de </a:t>
            </a:r>
            <a:r>
              <a:rPr lang="en-GB" sz="2800" dirty="0" err="1">
                <a:solidFill>
                  <a:schemeClr val="bg1"/>
                </a:solidFill>
              </a:rPr>
              <a:t>l’OFRAME</a:t>
            </a:r>
            <a:r>
              <a:rPr lang="en-GB" sz="2800" dirty="0">
                <a:solidFill>
                  <a:schemeClr val="bg1"/>
                </a:solidFill>
              </a:rPr>
              <a:t>:</a:t>
            </a:r>
            <a:endParaRPr lang="fr-F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14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68587FC-FCE4-0D42-B231-DF14AEE9B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53" y="30453"/>
            <a:ext cx="11356258" cy="682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36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83167"/>
            <a:ext cx="9144000" cy="493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07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2F19A3D-6C39-094D-8431-9C1291B0C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" y="318820"/>
            <a:ext cx="12192000" cy="619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13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9B0CC9-8CBA-B745-857E-9B8802B875EF}"/>
              </a:ext>
            </a:extLst>
          </p:cNvPr>
          <p:cNvSpPr/>
          <p:nvPr/>
        </p:nvSpPr>
        <p:spPr>
          <a:xfrm>
            <a:off x="0" y="0"/>
            <a:ext cx="12192000" cy="9514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3F04D3C-9BDF-AE41-A2C5-9FBF5EC5E4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2" t="15202" r="46955"/>
          <a:stretch/>
        </p:blipFill>
        <p:spPr>
          <a:xfrm>
            <a:off x="0" y="0"/>
            <a:ext cx="2724472" cy="95147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35D0FDB-9C5E-8D44-A006-848412EB745F}"/>
              </a:ext>
            </a:extLst>
          </p:cNvPr>
          <p:cNvSpPr txBox="1"/>
          <p:nvPr/>
        </p:nvSpPr>
        <p:spPr>
          <a:xfrm>
            <a:off x="2920181" y="214125"/>
            <a:ext cx="6105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Le GCME</a:t>
            </a:r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95417C5-8EB8-F943-8EEC-61F026EF6358}"/>
              </a:ext>
            </a:extLst>
          </p:cNvPr>
          <p:cNvSpPr txBox="1">
            <a:spLocks/>
          </p:cNvSpPr>
          <p:nvPr/>
        </p:nvSpPr>
        <p:spPr>
          <a:xfrm>
            <a:off x="307258" y="1578003"/>
            <a:ext cx="11577484" cy="4999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700" b="1" dirty="0"/>
              <a:t>Le Groupe de Coordination en Météorologie de l’Espace du CNES</a:t>
            </a:r>
            <a:br>
              <a:rPr lang="fr-FR" sz="2700" b="1" dirty="0"/>
            </a:br>
            <a:br>
              <a:rPr lang="fr-FR" sz="2700" b="1" dirty="0"/>
            </a:br>
            <a:r>
              <a:rPr lang="fr-FR" sz="2200" b="1" u="sng" dirty="0"/>
              <a:t>Responsable</a:t>
            </a:r>
            <a:r>
              <a:rPr lang="fr-FR" sz="2200" dirty="0"/>
              <a:t>: Pascal Faucher (également point de contact ESA, programme </a:t>
            </a:r>
            <a:r>
              <a:rPr lang="fr-FR" sz="2200" dirty="0" err="1"/>
              <a:t>Space</a:t>
            </a:r>
            <a:r>
              <a:rPr lang="fr-FR" sz="2200" dirty="0"/>
              <a:t> </a:t>
            </a:r>
            <a:r>
              <a:rPr lang="fr-FR" sz="2200" dirty="0" err="1"/>
              <a:t>Safety</a:t>
            </a:r>
            <a:endParaRPr lang="fr-FR" sz="2200" dirty="0"/>
          </a:p>
          <a:p>
            <a:endParaRPr lang="fr-FR" sz="2200" b="1" u="sng" dirty="0"/>
          </a:p>
          <a:p>
            <a:endParaRPr lang="fr-FR" sz="2200" b="1" u="sng" dirty="0"/>
          </a:p>
          <a:p>
            <a:r>
              <a:rPr lang="fr-FR" sz="2200" b="1" u="sng" dirty="0"/>
              <a:t>Membres du GCME (nommés)</a:t>
            </a:r>
            <a:r>
              <a:rPr lang="fr-FR" sz="2200" dirty="0"/>
              <a:t>: </a:t>
            </a:r>
          </a:p>
          <a:p>
            <a:endParaRPr lang="fr-FR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/>
              <a:t>Chercheurs des laboratoires (CNRS, CEA, ONERA, OFRAME)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/>
              <a:t>Représentants des instances nationales (CNES, MESRI, MTE, MINARM, DGAC, DGA)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/>
              <a:t>Représentants de l’industrie (ADS, TAS, ESSP, </a:t>
            </a:r>
            <a:r>
              <a:rPr lang="fr-FR" sz="2200" dirty="0" err="1"/>
              <a:t>Hemeria</a:t>
            </a:r>
            <a:r>
              <a:rPr lang="fr-FR" sz="2200" dirty="0"/>
              <a:t>, </a:t>
            </a:r>
            <a:r>
              <a:rPr lang="fr-FR" sz="2200" dirty="0" err="1"/>
              <a:t>Pyxalis</a:t>
            </a:r>
            <a:r>
              <a:rPr lang="fr-FR" sz="2200" dirty="0"/>
              <a:t>,  Start-Ups: U-</a:t>
            </a:r>
            <a:r>
              <a:rPr lang="fr-FR" sz="2200" dirty="0" err="1"/>
              <a:t>Space</a:t>
            </a:r>
            <a:r>
              <a:rPr lang="fr-FR" sz="2200" dirty="0"/>
              <a:t>, </a:t>
            </a:r>
            <a:r>
              <a:rPr lang="fr-FR" sz="2200" dirty="0" err="1"/>
              <a:t>SpaceAble</a:t>
            </a:r>
            <a:r>
              <a:rPr lang="fr-FR" sz="22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200" dirty="0"/>
          </a:p>
          <a:p>
            <a:endParaRPr lang="fr-FR" sz="2400" dirty="0"/>
          </a:p>
          <a:p>
            <a:r>
              <a:rPr lang="fr-FR" sz="2400" b="1" u="sng" dirty="0"/>
              <a:t>Les activités:</a:t>
            </a:r>
          </a:p>
          <a:p>
            <a:endParaRPr lang="fr-FR" sz="1000" b="1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2-3 réunions du GCME par an (souvent les années de CMIN):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cadre d’échange entre les instances nationales, les industriels et les chercheurs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Coordination du budget ESA pour la météorologie de l’espace et des réponses aux appels d’offre</a:t>
            </a:r>
          </a:p>
          <a:p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404548025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2445</TotalTime>
  <Words>1316</Words>
  <Application>Microsoft Macintosh PowerPoint</Application>
  <PresentationFormat>Grand écran</PresentationFormat>
  <Paragraphs>136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Thème Office</vt:lpstr>
      <vt:lpstr>Activités en météorologie de l’espace en France   A.P. Rouillard, A. Marchaudon, T. Dudok de Wit    </vt:lpstr>
      <vt:lpstr>Présentation PowerPoint</vt:lpstr>
      <vt:lpstr>Présentation PowerPoint</vt:lpstr>
      <vt:lpstr>L’organisation française pour la recherche applicative en météorologie de l’espace (OFRAME)  Responsables: A.P. Rouillard/A. Marchaudon/T. Dudok de Wit  Comité de pilotage de l’OFRAME: Ludwig Klein (LESIA), Nicole Vilmer  (LESIA), Carine Briand  (LESIA), Sébastien Bourdarie  (ONERA), Pierre-Louis Blelly  (IRAP), Aurélie Marchaudon  (IRAP), Sacha Brun (CEA), Aude Chambodut (ISGI), Vincent Lesur (IPGP), Frédéric Auchère (IAS, MEDOC)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Forum de discussion: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 Organisation Française pour la Recherche Applicative en Météorologie de l'Espace (OFRAME)    A.P. Rouillard/A. Marchaudon/T. Dudok de Wit  (pour le comité de pilotage de l’OFRAME: Ludwig Klein (LESIA), Nicole Vilmer  (LESIA), Carine Briand  (LESIA), Jean Lilensten (IPAG), Sébastien Bourdarie  (ONERA), Pierre-Louis Blelly  (IRAP), Aurélie Marchaudon  (IRAP), Sacha Brun (CEA), Aude Chambodut (ISGI), Vincent Lesur (IPGP))  </dc:title>
  <dc:creator>Microsoft Office User</dc:creator>
  <cp:lastModifiedBy>Microsoft Office User</cp:lastModifiedBy>
  <cp:revision>57</cp:revision>
  <dcterms:created xsi:type="dcterms:W3CDTF">2022-05-16T13:20:07Z</dcterms:created>
  <dcterms:modified xsi:type="dcterms:W3CDTF">2022-05-18T06:05:42Z</dcterms:modified>
</cp:coreProperties>
</file>