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95" r:id="rId2"/>
    <p:sldId id="384" r:id="rId3"/>
    <p:sldId id="256" r:id="rId4"/>
    <p:sldId id="386" r:id="rId5"/>
    <p:sldId id="257" r:id="rId6"/>
    <p:sldId id="387" r:id="rId7"/>
    <p:sldId id="388" r:id="rId8"/>
    <p:sldId id="391" r:id="rId9"/>
    <p:sldId id="389" r:id="rId10"/>
    <p:sldId id="392" r:id="rId11"/>
    <p:sldId id="399" r:id="rId12"/>
    <p:sldId id="390" r:id="rId13"/>
    <p:sldId id="393" r:id="rId14"/>
    <p:sldId id="396" r:id="rId15"/>
    <p:sldId id="397" r:id="rId16"/>
    <p:sldId id="398" r:id="rId17"/>
    <p:sldId id="394"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54"/>
    <p:restoredTop sz="94691"/>
  </p:normalViewPr>
  <p:slideViewPr>
    <p:cSldViewPr snapToGrid="0" snapToObjects="1">
      <p:cViewPr varScale="1">
        <p:scale>
          <a:sx n="162" d="100"/>
          <a:sy n="162" d="100"/>
        </p:scale>
        <p:origin x="85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ED33E68-70F8-304D-ADDA-ADD3FEA8C25C}" type="datetimeFigureOut">
              <a:rPr lang="fr-FR" smtClean="0"/>
              <a:t>17/05/2022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5A3978A-D201-E94C-9021-4D9E3EDB78D7}" type="slidenum">
              <a:rPr lang="fr-FR" smtClean="0"/>
              <a:t>‹N°›</a:t>
            </a:fld>
            <a:endParaRPr lang="fr-FR"/>
          </a:p>
        </p:txBody>
      </p:sp>
    </p:spTree>
    <p:extLst>
      <p:ext uri="{BB962C8B-B14F-4D97-AF65-F5344CB8AC3E}">
        <p14:creationId xmlns:p14="http://schemas.microsoft.com/office/powerpoint/2010/main" val="1958206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ED33E68-70F8-304D-ADDA-ADD3FEA8C25C}" type="datetimeFigureOut">
              <a:rPr lang="fr-FR" smtClean="0"/>
              <a:t>17/05/2022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5A3978A-D201-E94C-9021-4D9E3EDB78D7}" type="slidenum">
              <a:rPr lang="fr-FR" smtClean="0"/>
              <a:t>‹N°›</a:t>
            </a:fld>
            <a:endParaRPr lang="fr-FR"/>
          </a:p>
        </p:txBody>
      </p:sp>
    </p:spTree>
    <p:extLst>
      <p:ext uri="{BB962C8B-B14F-4D97-AF65-F5344CB8AC3E}">
        <p14:creationId xmlns:p14="http://schemas.microsoft.com/office/powerpoint/2010/main" val="3076090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ED33E68-70F8-304D-ADDA-ADD3FEA8C25C}" type="datetimeFigureOut">
              <a:rPr lang="fr-FR" smtClean="0"/>
              <a:t>17/05/2022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5A3978A-D201-E94C-9021-4D9E3EDB78D7}" type="slidenum">
              <a:rPr lang="fr-FR" smtClean="0"/>
              <a:t>‹N°›</a:t>
            </a:fld>
            <a:endParaRPr lang="fr-FR"/>
          </a:p>
        </p:txBody>
      </p:sp>
    </p:spTree>
    <p:extLst>
      <p:ext uri="{BB962C8B-B14F-4D97-AF65-F5344CB8AC3E}">
        <p14:creationId xmlns:p14="http://schemas.microsoft.com/office/powerpoint/2010/main" val="60376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1"/>
            </a:lvl1pPr>
          </a:lstStyle>
          <a:p>
            <a:r>
              <a:rPr lang="fr-FR"/>
              <a:t>Modifiez le style du titre</a:t>
            </a:r>
            <a:endParaRPr lang="fr-FR" dirty="0"/>
          </a:p>
        </p:txBody>
      </p:sp>
      <p:sp>
        <p:nvSpPr>
          <p:cNvPr id="3" name="Espace réservé du numéro de diapositive 2"/>
          <p:cNvSpPr>
            <a:spLocks noGrp="1"/>
          </p:cNvSpPr>
          <p:nvPr>
            <p:ph type="sldNum" sz="quarter" idx="10"/>
          </p:nvPr>
        </p:nvSpPr>
        <p:spPr/>
        <p:txBody>
          <a:bodyPr/>
          <a:lstStyle/>
          <a:p>
            <a:pPr algn="ctr"/>
            <a:fld id="{854A34C9-9A4B-6445-85E1-F779B5E87362}" type="slidenum">
              <a:rPr lang="fr-FR" sz="933" smtClean="0">
                <a:solidFill>
                  <a:schemeClr val="bg1"/>
                </a:solidFill>
                <a:latin typeface="Arial" charset="0"/>
                <a:ea typeface="Arial" charset="0"/>
                <a:cs typeface="Arial" charset="0"/>
              </a:rPr>
              <a:pPr algn="ctr"/>
              <a:t>‹N°›</a:t>
            </a:fld>
            <a:endParaRPr lang="fr-FR" sz="933" dirty="0">
              <a:solidFill>
                <a:schemeClr val="bg1"/>
              </a:solidFill>
              <a:latin typeface="Arial" charset="0"/>
              <a:ea typeface="Arial" charset="0"/>
              <a:cs typeface="Arial" charset="0"/>
            </a:endParaRPr>
          </a:p>
        </p:txBody>
      </p:sp>
      <p:sp>
        <p:nvSpPr>
          <p:cNvPr id="4" name="Text Placeholder 2"/>
          <p:cNvSpPr>
            <a:spLocks noGrp="1"/>
          </p:cNvSpPr>
          <p:nvPr>
            <p:ph idx="1"/>
          </p:nvPr>
        </p:nvSpPr>
        <p:spPr>
          <a:xfrm>
            <a:off x="660825" y="1892875"/>
            <a:ext cx="7886700" cy="1826206"/>
          </a:xfrm>
          <a:prstGeom prst="rect">
            <a:avLst/>
          </a:prstGeom>
        </p:spPr>
        <p:txBody>
          <a:bodyPr vert="horz" lIns="91440" tIns="45720" rIns="91440" bIns="45720" rtlCol="0">
            <a:spAutoFit/>
          </a:bodyPr>
          <a:lstStyle>
            <a:lvl1pPr>
              <a:defRPr sz="2667"/>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Espace réservé du texte 2"/>
          <p:cNvSpPr>
            <a:spLocks noGrp="1"/>
          </p:cNvSpPr>
          <p:nvPr>
            <p:ph type="body" sz="quarter" idx="12" hasCustomPrompt="1"/>
          </p:nvPr>
        </p:nvSpPr>
        <p:spPr>
          <a:xfrm>
            <a:off x="660824" y="1067647"/>
            <a:ext cx="7924376" cy="461729"/>
          </a:xfrm>
        </p:spPr>
        <p:txBody>
          <a:bodyPr wrap="square">
            <a:spAutoFit/>
          </a:bodyPr>
          <a:lstStyle>
            <a:lvl1pPr marL="0" indent="0">
              <a:buFontTx/>
              <a:buNone/>
              <a:defRPr sz="2667"/>
            </a:lvl1pPr>
          </a:lstStyle>
          <a:p>
            <a:pPr lvl="0"/>
            <a:r>
              <a:rPr lang="fr-FR" dirty="0"/>
              <a:t>Texte simple de la diapositive</a:t>
            </a:r>
          </a:p>
        </p:txBody>
      </p:sp>
    </p:spTree>
    <p:extLst>
      <p:ext uri="{BB962C8B-B14F-4D97-AF65-F5344CB8AC3E}">
        <p14:creationId xmlns:p14="http://schemas.microsoft.com/office/powerpoint/2010/main" val="522118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ED33E68-70F8-304D-ADDA-ADD3FEA8C25C}" type="datetimeFigureOut">
              <a:rPr lang="fr-FR" smtClean="0"/>
              <a:t>17/05/2022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5A3978A-D201-E94C-9021-4D9E3EDB78D7}" type="slidenum">
              <a:rPr lang="fr-FR" smtClean="0"/>
              <a:t>‹N°›</a:t>
            </a:fld>
            <a:endParaRPr lang="fr-FR"/>
          </a:p>
        </p:txBody>
      </p:sp>
    </p:spTree>
    <p:extLst>
      <p:ext uri="{BB962C8B-B14F-4D97-AF65-F5344CB8AC3E}">
        <p14:creationId xmlns:p14="http://schemas.microsoft.com/office/powerpoint/2010/main" val="2661769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ED33E68-70F8-304D-ADDA-ADD3FEA8C25C}" type="datetimeFigureOut">
              <a:rPr lang="fr-FR" smtClean="0"/>
              <a:t>17/05/2022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5A3978A-D201-E94C-9021-4D9E3EDB78D7}" type="slidenum">
              <a:rPr lang="fr-FR" smtClean="0"/>
              <a:t>‹N°›</a:t>
            </a:fld>
            <a:endParaRPr lang="fr-FR"/>
          </a:p>
        </p:txBody>
      </p:sp>
    </p:spTree>
    <p:extLst>
      <p:ext uri="{BB962C8B-B14F-4D97-AF65-F5344CB8AC3E}">
        <p14:creationId xmlns:p14="http://schemas.microsoft.com/office/powerpoint/2010/main" val="3931159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ED33E68-70F8-304D-ADDA-ADD3FEA8C25C}" type="datetimeFigureOut">
              <a:rPr lang="fr-FR" smtClean="0"/>
              <a:t>17/05/2022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5A3978A-D201-E94C-9021-4D9E3EDB78D7}" type="slidenum">
              <a:rPr lang="fr-FR" smtClean="0"/>
              <a:t>‹N°›</a:t>
            </a:fld>
            <a:endParaRPr lang="fr-FR"/>
          </a:p>
        </p:txBody>
      </p:sp>
    </p:spTree>
    <p:extLst>
      <p:ext uri="{BB962C8B-B14F-4D97-AF65-F5344CB8AC3E}">
        <p14:creationId xmlns:p14="http://schemas.microsoft.com/office/powerpoint/2010/main" val="128502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ED33E68-70F8-304D-ADDA-ADD3FEA8C25C}" type="datetimeFigureOut">
              <a:rPr lang="fr-FR" smtClean="0"/>
              <a:t>17/05/2022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5A3978A-D201-E94C-9021-4D9E3EDB78D7}" type="slidenum">
              <a:rPr lang="fr-FR" smtClean="0"/>
              <a:t>‹N°›</a:t>
            </a:fld>
            <a:endParaRPr lang="fr-FR"/>
          </a:p>
        </p:txBody>
      </p:sp>
    </p:spTree>
    <p:extLst>
      <p:ext uri="{BB962C8B-B14F-4D97-AF65-F5344CB8AC3E}">
        <p14:creationId xmlns:p14="http://schemas.microsoft.com/office/powerpoint/2010/main" val="1929267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ED33E68-70F8-304D-ADDA-ADD3FEA8C25C}" type="datetimeFigureOut">
              <a:rPr lang="fr-FR" smtClean="0"/>
              <a:t>17/05/2022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5A3978A-D201-E94C-9021-4D9E3EDB78D7}" type="slidenum">
              <a:rPr lang="fr-FR" smtClean="0"/>
              <a:t>‹N°›</a:t>
            </a:fld>
            <a:endParaRPr lang="fr-FR"/>
          </a:p>
        </p:txBody>
      </p:sp>
    </p:spTree>
    <p:extLst>
      <p:ext uri="{BB962C8B-B14F-4D97-AF65-F5344CB8AC3E}">
        <p14:creationId xmlns:p14="http://schemas.microsoft.com/office/powerpoint/2010/main" val="2163810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D33E68-70F8-304D-ADDA-ADD3FEA8C25C}" type="datetimeFigureOut">
              <a:rPr lang="fr-FR" smtClean="0"/>
              <a:t>17/05/2022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5A3978A-D201-E94C-9021-4D9E3EDB78D7}" type="slidenum">
              <a:rPr lang="fr-FR" smtClean="0"/>
              <a:t>‹N°›</a:t>
            </a:fld>
            <a:endParaRPr lang="fr-FR"/>
          </a:p>
        </p:txBody>
      </p:sp>
    </p:spTree>
    <p:extLst>
      <p:ext uri="{BB962C8B-B14F-4D97-AF65-F5344CB8AC3E}">
        <p14:creationId xmlns:p14="http://schemas.microsoft.com/office/powerpoint/2010/main" val="2714273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ED33E68-70F8-304D-ADDA-ADD3FEA8C25C}" type="datetimeFigureOut">
              <a:rPr lang="fr-FR" smtClean="0"/>
              <a:t>17/05/2022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5A3978A-D201-E94C-9021-4D9E3EDB78D7}" type="slidenum">
              <a:rPr lang="fr-FR" smtClean="0"/>
              <a:t>‹N°›</a:t>
            </a:fld>
            <a:endParaRPr lang="fr-FR"/>
          </a:p>
        </p:txBody>
      </p:sp>
    </p:spTree>
    <p:extLst>
      <p:ext uri="{BB962C8B-B14F-4D97-AF65-F5344CB8AC3E}">
        <p14:creationId xmlns:p14="http://schemas.microsoft.com/office/powerpoint/2010/main" val="1880892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ED33E68-70F8-304D-ADDA-ADD3FEA8C25C}" type="datetimeFigureOut">
              <a:rPr lang="fr-FR" smtClean="0"/>
              <a:t>17/05/2022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5A3978A-D201-E94C-9021-4D9E3EDB78D7}" type="slidenum">
              <a:rPr lang="fr-FR" smtClean="0"/>
              <a:t>‹N°›</a:t>
            </a:fld>
            <a:endParaRPr lang="fr-FR"/>
          </a:p>
        </p:txBody>
      </p:sp>
    </p:spTree>
    <p:extLst>
      <p:ext uri="{BB962C8B-B14F-4D97-AF65-F5344CB8AC3E}">
        <p14:creationId xmlns:p14="http://schemas.microsoft.com/office/powerpoint/2010/main" val="2631859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33E68-70F8-304D-ADDA-ADD3FEA8C25C}" type="datetimeFigureOut">
              <a:rPr lang="fr-FR" smtClean="0"/>
              <a:t>17/05/2022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A3978A-D201-E94C-9021-4D9E3EDB78D7}" type="slidenum">
              <a:rPr lang="fr-FR" smtClean="0"/>
              <a:t>‹N°›</a:t>
            </a:fld>
            <a:endParaRPr lang="fr-FR"/>
          </a:p>
        </p:txBody>
      </p:sp>
    </p:spTree>
    <p:extLst>
      <p:ext uri="{BB962C8B-B14F-4D97-AF65-F5344CB8AC3E}">
        <p14:creationId xmlns:p14="http://schemas.microsoft.com/office/powerpoint/2010/main" val="18074138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3EB1DCD-E3B3-1343-A5CC-5AC66BB358CA}"/>
              </a:ext>
            </a:extLst>
          </p:cNvPr>
          <p:cNvPicPr>
            <a:picLocks noChangeAspect="1"/>
          </p:cNvPicPr>
          <p:nvPr/>
        </p:nvPicPr>
        <p:blipFill>
          <a:blip r:embed="rId2"/>
          <a:stretch>
            <a:fillRect/>
          </a:stretch>
        </p:blipFill>
        <p:spPr>
          <a:xfrm>
            <a:off x="-1003738" y="857250"/>
            <a:ext cx="10668000" cy="6000750"/>
          </a:xfrm>
          <a:prstGeom prst="rect">
            <a:avLst/>
          </a:prstGeom>
        </p:spPr>
      </p:pic>
      <p:sp>
        <p:nvSpPr>
          <p:cNvPr id="8" name="ZoneTexte 7">
            <a:extLst>
              <a:ext uri="{FF2B5EF4-FFF2-40B4-BE49-F238E27FC236}">
                <a16:creationId xmlns:a16="http://schemas.microsoft.com/office/drawing/2014/main" id="{1C1AC090-D365-9F44-A4B1-ABB3D4902DBE}"/>
              </a:ext>
            </a:extLst>
          </p:cNvPr>
          <p:cNvSpPr txBox="1"/>
          <p:nvPr/>
        </p:nvSpPr>
        <p:spPr>
          <a:xfrm>
            <a:off x="3386804" y="114300"/>
            <a:ext cx="2803781" cy="923330"/>
          </a:xfrm>
          <a:prstGeom prst="rect">
            <a:avLst/>
          </a:prstGeom>
          <a:noFill/>
        </p:spPr>
        <p:txBody>
          <a:bodyPr wrap="none" rtlCol="0">
            <a:spAutoFit/>
          </a:bodyPr>
          <a:lstStyle/>
          <a:p>
            <a:pPr algn="ctr"/>
            <a:r>
              <a:rPr lang="fr-FR" dirty="0">
                <a:solidFill>
                  <a:schemeClr val="bg1"/>
                </a:solidFill>
              </a:rPr>
              <a:t>ANO7, HPC/IA/HPDA</a:t>
            </a:r>
          </a:p>
          <a:p>
            <a:pPr algn="ctr"/>
            <a:r>
              <a:rPr lang="fr-FR" dirty="0">
                <a:solidFill>
                  <a:schemeClr val="bg1"/>
                </a:solidFill>
              </a:rPr>
              <a:t>Allan Sacha Brun (</a:t>
            </a:r>
            <a:r>
              <a:rPr lang="fr-FR" dirty="0" err="1">
                <a:solidFill>
                  <a:schemeClr val="bg1"/>
                </a:solidFill>
              </a:rPr>
              <a:t>DAp</a:t>
            </a:r>
            <a:r>
              <a:rPr lang="fr-FR" dirty="0">
                <a:solidFill>
                  <a:schemeClr val="bg1"/>
                </a:solidFill>
              </a:rPr>
              <a:t>-AIM)</a:t>
            </a:r>
          </a:p>
          <a:p>
            <a:pPr algn="ctr"/>
            <a:r>
              <a:rPr lang="fr-FR" dirty="0">
                <a:solidFill>
                  <a:schemeClr val="bg1"/>
                </a:solidFill>
              </a:rPr>
              <a:t> </a:t>
            </a:r>
          </a:p>
        </p:txBody>
      </p:sp>
    </p:spTree>
    <p:extLst>
      <p:ext uri="{BB962C8B-B14F-4D97-AF65-F5344CB8AC3E}">
        <p14:creationId xmlns:p14="http://schemas.microsoft.com/office/powerpoint/2010/main" val="2309255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A8C4E795-C61D-1442-8178-BACF84FE40C6}"/>
              </a:ext>
            </a:extLst>
          </p:cNvPr>
          <p:cNvSpPr txBox="1"/>
          <p:nvPr/>
        </p:nvSpPr>
        <p:spPr>
          <a:xfrm>
            <a:off x="467591" y="665018"/>
            <a:ext cx="8339975" cy="3970318"/>
          </a:xfrm>
          <a:prstGeom prst="rect">
            <a:avLst/>
          </a:prstGeom>
          <a:noFill/>
        </p:spPr>
        <p:txBody>
          <a:bodyPr wrap="none" rtlCol="0">
            <a:spAutoFit/>
          </a:bodyPr>
          <a:lstStyle/>
          <a:p>
            <a:r>
              <a:rPr lang="fr-FR" dirty="0" err="1"/>
              <a:t>Physics-informed</a:t>
            </a:r>
            <a:r>
              <a:rPr lang="fr-FR" dirty="0"/>
              <a:t> Neural Network</a:t>
            </a:r>
          </a:p>
          <a:p>
            <a:endParaRPr lang="fr-FR" dirty="0"/>
          </a:p>
          <a:p>
            <a:endParaRPr lang="fr-FR" dirty="0"/>
          </a:p>
          <a:p>
            <a:endParaRPr lang="fr-FR" dirty="0"/>
          </a:p>
          <a:p>
            <a:r>
              <a:rPr lang="fr-FR" dirty="0" err="1"/>
              <a:t>Automatic</a:t>
            </a:r>
            <a:r>
              <a:rPr lang="fr-FR" dirty="0"/>
              <a:t> machine </a:t>
            </a:r>
            <a:r>
              <a:rPr lang="fr-FR" dirty="0" err="1"/>
              <a:t>learning</a:t>
            </a:r>
            <a:endParaRPr lang="fr-FR" dirty="0"/>
          </a:p>
          <a:p>
            <a:r>
              <a:rPr lang="fr-FR" dirty="0"/>
              <a:t>    (let the ML </a:t>
            </a:r>
            <a:r>
              <a:rPr lang="fr-FR" dirty="0" err="1"/>
              <a:t>algorithm</a:t>
            </a:r>
            <a:r>
              <a:rPr lang="fr-FR" dirty="0"/>
              <a:t> </a:t>
            </a:r>
            <a:r>
              <a:rPr lang="fr-FR" dirty="0" err="1"/>
              <a:t>find</a:t>
            </a:r>
            <a:r>
              <a:rPr lang="fr-FR" dirty="0"/>
              <a:t> the best ML/NN not </a:t>
            </a:r>
            <a:r>
              <a:rPr lang="fr-FR" dirty="0" err="1"/>
              <a:t>necessarily</a:t>
            </a:r>
            <a:r>
              <a:rPr lang="fr-FR" dirty="0"/>
              <a:t> one </a:t>
            </a:r>
            <a:r>
              <a:rPr lang="fr-FR" dirty="0" err="1"/>
              <a:t>we</a:t>
            </a:r>
            <a:r>
              <a:rPr lang="fr-FR" dirty="0"/>
              <a:t> </a:t>
            </a:r>
            <a:r>
              <a:rPr lang="fr-FR" dirty="0" err="1"/>
              <a:t>easily</a:t>
            </a:r>
            <a:r>
              <a:rPr lang="fr-FR" dirty="0"/>
              <a:t> </a:t>
            </a:r>
            <a:r>
              <a:rPr lang="fr-FR" dirty="0" err="1"/>
              <a:t>understand</a:t>
            </a:r>
            <a:r>
              <a:rPr lang="fr-FR" dirty="0"/>
              <a:t>)</a:t>
            </a:r>
          </a:p>
          <a:p>
            <a:endParaRPr lang="fr-FR" dirty="0"/>
          </a:p>
          <a:p>
            <a:endParaRPr lang="fr-FR" dirty="0"/>
          </a:p>
          <a:p>
            <a:r>
              <a:rPr lang="fr-FR" dirty="0" err="1"/>
              <a:t>Adversarial</a:t>
            </a:r>
            <a:r>
              <a:rPr lang="fr-FR" dirty="0"/>
              <a:t> training</a:t>
            </a:r>
          </a:p>
          <a:p>
            <a:r>
              <a:rPr lang="fr-FR" dirty="0"/>
              <a:t>     (</a:t>
            </a:r>
            <a:r>
              <a:rPr lang="fr-FR" dirty="0" err="1"/>
              <a:t>need</a:t>
            </a:r>
            <a:r>
              <a:rPr lang="fr-FR" dirty="0"/>
              <a:t> to </a:t>
            </a:r>
            <a:r>
              <a:rPr lang="fr-FR" dirty="0" err="1"/>
              <a:t>provide</a:t>
            </a:r>
            <a:r>
              <a:rPr lang="fr-FR" dirty="0"/>
              <a:t> </a:t>
            </a:r>
            <a:r>
              <a:rPr lang="fr-FR" dirty="0" err="1"/>
              <a:t>difficult</a:t>
            </a:r>
            <a:r>
              <a:rPr lang="fr-FR" dirty="0"/>
              <a:t> cases in </a:t>
            </a:r>
            <a:r>
              <a:rPr lang="fr-FR" dirty="0" err="1"/>
              <a:t>learning</a:t>
            </a:r>
            <a:r>
              <a:rPr lang="fr-FR" dirty="0"/>
              <a:t> </a:t>
            </a:r>
            <a:r>
              <a:rPr lang="fr-FR" dirty="0" err="1"/>
              <a:t>process</a:t>
            </a:r>
            <a:r>
              <a:rPr lang="fr-FR" dirty="0"/>
              <a:t>)</a:t>
            </a:r>
          </a:p>
          <a:p>
            <a:endParaRPr lang="fr-FR" dirty="0"/>
          </a:p>
          <a:p>
            <a:endParaRPr lang="fr-FR" dirty="0"/>
          </a:p>
          <a:p>
            <a:r>
              <a:rPr lang="fr-FR" dirty="0" err="1"/>
              <a:t>Highly</a:t>
            </a:r>
            <a:r>
              <a:rPr lang="fr-FR" dirty="0"/>
              <a:t> </a:t>
            </a:r>
            <a:r>
              <a:rPr lang="fr-FR" dirty="0" err="1"/>
              <a:t>parallel</a:t>
            </a:r>
            <a:r>
              <a:rPr lang="fr-FR" dirty="0"/>
              <a:t> </a:t>
            </a:r>
            <a:r>
              <a:rPr lang="fr-FR" dirty="0" err="1"/>
              <a:t>gpus</a:t>
            </a:r>
            <a:r>
              <a:rPr lang="fr-FR" dirty="0"/>
              <a:t> </a:t>
            </a:r>
            <a:r>
              <a:rPr lang="fr-FR" dirty="0" err="1"/>
              <a:t>based</a:t>
            </a:r>
            <a:r>
              <a:rPr lang="fr-FR" dirty="0"/>
              <a:t> network</a:t>
            </a:r>
          </a:p>
          <a:p>
            <a:r>
              <a:rPr lang="fr-FR" dirty="0"/>
              <a:t>     (to </a:t>
            </a:r>
            <a:r>
              <a:rPr lang="fr-FR" dirty="0" err="1"/>
              <a:t>perform</a:t>
            </a:r>
            <a:r>
              <a:rPr lang="fr-FR" dirty="0"/>
              <a:t> more efficient computations)</a:t>
            </a:r>
          </a:p>
        </p:txBody>
      </p:sp>
      <p:sp>
        <p:nvSpPr>
          <p:cNvPr id="6" name="ZoneTexte 5">
            <a:extLst>
              <a:ext uri="{FF2B5EF4-FFF2-40B4-BE49-F238E27FC236}">
                <a16:creationId xmlns:a16="http://schemas.microsoft.com/office/drawing/2014/main" id="{46728947-7D3D-1740-A9DE-6892F440B47D}"/>
              </a:ext>
            </a:extLst>
          </p:cNvPr>
          <p:cNvSpPr txBox="1"/>
          <p:nvPr/>
        </p:nvSpPr>
        <p:spPr>
          <a:xfrm>
            <a:off x="2545773" y="72736"/>
            <a:ext cx="3529364" cy="461665"/>
          </a:xfrm>
          <a:prstGeom prst="rect">
            <a:avLst/>
          </a:prstGeom>
          <a:noFill/>
        </p:spPr>
        <p:txBody>
          <a:bodyPr wrap="none" rtlCol="0">
            <a:spAutoFit/>
          </a:bodyPr>
          <a:lstStyle/>
          <a:p>
            <a:r>
              <a:rPr lang="fr-FR" sz="2400" dirty="0">
                <a:solidFill>
                  <a:srgbClr val="002060"/>
                </a:solidFill>
              </a:rPr>
              <a:t>Possible new </a:t>
            </a:r>
            <a:r>
              <a:rPr lang="fr-FR" sz="2400" dirty="0" err="1">
                <a:solidFill>
                  <a:srgbClr val="002060"/>
                </a:solidFill>
              </a:rPr>
              <a:t>improvments</a:t>
            </a:r>
            <a:endParaRPr lang="fr-FR" sz="2400" dirty="0">
              <a:solidFill>
                <a:srgbClr val="002060"/>
              </a:solidFill>
            </a:endParaRPr>
          </a:p>
        </p:txBody>
      </p:sp>
      <p:pic>
        <p:nvPicPr>
          <p:cNvPr id="8" name="Image 7">
            <a:extLst>
              <a:ext uri="{FF2B5EF4-FFF2-40B4-BE49-F238E27FC236}">
                <a16:creationId xmlns:a16="http://schemas.microsoft.com/office/drawing/2014/main" id="{741C1BDA-5297-0845-BA53-5B4874316BA5}"/>
              </a:ext>
            </a:extLst>
          </p:cNvPr>
          <p:cNvPicPr>
            <a:picLocks noChangeAspect="1"/>
          </p:cNvPicPr>
          <p:nvPr/>
        </p:nvPicPr>
        <p:blipFill>
          <a:blip r:embed="rId2"/>
          <a:stretch>
            <a:fillRect/>
          </a:stretch>
        </p:blipFill>
        <p:spPr>
          <a:xfrm>
            <a:off x="5837959" y="2365663"/>
            <a:ext cx="2942359" cy="2440005"/>
          </a:xfrm>
          <a:prstGeom prst="rect">
            <a:avLst/>
          </a:prstGeom>
        </p:spPr>
      </p:pic>
      <p:sp>
        <p:nvSpPr>
          <p:cNvPr id="9" name="ZoneTexte 8">
            <a:extLst>
              <a:ext uri="{FF2B5EF4-FFF2-40B4-BE49-F238E27FC236}">
                <a16:creationId xmlns:a16="http://schemas.microsoft.com/office/drawing/2014/main" id="{45B394C9-D004-3740-A983-2A69A216C9D5}"/>
              </a:ext>
            </a:extLst>
          </p:cNvPr>
          <p:cNvSpPr txBox="1"/>
          <p:nvPr/>
        </p:nvSpPr>
        <p:spPr>
          <a:xfrm>
            <a:off x="6075137" y="5216236"/>
            <a:ext cx="2652714" cy="369332"/>
          </a:xfrm>
          <a:prstGeom prst="rect">
            <a:avLst/>
          </a:prstGeom>
          <a:noFill/>
        </p:spPr>
        <p:txBody>
          <a:bodyPr wrap="none" rtlCol="0">
            <a:spAutoFit/>
          </a:bodyPr>
          <a:lstStyle/>
          <a:p>
            <a:r>
              <a:rPr lang="fr-FR" dirty="0"/>
              <a:t>Open source AI/ML </a:t>
            </a:r>
            <a:r>
              <a:rPr lang="fr-FR" dirty="0" err="1"/>
              <a:t>library</a:t>
            </a:r>
            <a:endParaRPr lang="fr-FR" dirty="0"/>
          </a:p>
        </p:txBody>
      </p:sp>
      <p:sp>
        <p:nvSpPr>
          <p:cNvPr id="10" name="ZoneTexte 9">
            <a:extLst>
              <a:ext uri="{FF2B5EF4-FFF2-40B4-BE49-F238E27FC236}">
                <a16:creationId xmlns:a16="http://schemas.microsoft.com/office/drawing/2014/main" id="{271E60FD-92B4-3547-B5A8-57D36FF1E074}"/>
              </a:ext>
            </a:extLst>
          </p:cNvPr>
          <p:cNvSpPr txBox="1"/>
          <p:nvPr/>
        </p:nvSpPr>
        <p:spPr>
          <a:xfrm>
            <a:off x="4004441" y="859221"/>
            <a:ext cx="4953087" cy="369332"/>
          </a:xfrm>
          <a:prstGeom prst="rect">
            <a:avLst/>
          </a:prstGeom>
          <a:noFill/>
        </p:spPr>
        <p:txBody>
          <a:bodyPr wrap="none" rtlCol="0">
            <a:spAutoFit/>
          </a:bodyPr>
          <a:lstStyle/>
          <a:p>
            <a:r>
              <a:rPr lang="fr-FR" dirty="0"/>
              <a:t>(for instance </a:t>
            </a:r>
            <a:r>
              <a:rPr lang="fr-FR" dirty="0" err="1"/>
              <a:t>ensure</a:t>
            </a:r>
            <a:r>
              <a:rPr lang="fr-FR" dirty="0"/>
              <a:t> </a:t>
            </a:r>
            <a:r>
              <a:rPr lang="fr-FR" dirty="0" err="1"/>
              <a:t>Div</a:t>
            </a:r>
            <a:r>
              <a:rPr lang="fr-FR" dirty="0"/>
              <a:t> B = 0 for SGS in MHD </a:t>
            </a:r>
            <a:r>
              <a:rPr lang="fr-FR" dirty="0" err="1"/>
              <a:t>runs</a:t>
            </a:r>
            <a:r>
              <a:rPr lang="fr-FR" dirty="0"/>
              <a:t>)</a:t>
            </a:r>
          </a:p>
        </p:txBody>
      </p:sp>
    </p:spTree>
    <p:extLst>
      <p:ext uri="{BB962C8B-B14F-4D97-AF65-F5344CB8AC3E}">
        <p14:creationId xmlns:p14="http://schemas.microsoft.com/office/powerpoint/2010/main" val="3635730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6C214F0-DBD7-D14A-BDA6-58EB78886E4C}"/>
              </a:ext>
            </a:extLst>
          </p:cNvPr>
          <p:cNvPicPr>
            <a:picLocks noChangeAspect="1"/>
          </p:cNvPicPr>
          <p:nvPr/>
        </p:nvPicPr>
        <p:blipFill>
          <a:blip r:embed="rId2"/>
          <a:stretch>
            <a:fillRect/>
          </a:stretch>
        </p:blipFill>
        <p:spPr>
          <a:xfrm>
            <a:off x="747805" y="1434661"/>
            <a:ext cx="7355231" cy="4773667"/>
          </a:xfrm>
          <a:prstGeom prst="rect">
            <a:avLst/>
          </a:prstGeom>
        </p:spPr>
      </p:pic>
      <p:sp>
        <p:nvSpPr>
          <p:cNvPr id="7" name="ZoneTexte 6">
            <a:extLst>
              <a:ext uri="{FF2B5EF4-FFF2-40B4-BE49-F238E27FC236}">
                <a16:creationId xmlns:a16="http://schemas.microsoft.com/office/drawing/2014/main" id="{CCF98EED-983D-1049-9782-2D54F4F695BA}"/>
              </a:ext>
            </a:extLst>
          </p:cNvPr>
          <p:cNvSpPr txBox="1"/>
          <p:nvPr/>
        </p:nvSpPr>
        <p:spPr>
          <a:xfrm>
            <a:off x="2112579" y="378372"/>
            <a:ext cx="4480842" cy="369332"/>
          </a:xfrm>
          <a:prstGeom prst="rect">
            <a:avLst/>
          </a:prstGeom>
          <a:noFill/>
        </p:spPr>
        <p:txBody>
          <a:bodyPr wrap="none" rtlCol="0">
            <a:spAutoFit/>
          </a:bodyPr>
          <a:lstStyle/>
          <a:p>
            <a:r>
              <a:rPr lang="fr-FR" dirty="0">
                <a:solidFill>
                  <a:srgbClr val="002060"/>
                </a:solidFill>
              </a:rPr>
              <a:t>DATA ASSIMILATION: </a:t>
            </a:r>
            <a:r>
              <a:rPr lang="fr-FR" dirty="0" err="1">
                <a:solidFill>
                  <a:srgbClr val="002060"/>
                </a:solidFill>
              </a:rPr>
              <a:t>Sequencial</a:t>
            </a:r>
            <a:r>
              <a:rPr lang="fr-FR" dirty="0">
                <a:solidFill>
                  <a:srgbClr val="002060"/>
                </a:solidFill>
              </a:rPr>
              <a:t> vs </a:t>
            </a:r>
            <a:r>
              <a:rPr lang="fr-FR" dirty="0" err="1">
                <a:solidFill>
                  <a:srgbClr val="002060"/>
                </a:solidFill>
              </a:rPr>
              <a:t>variational</a:t>
            </a:r>
            <a:endParaRPr lang="fr-FR" dirty="0">
              <a:solidFill>
                <a:srgbClr val="002060"/>
              </a:solidFill>
            </a:endParaRPr>
          </a:p>
        </p:txBody>
      </p:sp>
      <p:sp>
        <p:nvSpPr>
          <p:cNvPr id="8" name="Rectangle 7">
            <a:extLst>
              <a:ext uri="{FF2B5EF4-FFF2-40B4-BE49-F238E27FC236}">
                <a16:creationId xmlns:a16="http://schemas.microsoft.com/office/drawing/2014/main" id="{18350D70-6618-5E4E-9B19-618B9A3AB465}"/>
              </a:ext>
            </a:extLst>
          </p:cNvPr>
          <p:cNvSpPr/>
          <p:nvPr/>
        </p:nvSpPr>
        <p:spPr>
          <a:xfrm>
            <a:off x="3657600" y="1253359"/>
            <a:ext cx="2435772" cy="331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A32F64F5-F0CE-C14B-B513-D7CD0F380FF1}"/>
              </a:ext>
            </a:extLst>
          </p:cNvPr>
          <p:cNvSpPr txBox="1"/>
          <p:nvPr/>
        </p:nvSpPr>
        <p:spPr>
          <a:xfrm>
            <a:off x="1612758" y="831629"/>
            <a:ext cx="5625323" cy="369332"/>
          </a:xfrm>
          <a:prstGeom prst="rect">
            <a:avLst/>
          </a:prstGeom>
          <a:noFill/>
        </p:spPr>
        <p:txBody>
          <a:bodyPr wrap="none" rtlCol="0">
            <a:spAutoFit/>
          </a:bodyPr>
          <a:lstStyle/>
          <a:p>
            <a:r>
              <a:rPr lang="fr-FR" dirty="0" err="1"/>
              <a:t>Merging</a:t>
            </a:r>
            <a:r>
              <a:rPr lang="fr-FR" dirty="0"/>
              <a:t> </a:t>
            </a:r>
            <a:r>
              <a:rPr lang="fr-FR" dirty="0" err="1"/>
              <a:t>models</a:t>
            </a:r>
            <a:r>
              <a:rPr lang="fr-FR" dirty="0"/>
              <a:t> and data key </a:t>
            </a:r>
            <a:r>
              <a:rPr lang="fr-FR" dirty="0" err="1"/>
              <a:t>approach</a:t>
            </a:r>
            <a:r>
              <a:rPr lang="fr-FR" dirty="0"/>
              <a:t> for PNST </a:t>
            </a:r>
            <a:r>
              <a:rPr lang="fr-FR" dirty="0" err="1"/>
              <a:t>activities</a:t>
            </a:r>
            <a:endParaRPr lang="fr-FR" dirty="0"/>
          </a:p>
        </p:txBody>
      </p:sp>
    </p:spTree>
    <p:extLst>
      <p:ext uri="{BB962C8B-B14F-4D97-AF65-F5344CB8AC3E}">
        <p14:creationId xmlns:p14="http://schemas.microsoft.com/office/powerpoint/2010/main" val="1100857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08EA5BC-2339-A64C-82DD-1E44748DB7F4}"/>
              </a:ext>
            </a:extLst>
          </p:cNvPr>
          <p:cNvSpPr txBox="1"/>
          <p:nvPr/>
        </p:nvSpPr>
        <p:spPr>
          <a:xfrm>
            <a:off x="464144" y="188383"/>
            <a:ext cx="8215711" cy="369332"/>
          </a:xfrm>
          <a:prstGeom prst="rect">
            <a:avLst/>
          </a:prstGeom>
          <a:noFill/>
        </p:spPr>
        <p:txBody>
          <a:bodyPr wrap="none" rtlCol="0">
            <a:spAutoFit/>
          </a:bodyPr>
          <a:lstStyle/>
          <a:p>
            <a:r>
              <a:rPr lang="fr-FR" dirty="0">
                <a:solidFill>
                  <a:srgbClr val="002060"/>
                </a:solidFill>
              </a:rPr>
              <a:t>Non exhaustive </a:t>
            </a:r>
            <a:r>
              <a:rPr lang="fr-FR" dirty="0" err="1">
                <a:solidFill>
                  <a:srgbClr val="002060"/>
                </a:solidFill>
              </a:rPr>
              <a:t>list</a:t>
            </a:r>
            <a:r>
              <a:rPr lang="fr-FR" dirty="0">
                <a:solidFill>
                  <a:srgbClr val="002060"/>
                </a:solidFill>
              </a:rPr>
              <a:t> of </a:t>
            </a:r>
            <a:r>
              <a:rPr lang="fr-FR" dirty="0" err="1">
                <a:solidFill>
                  <a:srgbClr val="002060"/>
                </a:solidFill>
              </a:rPr>
              <a:t>Forecasting</a:t>
            </a:r>
            <a:r>
              <a:rPr lang="fr-FR" dirty="0">
                <a:solidFill>
                  <a:srgbClr val="002060"/>
                </a:solidFill>
              </a:rPr>
              <a:t>, </a:t>
            </a:r>
            <a:r>
              <a:rPr lang="fr-FR" dirty="0" err="1">
                <a:solidFill>
                  <a:srgbClr val="002060"/>
                </a:solidFill>
              </a:rPr>
              <a:t>coupling</a:t>
            </a:r>
            <a:r>
              <a:rPr lang="fr-FR" dirty="0">
                <a:solidFill>
                  <a:srgbClr val="002060"/>
                </a:solidFill>
              </a:rPr>
              <a:t> data and </a:t>
            </a:r>
            <a:r>
              <a:rPr lang="fr-FR" dirty="0" err="1">
                <a:solidFill>
                  <a:srgbClr val="002060"/>
                </a:solidFill>
              </a:rPr>
              <a:t>either</a:t>
            </a:r>
            <a:r>
              <a:rPr lang="fr-FR" dirty="0">
                <a:solidFill>
                  <a:srgbClr val="002060"/>
                </a:solidFill>
              </a:rPr>
              <a:t> a </a:t>
            </a:r>
            <a:r>
              <a:rPr lang="fr-FR" dirty="0" err="1">
                <a:solidFill>
                  <a:srgbClr val="002060"/>
                </a:solidFill>
              </a:rPr>
              <a:t>physical</a:t>
            </a:r>
            <a:r>
              <a:rPr lang="fr-FR" dirty="0">
                <a:solidFill>
                  <a:srgbClr val="002060"/>
                </a:solidFill>
              </a:rPr>
              <a:t> model or AI/ML</a:t>
            </a:r>
          </a:p>
        </p:txBody>
      </p:sp>
      <p:sp>
        <p:nvSpPr>
          <p:cNvPr id="6" name="ZoneTexte 5">
            <a:extLst>
              <a:ext uri="{FF2B5EF4-FFF2-40B4-BE49-F238E27FC236}">
                <a16:creationId xmlns:a16="http://schemas.microsoft.com/office/drawing/2014/main" id="{05E4901F-7970-034C-BDD3-887A3C472DED}"/>
              </a:ext>
            </a:extLst>
          </p:cNvPr>
          <p:cNvSpPr txBox="1"/>
          <p:nvPr/>
        </p:nvSpPr>
        <p:spPr>
          <a:xfrm>
            <a:off x="227359" y="756013"/>
            <a:ext cx="2754280" cy="2585323"/>
          </a:xfrm>
          <a:prstGeom prst="rect">
            <a:avLst/>
          </a:prstGeom>
          <a:noFill/>
        </p:spPr>
        <p:txBody>
          <a:bodyPr wrap="none" rtlCol="0">
            <a:spAutoFit/>
          </a:bodyPr>
          <a:lstStyle/>
          <a:p>
            <a:r>
              <a:rPr lang="fr-FR" dirty="0" err="1"/>
              <a:t>Forecasting</a:t>
            </a:r>
            <a:r>
              <a:rPr lang="fr-FR" dirty="0"/>
              <a:t> </a:t>
            </a:r>
            <a:r>
              <a:rPr lang="fr-FR" dirty="0" err="1"/>
              <a:t>Kp</a:t>
            </a:r>
            <a:endParaRPr lang="fr-FR" dirty="0"/>
          </a:p>
          <a:p>
            <a:endParaRPr lang="fr-FR" dirty="0"/>
          </a:p>
          <a:p>
            <a:r>
              <a:rPr lang="fr-FR" dirty="0" err="1"/>
              <a:t>Forecasting</a:t>
            </a:r>
            <a:r>
              <a:rPr lang="fr-FR" dirty="0"/>
              <a:t> Dst</a:t>
            </a:r>
          </a:p>
          <a:p>
            <a:endParaRPr lang="fr-FR" dirty="0"/>
          </a:p>
          <a:p>
            <a:r>
              <a:rPr lang="fr-FR" dirty="0">
                <a:solidFill>
                  <a:srgbClr val="0070C0"/>
                </a:solidFill>
              </a:rPr>
              <a:t>Solar </a:t>
            </a:r>
            <a:r>
              <a:rPr lang="fr-FR" dirty="0" err="1">
                <a:solidFill>
                  <a:srgbClr val="0070C0"/>
                </a:solidFill>
              </a:rPr>
              <a:t>Flares</a:t>
            </a:r>
            <a:endParaRPr lang="fr-FR" dirty="0">
              <a:solidFill>
                <a:srgbClr val="0070C0"/>
              </a:solidFill>
            </a:endParaRPr>
          </a:p>
          <a:p>
            <a:endParaRPr lang="fr-FR" dirty="0"/>
          </a:p>
          <a:p>
            <a:r>
              <a:rPr lang="fr-FR" dirty="0" err="1"/>
              <a:t>CMEs</a:t>
            </a:r>
            <a:r>
              <a:rPr lang="fr-FR" dirty="0"/>
              <a:t> and </a:t>
            </a:r>
            <a:r>
              <a:rPr lang="fr-FR" dirty="0" err="1"/>
              <a:t>solar</a:t>
            </a:r>
            <a:r>
              <a:rPr lang="fr-FR" dirty="0"/>
              <a:t> </a:t>
            </a:r>
            <a:r>
              <a:rPr lang="fr-FR" dirty="0" err="1"/>
              <a:t>wind</a:t>
            </a:r>
            <a:r>
              <a:rPr lang="fr-FR" dirty="0"/>
              <a:t> speed</a:t>
            </a:r>
          </a:p>
          <a:p>
            <a:endParaRPr lang="fr-FR" dirty="0"/>
          </a:p>
          <a:p>
            <a:r>
              <a:rPr lang="fr-FR" dirty="0">
                <a:solidFill>
                  <a:srgbClr val="0070C0"/>
                </a:solidFill>
              </a:rPr>
              <a:t>Solar </a:t>
            </a:r>
            <a:r>
              <a:rPr lang="fr-FR" dirty="0" err="1">
                <a:solidFill>
                  <a:srgbClr val="0070C0"/>
                </a:solidFill>
              </a:rPr>
              <a:t>magnetic</a:t>
            </a:r>
            <a:r>
              <a:rPr lang="fr-FR" dirty="0">
                <a:solidFill>
                  <a:srgbClr val="0070C0"/>
                </a:solidFill>
              </a:rPr>
              <a:t> cycle</a:t>
            </a:r>
          </a:p>
        </p:txBody>
      </p:sp>
      <p:pic>
        <p:nvPicPr>
          <p:cNvPr id="7" name="Picture 2">
            <a:extLst>
              <a:ext uri="{FF2B5EF4-FFF2-40B4-BE49-F238E27FC236}">
                <a16:creationId xmlns:a16="http://schemas.microsoft.com/office/drawing/2014/main" id="{2A638115-C53C-9A4F-BFE0-F4AFD0592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2441" y="968535"/>
            <a:ext cx="2233096" cy="2585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grpSp>
        <p:nvGrpSpPr>
          <p:cNvPr id="8" name="Group 6">
            <a:extLst>
              <a:ext uri="{FF2B5EF4-FFF2-40B4-BE49-F238E27FC236}">
                <a16:creationId xmlns:a16="http://schemas.microsoft.com/office/drawing/2014/main" id="{BD27916D-2ABC-5448-956F-AF5ADDFBBD45}"/>
              </a:ext>
            </a:extLst>
          </p:cNvPr>
          <p:cNvGrpSpPr>
            <a:grpSpLocks/>
          </p:cNvGrpSpPr>
          <p:nvPr/>
        </p:nvGrpSpPr>
        <p:grpSpPr bwMode="auto">
          <a:xfrm>
            <a:off x="6607164" y="3304143"/>
            <a:ext cx="2233097" cy="2066046"/>
            <a:chOff x="0" y="0"/>
            <a:chExt cx="2729" cy="2440"/>
          </a:xfrm>
        </p:grpSpPr>
        <p:pic>
          <p:nvPicPr>
            <p:cNvPr id="9" name="Picture 4">
              <a:extLst>
                <a:ext uri="{FF2B5EF4-FFF2-40B4-BE49-F238E27FC236}">
                  <a16:creationId xmlns:a16="http://schemas.microsoft.com/office/drawing/2014/main" id="{1E232858-FECE-624F-B83B-0DABB0CB7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2" r="76675"/>
            <a:stretch>
              <a:fillRect/>
            </a:stretch>
          </p:blipFill>
          <p:spPr bwMode="auto">
            <a:xfrm>
              <a:off x="0" y="0"/>
              <a:ext cx="1969" cy="2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sp>
          <p:nvSpPr>
            <p:cNvPr id="10" name="AutoShape 5">
              <a:extLst>
                <a:ext uri="{FF2B5EF4-FFF2-40B4-BE49-F238E27FC236}">
                  <a16:creationId xmlns:a16="http://schemas.microsoft.com/office/drawing/2014/main" id="{9DCD3E79-2044-BA45-99F2-105E1DF975F5}"/>
                </a:ext>
              </a:extLst>
            </p:cNvPr>
            <p:cNvSpPr>
              <a:spLocks/>
            </p:cNvSpPr>
            <p:nvPr/>
          </p:nvSpPr>
          <p:spPr bwMode="auto">
            <a:xfrm>
              <a:off x="2217" y="365"/>
              <a:ext cx="512" cy="866"/>
            </a:xfrm>
            <a:custGeom>
              <a:avLst/>
              <a:gdLst>
                <a:gd name="T0" fmla="*/ 463 w 15075"/>
                <a:gd name="T1" fmla="*/ 0 h 21600"/>
                <a:gd name="T2" fmla="*/ 0 w 15075"/>
                <a:gd name="T3" fmla="*/ 866 h 21600"/>
                <a:gd name="T4" fmla="*/ 0 60000 65536"/>
                <a:gd name="T5" fmla="*/ 0 60000 65536"/>
              </a:gdLst>
              <a:ahLst/>
              <a:cxnLst>
                <a:cxn ang="T4">
                  <a:pos x="T0" y="T1"/>
                </a:cxn>
                <a:cxn ang="T5">
                  <a:pos x="T2" y="T3"/>
                </a:cxn>
              </a:cxnLst>
              <a:rect l="0" t="0" r="r" b="b"/>
              <a:pathLst>
                <a:path w="15075" h="21600">
                  <a:moveTo>
                    <a:pt x="13642" y="0"/>
                  </a:moveTo>
                  <a:cubicBezTo>
                    <a:pt x="13642" y="0"/>
                    <a:pt x="21600" y="15019"/>
                    <a:pt x="0" y="21600"/>
                  </a:cubicBezTo>
                </a:path>
              </a:pathLst>
            </a:custGeom>
            <a:noFill/>
            <a:ln w="63500" cap="flat">
              <a:solidFill>
                <a:schemeClr val="tx1"/>
              </a:solidFill>
              <a:prstDash val="solid"/>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grpSp>
      <p:pic>
        <p:nvPicPr>
          <p:cNvPr id="11" name="Picture 4" descr="Untitled.jp2">
            <a:extLst>
              <a:ext uri="{FF2B5EF4-FFF2-40B4-BE49-F238E27FC236}">
                <a16:creationId xmlns:a16="http://schemas.microsoft.com/office/drawing/2014/main" id="{B12210F2-D486-A246-A3D8-5C910ABD88B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7874" y="1238097"/>
            <a:ext cx="3303407" cy="2066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Image 12">
            <a:extLst>
              <a:ext uri="{FF2B5EF4-FFF2-40B4-BE49-F238E27FC236}">
                <a16:creationId xmlns:a16="http://schemas.microsoft.com/office/drawing/2014/main" id="{CFAEAC45-648D-4243-B8B7-82B73D5C7F5A}"/>
              </a:ext>
            </a:extLst>
          </p:cNvPr>
          <p:cNvPicPr>
            <a:picLocks noChangeAspect="1"/>
          </p:cNvPicPr>
          <p:nvPr/>
        </p:nvPicPr>
        <p:blipFill>
          <a:blip r:embed="rId5"/>
          <a:stretch>
            <a:fillRect/>
          </a:stretch>
        </p:blipFill>
        <p:spPr>
          <a:xfrm>
            <a:off x="95932" y="3429000"/>
            <a:ext cx="4279131" cy="3429000"/>
          </a:xfrm>
          <a:prstGeom prst="rect">
            <a:avLst/>
          </a:prstGeom>
        </p:spPr>
      </p:pic>
      <p:sp>
        <p:nvSpPr>
          <p:cNvPr id="14" name="ZoneTexte 13">
            <a:extLst>
              <a:ext uri="{FF2B5EF4-FFF2-40B4-BE49-F238E27FC236}">
                <a16:creationId xmlns:a16="http://schemas.microsoft.com/office/drawing/2014/main" id="{1A344160-A22A-3D40-B0E9-1370B966D3A2}"/>
              </a:ext>
            </a:extLst>
          </p:cNvPr>
          <p:cNvSpPr txBox="1"/>
          <p:nvPr/>
        </p:nvSpPr>
        <p:spPr>
          <a:xfrm>
            <a:off x="4571999" y="6483927"/>
            <a:ext cx="1672253" cy="369332"/>
          </a:xfrm>
          <a:prstGeom prst="rect">
            <a:avLst/>
          </a:prstGeom>
          <a:noFill/>
        </p:spPr>
        <p:txBody>
          <a:bodyPr wrap="none" rtlCol="0">
            <a:spAutoFit/>
          </a:bodyPr>
          <a:lstStyle/>
          <a:p>
            <a:r>
              <a:rPr lang="fr-FR" dirty="0"/>
              <a:t>Brun et al. 2019</a:t>
            </a:r>
          </a:p>
        </p:txBody>
      </p:sp>
      <p:sp>
        <p:nvSpPr>
          <p:cNvPr id="15" name="ZoneTexte 14">
            <a:extLst>
              <a:ext uri="{FF2B5EF4-FFF2-40B4-BE49-F238E27FC236}">
                <a16:creationId xmlns:a16="http://schemas.microsoft.com/office/drawing/2014/main" id="{61114798-D62C-D24E-B07F-48089F99FDAB}"/>
              </a:ext>
            </a:extLst>
          </p:cNvPr>
          <p:cNvSpPr txBox="1"/>
          <p:nvPr/>
        </p:nvSpPr>
        <p:spPr>
          <a:xfrm>
            <a:off x="6826827" y="5433618"/>
            <a:ext cx="2120581" cy="369332"/>
          </a:xfrm>
          <a:prstGeom prst="rect">
            <a:avLst/>
          </a:prstGeom>
          <a:noFill/>
        </p:spPr>
        <p:txBody>
          <a:bodyPr wrap="none" rtlCol="0">
            <a:spAutoFit/>
          </a:bodyPr>
          <a:lstStyle/>
          <a:p>
            <a:r>
              <a:rPr lang="fr-FR" dirty="0" err="1"/>
              <a:t>Strugarek</a:t>
            </a:r>
            <a:r>
              <a:rPr lang="fr-FR" dirty="0"/>
              <a:t> et al. 2014</a:t>
            </a:r>
          </a:p>
        </p:txBody>
      </p:sp>
      <p:sp>
        <p:nvSpPr>
          <p:cNvPr id="16" name="ZoneTexte 15">
            <a:extLst>
              <a:ext uri="{FF2B5EF4-FFF2-40B4-BE49-F238E27FC236}">
                <a16:creationId xmlns:a16="http://schemas.microsoft.com/office/drawing/2014/main" id="{960ECF9B-1C45-A348-B0C0-CF8795F2A393}"/>
              </a:ext>
            </a:extLst>
          </p:cNvPr>
          <p:cNvSpPr txBox="1"/>
          <p:nvPr/>
        </p:nvSpPr>
        <p:spPr>
          <a:xfrm>
            <a:off x="4343793" y="4249263"/>
            <a:ext cx="2060436" cy="369332"/>
          </a:xfrm>
          <a:prstGeom prst="rect">
            <a:avLst/>
          </a:prstGeom>
          <a:noFill/>
          <a:ln>
            <a:solidFill>
              <a:srgbClr val="7030A0"/>
            </a:solidFill>
          </a:ln>
        </p:spPr>
        <p:txBody>
          <a:bodyPr wrap="none" rtlCol="0">
            <a:spAutoFit/>
          </a:bodyPr>
          <a:lstStyle/>
          <a:p>
            <a:r>
              <a:rPr lang="fr-FR" dirty="0">
                <a:solidFill>
                  <a:srgbClr val="7030A0"/>
                </a:solidFill>
              </a:rPr>
              <a:t>DATA ASSIMILATION</a:t>
            </a:r>
          </a:p>
        </p:txBody>
      </p:sp>
      <p:sp>
        <p:nvSpPr>
          <p:cNvPr id="17" name="ZoneTexte 16">
            <a:extLst>
              <a:ext uri="{FF2B5EF4-FFF2-40B4-BE49-F238E27FC236}">
                <a16:creationId xmlns:a16="http://schemas.microsoft.com/office/drawing/2014/main" id="{20CE48ED-8C21-504C-BC33-5C6ECB527061}"/>
              </a:ext>
            </a:extLst>
          </p:cNvPr>
          <p:cNvSpPr txBox="1"/>
          <p:nvPr/>
        </p:nvSpPr>
        <p:spPr>
          <a:xfrm>
            <a:off x="4600621" y="4774168"/>
            <a:ext cx="1437253" cy="369332"/>
          </a:xfrm>
          <a:prstGeom prst="rect">
            <a:avLst/>
          </a:prstGeom>
          <a:noFill/>
          <a:ln>
            <a:solidFill>
              <a:srgbClr val="7030A0"/>
            </a:solidFill>
          </a:ln>
        </p:spPr>
        <p:txBody>
          <a:bodyPr wrap="none" rtlCol="0">
            <a:spAutoFit/>
          </a:bodyPr>
          <a:lstStyle/>
          <a:p>
            <a:r>
              <a:rPr lang="fr-FR" dirty="0">
                <a:solidFill>
                  <a:srgbClr val="002060"/>
                </a:solidFill>
              </a:rPr>
              <a:t>DATA DRIVEN</a:t>
            </a:r>
          </a:p>
        </p:txBody>
      </p:sp>
    </p:spTree>
    <p:extLst>
      <p:ext uri="{BB962C8B-B14F-4D97-AF65-F5344CB8AC3E}">
        <p14:creationId xmlns:p14="http://schemas.microsoft.com/office/powerpoint/2010/main" val="1135795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C74BBB5-FCFD-F542-A3AB-46372E77E860}"/>
              </a:ext>
            </a:extLst>
          </p:cNvPr>
          <p:cNvSpPr txBox="1"/>
          <p:nvPr/>
        </p:nvSpPr>
        <p:spPr>
          <a:xfrm>
            <a:off x="3335482" y="301337"/>
            <a:ext cx="2191626" cy="523220"/>
          </a:xfrm>
          <a:prstGeom prst="rect">
            <a:avLst/>
          </a:prstGeom>
          <a:noFill/>
        </p:spPr>
        <p:txBody>
          <a:bodyPr wrap="none" rtlCol="0">
            <a:spAutoFit/>
          </a:bodyPr>
          <a:lstStyle/>
          <a:p>
            <a:r>
              <a:rPr lang="fr-FR" sz="2800" dirty="0">
                <a:solidFill>
                  <a:srgbClr val="002060"/>
                </a:solidFill>
              </a:rPr>
              <a:t>Le code Objet</a:t>
            </a:r>
          </a:p>
        </p:txBody>
      </p:sp>
      <p:sp>
        <p:nvSpPr>
          <p:cNvPr id="9" name="ZoneTexte 8">
            <a:extLst>
              <a:ext uri="{FF2B5EF4-FFF2-40B4-BE49-F238E27FC236}">
                <a16:creationId xmlns:a16="http://schemas.microsoft.com/office/drawing/2014/main" id="{7323BFFB-0CB7-DC43-8E36-5F449273E646}"/>
              </a:ext>
            </a:extLst>
          </p:cNvPr>
          <p:cNvSpPr txBox="1"/>
          <p:nvPr/>
        </p:nvSpPr>
        <p:spPr>
          <a:xfrm>
            <a:off x="135082" y="1257300"/>
            <a:ext cx="8597675" cy="4247317"/>
          </a:xfrm>
          <a:prstGeom prst="rect">
            <a:avLst/>
          </a:prstGeom>
          <a:noFill/>
        </p:spPr>
        <p:txBody>
          <a:bodyPr wrap="none" rtlCol="0">
            <a:spAutoFit/>
          </a:bodyPr>
          <a:lstStyle/>
          <a:p>
            <a:r>
              <a:rPr lang="fr-FR" dirty="0"/>
              <a:t>Action Nationale d’Observation de l’INSU couvre déjà, entre autres, le développement </a:t>
            </a:r>
          </a:p>
          <a:p>
            <a:r>
              <a:rPr lang="fr-FR" dirty="0"/>
              <a:t>de chaînes d’analyse systématique ainsi que l’exécution à la demande d’outils et de codes </a:t>
            </a:r>
          </a:p>
          <a:p>
            <a:r>
              <a:rPr lang="fr-FR" dirty="0"/>
              <a:t>de modélisation ou d’exploitation (ANO5, ANO6). </a:t>
            </a:r>
          </a:p>
          <a:p>
            <a:endParaRPr lang="fr-FR" dirty="0"/>
          </a:p>
          <a:p>
            <a:endParaRPr lang="fr-FR" dirty="0"/>
          </a:p>
          <a:p>
            <a:r>
              <a:rPr lang="fr-FR" dirty="0"/>
              <a:t>La nouvelle ANO 7 autour des codes communautaires a donc un autre périmètre !</a:t>
            </a:r>
          </a:p>
          <a:p>
            <a:endParaRPr lang="fr-FR" dirty="0"/>
          </a:p>
          <a:p>
            <a:r>
              <a:rPr lang="fr-FR" dirty="0"/>
              <a:t>Son objet </a:t>
            </a:r>
            <a:r>
              <a:rPr lang="fr-FR" b="1" dirty="0"/>
              <a:t>n’est pas</a:t>
            </a:r>
            <a:r>
              <a:rPr lang="fr-FR" dirty="0"/>
              <a:t> la production de données par le moyen de codes mais </a:t>
            </a:r>
            <a:r>
              <a:rPr lang="fr-FR" b="1" dirty="0"/>
              <a:t>l’élaboration </a:t>
            </a:r>
          </a:p>
          <a:p>
            <a:r>
              <a:rPr lang="fr-FR" b="1" dirty="0"/>
              <a:t>professionnelle de codes complexes à vocation générique demandant sur la durée </a:t>
            </a:r>
          </a:p>
          <a:p>
            <a:r>
              <a:rPr lang="fr-FR" b="1" dirty="0"/>
              <a:t>des développements multiples et des expertises variées. </a:t>
            </a:r>
            <a:r>
              <a:rPr lang="fr-FR" dirty="0"/>
              <a:t>  </a:t>
            </a:r>
          </a:p>
          <a:p>
            <a:endParaRPr lang="fr-FR" dirty="0"/>
          </a:p>
          <a:p>
            <a:r>
              <a:rPr lang="fr-FR" dirty="0"/>
              <a:t>On parle de code-objet vs code-moyen</a:t>
            </a:r>
          </a:p>
          <a:p>
            <a:br>
              <a:rPr lang="fr-FR" dirty="0"/>
            </a:br>
            <a:br>
              <a:rPr lang="fr-FR" dirty="0"/>
            </a:br>
            <a:endParaRPr lang="fr-FR" dirty="0"/>
          </a:p>
        </p:txBody>
      </p:sp>
      <p:sp>
        <p:nvSpPr>
          <p:cNvPr id="10" name="ZoneTexte 9">
            <a:extLst>
              <a:ext uri="{FF2B5EF4-FFF2-40B4-BE49-F238E27FC236}">
                <a16:creationId xmlns:a16="http://schemas.microsoft.com/office/drawing/2014/main" id="{EF007B85-0077-814A-9C53-0353A1F0CC29}"/>
              </a:ext>
            </a:extLst>
          </p:cNvPr>
          <p:cNvSpPr txBox="1"/>
          <p:nvPr/>
        </p:nvSpPr>
        <p:spPr>
          <a:xfrm>
            <a:off x="259773" y="5042952"/>
            <a:ext cx="1827744" cy="923330"/>
          </a:xfrm>
          <a:prstGeom prst="rect">
            <a:avLst/>
          </a:prstGeom>
          <a:noFill/>
        </p:spPr>
        <p:txBody>
          <a:bodyPr wrap="none" rtlCol="0">
            <a:spAutoFit/>
          </a:bodyPr>
          <a:lstStyle/>
          <a:p>
            <a:r>
              <a:rPr lang="fr-FR" dirty="0"/>
              <a:t>PEPR NUMPEX</a:t>
            </a:r>
          </a:p>
          <a:p>
            <a:r>
              <a:rPr lang="fr-FR" dirty="0"/>
              <a:t>PEPR ORIGINES… </a:t>
            </a:r>
          </a:p>
          <a:p>
            <a:r>
              <a:rPr lang="fr-FR" dirty="0"/>
              <a:t>en attente</a:t>
            </a:r>
          </a:p>
        </p:txBody>
      </p:sp>
    </p:spTree>
    <p:extLst>
      <p:ext uri="{BB962C8B-B14F-4D97-AF65-F5344CB8AC3E}">
        <p14:creationId xmlns:p14="http://schemas.microsoft.com/office/powerpoint/2010/main" val="1755280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C61CDBE-39E5-EC42-BA47-C6052413F685}"/>
              </a:ext>
            </a:extLst>
          </p:cNvPr>
          <p:cNvSpPr txBox="1"/>
          <p:nvPr/>
        </p:nvSpPr>
        <p:spPr>
          <a:xfrm>
            <a:off x="2572895" y="325508"/>
            <a:ext cx="3998210" cy="523220"/>
          </a:xfrm>
          <a:prstGeom prst="rect">
            <a:avLst/>
          </a:prstGeom>
          <a:noFill/>
        </p:spPr>
        <p:txBody>
          <a:bodyPr wrap="none" rtlCol="0">
            <a:spAutoFit/>
          </a:bodyPr>
          <a:lstStyle/>
          <a:p>
            <a:r>
              <a:rPr lang="fr-FR" sz="2800" dirty="0">
                <a:solidFill>
                  <a:srgbClr val="002060"/>
                </a:solidFill>
              </a:rPr>
              <a:t>HPC infrastructures (Tiers)</a:t>
            </a:r>
          </a:p>
        </p:txBody>
      </p:sp>
      <p:sp>
        <p:nvSpPr>
          <p:cNvPr id="6" name="ZoneTexte 5">
            <a:extLst>
              <a:ext uri="{FF2B5EF4-FFF2-40B4-BE49-F238E27FC236}">
                <a16:creationId xmlns:a16="http://schemas.microsoft.com/office/drawing/2014/main" id="{54C76879-0ED1-E74B-9BC4-393DCEDCDF67}"/>
              </a:ext>
            </a:extLst>
          </p:cNvPr>
          <p:cNvSpPr txBox="1"/>
          <p:nvPr/>
        </p:nvSpPr>
        <p:spPr>
          <a:xfrm>
            <a:off x="540327" y="1298864"/>
            <a:ext cx="7588359" cy="2585323"/>
          </a:xfrm>
          <a:prstGeom prst="rect">
            <a:avLst/>
          </a:prstGeom>
          <a:noFill/>
        </p:spPr>
        <p:txBody>
          <a:bodyPr wrap="none" rtlCol="0">
            <a:spAutoFit/>
          </a:bodyPr>
          <a:lstStyle/>
          <a:p>
            <a:r>
              <a:rPr lang="fr-FR" dirty="0"/>
              <a:t>Tiers 2: </a:t>
            </a:r>
            <a:r>
              <a:rPr lang="fr-FR" dirty="0" err="1"/>
              <a:t>Meso</a:t>
            </a:r>
            <a:r>
              <a:rPr lang="fr-FR" dirty="0"/>
              <a:t> centres (</a:t>
            </a:r>
            <a:r>
              <a:rPr lang="fr-FR" dirty="0" err="1"/>
              <a:t>calmip</a:t>
            </a:r>
            <a:r>
              <a:rPr lang="fr-FR" dirty="0"/>
              <a:t>, </a:t>
            </a:r>
            <a:r>
              <a:rPr lang="fr-FR" dirty="0" err="1"/>
              <a:t>mesopsl</a:t>
            </a:r>
            <a:r>
              <a:rPr lang="fr-FR" dirty="0"/>
              <a:t>, </a:t>
            </a:r>
            <a:r>
              <a:rPr lang="fr-FR" dirty="0" err="1"/>
              <a:t>anais</a:t>
            </a:r>
            <a:r>
              <a:rPr lang="fr-FR" dirty="0"/>
              <a:t>, etc…)</a:t>
            </a:r>
          </a:p>
          <a:p>
            <a:endParaRPr lang="fr-FR" dirty="0"/>
          </a:p>
          <a:p>
            <a:endParaRPr lang="fr-FR" dirty="0"/>
          </a:p>
          <a:p>
            <a:endParaRPr lang="fr-FR" dirty="0"/>
          </a:p>
          <a:p>
            <a:r>
              <a:rPr lang="fr-FR" dirty="0"/>
              <a:t>Tiers 1: GENCI (National, 2 calls per </a:t>
            </a:r>
            <a:r>
              <a:rPr lang="fr-FR" dirty="0" err="1"/>
              <a:t>year</a:t>
            </a:r>
            <a:r>
              <a:rPr lang="fr-FR" dirty="0"/>
              <a:t>) -  TGCC, CINES, IDRIS   (5 to 20 </a:t>
            </a:r>
            <a:r>
              <a:rPr lang="fr-FR" dirty="0" err="1"/>
              <a:t>Mh</a:t>
            </a:r>
            <a:r>
              <a:rPr lang="fr-FR" dirty="0"/>
              <a:t>/</a:t>
            </a:r>
            <a:r>
              <a:rPr lang="fr-FR" dirty="0" err="1"/>
              <a:t>yr</a:t>
            </a:r>
            <a:r>
              <a:rPr lang="fr-FR" dirty="0"/>
              <a:t>)</a:t>
            </a:r>
          </a:p>
          <a:p>
            <a:endParaRPr lang="fr-FR" dirty="0"/>
          </a:p>
          <a:p>
            <a:endParaRPr lang="fr-FR" dirty="0"/>
          </a:p>
          <a:p>
            <a:endParaRPr lang="fr-FR" dirty="0"/>
          </a:p>
          <a:p>
            <a:r>
              <a:rPr lang="fr-FR" dirty="0"/>
              <a:t>Tiers 0: PRACE (</a:t>
            </a:r>
            <a:r>
              <a:rPr lang="fr-FR" dirty="0" err="1"/>
              <a:t>European</a:t>
            </a:r>
            <a:r>
              <a:rPr lang="fr-FR" dirty="0"/>
              <a:t>, </a:t>
            </a:r>
            <a:r>
              <a:rPr lang="fr-FR" dirty="0" err="1"/>
              <a:t>continuously</a:t>
            </a:r>
            <a:r>
              <a:rPr lang="fr-FR" dirty="0"/>
              <a:t> open)   (20 </a:t>
            </a:r>
            <a:r>
              <a:rPr lang="fr-FR" dirty="0" err="1"/>
              <a:t>Mh</a:t>
            </a:r>
            <a:r>
              <a:rPr lang="fr-FR" dirty="0"/>
              <a:t>/</a:t>
            </a:r>
            <a:r>
              <a:rPr lang="fr-FR" dirty="0" err="1"/>
              <a:t>yr</a:t>
            </a:r>
            <a:r>
              <a:rPr lang="fr-FR" dirty="0"/>
              <a:t> or more)</a:t>
            </a:r>
          </a:p>
        </p:txBody>
      </p:sp>
      <p:sp>
        <p:nvSpPr>
          <p:cNvPr id="7" name="ZoneTexte 6">
            <a:extLst>
              <a:ext uri="{FF2B5EF4-FFF2-40B4-BE49-F238E27FC236}">
                <a16:creationId xmlns:a16="http://schemas.microsoft.com/office/drawing/2014/main" id="{2C947737-16F1-B34E-A7FA-FDE30B3CEA7C}"/>
              </a:ext>
            </a:extLst>
          </p:cNvPr>
          <p:cNvSpPr txBox="1"/>
          <p:nvPr/>
        </p:nvSpPr>
        <p:spPr>
          <a:xfrm>
            <a:off x="540327" y="4029286"/>
            <a:ext cx="4647426" cy="369332"/>
          </a:xfrm>
          <a:prstGeom prst="rect">
            <a:avLst/>
          </a:prstGeom>
          <a:noFill/>
        </p:spPr>
        <p:txBody>
          <a:bodyPr wrap="none" rtlCol="0">
            <a:spAutoFit/>
          </a:bodyPr>
          <a:lstStyle/>
          <a:p>
            <a:r>
              <a:rPr lang="fr-FR" dirty="0"/>
              <a:t>https://</a:t>
            </a:r>
            <a:r>
              <a:rPr lang="fr-FR" dirty="0" err="1"/>
              <a:t>prace-ri.eu</a:t>
            </a:r>
            <a:r>
              <a:rPr lang="fr-FR" dirty="0"/>
              <a:t>/</a:t>
            </a:r>
            <a:r>
              <a:rPr lang="fr-FR" dirty="0" err="1"/>
              <a:t>hpc-access</a:t>
            </a:r>
            <a:r>
              <a:rPr lang="fr-FR" dirty="0"/>
              <a:t>/</a:t>
            </a:r>
            <a:r>
              <a:rPr lang="fr-FR" dirty="0" err="1"/>
              <a:t>eurohpc-access</a:t>
            </a:r>
            <a:r>
              <a:rPr lang="fr-FR" dirty="0"/>
              <a:t>/</a:t>
            </a:r>
          </a:p>
        </p:txBody>
      </p:sp>
      <p:sp>
        <p:nvSpPr>
          <p:cNvPr id="8" name="Rectangle 7">
            <a:extLst>
              <a:ext uri="{FF2B5EF4-FFF2-40B4-BE49-F238E27FC236}">
                <a16:creationId xmlns:a16="http://schemas.microsoft.com/office/drawing/2014/main" id="{60F395D9-D378-6445-A6EA-19F0E1E1D125}"/>
              </a:ext>
            </a:extLst>
          </p:cNvPr>
          <p:cNvSpPr/>
          <p:nvPr/>
        </p:nvSpPr>
        <p:spPr>
          <a:xfrm>
            <a:off x="540327" y="2724788"/>
            <a:ext cx="2389437" cy="369332"/>
          </a:xfrm>
          <a:prstGeom prst="rect">
            <a:avLst/>
          </a:prstGeom>
        </p:spPr>
        <p:txBody>
          <a:bodyPr wrap="none">
            <a:spAutoFit/>
          </a:bodyPr>
          <a:lstStyle/>
          <a:p>
            <a:r>
              <a:rPr lang="fr-FR" dirty="0"/>
              <a:t>https://</a:t>
            </a:r>
            <a:r>
              <a:rPr lang="fr-FR" dirty="0" err="1"/>
              <a:t>www.genci.fr</a:t>
            </a:r>
            <a:r>
              <a:rPr lang="fr-FR" dirty="0"/>
              <a:t>/</a:t>
            </a:r>
            <a:r>
              <a:rPr lang="fr-FR" dirty="0" err="1"/>
              <a:t>fr</a:t>
            </a:r>
            <a:endParaRPr lang="fr-FR" dirty="0"/>
          </a:p>
        </p:txBody>
      </p:sp>
      <p:pic>
        <p:nvPicPr>
          <p:cNvPr id="10" name="Image 9">
            <a:extLst>
              <a:ext uri="{FF2B5EF4-FFF2-40B4-BE49-F238E27FC236}">
                <a16:creationId xmlns:a16="http://schemas.microsoft.com/office/drawing/2014/main" id="{25560C94-3C1A-0F4E-A7B7-84EDF75DE133}"/>
              </a:ext>
            </a:extLst>
          </p:cNvPr>
          <p:cNvPicPr>
            <a:picLocks noChangeAspect="1"/>
          </p:cNvPicPr>
          <p:nvPr/>
        </p:nvPicPr>
        <p:blipFill>
          <a:blip r:embed="rId2"/>
          <a:stretch>
            <a:fillRect/>
          </a:stretch>
        </p:blipFill>
        <p:spPr>
          <a:xfrm>
            <a:off x="5424054" y="3914450"/>
            <a:ext cx="3431886" cy="668549"/>
          </a:xfrm>
          <a:prstGeom prst="rect">
            <a:avLst/>
          </a:prstGeom>
        </p:spPr>
      </p:pic>
      <p:pic>
        <p:nvPicPr>
          <p:cNvPr id="12" name="Image 11">
            <a:extLst>
              <a:ext uri="{FF2B5EF4-FFF2-40B4-BE49-F238E27FC236}">
                <a16:creationId xmlns:a16="http://schemas.microsoft.com/office/drawing/2014/main" id="{FFBE1AC5-7EA2-324A-9ACA-BEE18E3D6CE2}"/>
              </a:ext>
            </a:extLst>
          </p:cNvPr>
          <p:cNvPicPr>
            <a:picLocks noChangeAspect="1"/>
          </p:cNvPicPr>
          <p:nvPr/>
        </p:nvPicPr>
        <p:blipFill>
          <a:blip r:embed="rId3"/>
          <a:stretch>
            <a:fillRect/>
          </a:stretch>
        </p:blipFill>
        <p:spPr>
          <a:xfrm>
            <a:off x="5885744" y="2769981"/>
            <a:ext cx="2211769" cy="648277"/>
          </a:xfrm>
          <a:prstGeom prst="rect">
            <a:avLst/>
          </a:prstGeom>
        </p:spPr>
      </p:pic>
      <p:sp>
        <p:nvSpPr>
          <p:cNvPr id="13" name="Rectangle 12">
            <a:extLst>
              <a:ext uri="{FF2B5EF4-FFF2-40B4-BE49-F238E27FC236}">
                <a16:creationId xmlns:a16="http://schemas.microsoft.com/office/drawing/2014/main" id="{FEFA36CE-2140-AE4F-A11A-75B068242B67}"/>
              </a:ext>
            </a:extLst>
          </p:cNvPr>
          <p:cNvSpPr/>
          <p:nvPr/>
        </p:nvSpPr>
        <p:spPr>
          <a:xfrm>
            <a:off x="699440" y="5559136"/>
            <a:ext cx="4503156" cy="369332"/>
          </a:xfrm>
          <a:prstGeom prst="rect">
            <a:avLst/>
          </a:prstGeom>
        </p:spPr>
        <p:txBody>
          <a:bodyPr wrap="none">
            <a:spAutoFit/>
          </a:bodyPr>
          <a:lstStyle/>
          <a:p>
            <a:r>
              <a:rPr lang="fr-FR" dirty="0"/>
              <a:t>https://</a:t>
            </a:r>
            <a:r>
              <a:rPr lang="fr-FR" dirty="0" err="1"/>
              <a:t>www.european</a:t>
            </a:r>
            <a:r>
              <a:rPr lang="fr-FR" dirty="0"/>
              <a:t>-</a:t>
            </a:r>
            <a:r>
              <a:rPr lang="fr-FR" dirty="0" err="1"/>
              <a:t>processor-initiative.eu</a:t>
            </a:r>
            <a:endParaRPr lang="fr-FR" dirty="0"/>
          </a:p>
        </p:txBody>
      </p:sp>
      <p:sp>
        <p:nvSpPr>
          <p:cNvPr id="14" name="ZoneTexte 13">
            <a:extLst>
              <a:ext uri="{FF2B5EF4-FFF2-40B4-BE49-F238E27FC236}">
                <a16:creationId xmlns:a16="http://schemas.microsoft.com/office/drawing/2014/main" id="{5A837185-641D-1F45-86D7-8DD29FA56D87}"/>
              </a:ext>
            </a:extLst>
          </p:cNvPr>
          <p:cNvSpPr txBox="1"/>
          <p:nvPr/>
        </p:nvSpPr>
        <p:spPr>
          <a:xfrm>
            <a:off x="716973" y="5039591"/>
            <a:ext cx="5217967" cy="369332"/>
          </a:xfrm>
          <a:prstGeom prst="rect">
            <a:avLst/>
          </a:prstGeom>
          <a:noFill/>
        </p:spPr>
        <p:txBody>
          <a:bodyPr wrap="none" rtlCol="0">
            <a:spAutoFit/>
          </a:bodyPr>
          <a:lstStyle/>
          <a:p>
            <a:r>
              <a:rPr lang="fr-FR" dirty="0" err="1"/>
              <a:t>EuroHPC</a:t>
            </a:r>
            <a:r>
              <a:rPr lang="fr-FR" dirty="0"/>
              <a:t> + Center of Excellence + </a:t>
            </a:r>
            <a:r>
              <a:rPr lang="fr-FR" dirty="0" err="1"/>
              <a:t>European</a:t>
            </a:r>
            <a:r>
              <a:rPr lang="fr-FR" dirty="0"/>
              <a:t> processor</a:t>
            </a:r>
          </a:p>
        </p:txBody>
      </p:sp>
      <p:pic>
        <p:nvPicPr>
          <p:cNvPr id="16" name="Image 15">
            <a:extLst>
              <a:ext uri="{FF2B5EF4-FFF2-40B4-BE49-F238E27FC236}">
                <a16:creationId xmlns:a16="http://schemas.microsoft.com/office/drawing/2014/main" id="{BD3A8095-5B05-244F-872D-40C4DA6C7F74}"/>
              </a:ext>
            </a:extLst>
          </p:cNvPr>
          <p:cNvPicPr>
            <a:picLocks noChangeAspect="1"/>
          </p:cNvPicPr>
          <p:nvPr/>
        </p:nvPicPr>
        <p:blipFill>
          <a:blip r:embed="rId4"/>
          <a:stretch>
            <a:fillRect/>
          </a:stretch>
        </p:blipFill>
        <p:spPr>
          <a:xfrm>
            <a:off x="5934940" y="4773923"/>
            <a:ext cx="1981200" cy="1270000"/>
          </a:xfrm>
          <a:prstGeom prst="rect">
            <a:avLst/>
          </a:prstGeom>
        </p:spPr>
      </p:pic>
      <p:sp>
        <p:nvSpPr>
          <p:cNvPr id="17" name="Rectangle 16">
            <a:extLst>
              <a:ext uri="{FF2B5EF4-FFF2-40B4-BE49-F238E27FC236}">
                <a16:creationId xmlns:a16="http://schemas.microsoft.com/office/drawing/2014/main" id="{46C79735-BEA8-9846-8400-E57EE030FF66}"/>
              </a:ext>
            </a:extLst>
          </p:cNvPr>
          <p:cNvSpPr/>
          <p:nvPr/>
        </p:nvSpPr>
        <p:spPr>
          <a:xfrm>
            <a:off x="703890" y="6078681"/>
            <a:ext cx="3868110" cy="369332"/>
          </a:xfrm>
          <a:prstGeom prst="rect">
            <a:avLst/>
          </a:prstGeom>
        </p:spPr>
        <p:txBody>
          <a:bodyPr wrap="none">
            <a:spAutoFit/>
          </a:bodyPr>
          <a:lstStyle/>
          <a:p>
            <a:r>
              <a:rPr lang="fr-FR" dirty="0"/>
              <a:t>https://www.etp4hpc.eu/</a:t>
            </a:r>
            <a:r>
              <a:rPr lang="fr-FR" dirty="0" err="1"/>
              <a:t>eurohpc.html</a:t>
            </a:r>
            <a:endParaRPr lang="fr-FR" dirty="0"/>
          </a:p>
        </p:txBody>
      </p:sp>
      <p:pic>
        <p:nvPicPr>
          <p:cNvPr id="19" name="Image 18">
            <a:extLst>
              <a:ext uri="{FF2B5EF4-FFF2-40B4-BE49-F238E27FC236}">
                <a16:creationId xmlns:a16="http://schemas.microsoft.com/office/drawing/2014/main" id="{FBF45E40-0F18-9D41-B82B-F9F3A4C42297}"/>
              </a:ext>
            </a:extLst>
          </p:cNvPr>
          <p:cNvPicPr>
            <a:picLocks noChangeAspect="1"/>
          </p:cNvPicPr>
          <p:nvPr/>
        </p:nvPicPr>
        <p:blipFill>
          <a:blip r:embed="rId5"/>
          <a:stretch>
            <a:fillRect/>
          </a:stretch>
        </p:blipFill>
        <p:spPr>
          <a:xfrm>
            <a:off x="6388538" y="6130513"/>
            <a:ext cx="2641600" cy="635000"/>
          </a:xfrm>
          <a:prstGeom prst="rect">
            <a:avLst/>
          </a:prstGeom>
        </p:spPr>
      </p:pic>
    </p:spTree>
    <p:extLst>
      <p:ext uri="{BB962C8B-B14F-4D97-AF65-F5344CB8AC3E}">
        <p14:creationId xmlns:p14="http://schemas.microsoft.com/office/powerpoint/2010/main" val="1420264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FBFC3B9-88C4-E949-9EC4-E796F7A75E38}"/>
              </a:ext>
            </a:extLst>
          </p:cNvPr>
          <p:cNvPicPr>
            <a:picLocks noChangeAspect="1"/>
          </p:cNvPicPr>
          <p:nvPr/>
        </p:nvPicPr>
        <p:blipFill>
          <a:blip r:embed="rId2"/>
          <a:stretch>
            <a:fillRect/>
          </a:stretch>
        </p:blipFill>
        <p:spPr>
          <a:xfrm>
            <a:off x="0" y="402976"/>
            <a:ext cx="9144000" cy="4538558"/>
          </a:xfrm>
          <a:prstGeom prst="rect">
            <a:avLst/>
          </a:prstGeom>
        </p:spPr>
      </p:pic>
      <p:sp>
        <p:nvSpPr>
          <p:cNvPr id="10" name="ZoneTexte 9">
            <a:extLst>
              <a:ext uri="{FF2B5EF4-FFF2-40B4-BE49-F238E27FC236}">
                <a16:creationId xmlns:a16="http://schemas.microsoft.com/office/drawing/2014/main" id="{C05D05C8-2168-9945-9AFA-BBE8E415A345}"/>
              </a:ext>
            </a:extLst>
          </p:cNvPr>
          <p:cNvSpPr txBox="1"/>
          <p:nvPr/>
        </p:nvSpPr>
        <p:spPr>
          <a:xfrm>
            <a:off x="2680138" y="6148552"/>
            <a:ext cx="4412170" cy="369332"/>
          </a:xfrm>
          <a:prstGeom prst="rect">
            <a:avLst/>
          </a:prstGeom>
          <a:noFill/>
        </p:spPr>
        <p:txBody>
          <a:bodyPr wrap="none" rtlCol="0">
            <a:spAutoFit/>
          </a:bodyPr>
          <a:lstStyle/>
          <a:p>
            <a:r>
              <a:rPr lang="fr-FR" dirty="0" err="1"/>
              <a:t>See</a:t>
            </a:r>
            <a:r>
              <a:rPr lang="fr-FR" dirty="0"/>
              <a:t> Talk by M. Delorme on Thursday (</a:t>
            </a:r>
            <a:r>
              <a:rPr lang="fr-FR" dirty="0" err="1"/>
              <a:t>tmrw</a:t>
            </a:r>
            <a:r>
              <a:rPr lang="fr-FR" dirty="0"/>
              <a:t>)</a:t>
            </a:r>
          </a:p>
        </p:txBody>
      </p:sp>
      <p:sp>
        <p:nvSpPr>
          <p:cNvPr id="11" name="ZoneTexte 10">
            <a:extLst>
              <a:ext uri="{FF2B5EF4-FFF2-40B4-BE49-F238E27FC236}">
                <a16:creationId xmlns:a16="http://schemas.microsoft.com/office/drawing/2014/main" id="{54A86A41-6311-B94A-A9A5-392520363393}"/>
              </a:ext>
            </a:extLst>
          </p:cNvPr>
          <p:cNvSpPr txBox="1"/>
          <p:nvPr/>
        </p:nvSpPr>
        <p:spPr>
          <a:xfrm>
            <a:off x="2333297" y="5320862"/>
            <a:ext cx="4194610" cy="369332"/>
          </a:xfrm>
          <a:prstGeom prst="rect">
            <a:avLst/>
          </a:prstGeom>
          <a:noFill/>
        </p:spPr>
        <p:txBody>
          <a:bodyPr wrap="none" rtlCol="0">
            <a:spAutoFit/>
          </a:bodyPr>
          <a:lstStyle/>
          <a:p>
            <a:r>
              <a:rPr lang="fr-FR" dirty="0" err="1"/>
              <a:t>Need</a:t>
            </a:r>
            <a:r>
              <a:rPr lang="fr-FR" dirty="0"/>
              <a:t> to </a:t>
            </a:r>
            <a:r>
              <a:rPr lang="fr-FR" dirty="0" err="1"/>
              <a:t>agree</a:t>
            </a:r>
            <a:r>
              <a:rPr lang="fr-FR" dirty="0"/>
              <a:t> on International Benchmark</a:t>
            </a:r>
          </a:p>
        </p:txBody>
      </p:sp>
    </p:spTree>
    <p:extLst>
      <p:ext uri="{BB962C8B-B14F-4D97-AF65-F5344CB8AC3E}">
        <p14:creationId xmlns:p14="http://schemas.microsoft.com/office/powerpoint/2010/main" val="34105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439821D-9937-6649-859C-DF81DFC04EB2}"/>
              </a:ext>
            </a:extLst>
          </p:cNvPr>
          <p:cNvPicPr>
            <a:picLocks noChangeAspect="1"/>
          </p:cNvPicPr>
          <p:nvPr/>
        </p:nvPicPr>
        <p:blipFill>
          <a:blip r:embed="rId2"/>
          <a:stretch>
            <a:fillRect/>
          </a:stretch>
        </p:blipFill>
        <p:spPr>
          <a:xfrm>
            <a:off x="0" y="571500"/>
            <a:ext cx="9144000" cy="5715000"/>
          </a:xfrm>
          <a:prstGeom prst="rect">
            <a:avLst/>
          </a:prstGeom>
        </p:spPr>
      </p:pic>
      <p:sp>
        <p:nvSpPr>
          <p:cNvPr id="7" name="ZoneTexte 6">
            <a:extLst>
              <a:ext uri="{FF2B5EF4-FFF2-40B4-BE49-F238E27FC236}">
                <a16:creationId xmlns:a16="http://schemas.microsoft.com/office/drawing/2014/main" id="{66537869-D677-7E4E-A20C-921BF33C46A4}"/>
              </a:ext>
            </a:extLst>
          </p:cNvPr>
          <p:cNvSpPr txBox="1"/>
          <p:nvPr/>
        </p:nvSpPr>
        <p:spPr>
          <a:xfrm>
            <a:off x="2033751" y="141890"/>
            <a:ext cx="4695196" cy="369332"/>
          </a:xfrm>
          <a:prstGeom prst="rect">
            <a:avLst/>
          </a:prstGeom>
          <a:noFill/>
        </p:spPr>
        <p:txBody>
          <a:bodyPr wrap="none" rtlCol="0">
            <a:spAutoFit/>
          </a:bodyPr>
          <a:lstStyle/>
          <a:p>
            <a:r>
              <a:rPr lang="fr-FR" dirty="0">
                <a:solidFill>
                  <a:srgbClr val="002060"/>
                </a:solidFill>
              </a:rPr>
              <a:t>An international benchmark on </a:t>
            </a:r>
            <a:r>
              <a:rPr lang="fr-FR" dirty="0" err="1">
                <a:solidFill>
                  <a:srgbClr val="002060"/>
                </a:solidFill>
              </a:rPr>
              <a:t>solar</a:t>
            </a:r>
            <a:r>
              <a:rPr lang="fr-FR" dirty="0">
                <a:solidFill>
                  <a:srgbClr val="002060"/>
                </a:solidFill>
              </a:rPr>
              <a:t> convection</a:t>
            </a:r>
          </a:p>
        </p:txBody>
      </p:sp>
      <p:sp>
        <p:nvSpPr>
          <p:cNvPr id="8" name="ZoneTexte 7">
            <a:extLst>
              <a:ext uri="{FF2B5EF4-FFF2-40B4-BE49-F238E27FC236}">
                <a16:creationId xmlns:a16="http://schemas.microsoft.com/office/drawing/2014/main" id="{162F1B52-B0E6-2240-8EAF-7DB86F496625}"/>
              </a:ext>
            </a:extLst>
          </p:cNvPr>
          <p:cNvSpPr txBox="1"/>
          <p:nvPr/>
        </p:nvSpPr>
        <p:spPr>
          <a:xfrm>
            <a:off x="354724" y="6286500"/>
            <a:ext cx="4559005" cy="369332"/>
          </a:xfrm>
          <a:prstGeom prst="rect">
            <a:avLst/>
          </a:prstGeom>
          <a:noFill/>
        </p:spPr>
        <p:txBody>
          <a:bodyPr wrap="none" rtlCol="0">
            <a:spAutoFit/>
          </a:bodyPr>
          <a:lstStyle/>
          <a:p>
            <a:r>
              <a:rPr lang="fr-FR" dirty="0"/>
              <a:t>More </a:t>
            </a:r>
            <a:r>
              <a:rPr lang="fr-FR" dirty="0" err="1"/>
              <a:t>than</a:t>
            </a:r>
            <a:r>
              <a:rPr lang="fr-FR" dirty="0"/>
              <a:t> 11 codes </a:t>
            </a:r>
            <a:r>
              <a:rPr lang="fr-FR" dirty="0" err="1"/>
              <a:t>involved</a:t>
            </a:r>
            <a:r>
              <a:rPr lang="fr-FR" dirty="0"/>
              <a:t> (EU, USA, </a:t>
            </a:r>
            <a:r>
              <a:rPr lang="fr-FR" dirty="0" err="1"/>
              <a:t>Japan</a:t>
            </a:r>
            <a:r>
              <a:rPr lang="fr-FR" dirty="0"/>
              <a:t>).</a:t>
            </a:r>
          </a:p>
        </p:txBody>
      </p:sp>
    </p:spTree>
    <p:extLst>
      <p:ext uri="{BB962C8B-B14F-4D97-AF65-F5344CB8AC3E}">
        <p14:creationId xmlns:p14="http://schemas.microsoft.com/office/powerpoint/2010/main" val="415834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C74BBB5-FCFD-F542-A3AB-46372E77E860}"/>
              </a:ext>
            </a:extLst>
          </p:cNvPr>
          <p:cNvSpPr txBox="1"/>
          <p:nvPr/>
        </p:nvSpPr>
        <p:spPr>
          <a:xfrm>
            <a:off x="5943597" y="218209"/>
            <a:ext cx="2886688" cy="523220"/>
          </a:xfrm>
          <a:prstGeom prst="rect">
            <a:avLst/>
          </a:prstGeom>
          <a:noFill/>
        </p:spPr>
        <p:txBody>
          <a:bodyPr wrap="none" rtlCol="0">
            <a:spAutoFit/>
          </a:bodyPr>
          <a:lstStyle/>
          <a:p>
            <a:r>
              <a:rPr lang="fr-FR" sz="2800" dirty="0" err="1">
                <a:solidFill>
                  <a:srgbClr val="002060"/>
                </a:solidFill>
              </a:rPr>
              <a:t>Dyablo-Whole</a:t>
            </a:r>
            <a:r>
              <a:rPr lang="fr-FR" sz="2800" dirty="0">
                <a:solidFill>
                  <a:srgbClr val="002060"/>
                </a:solidFill>
              </a:rPr>
              <a:t> Sun</a:t>
            </a:r>
          </a:p>
        </p:txBody>
      </p:sp>
      <p:pic>
        <p:nvPicPr>
          <p:cNvPr id="8" name="Image 7">
            <a:extLst>
              <a:ext uri="{FF2B5EF4-FFF2-40B4-BE49-F238E27FC236}">
                <a16:creationId xmlns:a16="http://schemas.microsoft.com/office/drawing/2014/main" id="{4E40FF72-59A6-454D-A332-FD352E8769DB}"/>
              </a:ext>
            </a:extLst>
          </p:cNvPr>
          <p:cNvPicPr>
            <a:picLocks noChangeAspect="1"/>
          </p:cNvPicPr>
          <p:nvPr/>
        </p:nvPicPr>
        <p:blipFill>
          <a:blip r:embed="rId4"/>
          <a:stretch>
            <a:fillRect/>
          </a:stretch>
        </p:blipFill>
        <p:spPr>
          <a:xfrm>
            <a:off x="0" y="0"/>
            <a:ext cx="5672010" cy="3632353"/>
          </a:xfrm>
          <a:prstGeom prst="rect">
            <a:avLst/>
          </a:prstGeom>
        </p:spPr>
      </p:pic>
      <p:pic>
        <p:nvPicPr>
          <p:cNvPr id="2" name="run_4_7_ref2_4levels_moreresolved" descr="run_4_7_ref2_4levels_moreresolved">
            <a:hlinkClick r:id="" action="ppaction://media"/>
            <a:extLst>
              <a:ext uri="{FF2B5EF4-FFF2-40B4-BE49-F238E27FC236}">
                <a16:creationId xmlns:a16="http://schemas.microsoft.com/office/drawing/2014/main" id="{2B821FC3-E0C6-7A4D-A875-A711B329AD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95955" y="3429000"/>
            <a:ext cx="5548046" cy="3429000"/>
          </a:xfrm>
          <a:prstGeom prst="rect">
            <a:avLst/>
          </a:prstGeom>
        </p:spPr>
      </p:pic>
      <p:pic>
        <p:nvPicPr>
          <p:cNvPr id="4" name="Image 3">
            <a:extLst>
              <a:ext uri="{FF2B5EF4-FFF2-40B4-BE49-F238E27FC236}">
                <a16:creationId xmlns:a16="http://schemas.microsoft.com/office/drawing/2014/main" id="{71C210A1-BDE2-BC44-8DF1-7AC12C7B9C1E}"/>
              </a:ext>
            </a:extLst>
          </p:cNvPr>
          <p:cNvPicPr>
            <a:picLocks noChangeAspect="1"/>
          </p:cNvPicPr>
          <p:nvPr/>
        </p:nvPicPr>
        <p:blipFill>
          <a:blip r:embed="rId6"/>
          <a:stretch>
            <a:fillRect/>
          </a:stretch>
        </p:blipFill>
        <p:spPr>
          <a:xfrm>
            <a:off x="31173" y="6138718"/>
            <a:ext cx="698500" cy="698500"/>
          </a:xfrm>
          <a:prstGeom prst="rect">
            <a:avLst/>
          </a:prstGeom>
        </p:spPr>
      </p:pic>
      <p:sp>
        <p:nvSpPr>
          <p:cNvPr id="6" name="ZoneTexte 5">
            <a:extLst>
              <a:ext uri="{FF2B5EF4-FFF2-40B4-BE49-F238E27FC236}">
                <a16:creationId xmlns:a16="http://schemas.microsoft.com/office/drawing/2014/main" id="{1B3A7909-0CAB-5849-8822-EFA77FB8DDDB}"/>
              </a:ext>
            </a:extLst>
          </p:cNvPr>
          <p:cNvSpPr txBox="1"/>
          <p:nvPr/>
        </p:nvSpPr>
        <p:spPr>
          <a:xfrm>
            <a:off x="6369978" y="1143000"/>
            <a:ext cx="2454518" cy="923330"/>
          </a:xfrm>
          <a:prstGeom prst="rect">
            <a:avLst/>
          </a:prstGeom>
          <a:noFill/>
        </p:spPr>
        <p:txBody>
          <a:bodyPr wrap="none" rtlCol="0">
            <a:spAutoFit/>
          </a:bodyPr>
          <a:lstStyle/>
          <a:p>
            <a:r>
              <a:rPr lang="fr-FR" dirty="0"/>
              <a:t>Block or </a:t>
            </a:r>
            <a:r>
              <a:rPr lang="fr-FR" dirty="0" err="1"/>
              <a:t>cell-Based</a:t>
            </a:r>
            <a:r>
              <a:rPr lang="fr-FR" dirty="0"/>
              <a:t> AMR</a:t>
            </a:r>
          </a:p>
          <a:p>
            <a:r>
              <a:rPr lang="fr-FR" dirty="0" err="1"/>
              <a:t>Hybrid</a:t>
            </a:r>
            <a:r>
              <a:rPr lang="fr-FR" dirty="0"/>
              <a:t> CPU-GPU</a:t>
            </a:r>
          </a:p>
          <a:p>
            <a:r>
              <a:rPr lang="fr-FR" dirty="0"/>
              <a:t>HD </a:t>
            </a:r>
            <a:r>
              <a:rPr lang="fr-FR" dirty="0" err="1"/>
              <a:t>Rieman</a:t>
            </a:r>
            <a:r>
              <a:rPr lang="fr-FR" dirty="0"/>
              <a:t> </a:t>
            </a:r>
            <a:r>
              <a:rPr lang="fr-FR" dirty="0" err="1"/>
              <a:t>solver</a:t>
            </a:r>
            <a:endParaRPr lang="fr-FR" dirty="0"/>
          </a:p>
        </p:txBody>
      </p:sp>
      <p:sp>
        <p:nvSpPr>
          <p:cNvPr id="9" name="ZoneTexte 8">
            <a:extLst>
              <a:ext uri="{FF2B5EF4-FFF2-40B4-BE49-F238E27FC236}">
                <a16:creationId xmlns:a16="http://schemas.microsoft.com/office/drawing/2014/main" id="{0ACCECF7-A783-D745-92B6-9D3C15C4808D}"/>
              </a:ext>
            </a:extLst>
          </p:cNvPr>
          <p:cNvSpPr txBox="1"/>
          <p:nvPr/>
        </p:nvSpPr>
        <p:spPr>
          <a:xfrm>
            <a:off x="338959" y="5281448"/>
            <a:ext cx="2670346" cy="646331"/>
          </a:xfrm>
          <a:prstGeom prst="rect">
            <a:avLst/>
          </a:prstGeom>
          <a:noFill/>
        </p:spPr>
        <p:txBody>
          <a:bodyPr wrap="none" rtlCol="0">
            <a:spAutoFit/>
          </a:bodyPr>
          <a:lstStyle/>
          <a:p>
            <a:r>
              <a:rPr lang="fr-FR" dirty="0" err="1"/>
              <a:t>See</a:t>
            </a:r>
            <a:r>
              <a:rPr lang="fr-FR" dirty="0"/>
              <a:t> </a:t>
            </a:r>
            <a:r>
              <a:rPr lang="fr-FR" dirty="0" err="1"/>
              <a:t>also</a:t>
            </a:r>
            <a:r>
              <a:rPr lang="fr-FR" dirty="0"/>
              <a:t> Talk by N. Aunai</a:t>
            </a:r>
          </a:p>
          <a:p>
            <a:r>
              <a:rPr lang="fr-FR" dirty="0"/>
              <a:t>(code PHARE) on Thursday</a:t>
            </a:r>
          </a:p>
        </p:txBody>
      </p:sp>
    </p:spTree>
    <p:extLst>
      <p:ext uri="{BB962C8B-B14F-4D97-AF65-F5344CB8AC3E}">
        <p14:creationId xmlns:p14="http://schemas.microsoft.com/office/powerpoint/2010/main" val="150922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A0FE92-9AA7-6140-BC84-A177CC2B4C0B}"/>
              </a:ext>
            </a:extLst>
          </p:cNvPr>
          <p:cNvSpPr>
            <a:spLocks noGrp="1"/>
          </p:cNvSpPr>
          <p:nvPr>
            <p:ph type="title"/>
          </p:nvPr>
        </p:nvSpPr>
        <p:spPr>
          <a:xfrm>
            <a:off x="473832" y="-103349"/>
            <a:ext cx="8196335" cy="1080666"/>
          </a:xfrm>
        </p:spPr>
        <p:txBody>
          <a:bodyPr>
            <a:normAutofit/>
          </a:bodyPr>
          <a:lstStyle/>
          <a:p>
            <a:pPr algn="ctr"/>
            <a:r>
              <a:rPr lang="fr-FR" sz="3200" dirty="0">
                <a:solidFill>
                  <a:srgbClr val="002060"/>
                </a:solidFill>
              </a:rPr>
              <a:t>ASTRONET: AN EUROPEAN ROADMAP</a:t>
            </a:r>
          </a:p>
        </p:txBody>
      </p:sp>
      <p:sp>
        <p:nvSpPr>
          <p:cNvPr id="3" name="Espace réservé du numéro de diapositive 2">
            <a:extLst>
              <a:ext uri="{FF2B5EF4-FFF2-40B4-BE49-F238E27FC236}">
                <a16:creationId xmlns:a16="http://schemas.microsoft.com/office/drawing/2014/main" id="{6973E3B4-2F06-E442-9A64-B31F99DE5692}"/>
              </a:ext>
            </a:extLst>
          </p:cNvPr>
          <p:cNvSpPr>
            <a:spLocks noGrp="1"/>
          </p:cNvSpPr>
          <p:nvPr>
            <p:ph type="sldNum" sz="quarter" idx="10"/>
          </p:nvPr>
        </p:nvSpPr>
        <p:spPr/>
        <p:txBody>
          <a:bodyPr/>
          <a:lstStyle/>
          <a:p>
            <a:pPr algn="ctr"/>
            <a:fld id="{854A34C9-9A4B-6445-85E1-F779B5E87362}" type="slidenum">
              <a:rPr lang="fr-FR" sz="933">
                <a:solidFill>
                  <a:schemeClr val="bg1"/>
                </a:solidFill>
                <a:latin typeface="Arial" charset="0"/>
                <a:ea typeface="Arial" charset="0"/>
                <a:cs typeface="Arial" charset="0"/>
              </a:rPr>
              <a:pPr algn="ctr"/>
              <a:t>2</a:t>
            </a:fld>
            <a:endParaRPr lang="fr-FR" sz="933" dirty="0">
              <a:solidFill>
                <a:schemeClr val="bg1"/>
              </a:solidFill>
              <a:latin typeface="Arial" charset="0"/>
              <a:ea typeface="Arial" charset="0"/>
              <a:cs typeface="Arial" charset="0"/>
            </a:endParaRPr>
          </a:p>
        </p:txBody>
      </p:sp>
      <p:pic>
        <p:nvPicPr>
          <p:cNvPr id="7" name="Image 6">
            <a:extLst>
              <a:ext uri="{FF2B5EF4-FFF2-40B4-BE49-F238E27FC236}">
                <a16:creationId xmlns:a16="http://schemas.microsoft.com/office/drawing/2014/main" id="{BEFA3302-7DD9-0C46-ACA1-6DE7EE3DB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7427"/>
            <a:ext cx="9144000" cy="2409467"/>
          </a:xfrm>
          <a:prstGeom prst="rect">
            <a:avLst/>
          </a:prstGeom>
        </p:spPr>
      </p:pic>
      <p:sp>
        <p:nvSpPr>
          <p:cNvPr id="8" name="ZoneTexte 7">
            <a:extLst>
              <a:ext uri="{FF2B5EF4-FFF2-40B4-BE49-F238E27FC236}">
                <a16:creationId xmlns:a16="http://schemas.microsoft.com/office/drawing/2014/main" id="{ACB00A85-640A-6943-9834-332EED042CDE}"/>
              </a:ext>
            </a:extLst>
          </p:cNvPr>
          <p:cNvSpPr txBox="1"/>
          <p:nvPr/>
        </p:nvSpPr>
        <p:spPr>
          <a:xfrm>
            <a:off x="0" y="4557244"/>
            <a:ext cx="4665060" cy="1323439"/>
          </a:xfrm>
          <a:prstGeom prst="rect">
            <a:avLst/>
          </a:prstGeom>
          <a:noFill/>
        </p:spPr>
        <p:txBody>
          <a:bodyPr wrap="none" rtlCol="0">
            <a:spAutoFit/>
          </a:bodyPr>
          <a:lstStyle/>
          <a:p>
            <a:r>
              <a:rPr lang="fr-FR" sz="1600" dirty="0"/>
              <a:t>Origin and Evolution of the Universe</a:t>
            </a:r>
          </a:p>
          <a:p>
            <a:r>
              <a:rPr lang="fr-FR" sz="1600" dirty="0"/>
              <a:t>Formation and Evolution of Galaxies</a:t>
            </a:r>
          </a:p>
          <a:p>
            <a:r>
              <a:rPr lang="fr-FR" sz="1600" dirty="0"/>
              <a:t>Formation and Evolution of Stars</a:t>
            </a:r>
          </a:p>
          <a:p>
            <a:r>
              <a:rPr lang="fr-FR" sz="1600" dirty="0"/>
              <a:t>Formation and Evolution of Planetary Systems</a:t>
            </a:r>
          </a:p>
          <a:p>
            <a:r>
              <a:rPr lang="fr-FR" sz="1600" dirty="0"/>
              <a:t>Understanding the solar system and conditions for life</a:t>
            </a:r>
          </a:p>
        </p:txBody>
      </p:sp>
      <p:sp>
        <p:nvSpPr>
          <p:cNvPr id="9" name="ZoneTexte 8">
            <a:extLst>
              <a:ext uri="{FF2B5EF4-FFF2-40B4-BE49-F238E27FC236}">
                <a16:creationId xmlns:a16="http://schemas.microsoft.com/office/drawing/2014/main" id="{ACC5630B-7965-D640-804E-DFE9ECCF77BB}"/>
              </a:ext>
            </a:extLst>
          </p:cNvPr>
          <p:cNvSpPr txBox="1"/>
          <p:nvPr/>
        </p:nvSpPr>
        <p:spPr>
          <a:xfrm>
            <a:off x="1" y="4139155"/>
            <a:ext cx="3215176" cy="338554"/>
          </a:xfrm>
          <a:prstGeom prst="rect">
            <a:avLst/>
          </a:prstGeom>
          <a:noFill/>
        </p:spPr>
        <p:txBody>
          <a:bodyPr wrap="none" rtlCol="0">
            <a:spAutoFit/>
          </a:bodyPr>
          <a:lstStyle/>
          <a:p>
            <a:r>
              <a:rPr lang="fr-FR" sz="1600" dirty="0"/>
              <a:t>5 working groups (no CEA members)</a:t>
            </a:r>
          </a:p>
        </p:txBody>
      </p:sp>
      <p:sp>
        <p:nvSpPr>
          <p:cNvPr id="10" name="Rectangle 9">
            <a:extLst>
              <a:ext uri="{FF2B5EF4-FFF2-40B4-BE49-F238E27FC236}">
                <a16:creationId xmlns:a16="http://schemas.microsoft.com/office/drawing/2014/main" id="{051356B7-AED9-C642-9001-771A312CBB11}"/>
              </a:ext>
            </a:extLst>
          </p:cNvPr>
          <p:cNvSpPr/>
          <p:nvPr/>
        </p:nvSpPr>
        <p:spPr>
          <a:xfrm>
            <a:off x="227066" y="3156341"/>
            <a:ext cx="8689869" cy="954300"/>
          </a:xfrm>
          <a:prstGeom prst="rect">
            <a:avLst/>
          </a:prstGeom>
        </p:spPr>
        <p:txBody>
          <a:bodyPr wrap="square">
            <a:spAutoFit/>
          </a:bodyPr>
          <a:lstStyle/>
          <a:p>
            <a:r>
              <a:rPr lang="fr-FR" sz="1867" dirty="0">
                <a:solidFill>
                  <a:srgbClr val="2C3E50"/>
                </a:solidFill>
                <a:latin typeface="Lato"/>
              </a:rPr>
              <a:t>The key astronomical questions which may be answered in the next twenty years by a combination of observations, </a:t>
            </a:r>
            <a:r>
              <a:rPr lang="fr-FR" sz="1867" dirty="0">
                <a:solidFill>
                  <a:srgbClr val="FF0000"/>
                </a:solidFill>
                <a:latin typeface="Lato"/>
              </a:rPr>
              <a:t>simulations</a:t>
            </a:r>
            <a:r>
              <a:rPr lang="fr-FR" sz="1867" dirty="0">
                <a:solidFill>
                  <a:srgbClr val="2C3E50"/>
                </a:solidFill>
                <a:latin typeface="Lato"/>
              </a:rPr>
              <a:t>, laboratory experiments, interpretation and theory.   </a:t>
            </a:r>
            <a:endParaRPr lang="fr-FR" sz="1867" dirty="0"/>
          </a:p>
        </p:txBody>
      </p:sp>
      <p:sp>
        <p:nvSpPr>
          <p:cNvPr id="11" name="ZoneTexte 10">
            <a:extLst>
              <a:ext uri="{FF2B5EF4-FFF2-40B4-BE49-F238E27FC236}">
                <a16:creationId xmlns:a16="http://schemas.microsoft.com/office/drawing/2014/main" id="{204761BA-D217-6C49-9C10-ACD5D109F752}"/>
              </a:ext>
            </a:extLst>
          </p:cNvPr>
          <p:cNvSpPr txBox="1"/>
          <p:nvPr/>
        </p:nvSpPr>
        <p:spPr>
          <a:xfrm>
            <a:off x="1234528" y="5968708"/>
            <a:ext cx="2710999" cy="461665"/>
          </a:xfrm>
          <a:prstGeom prst="rect">
            <a:avLst/>
          </a:prstGeom>
          <a:noFill/>
          <a:ln>
            <a:solidFill>
              <a:srgbClr val="FF0000"/>
            </a:solidFill>
          </a:ln>
        </p:spPr>
        <p:txBody>
          <a:bodyPr wrap="none" rtlCol="0">
            <a:spAutoFit/>
          </a:bodyPr>
          <a:lstStyle/>
          <a:p>
            <a:r>
              <a:rPr lang="fr-FR" sz="2400" dirty="0"/>
              <a:t>Observatoire Virtuel</a:t>
            </a:r>
          </a:p>
        </p:txBody>
      </p:sp>
      <p:sp>
        <p:nvSpPr>
          <p:cNvPr id="12" name="Rectangle 11">
            <a:extLst>
              <a:ext uri="{FF2B5EF4-FFF2-40B4-BE49-F238E27FC236}">
                <a16:creationId xmlns:a16="http://schemas.microsoft.com/office/drawing/2014/main" id="{BE8DA429-7B3D-C54B-8153-C584292B76CE}"/>
              </a:ext>
            </a:extLst>
          </p:cNvPr>
          <p:cNvSpPr/>
          <p:nvPr/>
        </p:nvSpPr>
        <p:spPr>
          <a:xfrm>
            <a:off x="4458468" y="3839096"/>
            <a:ext cx="4572000" cy="2758897"/>
          </a:xfrm>
          <a:prstGeom prst="rect">
            <a:avLst/>
          </a:prstGeom>
        </p:spPr>
        <p:txBody>
          <a:bodyPr>
            <a:spAutoFit/>
          </a:bodyPr>
          <a:lstStyle/>
          <a:p>
            <a:r>
              <a:rPr lang="fr-FR" sz="1333" dirty="0">
                <a:latin typeface="Fi"/>
              </a:rPr>
              <a:t>the development of theory and computing capacity must go hand in hand with that of observational facilities. Systematic archiving of properly calibrated observational data in standardised, internationally recognised formats will preserve this precious information obtained with public funds for future use by other researchers, creating a Virtual Observatory. The Virtual Observatory will enable new kinds of multi-</a:t>
            </a:r>
            <a:r>
              <a:rPr lang="fr-FR" sz="1333" dirty="0" err="1">
                <a:latin typeface="Fi"/>
              </a:rPr>
              <a:t>wavelength</a:t>
            </a:r>
            <a:r>
              <a:rPr lang="fr-FR" sz="1333" dirty="0">
                <a:latin typeface="Fi"/>
              </a:rPr>
              <a:t> science and present new challenges to the way that results of theoretical models are presented and compared with real data. The Roadmap therefore proposes continued </a:t>
            </a:r>
            <a:r>
              <a:rPr lang="fr-FR" sz="1333" dirty="0">
                <a:solidFill>
                  <a:srgbClr val="FF0000"/>
                </a:solidFill>
                <a:latin typeface="Fi"/>
              </a:rPr>
              <a:t>development of the Virtual Observatory</a:t>
            </a:r>
            <a:r>
              <a:rPr lang="fr-FR" sz="1333" dirty="0">
                <a:latin typeface="Fi"/>
              </a:rPr>
              <a:t>, including recommending planning for the provision of a public, VO-</a:t>
            </a:r>
            <a:r>
              <a:rPr lang="fr-FR" sz="1333" dirty="0" err="1">
                <a:latin typeface="Fi"/>
              </a:rPr>
              <a:t>compliant</a:t>
            </a:r>
            <a:r>
              <a:rPr lang="fr-FR" sz="1333" dirty="0">
                <a:latin typeface="Fi"/>
              </a:rPr>
              <a:t> archive with any new facility. </a:t>
            </a:r>
            <a:endParaRPr lang="fr-FR" sz="1333" dirty="0"/>
          </a:p>
        </p:txBody>
      </p:sp>
    </p:spTree>
    <p:extLst>
      <p:ext uri="{BB962C8B-B14F-4D97-AF65-F5344CB8AC3E}">
        <p14:creationId xmlns:p14="http://schemas.microsoft.com/office/powerpoint/2010/main" val="35297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6F22D00-BE19-374F-A4A3-65A4105A4EAC}"/>
              </a:ext>
            </a:extLst>
          </p:cNvPr>
          <p:cNvPicPr>
            <a:picLocks noChangeAspect="1"/>
          </p:cNvPicPr>
          <p:nvPr/>
        </p:nvPicPr>
        <p:blipFill>
          <a:blip r:embed="rId2"/>
          <a:stretch>
            <a:fillRect/>
          </a:stretch>
        </p:blipFill>
        <p:spPr>
          <a:xfrm>
            <a:off x="0" y="2348345"/>
            <a:ext cx="9144000" cy="2161309"/>
          </a:xfrm>
          <a:prstGeom prst="rect">
            <a:avLst/>
          </a:prstGeom>
        </p:spPr>
      </p:pic>
      <p:sp>
        <p:nvSpPr>
          <p:cNvPr id="6" name="ZoneTexte 5">
            <a:extLst>
              <a:ext uri="{FF2B5EF4-FFF2-40B4-BE49-F238E27FC236}">
                <a16:creationId xmlns:a16="http://schemas.microsoft.com/office/drawing/2014/main" id="{78D4BAD4-21F8-7641-96A5-B9653FB3EBA1}"/>
              </a:ext>
            </a:extLst>
          </p:cNvPr>
          <p:cNvSpPr txBox="1"/>
          <p:nvPr/>
        </p:nvSpPr>
        <p:spPr>
          <a:xfrm>
            <a:off x="1830416" y="663893"/>
            <a:ext cx="5483168" cy="461665"/>
          </a:xfrm>
          <a:prstGeom prst="rect">
            <a:avLst/>
          </a:prstGeom>
          <a:noFill/>
        </p:spPr>
        <p:txBody>
          <a:bodyPr wrap="none" rtlCol="0">
            <a:spAutoFit/>
          </a:bodyPr>
          <a:lstStyle/>
          <a:p>
            <a:r>
              <a:rPr lang="fr-FR" sz="2400" dirty="0">
                <a:solidFill>
                  <a:srgbClr val="002060"/>
                </a:solidFill>
              </a:rPr>
              <a:t>Un Concept Clé: Continuum du numérique</a:t>
            </a:r>
          </a:p>
        </p:txBody>
      </p:sp>
      <p:sp>
        <p:nvSpPr>
          <p:cNvPr id="7" name="ZoneTexte 6">
            <a:extLst>
              <a:ext uri="{FF2B5EF4-FFF2-40B4-BE49-F238E27FC236}">
                <a16:creationId xmlns:a16="http://schemas.microsoft.com/office/drawing/2014/main" id="{70866757-EC29-5E40-A9AC-7A442450EC6C}"/>
              </a:ext>
            </a:extLst>
          </p:cNvPr>
          <p:cNvSpPr txBox="1"/>
          <p:nvPr/>
        </p:nvSpPr>
        <p:spPr>
          <a:xfrm>
            <a:off x="893852" y="5363110"/>
            <a:ext cx="7545207" cy="369332"/>
          </a:xfrm>
          <a:prstGeom prst="rect">
            <a:avLst/>
          </a:prstGeom>
          <a:noFill/>
        </p:spPr>
        <p:txBody>
          <a:bodyPr wrap="none" rtlCol="0">
            <a:spAutoFit/>
          </a:bodyPr>
          <a:lstStyle/>
          <a:p>
            <a:r>
              <a:rPr lang="fr-FR" dirty="0"/>
              <a:t>Il y a donc un </a:t>
            </a:r>
            <a:r>
              <a:rPr lang="fr-FR" dirty="0" err="1"/>
              <a:t>eco-système</a:t>
            </a:r>
            <a:r>
              <a:rPr lang="fr-FR" dirty="0"/>
              <a:t> numérique à appréhender, développer et maintenir</a:t>
            </a:r>
          </a:p>
        </p:txBody>
      </p:sp>
    </p:spTree>
    <p:extLst>
      <p:ext uri="{BB962C8B-B14F-4D97-AF65-F5344CB8AC3E}">
        <p14:creationId xmlns:p14="http://schemas.microsoft.com/office/powerpoint/2010/main" val="1968328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E5FE63-524D-6547-BFFF-60C00B7BDAAA}"/>
              </a:ext>
            </a:extLst>
          </p:cNvPr>
          <p:cNvSpPr>
            <a:spLocks noGrp="1"/>
          </p:cNvSpPr>
          <p:nvPr>
            <p:ph type="title"/>
          </p:nvPr>
        </p:nvSpPr>
        <p:spPr>
          <a:xfrm>
            <a:off x="556731" y="152695"/>
            <a:ext cx="7886700" cy="940676"/>
          </a:xfrm>
        </p:spPr>
        <p:txBody>
          <a:bodyPr>
            <a:normAutofit/>
          </a:bodyPr>
          <a:lstStyle/>
          <a:p>
            <a:pPr algn="ctr"/>
            <a:r>
              <a:rPr lang="fr-FR" sz="3200" dirty="0">
                <a:solidFill>
                  <a:srgbClr val="002060"/>
                </a:solidFill>
              </a:rPr>
              <a:t>Contexte NATIONAL</a:t>
            </a:r>
          </a:p>
        </p:txBody>
      </p:sp>
      <p:sp>
        <p:nvSpPr>
          <p:cNvPr id="3" name="Espace réservé du numéro de diapositive 2">
            <a:extLst>
              <a:ext uri="{FF2B5EF4-FFF2-40B4-BE49-F238E27FC236}">
                <a16:creationId xmlns:a16="http://schemas.microsoft.com/office/drawing/2014/main" id="{AACB993B-AB76-F742-AA4E-FF2E4121435A}"/>
              </a:ext>
            </a:extLst>
          </p:cNvPr>
          <p:cNvSpPr>
            <a:spLocks noGrp="1"/>
          </p:cNvSpPr>
          <p:nvPr>
            <p:ph type="sldNum" sz="quarter" idx="10"/>
          </p:nvPr>
        </p:nvSpPr>
        <p:spPr/>
        <p:txBody>
          <a:bodyPr/>
          <a:lstStyle/>
          <a:p>
            <a:pPr algn="ctr"/>
            <a:fld id="{854A34C9-9A4B-6445-85E1-F779B5E87362}" type="slidenum">
              <a:rPr lang="fr-FR" sz="933">
                <a:solidFill>
                  <a:schemeClr val="bg1"/>
                </a:solidFill>
                <a:latin typeface="Arial" charset="0"/>
                <a:ea typeface="Arial" charset="0"/>
                <a:cs typeface="Arial" charset="0"/>
              </a:rPr>
              <a:pPr algn="ctr"/>
              <a:t>4</a:t>
            </a:fld>
            <a:endParaRPr lang="fr-FR" sz="933" dirty="0">
              <a:solidFill>
                <a:schemeClr val="bg1"/>
              </a:solidFill>
              <a:latin typeface="Arial" charset="0"/>
              <a:ea typeface="Arial" charset="0"/>
              <a:cs typeface="Arial" charset="0"/>
            </a:endParaRPr>
          </a:p>
        </p:txBody>
      </p:sp>
      <p:sp>
        <p:nvSpPr>
          <p:cNvPr id="6" name="ZoneTexte 5">
            <a:extLst>
              <a:ext uri="{FF2B5EF4-FFF2-40B4-BE49-F238E27FC236}">
                <a16:creationId xmlns:a16="http://schemas.microsoft.com/office/drawing/2014/main" id="{3B99290E-5D8B-5644-90CC-51EF121BC7A3}"/>
              </a:ext>
            </a:extLst>
          </p:cNvPr>
          <p:cNvSpPr txBox="1"/>
          <p:nvPr/>
        </p:nvSpPr>
        <p:spPr>
          <a:xfrm>
            <a:off x="0" y="1093371"/>
            <a:ext cx="9329798" cy="5262979"/>
          </a:xfrm>
          <a:prstGeom prst="rect">
            <a:avLst/>
          </a:prstGeom>
          <a:noFill/>
        </p:spPr>
        <p:txBody>
          <a:bodyPr wrap="none" rtlCol="0">
            <a:spAutoFit/>
          </a:bodyPr>
          <a:lstStyle/>
          <a:p>
            <a:r>
              <a:rPr lang="fr-FR" sz="2400" dirty="0"/>
              <a:t>Prospective INSU 2020: Production et exploitation des </a:t>
            </a:r>
            <a:r>
              <a:rPr lang="fr-FR" sz="2400" dirty="0" err="1"/>
              <a:t>données</a:t>
            </a:r>
            <a:r>
              <a:rPr lang="fr-FR" sz="2400" dirty="0"/>
              <a:t> </a:t>
            </a:r>
            <a:r>
              <a:rPr lang="fr-FR" sz="2400" dirty="0" err="1"/>
              <a:t>Big</a:t>
            </a:r>
            <a:r>
              <a:rPr lang="fr-FR" sz="2400" dirty="0"/>
              <a:t>-Data, </a:t>
            </a:r>
          </a:p>
          <a:p>
            <a:r>
              <a:rPr lang="fr-FR" sz="2400" dirty="0"/>
              <a:t>IA (</a:t>
            </a:r>
            <a:r>
              <a:rPr lang="fr-FR" sz="2400" dirty="0" err="1"/>
              <a:t>Défi</a:t>
            </a:r>
            <a:r>
              <a:rPr lang="fr-FR" sz="2400" dirty="0"/>
              <a:t> 13), Partage et </a:t>
            </a:r>
            <a:r>
              <a:rPr lang="fr-FR" sz="2400" dirty="0" err="1"/>
              <a:t>accès</a:t>
            </a:r>
            <a:r>
              <a:rPr lang="fr-FR" sz="2400" dirty="0"/>
              <a:t> ouvert (</a:t>
            </a:r>
            <a:r>
              <a:rPr lang="fr-FR" sz="2400" dirty="0" err="1"/>
              <a:t>Défi</a:t>
            </a:r>
            <a:r>
              <a:rPr lang="fr-FR" sz="2400" dirty="0"/>
              <a:t> 14) Simulations </a:t>
            </a:r>
            <a:r>
              <a:rPr lang="fr-FR" sz="2400" dirty="0" err="1"/>
              <a:t>num</a:t>
            </a:r>
            <a:r>
              <a:rPr lang="fr-FR" sz="2400" dirty="0"/>
              <a:t>. (</a:t>
            </a:r>
            <a:r>
              <a:rPr lang="fr-FR" sz="2400" dirty="0" err="1"/>
              <a:t>Défi</a:t>
            </a:r>
            <a:r>
              <a:rPr lang="fr-FR" sz="2400" dirty="0"/>
              <a:t> 17) </a:t>
            </a:r>
          </a:p>
          <a:p>
            <a:endParaRPr lang="fr-FR" sz="2400" dirty="0"/>
          </a:p>
          <a:p>
            <a:r>
              <a:rPr lang="fr-FR" sz="2400" dirty="0"/>
              <a:t>Une demande similaire (HPC/IA/HPDA) a été faite aux OSU</a:t>
            </a:r>
          </a:p>
          <a:p>
            <a:endParaRPr lang="fr-FR" sz="2400" dirty="0"/>
          </a:p>
          <a:p>
            <a:pPr marL="380990" indent="-380990">
              <a:buFont typeface="Symbol" pitchFamily="2" charset="2"/>
              <a:buChar char="Þ"/>
            </a:pPr>
            <a:r>
              <a:rPr lang="fr-FR" sz="2400" dirty="0"/>
              <a:t>La CID 55 (commission interdisciplinaire) : Science et Données</a:t>
            </a:r>
          </a:p>
          <a:p>
            <a:r>
              <a:rPr lang="fr-FR" sz="2400" dirty="0"/>
              <a:t>+ recrutements joints sections 17 et 6 en 2021 et 2022</a:t>
            </a:r>
          </a:p>
          <a:p>
            <a:pPr marL="380990" indent="-380990">
              <a:buFont typeface="Symbol" pitchFamily="2" charset="2"/>
              <a:buChar char="Þ"/>
            </a:pPr>
            <a:endParaRPr lang="fr-FR" sz="2400" dirty="0"/>
          </a:p>
          <a:p>
            <a:pPr marL="380990" indent="-380990">
              <a:buFont typeface="Symbol" pitchFamily="2" charset="2"/>
              <a:buChar char="Þ"/>
            </a:pPr>
            <a:r>
              <a:rPr lang="fr-FR" sz="2400" dirty="0"/>
              <a:t>Une revue des </a:t>
            </a:r>
            <a:r>
              <a:rPr lang="fr-FR" sz="2400" dirty="0" err="1"/>
              <a:t>meso</a:t>
            </a:r>
            <a:r>
              <a:rPr lang="fr-FR" sz="2400" dirty="0"/>
              <a:t>-centres « </a:t>
            </a:r>
            <a:r>
              <a:rPr lang="fr-FR" sz="2400" dirty="0" err="1"/>
              <a:t>astro</a:t>
            </a:r>
            <a:r>
              <a:rPr lang="fr-FR" sz="2400" dirty="0"/>
              <a:t> » sera faite en 2021-2022</a:t>
            </a:r>
          </a:p>
          <a:p>
            <a:pPr marL="380990" indent="-380990">
              <a:buFont typeface="Symbol" pitchFamily="2" charset="2"/>
              <a:buChar char="Þ"/>
            </a:pPr>
            <a:endParaRPr lang="fr-FR" sz="2400" dirty="0"/>
          </a:p>
          <a:p>
            <a:pPr marL="380990" indent="-380990">
              <a:buFont typeface="Symbol" pitchFamily="2" charset="2"/>
              <a:buChar char="Þ"/>
            </a:pPr>
            <a:r>
              <a:rPr lang="fr-FR" sz="2400" dirty="0"/>
              <a:t>Une Action Spécifique Numérique a été crée par la CSAA</a:t>
            </a:r>
          </a:p>
          <a:p>
            <a:r>
              <a:rPr lang="fr-FR" sz="2400" dirty="0"/>
              <a:t>(Y. Dubois responsable). Elle a lancé un nouveau service national (AN07): </a:t>
            </a:r>
          </a:p>
          <a:p>
            <a:r>
              <a:rPr lang="fr-FR" sz="2400" dirty="0">
                <a:solidFill>
                  <a:srgbClr val="7030A0"/>
                </a:solidFill>
              </a:rPr>
              <a:t>le code-objet </a:t>
            </a:r>
            <a:r>
              <a:rPr lang="fr-FR" sz="2400" dirty="0"/>
              <a:t>(plutôt que le code-moyen)</a:t>
            </a:r>
          </a:p>
          <a:p>
            <a:endParaRPr lang="fr-FR" sz="2400" dirty="0"/>
          </a:p>
        </p:txBody>
      </p:sp>
    </p:spTree>
    <p:extLst>
      <p:ext uri="{BB962C8B-B14F-4D97-AF65-F5344CB8AC3E}">
        <p14:creationId xmlns:p14="http://schemas.microsoft.com/office/powerpoint/2010/main" val="1349109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CBBA215-3F1C-7648-A0E8-5FF2524AA7E9}"/>
              </a:ext>
            </a:extLst>
          </p:cNvPr>
          <p:cNvSpPr txBox="1"/>
          <p:nvPr/>
        </p:nvSpPr>
        <p:spPr>
          <a:xfrm>
            <a:off x="690417" y="554804"/>
            <a:ext cx="7888185" cy="3231654"/>
          </a:xfrm>
          <a:prstGeom prst="rect">
            <a:avLst/>
          </a:prstGeom>
          <a:noFill/>
        </p:spPr>
        <p:txBody>
          <a:bodyPr wrap="none" rtlCol="0">
            <a:spAutoFit/>
          </a:bodyPr>
          <a:lstStyle/>
          <a:p>
            <a:pPr algn="ctr"/>
            <a:r>
              <a:rPr lang="fr-FR" sz="2800" dirty="0">
                <a:solidFill>
                  <a:srgbClr val="002060"/>
                </a:solidFill>
              </a:rPr>
              <a:t>3 grandes activités numériques</a:t>
            </a:r>
          </a:p>
          <a:p>
            <a:pPr algn="ctr"/>
            <a:endParaRPr lang="fr-FR" dirty="0"/>
          </a:p>
          <a:p>
            <a:pPr algn="ctr"/>
            <a:endParaRPr lang="fr-FR" dirty="0"/>
          </a:p>
          <a:p>
            <a:pPr algn="ctr"/>
            <a:r>
              <a:rPr lang="fr-FR" sz="2000" dirty="0"/>
              <a:t>HPC, AI, HPDA</a:t>
            </a:r>
          </a:p>
          <a:p>
            <a:pPr algn="ctr"/>
            <a:endParaRPr lang="fr-FR" sz="2000" dirty="0"/>
          </a:p>
          <a:p>
            <a:pPr marL="285750" indent="-285750" algn="ctr">
              <a:buFont typeface="Symbol" pitchFamily="2" charset="2"/>
              <a:buChar char="Þ"/>
            </a:pPr>
            <a:r>
              <a:rPr lang="fr-FR" sz="2000" dirty="0"/>
              <a:t>HPC </a:t>
            </a:r>
            <a:r>
              <a:rPr lang="fr-FR" sz="2000" dirty="0" err="1"/>
              <a:t>preparing</a:t>
            </a:r>
            <a:r>
              <a:rPr lang="fr-FR" sz="2000" dirty="0"/>
              <a:t> </a:t>
            </a:r>
            <a:r>
              <a:rPr lang="fr-FR" sz="2000" dirty="0" err="1"/>
              <a:t>exaflops</a:t>
            </a:r>
            <a:r>
              <a:rPr lang="fr-FR" sz="2000" dirty="0"/>
              <a:t> machine</a:t>
            </a:r>
          </a:p>
          <a:p>
            <a:pPr marL="285750" indent="-285750" algn="ctr">
              <a:buFont typeface="Symbol" pitchFamily="2" charset="2"/>
              <a:buChar char="Þ"/>
            </a:pPr>
            <a:endParaRPr lang="fr-FR" sz="2000" dirty="0"/>
          </a:p>
          <a:p>
            <a:pPr marL="285750" indent="-285750" algn="ctr">
              <a:buFont typeface="Symbol" pitchFamily="2" charset="2"/>
              <a:buChar char="Þ"/>
            </a:pPr>
            <a:r>
              <a:rPr lang="fr-FR" sz="2000" dirty="0"/>
              <a:t>IA </a:t>
            </a:r>
            <a:r>
              <a:rPr lang="fr-FR" sz="2000" dirty="0" err="1"/>
              <a:t>need</a:t>
            </a:r>
            <a:r>
              <a:rPr lang="fr-FR" sz="2000" dirty="0"/>
              <a:t> to go </a:t>
            </a:r>
            <a:r>
              <a:rPr lang="fr-FR" sz="2000" dirty="0" err="1"/>
              <a:t>beyond</a:t>
            </a:r>
            <a:r>
              <a:rPr lang="fr-FR" sz="2000" dirty="0"/>
              <a:t> </a:t>
            </a:r>
            <a:r>
              <a:rPr lang="fr-FR" sz="2000" dirty="0" err="1"/>
              <a:t>correlation</a:t>
            </a:r>
            <a:r>
              <a:rPr lang="fr-FR" sz="2000" dirty="0"/>
              <a:t> and </a:t>
            </a:r>
            <a:r>
              <a:rPr lang="fr-FR" sz="2000" dirty="0" err="1"/>
              <a:t>include</a:t>
            </a:r>
            <a:r>
              <a:rPr lang="fr-FR" sz="2000" dirty="0"/>
              <a:t> </a:t>
            </a:r>
            <a:r>
              <a:rPr lang="fr-FR" sz="2000" dirty="0" err="1"/>
              <a:t>physics</a:t>
            </a:r>
            <a:r>
              <a:rPr lang="fr-FR" sz="2000" dirty="0"/>
              <a:t> </a:t>
            </a:r>
            <a:r>
              <a:rPr lang="fr-FR" sz="2000" dirty="0" err="1"/>
              <a:t>driven</a:t>
            </a:r>
            <a:r>
              <a:rPr lang="fr-FR" sz="2000" dirty="0"/>
              <a:t> </a:t>
            </a:r>
            <a:r>
              <a:rPr lang="fr-FR" sz="2000" dirty="0" err="1"/>
              <a:t>constraints</a:t>
            </a:r>
            <a:endParaRPr lang="fr-FR" sz="2000" dirty="0"/>
          </a:p>
          <a:p>
            <a:pPr algn="ctr"/>
            <a:endParaRPr lang="fr-FR" sz="2000" dirty="0"/>
          </a:p>
          <a:p>
            <a:pPr marL="285750" indent="-285750" algn="ctr">
              <a:buFont typeface="Symbol" pitchFamily="2" charset="2"/>
              <a:buChar char="Þ"/>
            </a:pPr>
            <a:r>
              <a:rPr lang="fr-FR" sz="2000" dirty="0"/>
              <a:t>HPDA </a:t>
            </a:r>
            <a:r>
              <a:rPr lang="fr-FR" sz="2000" dirty="0" err="1"/>
              <a:t>needs</a:t>
            </a:r>
            <a:r>
              <a:rPr lang="fr-FR" sz="2000" dirty="0"/>
              <a:t> FAIR </a:t>
            </a:r>
            <a:r>
              <a:rPr lang="fr-FR" sz="2000" dirty="0" err="1"/>
              <a:t>approach</a:t>
            </a:r>
            <a:r>
              <a:rPr lang="fr-FR" sz="2000" dirty="0"/>
              <a:t> + OV/</a:t>
            </a:r>
            <a:r>
              <a:rPr lang="fr-FR" sz="2000" dirty="0" err="1"/>
              <a:t>easy</a:t>
            </a:r>
            <a:r>
              <a:rPr lang="fr-FR" sz="2000" dirty="0"/>
              <a:t> to use interface/data</a:t>
            </a:r>
          </a:p>
        </p:txBody>
      </p:sp>
      <p:sp>
        <p:nvSpPr>
          <p:cNvPr id="5" name="ZoneTexte 4">
            <a:extLst>
              <a:ext uri="{FF2B5EF4-FFF2-40B4-BE49-F238E27FC236}">
                <a16:creationId xmlns:a16="http://schemas.microsoft.com/office/drawing/2014/main" id="{8E5E2B44-D15F-E949-B6B2-D043971F3A9D}"/>
              </a:ext>
            </a:extLst>
          </p:cNvPr>
          <p:cNvSpPr txBox="1"/>
          <p:nvPr/>
        </p:nvSpPr>
        <p:spPr>
          <a:xfrm>
            <a:off x="307428" y="6093372"/>
            <a:ext cx="6240042" cy="646331"/>
          </a:xfrm>
          <a:prstGeom prst="rect">
            <a:avLst/>
          </a:prstGeom>
          <a:noFill/>
        </p:spPr>
        <p:txBody>
          <a:bodyPr wrap="none" rtlCol="0">
            <a:spAutoFit/>
          </a:bodyPr>
          <a:lstStyle/>
          <a:p>
            <a:r>
              <a:rPr lang="fr-FR" dirty="0"/>
              <a:t>HPC: high performance </a:t>
            </a:r>
            <a:r>
              <a:rPr lang="fr-FR" dirty="0" err="1"/>
              <a:t>computing</a:t>
            </a:r>
            <a:endParaRPr lang="fr-FR" dirty="0"/>
          </a:p>
          <a:p>
            <a:r>
              <a:rPr lang="fr-FR" dirty="0"/>
              <a:t>AI: </a:t>
            </a:r>
            <a:r>
              <a:rPr lang="fr-FR" dirty="0" err="1"/>
              <a:t>Artificial</a:t>
            </a:r>
            <a:r>
              <a:rPr lang="fr-FR" dirty="0"/>
              <a:t> Intelligence, HPDA: High Performance Data </a:t>
            </a:r>
            <a:r>
              <a:rPr lang="fr-FR" dirty="0" err="1"/>
              <a:t>Analytics</a:t>
            </a:r>
            <a:endParaRPr lang="fr-FR" dirty="0"/>
          </a:p>
        </p:txBody>
      </p:sp>
    </p:spTree>
    <p:extLst>
      <p:ext uri="{BB962C8B-B14F-4D97-AF65-F5344CB8AC3E}">
        <p14:creationId xmlns:p14="http://schemas.microsoft.com/office/powerpoint/2010/main" val="2184711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FA4F2DCB-CCCE-6C45-954B-72F6C58AD69B}"/>
              </a:ext>
            </a:extLst>
          </p:cNvPr>
          <p:cNvSpPr>
            <a:spLocks noGrp="1"/>
          </p:cNvSpPr>
          <p:nvPr>
            <p:ph type="sldNum" sz="quarter" idx="10"/>
          </p:nvPr>
        </p:nvSpPr>
        <p:spPr/>
        <p:txBody>
          <a:bodyPr/>
          <a:lstStyle/>
          <a:p>
            <a:pPr algn="ctr"/>
            <a:fld id="{854A34C9-9A4B-6445-85E1-F779B5E87362}" type="slidenum">
              <a:rPr lang="fr-FR" sz="933">
                <a:solidFill>
                  <a:schemeClr val="bg1"/>
                </a:solidFill>
                <a:latin typeface="Arial" charset="0"/>
                <a:ea typeface="Arial" charset="0"/>
                <a:cs typeface="Arial" charset="0"/>
              </a:rPr>
              <a:pPr algn="ctr"/>
              <a:t>6</a:t>
            </a:fld>
            <a:endParaRPr lang="fr-FR" sz="933" dirty="0">
              <a:solidFill>
                <a:schemeClr val="bg1"/>
              </a:solidFill>
              <a:latin typeface="Arial" charset="0"/>
              <a:ea typeface="Arial" charset="0"/>
              <a:cs typeface="Arial" charset="0"/>
            </a:endParaRPr>
          </a:p>
        </p:txBody>
      </p:sp>
      <p:pic>
        <p:nvPicPr>
          <p:cNvPr id="7" name="Image 6">
            <a:extLst>
              <a:ext uri="{FF2B5EF4-FFF2-40B4-BE49-F238E27FC236}">
                <a16:creationId xmlns:a16="http://schemas.microsoft.com/office/drawing/2014/main" id="{81C3230C-D021-5F4C-8388-3F7F96A0C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30" y="1395125"/>
            <a:ext cx="4005909" cy="4067751"/>
          </a:xfrm>
          <a:prstGeom prst="rect">
            <a:avLst/>
          </a:prstGeom>
        </p:spPr>
      </p:pic>
      <p:sp>
        <p:nvSpPr>
          <p:cNvPr id="8" name="ZoneTexte 7">
            <a:extLst>
              <a:ext uri="{FF2B5EF4-FFF2-40B4-BE49-F238E27FC236}">
                <a16:creationId xmlns:a16="http://schemas.microsoft.com/office/drawing/2014/main" id="{8FF05289-307E-1247-9D52-0D855D5131DB}"/>
              </a:ext>
            </a:extLst>
          </p:cNvPr>
          <p:cNvSpPr txBox="1"/>
          <p:nvPr/>
        </p:nvSpPr>
        <p:spPr>
          <a:xfrm>
            <a:off x="1129466" y="1047368"/>
            <a:ext cx="2747355" cy="461665"/>
          </a:xfrm>
          <a:prstGeom prst="rect">
            <a:avLst/>
          </a:prstGeom>
          <a:noFill/>
        </p:spPr>
        <p:txBody>
          <a:bodyPr wrap="none" rtlCol="0">
            <a:spAutoFit/>
          </a:bodyPr>
          <a:lstStyle/>
          <a:p>
            <a:r>
              <a:rPr lang="fr-FR" sz="2400" dirty="0"/>
              <a:t>Les « </a:t>
            </a:r>
            <a:r>
              <a:rPr lang="fr-FR" sz="2400" dirty="0" err="1"/>
              <a:t>surveys</a:t>
            </a:r>
            <a:r>
              <a:rPr lang="fr-FR" sz="2400" dirty="0"/>
              <a:t> » </a:t>
            </a:r>
            <a:r>
              <a:rPr lang="fr-FR" sz="2400" dirty="0" err="1"/>
              <a:t>astro</a:t>
            </a:r>
            <a:endParaRPr lang="fr-FR" sz="2400" dirty="0"/>
          </a:p>
        </p:txBody>
      </p:sp>
      <p:pic>
        <p:nvPicPr>
          <p:cNvPr id="10" name="Image 9">
            <a:extLst>
              <a:ext uri="{FF2B5EF4-FFF2-40B4-BE49-F238E27FC236}">
                <a16:creationId xmlns:a16="http://schemas.microsoft.com/office/drawing/2014/main" id="{97943FD3-E692-7F4A-A3C9-823ABB205540}"/>
              </a:ext>
            </a:extLst>
          </p:cNvPr>
          <p:cNvPicPr>
            <a:picLocks noChangeAspect="1"/>
          </p:cNvPicPr>
          <p:nvPr/>
        </p:nvPicPr>
        <p:blipFill rotWithShape="1">
          <a:blip r:embed="rId3">
            <a:extLst>
              <a:ext uri="{28A0092B-C50C-407E-A947-70E740481C1C}">
                <a14:useLocalDpi xmlns:a14="http://schemas.microsoft.com/office/drawing/2010/main" val="0"/>
              </a:ext>
            </a:extLst>
          </a:blip>
          <a:srcRect b="3193"/>
          <a:stretch/>
        </p:blipFill>
        <p:spPr>
          <a:xfrm>
            <a:off x="4413283" y="1289180"/>
            <a:ext cx="4582551" cy="2970496"/>
          </a:xfrm>
          <a:prstGeom prst="rect">
            <a:avLst/>
          </a:prstGeom>
        </p:spPr>
      </p:pic>
      <p:pic>
        <p:nvPicPr>
          <p:cNvPr id="13" name="Image 12">
            <a:extLst>
              <a:ext uri="{FF2B5EF4-FFF2-40B4-BE49-F238E27FC236}">
                <a16:creationId xmlns:a16="http://schemas.microsoft.com/office/drawing/2014/main" id="{9AE7D4F0-EB16-C844-9EAF-1BAD870A7B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633152"/>
            <a:ext cx="3905123" cy="1901488"/>
          </a:xfrm>
          <a:prstGeom prst="rect">
            <a:avLst/>
          </a:prstGeom>
        </p:spPr>
      </p:pic>
      <p:sp>
        <p:nvSpPr>
          <p:cNvPr id="14" name="ZoneTexte 13">
            <a:extLst>
              <a:ext uri="{FF2B5EF4-FFF2-40B4-BE49-F238E27FC236}">
                <a16:creationId xmlns:a16="http://schemas.microsoft.com/office/drawing/2014/main" id="{AF49E886-2732-6F4A-92A9-F905BA9E24C5}"/>
              </a:ext>
            </a:extLst>
          </p:cNvPr>
          <p:cNvSpPr txBox="1"/>
          <p:nvPr/>
        </p:nvSpPr>
        <p:spPr>
          <a:xfrm>
            <a:off x="1497899" y="6013482"/>
            <a:ext cx="2010487" cy="461665"/>
          </a:xfrm>
          <a:prstGeom prst="rect">
            <a:avLst/>
          </a:prstGeom>
          <a:noFill/>
          <a:ln>
            <a:solidFill>
              <a:srgbClr val="FF0000"/>
            </a:solidFill>
          </a:ln>
        </p:spPr>
        <p:txBody>
          <a:bodyPr wrap="none" rtlCol="0">
            <a:spAutoFit/>
          </a:bodyPr>
          <a:lstStyle/>
          <a:p>
            <a:r>
              <a:rPr lang="fr-FR" sz="2400" dirty="0"/>
              <a:t>Approche FAIR</a:t>
            </a:r>
          </a:p>
        </p:txBody>
      </p:sp>
      <p:sp>
        <p:nvSpPr>
          <p:cNvPr id="17" name="Titre 1">
            <a:extLst>
              <a:ext uri="{FF2B5EF4-FFF2-40B4-BE49-F238E27FC236}">
                <a16:creationId xmlns:a16="http://schemas.microsoft.com/office/drawing/2014/main" id="{027FE970-26C7-7548-BF6E-19D7B76C032C}"/>
              </a:ext>
            </a:extLst>
          </p:cNvPr>
          <p:cNvSpPr txBox="1">
            <a:spLocks/>
          </p:cNvSpPr>
          <p:nvPr/>
        </p:nvSpPr>
        <p:spPr>
          <a:xfrm>
            <a:off x="1065892" y="247572"/>
            <a:ext cx="8229600" cy="366114"/>
          </a:xfrm>
          <a:prstGeom prst="rect">
            <a:avLst/>
          </a:prstGeom>
        </p:spPr>
        <p:txBody>
          <a:bodyPr vert="horz" lIns="121920" tIns="48000" rIns="121920" bIns="48000" rtlCol="0" anchor="ctr">
            <a:spAutoFit/>
          </a:bodyPr>
          <a:lstStyle>
            <a:lvl1pPr marL="0" algn="l" defTabSz="685800" rtl="0" eaLnBrk="1" latinLnBrk="0" hangingPunct="1">
              <a:lnSpc>
                <a:spcPct val="80000"/>
              </a:lnSpc>
              <a:spcBef>
                <a:spcPct val="0"/>
              </a:spcBef>
              <a:buNone/>
              <a:defRPr lang="fr-FR" sz="1600" b="1" kern="1200" cap="all" baseline="0">
                <a:solidFill>
                  <a:schemeClr val="bg2">
                    <a:lumMod val="50000"/>
                  </a:schemeClr>
                </a:solidFill>
                <a:latin typeface="Calibri"/>
                <a:ea typeface="+mj-ea"/>
                <a:cs typeface="+mj-cs"/>
              </a:defRPr>
            </a:lvl1pPr>
          </a:lstStyle>
          <a:p>
            <a:r>
              <a:rPr lang="fr-FR" sz="2133" dirty="0">
                <a:solidFill>
                  <a:srgbClr val="002060"/>
                </a:solidFill>
              </a:rPr>
              <a:t>LES DÉFIS À VENIR en ASTROPHYSIQUE</a:t>
            </a:r>
          </a:p>
        </p:txBody>
      </p:sp>
      <p:pic>
        <p:nvPicPr>
          <p:cNvPr id="19" name="Image 18">
            <a:extLst>
              <a:ext uri="{FF2B5EF4-FFF2-40B4-BE49-F238E27FC236}">
                <a16:creationId xmlns:a16="http://schemas.microsoft.com/office/drawing/2014/main" id="{25ACFFF0-AD22-ED48-BACA-032983144B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5084" y="1743995"/>
            <a:ext cx="2946317" cy="2576016"/>
          </a:xfrm>
          <a:prstGeom prst="rect">
            <a:avLst/>
          </a:prstGeom>
        </p:spPr>
      </p:pic>
      <p:sp>
        <p:nvSpPr>
          <p:cNvPr id="20" name="Rectangle 19">
            <a:extLst>
              <a:ext uri="{FF2B5EF4-FFF2-40B4-BE49-F238E27FC236}">
                <a16:creationId xmlns:a16="http://schemas.microsoft.com/office/drawing/2014/main" id="{DD4138CF-0892-1C4E-9F67-8AFD2CE0078B}"/>
              </a:ext>
            </a:extLst>
          </p:cNvPr>
          <p:cNvSpPr/>
          <p:nvPr/>
        </p:nvSpPr>
        <p:spPr>
          <a:xfrm>
            <a:off x="7367882" y="3740385"/>
            <a:ext cx="1109241" cy="436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21" name="Image 20">
            <a:extLst>
              <a:ext uri="{FF2B5EF4-FFF2-40B4-BE49-F238E27FC236}">
                <a16:creationId xmlns:a16="http://schemas.microsoft.com/office/drawing/2014/main" id="{2FC2734C-BCCD-1D44-BEFC-EA3E1AF00E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4414" y="2856149"/>
            <a:ext cx="1521853" cy="1525880"/>
          </a:xfrm>
          <a:prstGeom prst="rect">
            <a:avLst/>
          </a:prstGeom>
        </p:spPr>
      </p:pic>
      <p:sp>
        <p:nvSpPr>
          <p:cNvPr id="12" name="ZoneTexte 11">
            <a:extLst>
              <a:ext uri="{FF2B5EF4-FFF2-40B4-BE49-F238E27FC236}">
                <a16:creationId xmlns:a16="http://schemas.microsoft.com/office/drawing/2014/main" id="{1981E1F8-097B-CF4B-985C-A8EAAABF637A}"/>
              </a:ext>
            </a:extLst>
          </p:cNvPr>
          <p:cNvSpPr txBox="1"/>
          <p:nvPr/>
        </p:nvSpPr>
        <p:spPr>
          <a:xfrm>
            <a:off x="0" y="6538784"/>
            <a:ext cx="5875391" cy="369332"/>
          </a:xfrm>
          <a:prstGeom prst="rect">
            <a:avLst/>
          </a:prstGeom>
          <a:noFill/>
        </p:spPr>
        <p:txBody>
          <a:bodyPr wrap="none" rtlCol="0">
            <a:spAutoFit/>
          </a:bodyPr>
          <a:lstStyle/>
          <a:p>
            <a:r>
              <a:rPr lang="fr-FR" dirty="0"/>
              <a:t>FAIR: </a:t>
            </a:r>
            <a:r>
              <a:rPr lang="fr-FR" dirty="0" err="1"/>
              <a:t>findability</a:t>
            </a:r>
            <a:r>
              <a:rPr lang="fr-FR" dirty="0"/>
              <a:t>, </a:t>
            </a:r>
            <a:r>
              <a:rPr lang="fr-FR" dirty="0" err="1"/>
              <a:t>accessibility</a:t>
            </a:r>
            <a:r>
              <a:rPr lang="fr-FR" dirty="0"/>
              <a:t>, </a:t>
            </a:r>
            <a:r>
              <a:rPr lang="fr-FR" dirty="0" err="1"/>
              <a:t>interoperability</a:t>
            </a:r>
            <a:r>
              <a:rPr lang="fr-FR" dirty="0"/>
              <a:t>, and </a:t>
            </a:r>
            <a:r>
              <a:rPr lang="fr-FR" dirty="0" err="1"/>
              <a:t>reusability</a:t>
            </a:r>
            <a:endParaRPr lang="fr-FR" dirty="0"/>
          </a:p>
        </p:txBody>
      </p:sp>
    </p:spTree>
    <p:extLst>
      <p:ext uri="{BB962C8B-B14F-4D97-AF65-F5344CB8AC3E}">
        <p14:creationId xmlns:p14="http://schemas.microsoft.com/office/powerpoint/2010/main" val="2090969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DB6573D-0A17-3D4C-BE15-035C2B404650}"/>
              </a:ext>
            </a:extLst>
          </p:cNvPr>
          <p:cNvPicPr>
            <a:picLocks noChangeAspect="1"/>
          </p:cNvPicPr>
          <p:nvPr/>
        </p:nvPicPr>
        <p:blipFill>
          <a:blip r:embed="rId2"/>
          <a:stretch>
            <a:fillRect/>
          </a:stretch>
        </p:blipFill>
        <p:spPr>
          <a:xfrm>
            <a:off x="5785712" y="2999840"/>
            <a:ext cx="2095500" cy="1066800"/>
          </a:xfrm>
          <a:prstGeom prst="rect">
            <a:avLst/>
          </a:prstGeom>
        </p:spPr>
      </p:pic>
      <p:sp>
        <p:nvSpPr>
          <p:cNvPr id="6" name="Rectangle 5">
            <a:extLst>
              <a:ext uri="{FF2B5EF4-FFF2-40B4-BE49-F238E27FC236}">
                <a16:creationId xmlns:a16="http://schemas.microsoft.com/office/drawing/2014/main" id="{77038140-8DC7-1D4C-A3AC-F825D62BC8CB}"/>
              </a:ext>
            </a:extLst>
          </p:cNvPr>
          <p:cNvSpPr/>
          <p:nvPr/>
        </p:nvSpPr>
        <p:spPr>
          <a:xfrm>
            <a:off x="5065761" y="4071912"/>
            <a:ext cx="3864071" cy="369332"/>
          </a:xfrm>
          <a:prstGeom prst="rect">
            <a:avLst/>
          </a:prstGeom>
        </p:spPr>
        <p:txBody>
          <a:bodyPr wrap="none">
            <a:spAutoFit/>
          </a:bodyPr>
          <a:lstStyle/>
          <a:p>
            <a:r>
              <a:rPr lang="fr-FR" dirty="0"/>
              <a:t>https://</a:t>
            </a:r>
            <a:r>
              <a:rPr lang="fr-FR" dirty="0" err="1"/>
              <a:t>idoc.ias.u-psud.fr</a:t>
            </a:r>
            <a:r>
              <a:rPr lang="fr-FR" dirty="0"/>
              <a:t>/MEDOC/Data</a:t>
            </a:r>
          </a:p>
        </p:txBody>
      </p:sp>
      <p:pic>
        <p:nvPicPr>
          <p:cNvPr id="7" name="Image 6">
            <a:extLst>
              <a:ext uri="{FF2B5EF4-FFF2-40B4-BE49-F238E27FC236}">
                <a16:creationId xmlns:a16="http://schemas.microsoft.com/office/drawing/2014/main" id="{D2D9C0DB-59DD-2644-BA3A-67B5036CB4E9}"/>
              </a:ext>
            </a:extLst>
          </p:cNvPr>
          <p:cNvPicPr>
            <a:picLocks noChangeAspect="1"/>
          </p:cNvPicPr>
          <p:nvPr/>
        </p:nvPicPr>
        <p:blipFill rotWithShape="1">
          <a:blip r:embed="rId3"/>
          <a:srcRect l="32584" r="33146"/>
          <a:stretch/>
        </p:blipFill>
        <p:spPr>
          <a:xfrm>
            <a:off x="503434" y="1084780"/>
            <a:ext cx="3133618" cy="1828800"/>
          </a:xfrm>
          <a:prstGeom prst="rect">
            <a:avLst/>
          </a:prstGeom>
        </p:spPr>
      </p:pic>
      <p:sp>
        <p:nvSpPr>
          <p:cNvPr id="8" name="ZoneTexte 7">
            <a:extLst>
              <a:ext uri="{FF2B5EF4-FFF2-40B4-BE49-F238E27FC236}">
                <a16:creationId xmlns:a16="http://schemas.microsoft.com/office/drawing/2014/main" id="{AB10C9FA-AE6D-E749-B8BF-23C43ABDC64E}"/>
              </a:ext>
            </a:extLst>
          </p:cNvPr>
          <p:cNvSpPr txBox="1"/>
          <p:nvPr/>
        </p:nvSpPr>
        <p:spPr>
          <a:xfrm>
            <a:off x="2712377" y="304390"/>
            <a:ext cx="4063933" cy="523220"/>
          </a:xfrm>
          <a:prstGeom prst="rect">
            <a:avLst/>
          </a:prstGeom>
          <a:noFill/>
        </p:spPr>
        <p:txBody>
          <a:bodyPr wrap="none" rtlCol="0">
            <a:spAutoFit/>
          </a:bodyPr>
          <a:lstStyle/>
          <a:p>
            <a:r>
              <a:rPr lang="fr-FR" sz="2800" dirty="0">
                <a:solidFill>
                  <a:srgbClr val="002060"/>
                </a:solidFill>
              </a:rPr>
              <a:t>HPDA  et Base de Données</a:t>
            </a:r>
          </a:p>
        </p:txBody>
      </p:sp>
      <p:sp>
        <p:nvSpPr>
          <p:cNvPr id="9" name="ZoneTexte 8">
            <a:extLst>
              <a:ext uri="{FF2B5EF4-FFF2-40B4-BE49-F238E27FC236}">
                <a16:creationId xmlns:a16="http://schemas.microsoft.com/office/drawing/2014/main" id="{0B102ABB-B5DC-AF46-92AC-F36723B742DA}"/>
              </a:ext>
            </a:extLst>
          </p:cNvPr>
          <p:cNvSpPr txBox="1"/>
          <p:nvPr/>
        </p:nvSpPr>
        <p:spPr>
          <a:xfrm>
            <a:off x="4312036" y="4716779"/>
            <a:ext cx="4831964" cy="923330"/>
          </a:xfrm>
          <a:prstGeom prst="rect">
            <a:avLst/>
          </a:prstGeom>
          <a:noFill/>
        </p:spPr>
        <p:txBody>
          <a:bodyPr wrap="none" rtlCol="0">
            <a:spAutoFit/>
          </a:bodyPr>
          <a:lstStyle/>
          <a:p>
            <a:r>
              <a:rPr lang="fr-FR" dirty="0" err="1"/>
              <a:t>Observational</a:t>
            </a:r>
            <a:r>
              <a:rPr lang="fr-FR" dirty="0"/>
              <a:t> Data (SOHO, SDO, Trace, STEREO…)</a:t>
            </a:r>
          </a:p>
          <a:p>
            <a:r>
              <a:rPr lang="fr-FR" dirty="0"/>
              <a:t>Data </a:t>
            </a:r>
            <a:r>
              <a:rPr lang="fr-FR" dirty="0" err="1"/>
              <a:t>derived</a:t>
            </a:r>
            <a:r>
              <a:rPr lang="fr-FR" dirty="0"/>
              <a:t> </a:t>
            </a:r>
            <a:r>
              <a:rPr lang="fr-FR" dirty="0" err="1"/>
              <a:t>from</a:t>
            </a:r>
            <a:r>
              <a:rPr lang="fr-FR" dirty="0"/>
              <a:t> </a:t>
            </a:r>
            <a:r>
              <a:rPr lang="fr-FR" dirty="0" err="1"/>
              <a:t>observational</a:t>
            </a:r>
            <a:r>
              <a:rPr lang="fr-FR" dirty="0"/>
              <a:t> data</a:t>
            </a:r>
          </a:p>
          <a:p>
            <a:r>
              <a:rPr lang="fr-FR" dirty="0"/>
              <a:t>Simulation </a:t>
            </a:r>
            <a:r>
              <a:rPr lang="fr-FR" dirty="0" err="1"/>
              <a:t>results</a:t>
            </a:r>
            <a:r>
              <a:rPr lang="fr-FR" dirty="0"/>
              <a:t> data</a:t>
            </a:r>
          </a:p>
        </p:txBody>
      </p:sp>
      <p:sp>
        <p:nvSpPr>
          <p:cNvPr id="10" name="ZoneTexte 9">
            <a:extLst>
              <a:ext uri="{FF2B5EF4-FFF2-40B4-BE49-F238E27FC236}">
                <a16:creationId xmlns:a16="http://schemas.microsoft.com/office/drawing/2014/main" id="{013E8F80-D416-114E-9F53-13D3D1699411}"/>
              </a:ext>
            </a:extLst>
          </p:cNvPr>
          <p:cNvSpPr txBox="1"/>
          <p:nvPr/>
        </p:nvSpPr>
        <p:spPr>
          <a:xfrm>
            <a:off x="4800600" y="1436192"/>
            <a:ext cx="3975768" cy="369332"/>
          </a:xfrm>
          <a:prstGeom prst="rect">
            <a:avLst/>
          </a:prstGeom>
          <a:noFill/>
        </p:spPr>
        <p:txBody>
          <a:bodyPr wrap="none" rtlCol="0">
            <a:spAutoFit/>
          </a:bodyPr>
          <a:lstStyle/>
          <a:p>
            <a:r>
              <a:rPr lang="fr-FR" dirty="0"/>
              <a:t>Une communauté PNST bien en place </a:t>
            </a:r>
            <a:r>
              <a:rPr lang="fr-FR" dirty="0">
                <a:sym typeface="Wingdings" pitchFamily="2" charset="2"/>
              </a:rPr>
              <a:t></a:t>
            </a:r>
            <a:endParaRPr lang="fr-FR" dirty="0"/>
          </a:p>
        </p:txBody>
      </p:sp>
      <p:sp>
        <p:nvSpPr>
          <p:cNvPr id="11" name="ZoneTexte 10">
            <a:extLst>
              <a:ext uri="{FF2B5EF4-FFF2-40B4-BE49-F238E27FC236}">
                <a16:creationId xmlns:a16="http://schemas.microsoft.com/office/drawing/2014/main" id="{19FBEE7D-2C27-7646-90C3-EE931303FA2B}"/>
              </a:ext>
            </a:extLst>
          </p:cNvPr>
          <p:cNvSpPr txBox="1"/>
          <p:nvPr/>
        </p:nvSpPr>
        <p:spPr>
          <a:xfrm>
            <a:off x="238991" y="4779818"/>
            <a:ext cx="2593980" cy="923330"/>
          </a:xfrm>
          <a:prstGeom prst="rect">
            <a:avLst/>
          </a:prstGeom>
          <a:noFill/>
        </p:spPr>
        <p:txBody>
          <a:bodyPr wrap="none" rtlCol="0">
            <a:spAutoFit/>
          </a:bodyPr>
          <a:lstStyle/>
          <a:p>
            <a:r>
              <a:rPr lang="fr-FR" dirty="0"/>
              <a:t>SDO: ~70,000 images/</a:t>
            </a:r>
            <a:r>
              <a:rPr lang="fr-FR" dirty="0" err="1"/>
              <a:t>day</a:t>
            </a:r>
            <a:endParaRPr lang="fr-FR" dirty="0"/>
          </a:p>
          <a:p>
            <a:r>
              <a:rPr lang="fr-FR" dirty="0"/>
              <a:t>4kx4k</a:t>
            </a:r>
          </a:p>
          <a:p>
            <a:r>
              <a:rPr lang="fr-FR" dirty="0"/>
              <a:t>-&gt; 10’s of Po</a:t>
            </a:r>
          </a:p>
        </p:txBody>
      </p:sp>
      <p:sp>
        <p:nvSpPr>
          <p:cNvPr id="13" name="ZoneTexte 12">
            <a:extLst>
              <a:ext uri="{FF2B5EF4-FFF2-40B4-BE49-F238E27FC236}">
                <a16:creationId xmlns:a16="http://schemas.microsoft.com/office/drawing/2014/main" id="{76AA28A8-0528-D846-8E54-2DB52FF76936}"/>
              </a:ext>
            </a:extLst>
          </p:cNvPr>
          <p:cNvSpPr txBox="1"/>
          <p:nvPr/>
        </p:nvSpPr>
        <p:spPr>
          <a:xfrm>
            <a:off x="6114382" y="1829330"/>
            <a:ext cx="1766830" cy="646331"/>
          </a:xfrm>
          <a:prstGeom prst="rect">
            <a:avLst/>
          </a:prstGeom>
          <a:noFill/>
          <a:ln>
            <a:solidFill>
              <a:srgbClr val="7030A0"/>
            </a:solidFill>
          </a:ln>
        </p:spPr>
        <p:txBody>
          <a:bodyPr wrap="none" rtlCol="0">
            <a:spAutoFit/>
          </a:bodyPr>
          <a:lstStyle/>
          <a:p>
            <a:pPr algn="ctr"/>
            <a:r>
              <a:rPr lang="fr-FR" dirty="0">
                <a:solidFill>
                  <a:srgbClr val="7030A0"/>
                </a:solidFill>
              </a:rPr>
              <a:t>Meta header key</a:t>
            </a:r>
          </a:p>
          <a:p>
            <a:pPr algn="ctr"/>
            <a:r>
              <a:rPr lang="fr-FR" dirty="0">
                <a:solidFill>
                  <a:srgbClr val="7030A0"/>
                </a:solidFill>
              </a:rPr>
              <a:t>in data file</a:t>
            </a:r>
          </a:p>
        </p:txBody>
      </p:sp>
      <p:sp>
        <p:nvSpPr>
          <p:cNvPr id="14" name="Rectangle 13">
            <a:extLst>
              <a:ext uri="{FF2B5EF4-FFF2-40B4-BE49-F238E27FC236}">
                <a16:creationId xmlns:a16="http://schemas.microsoft.com/office/drawing/2014/main" id="{02D2FE27-AE97-8B41-8ABB-60DDD1FF2544}"/>
              </a:ext>
            </a:extLst>
          </p:cNvPr>
          <p:cNvSpPr/>
          <p:nvPr/>
        </p:nvSpPr>
        <p:spPr>
          <a:xfrm>
            <a:off x="249616" y="2724026"/>
            <a:ext cx="2117183" cy="369332"/>
          </a:xfrm>
          <a:prstGeom prst="rect">
            <a:avLst/>
          </a:prstGeom>
        </p:spPr>
        <p:txBody>
          <a:bodyPr wrap="none">
            <a:spAutoFit/>
          </a:bodyPr>
          <a:lstStyle/>
          <a:p>
            <a:r>
              <a:rPr lang="fr-FR" dirty="0"/>
              <a:t>http://</a:t>
            </a:r>
            <a:r>
              <a:rPr lang="fr-FR" dirty="0" err="1"/>
              <a:t>www.cdpp.eu</a:t>
            </a:r>
            <a:endParaRPr lang="fr-FR" dirty="0"/>
          </a:p>
        </p:txBody>
      </p:sp>
      <p:sp>
        <p:nvSpPr>
          <p:cNvPr id="15" name="ZoneTexte 14">
            <a:extLst>
              <a:ext uri="{FF2B5EF4-FFF2-40B4-BE49-F238E27FC236}">
                <a16:creationId xmlns:a16="http://schemas.microsoft.com/office/drawing/2014/main" id="{AE7B780C-4D58-BC49-B58F-82DF69CDD798}"/>
              </a:ext>
            </a:extLst>
          </p:cNvPr>
          <p:cNvSpPr txBox="1"/>
          <p:nvPr/>
        </p:nvSpPr>
        <p:spPr>
          <a:xfrm>
            <a:off x="249616" y="3244334"/>
            <a:ext cx="4006546" cy="369332"/>
          </a:xfrm>
          <a:prstGeom prst="rect">
            <a:avLst/>
          </a:prstGeom>
          <a:noFill/>
        </p:spPr>
        <p:txBody>
          <a:bodyPr wrap="none" rtlCol="0">
            <a:spAutoFit/>
          </a:bodyPr>
          <a:lstStyle/>
          <a:p>
            <a:r>
              <a:rPr lang="fr-FR" dirty="0"/>
              <a:t>AMDA, Propagation </a:t>
            </a:r>
            <a:r>
              <a:rPr lang="fr-FR" dirty="0" err="1"/>
              <a:t>Tool</a:t>
            </a:r>
            <a:r>
              <a:rPr lang="fr-FR" dirty="0"/>
              <a:t>, </a:t>
            </a:r>
            <a:r>
              <a:rPr lang="fr-FR" dirty="0" err="1"/>
              <a:t>Space</a:t>
            </a:r>
            <a:r>
              <a:rPr lang="fr-FR" dirty="0"/>
              <a:t> </a:t>
            </a:r>
            <a:r>
              <a:rPr lang="fr-FR" dirty="0" err="1"/>
              <a:t>Weather</a:t>
            </a:r>
            <a:endParaRPr lang="fr-FR" dirty="0"/>
          </a:p>
        </p:txBody>
      </p:sp>
    </p:spTree>
    <p:extLst>
      <p:ext uri="{BB962C8B-B14F-4D97-AF65-F5344CB8AC3E}">
        <p14:creationId xmlns:p14="http://schemas.microsoft.com/office/powerpoint/2010/main" val="2948424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4F51772-F60F-664D-BF4A-769AB27E0E10}"/>
              </a:ext>
            </a:extLst>
          </p:cNvPr>
          <p:cNvSpPr txBox="1"/>
          <p:nvPr/>
        </p:nvSpPr>
        <p:spPr>
          <a:xfrm>
            <a:off x="299236" y="271902"/>
            <a:ext cx="8396979" cy="4062651"/>
          </a:xfrm>
          <a:prstGeom prst="rect">
            <a:avLst/>
          </a:prstGeom>
          <a:noFill/>
        </p:spPr>
        <p:txBody>
          <a:bodyPr wrap="none" rtlCol="0">
            <a:spAutoFit/>
          </a:bodyPr>
          <a:lstStyle/>
          <a:p>
            <a:r>
              <a:rPr lang="fr-FR" sz="2400" dirty="0">
                <a:solidFill>
                  <a:srgbClr val="002060"/>
                </a:solidFill>
              </a:rPr>
              <a:t>Machine </a:t>
            </a:r>
            <a:r>
              <a:rPr lang="fr-FR" sz="2400" dirty="0" err="1">
                <a:solidFill>
                  <a:srgbClr val="002060"/>
                </a:solidFill>
              </a:rPr>
              <a:t>learning</a:t>
            </a:r>
            <a:r>
              <a:rPr lang="fr-FR" sz="2400" dirty="0">
                <a:solidFill>
                  <a:srgbClr val="002060"/>
                </a:solidFill>
              </a:rPr>
              <a:t> </a:t>
            </a:r>
            <a:r>
              <a:rPr lang="fr-FR" sz="2400" dirty="0" err="1">
                <a:solidFill>
                  <a:srgbClr val="002060"/>
                </a:solidFill>
              </a:rPr>
              <a:t>is</a:t>
            </a:r>
            <a:r>
              <a:rPr lang="fr-FR" sz="2400" dirty="0">
                <a:solidFill>
                  <a:srgbClr val="002060"/>
                </a:solidFill>
              </a:rPr>
              <a:t> </a:t>
            </a:r>
            <a:r>
              <a:rPr lang="fr-FR" sz="2400" dirty="0" err="1">
                <a:solidFill>
                  <a:srgbClr val="002060"/>
                </a:solidFill>
              </a:rPr>
              <a:t>traditionnaly</a:t>
            </a:r>
            <a:r>
              <a:rPr lang="fr-FR" sz="2400" dirty="0">
                <a:solidFill>
                  <a:srgbClr val="002060"/>
                </a:solidFill>
              </a:rPr>
              <a:t> </a:t>
            </a:r>
            <a:r>
              <a:rPr lang="fr-FR" sz="2400" dirty="0" err="1">
                <a:solidFill>
                  <a:srgbClr val="002060"/>
                </a:solidFill>
              </a:rPr>
              <a:t>separated</a:t>
            </a:r>
            <a:r>
              <a:rPr lang="fr-FR" sz="2400" dirty="0">
                <a:solidFill>
                  <a:srgbClr val="002060"/>
                </a:solidFill>
              </a:rPr>
              <a:t> in 2 </a:t>
            </a:r>
            <a:r>
              <a:rPr lang="fr-FR" sz="2400" dirty="0" err="1">
                <a:solidFill>
                  <a:srgbClr val="002060"/>
                </a:solidFill>
              </a:rPr>
              <a:t>fields</a:t>
            </a:r>
            <a:r>
              <a:rPr lang="fr-FR" dirty="0"/>
              <a:t>:</a:t>
            </a:r>
          </a:p>
          <a:p>
            <a:endParaRPr lang="fr-FR" dirty="0"/>
          </a:p>
          <a:p>
            <a:pPr marL="342900" indent="-342900">
              <a:buAutoNum type="alphaLcParenR"/>
            </a:pPr>
            <a:r>
              <a:rPr lang="fr-FR" dirty="0"/>
              <a:t>Can </a:t>
            </a:r>
            <a:r>
              <a:rPr lang="fr-FR" dirty="0" err="1"/>
              <a:t>be</a:t>
            </a:r>
            <a:r>
              <a:rPr lang="fr-FR" dirty="0"/>
              <a:t> </a:t>
            </a:r>
            <a:r>
              <a:rPr lang="fr-FR" dirty="0" err="1"/>
              <a:t>used</a:t>
            </a:r>
            <a:r>
              <a:rPr lang="fr-FR" dirty="0"/>
              <a:t> to </a:t>
            </a:r>
            <a:r>
              <a:rPr lang="fr-FR" dirty="0" err="1"/>
              <a:t>accelerate</a:t>
            </a:r>
            <a:r>
              <a:rPr lang="fr-FR" dirty="0"/>
              <a:t> and automate a </a:t>
            </a:r>
            <a:r>
              <a:rPr lang="fr-FR" dirty="0" err="1"/>
              <a:t>number</a:t>
            </a:r>
            <a:r>
              <a:rPr lang="fr-FR" dirty="0"/>
              <a:t> of </a:t>
            </a:r>
            <a:r>
              <a:rPr lang="fr-FR" dirty="0" err="1"/>
              <a:t>well</a:t>
            </a:r>
            <a:r>
              <a:rPr lang="fr-FR" dirty="0"/>
              <a:t> </a:t>
            </a:r>
            <a:r>
              <a:rPr lang="fr-FR" dirty="0" err="1"/>
              <a:t>understood</a:t>
            </a:r>
            <a:r>
              <a:rPr lang="fr-FR" dirty="0"/>
              <a:t> </a:t>
            </a:r>
            <a:r>
              <a:rPr lang="fr-FR" dirty="0" err="1"/>
              <a:t>tasks</a:t>
            </a:r>
            <a:endParaRPr lang="fr-FR" dirty="0"/>
          </a:p>
          <a:p>
            <a:pPr marL="342900" indent="-342900">
              <a:buAutoNum type="alphaLcParenR"/>
            </a:pPr>
            <a:endParaRPr lang="fr-FR" dirty="0"/>
          </a:p>
          <a:p>
            <a:pPr marL="342900" indent="-342900">
              <a:buAutoNum type="alphaLcParenR"/>
            </a:pPr>
            <a:endParaRPr lang="fr-FR" dirty="0"/>
          </a:p>
          <a:p>
            <a:pPr marL="342900" indent="-342900">
              <a:buAutoNum type="alphaLcParenR"/>
            </a:pPr>
            <a:endParaRPr lang="fr-FR" dirty="0"/>
          </a:p>
          <a:p>
            <a:pPr marL="342900" indent="-342900">
              <a:buAutoNum type="alphaLcParenR"/>
            </a:pPr>
            <a:endParaRPr lang="fr-FR" dirty="0"/>
          </a:p>
          <a:p>
            <a:pPr marL="342900" indent="-342900">
              <a:buAutoNum type="alphaLcParenR"/>
            </a:pPr>
            <a:endParaRPr lang="fr-FR" dirty="0"/>
          </a:p>
          <a:p>
            <a:pPr marL="342900" indent="-342900">
              <a:buAutoNum type="alphaLcParenR"/>
            </a:pPr>
            <a:endParaRPr lang="fr-FR" dirty="0"/>
          </a:p>
          <a:p>
            <a:pPr marL="342900" indent="-342900">
              <a:buAutoNum type="alphaLcParenR"/>
            </a:pPr>
            <a:endParaRPr lang="fr-FR" dirty="0"/>
          </a:p>
          <a:p>
            <a:pPr marL="342900" indent="-342900">
              <a:buAutoNum type="alphaLcParenR"/>
            </a:pPr>
            <a:endParaRPr lang="fr-FR" dirty="0"/>
          </a:p>
          <a:p>
            <a:pPr marL="342900" indent="-342900">
              <a:buAutoNum type="alphaLcParenR"/>
            </a:pPr>
            <a:endParaRPr lang="fr-FR" dirty="0"/>
          </a:p>
          <a:p>
            <a:pPr marL="342900" indent="-342900">
              <a:buAutoNum type="alphaLcParenR"/>
            </a:pPr>
            <a:endParaRPr lang="fr-FR" dirty="0"/>
          </a:p>
          <a:p>
            <a:pPr marL="342900" indent="-342900">
              <a:buAutoNum type="alphaLcParenR"/>
            </a:pPr>
            <a:r>
              <a:rPr lang="fr-FR" dirty="0"/>
              <a:t>Can </a:t>
            </a:r>
            <a:r>
              <a:rPr lang="fr-FR" dirty="0" err="1"/>
              <a:t>be</a:t>
            </a:r>
            <a:r>
              <a:rPr lang="fr-FR" dirty="0"/>
              <a:t> </a:t>
            </a:r>
            <a:r>
              <a:rPr lang="fr-FR" dirty="0" err="1"/>
              <a:t>used</a:t>
            </a:r>
            <a:r>
              <a:rPr lang="fr-FR" dirty="0"/>
              <a:t> for « </a:t>
            </a:r>
            <a:r>
              <a:rPr lang="fr-FR" dirty="0" err="1"/>
              <a:t>knowledge</a:t>
            </a:r>
            <a:r>
              <a:rPr lang="fr-FR" dirty="0"/>
              <a:t> </a:t>
            </a:r>
            <a:r>
              <a:rPr lang="fr-FR" dirty="0" err="1"/>
              <a:t>discovery</a:t>
            </a:r>
            <a:r>
              <a:rPr lang="fr-FR" dirty="0"/>
              <a:t> », </a:t>
            </a:r>
            <a:r>
              <a:rPr lang="fr-FR" dirty="0" err="1"/>
              <a:t>so</a:t>
            </a:r>
            <a:r>
              <a:rPr lang="fr-FR" dirty="0"/>
              <a:t> to </a:t>
            </a:r>
            <a:r>
              <a:rPr lang="fr-FR" dirty="0" err="1"/>
              <a:t>truly</a:t>
            </a:r>
            <a:r>
              <a:rPr lang="fr-FR" dirty="0"/>
              <a:t> </a:t>
            </a:r>
            <a:r>
              <a:rPr lang="fr-FR" dirty="0" err="1"/>
              <a:t>improved</a:t>
            </a:r>
            <a:r>
              <a:rPr lang="fr-FR" dirty="0"/>
              <a:t> of </a:t>
            </a:r>
            <a:r>
              <a:rPr lang="fr-FR" dirty="0" err="1"/>
              <a:t>our</a:t>
            </a:r>
            <a:r>
              <a:rPr lang="fr-FR" dirty="0"/>
              <a:t> </a:t>
            </a:r>
            <a:r>
              <a:rPr lang="fr-FR" dirty="0" err="1"/>
              <a:t>understanding</a:t>
            </a:r>
            <a:endParaRPr lang="fr-FR" dirty="0"/>
          </a:p>
        </p:txBody>
      </p:sp>
      <p:pic>
        <p:nvPicPr>
          <p:cNvPr id="6" name="Image 5">
            <a:extLst>
              <a:ext uri="{FF2B5EF4-FFF2-40B4-BE49-F238E27FC236}">
                <a16:creationId xmlns:a16="http://schemas.microsoft.com/office/drawing/2014/main" id="{A7DB8EB9-D12B-A048-9CC5-8ED76CBC7293}"/>
              </a:ext>
            </a:extLst>
          </p:cNvPr>
          <p:cNvPicPr>
            <a:picLocks noChangeAspect="1"/>
          </p:cNvPicPr>
          <p:nvPr/>
        </p:nvPicPr>
        <p:blipFill>
          <a:blip r:embed="rId2"/>
          <a:stretch>
            <a:fillRect/>
          </a:stretch>
        </p:blipFill>
        <p:spPr>
          <a:xfrm>
            <a:off x="1912086" y="1384188"/>
            <a:ext cx="3986473" cy="2359992"/>
          </a:xfrm>
          <a:prstGeom prst="rect">
            <a:avLst/>
          </a:prstGeom>
        </p:spPr>
      </p:pic>
      <p:sp>
        <p:nvSpPr>
          <p:cNvPr id="7" name="ZoneTexte 6">
            <a:extLst>
              <a:ext uri="{FF2B5EF4-FFF2-40B4-BE49-F238E27FC236}">
                <a16:creationId xmlns:a16="http://schemas.microsoft.com/office/drawing/2014/main" id="{61A5C57F-0529-8D41-80F9-689A3E8C5404}"/>
              </a:ext>
            </a:extLst>
          </p:cNvPr>
          <p:cNvSpPr txBox="1"/>
          <p:nvPr/>
        </p:nvSpPr>
        <p:spPr>
          <a:xfrm>
            <a:off x="6203373" y="2379518"/>
            <a:ext cx="1994457" cy="369332"/>
          </a:xfrm>
          <a:prstGeom prst="rect">
            <a:avLst/>
          </a:prstGeom>
          <a:noFill/>
        </p:spPr>
        <p:txBody>
          <a:bodyPr wrap="none" rtlCol="0">
            <a:spAutoFit/>
          </a:bodyPr>
          <a:lstStyle/>
          <a:p>
            <a:r>
              <a:rPr lang="fr-FR" dirty="0" err="1"/>
              <a:t>Automated</a:t>
            </a:r>
            <a:r>
              <a:rPr lang="fr-FR" dirty="0"/>
              <a:t> </a:t>
            </a:r>
            <a:r>
              <a:rPr lang="fr-FR" dirty="0" err="1"/>
              <a:t>caption</a:t>
            </a:r>
            <a:endParaRPr lang="fr-FR" dirty="0"/>
          </a:p>
        </p:txBody>
      </p:sp>
      <p:pic>
        <p:nvPicPr>
          <p:cNvPr id="8" name="Image 7">
            <a:extLst>
              <a:ext uri="{FF2B5EF4-FFF2-40B4-BE49-F238E27FC236}">
                <a16:creationId xmlns:a16="http://schemas.microsoft.com/office/drawing/2014/main" id="{EF033F4A-F524-384F-9FE7-649ECE5C3C3E}"/>
              </a:ext>
            </a:extLst>
          </p:cNvPr>
          <p:cNvPicPr>
            <a:picLocks noChangeAspect="1"/>
          </p:cNvPicPr>
          <p:nvPr/>
        </p:nvPicPr>
        <p:blipFill>
          <a:blip r:embed="rId3"/>
          <a:stretch>
            <a:fillRect/>
          </a:stretch>
        </p:blipFill>
        <p:spPr>
          <a:xfrm>
            <a:off x="2725207" y="4334553"/>
            <a:ext cx="2452304" cy="2459212"/>
          </a:xfrm>
          <a:prstGeom prst="rect">
            <a:avLst/>
          </a:prstGeom>
        </p:spPr>
      </p:pic>
      <p:sp>
        <p:nvSpPr>
          <p:cNvPr id="9" name="ZoneTexte 8">
            <a:extLst>
              <a:ext uri="{FF2B5EF4-FFF2-40B4-BE49-F238E27FC236}">
                <a16:creationId xmlns:a16="http://schemas.microsoft.com/office/drawing/2014/main" id="{86D9F581-0F1F-CC48-9CCD-64E5C4930EDC}"/>
              </a:ext>
            </a:extLst>
          </p:cNvPr>
          <p:cNvSpPr txBox="1"/>
          <p:nvPr/>
        </p:nvSpPr>
        <p:spPr>
          <a:xfrm>
            <a:off x="5798127" y="4831773"/>
            <a:ext cx="2385846" cy="1477328"/>
          </a:xfrm>
          <a:prstGeom prst="rect">
            <a:avLst/>
          </a:prstGeom>
          <a:noFill/>
        </p:spPr>
        <p:txBody>
          <a:bodyPr wrap="none" rtlCol="0">
            <a:spAutoFit/>
          </a:bodyPr>
          <a:lstStyle/>
          <a:p>
            <a:r>
              <a:rPr lang="fr-FR" dirty="0"/>
              <a:t>Move 37 of </a:t>
            </a:r>
            <a:r>
              <a:rPr lang="fr-FR" dirty="0" err="1"/>
              <a:t>AlphaGo</a:t>
            </a:r>
            <a:endParaRPr lang="fr-FR" dirty="0"/>
          </a:p>
          <a:p>
            <a:endParaRPr lang="fr-FR" dirty="0"/>
          </a:p>
          <a:p>
            <a:endParaRPr lang="fr-FR" dirty="0"/>
          </a:p>
          <a:p>
            <a:r>
              <a:rPr lang="fr-FR" dirty="0" err="1"/>
              <a:t>Subclass</a:t>
            </a:r>
            <a:r>
              <a:rPr lang="fr-FR" dirty="0"/>
              <a:t> of ML: </a:t>
            </a:r>
          </a:p>
          <a:p>
            <a:r>
              <a:rPr lang="fr-FR" dirty="0" err="1"/>
              <a:t>Reinforcement</a:t>
            </a:r>
            <a:r>
              <a:rPr lang="fr-FR" dirty="0"/>
              <a:t> </a:t>
            </a:r>
            <a:r>
              <a:rPr lang="fr-FR" dirty="0" err="1"/>
              <a:t>learning</a:t>
            </a:r>
            <a:endParaRPr lang="fr-FR" dirty="0"/>
          </a:p>
        </p:txBody>
      </p:sp>
    </p:spTree>
    <p:extLst>
      <p:ext uri="{BB962C8B-B14F-4D97-AF65-F5344CB8AC3E}">
        <p14:creationId xmlns:p14="http://schemas.microsoft.com/office/powerpoint/2010/main" val="1420309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EBF3BEB-F8F1-4B4E-8D7B-BA29A9D6E0C4}"/>
              </a:ext>
            </a:extLst>
          </p:cNvPr>
          <p:cNvPicPr>
            <a:picLocks noChangeAspect="1"/>
          </p:cNvPicPr>
          <p:nvPr/>
        </p:nvPicPr>
        <p:blipFill>
          <a:blip r:embed="rId2"/>
          <a:stretch>
            <a:fillRect/>
          </a:stretch>
        </p:blipFill>
        <p:spPr>
          <a:xfrm>
            <a:off x="0" y="118144"/>
            <a:ext cx="9144000" cy="6149101"/>
          </a:xfrm>
          <a:prstGeom prst="rect">
            <a:avLst/>
          </a:prstGeom>
        </p:spPr>
      </p:pic>
      <p:sp>
        <p:nvSpPr>
          <p:cNvPr id="7" name="ZoneTexte 6">
            <a:extLst>
              <a:ext uri="{FF2B5EF4-FFF2-40B4-BE49-F238E27FC236}">
                <a16:creationId xmlns:a16="http://schemas.microsoft.com/office/drawing/2014/main" id="{205F1385-0AF2-1B4E-9F42-20A4E804DB1C}"/>
              </a:ext>
            </a:extLst>
          </p:cNvPr>
          <p:cNvSpPr txBox="1"/>
          <p:nvPr/>
        </p:nvSpPr>
        <p:spPr>
          <a:xfrm>
            <a:off x="1254138" y="6082579"/>
            <a:ext cx="6952544" cy="369332"/>
          </a:xfrm>
          <a:prstGeom prst="rect">
            <a:avLst/>
          </a:prstGeom>
          <a:noFill/>
        </p:spPr>
        <p:txBody>
          <a:bodyPr wrap="none" rtlCol="0">
            <a:spAutoFit/>
          </a:bodyPr>
          <a:lstStyle/>
          <a:p>
            <a:r>
              <a:rPr lang="fr-FR" dirty="0">
                <a:solidFill>
                  <a:srgbClr val="7030A0"/>
                </a:solidFill>
              </a:rPr>
              <a:t>=&gt; « </a:t>
            </a:r>
            <a:r>
              <a:rPr lang="fr-FR" dirty="0" err="1">
                <a:solidFill>
                  <a:srgbClr val="7030A0"/>
                </a:solidFill>
              </a:rPr>
              <a:t>grey</a:t>
            </a:r>
            <a:r>
              <a:rPr lang="fr-FR" dirty="0">
                <a:solidFill>
                  <a:srgbClr val="7030A0"/>
                </a:solidFill>
              </a:rPr>
              <a:t> </a:t>
            </a:r>
            <a:r>
              <a:rPr lang="fr-FR" dirty="0" err="1">
                <a:solidFill>
                  <a:srgbClr val="7030A0"/>
                </a:solidFill>
              </a:rPr>
              <a:t>approach</a:t>
            </a:r>
            <a:r>
              <a:rPr lang="fr-FR" dirty="0">
                <a:solidFill>
                  <a:srgbClr val="7030A0"/>
                </a:solidFill>
              </a:rPr>
              <a:t> »  : data </a:t>
            </a:r>
            <a:r>
              <a:rPr lang="fr-FR" dirty="0" err="1">
                <a:solidFill>
                  <a:srgbClr val="7030A0"/>
                </a:solidFill>
              </a:rPr>
              <a:t>assimilation+AI</a:t>
            </a:r>
            <a:r>
              <a:rPr lang="fr-FR" dirty="0">
                <a:solidFill>
                  <a:srgbClr val="7030A0"/>
                </a:solidFill>
              </a:rPr>
              <a:t>/ML in </a:t>
            </a:r>
            <a:r>
              <a:rPr lang="fr-FR" dirty="0" err="1">
                <a:solidFill>
                  <a:srgbClr val="7030A0"/>
                </a:solidFill>
              </a:rPr>
              <a:t>advanced</a:t>
            </a:r>
            <a:r>
              <a:rPr lang="fr-FR" dirty="0">
                <a:solidFill>
                  <a:srgbClr val="7030A0"/>
                </a:solidFill>
              </a:rPr>
              <a:t> simulations</a:t>
            </a:r>
          </a:p>
        </p:txBody>
      </p:sp>
      <p:sp>
        <p:nvSpPr>
          <p:cNvPr id="8" name="ZoneTexte 7">
            <a:extLst>
              <a:ext uri="{FF2B5EF4-FFF2-40B4-BE49-F238E27FC236}">
                <a16:creationId xmlns:a16="http://schemas.microsoft.com/office/drawing/2014/main" id="{C37C5C28-EB05-E049-83F6-57B9AEB2236B}"/>
              </a:ext>
            </a:extLst>
          </p:cNvPr>
          <p:cNvSpPr txBox="1"/>
          <p:nvPr/>
        </p:nvSpPr>
        <p:spPr>
          <a:xfrm>
            <a:off x="0" y="6555190"/>
            <a:ext cx="1839158" cy="369332"/>
          </a:xfrm>
          <a:prstGeom prst="rect">
            <a:avLst/>
          </a:prstGeom>
          <a:noFill/>
        </p:spPr>
        <p:txBody>
          <a:bodyPr wrap="none" rtlCol="0">
            <a:spAutoFit/>
          </a:bodyPr>
          <a:lstStyle/>
          <a:p>
            <a:r>
              <a:rPr lang="fr-FR" dirty="0" err="1"/>
              <a:t>Camporeale</a:t>
            </a:r>
            <a:r>
              <a:rPr lang="fr-FR" dirty="0"/>
              <a:t> 2019</a:t>
            </a:r>
          </a:p>
        </p:txBody>
      </p:sp>
    </p:spTree>
    <p:extLst>
      <p:ext uri="{BB962C8B-B14F-4D97-AF65-F5344CB8AC3E}">
        <p14:creationId xmlns:p14="http://schemas.microsoft.com/office/powerpoint/2010/main" val="933388418"/>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627</TotalTime>
  <Words>956</Words>
  <Application>Microsoft Macintosh PowerPoint</Application>
  <PresentationFormat>Affichage à l'écran (4:3)</PresentationFormat>
  <Paragraphs>158</Paragraphs>
  <Slides>17</Slides>
  <Notes>0</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17</vt:i4>
      </vt:variant>
    </vt:vector>
  </HeadingPairs>
  <TitlesOfParts>
    <vt:vector size="24" baseType="lpstr">
      <vt:lpstr>Fi</vt:lpstr>
      <vt:lpstr>Lato</vt:lpstr>
      <vt:lpstr>Arial</vt:lpstr>
      <vt:lpstr>Calibri</vt:lpstr>
      <vt:lpstr>Calibri Light</vt:lpstr>
      <vt:lpstr>Symbol</vt:lpstr>
      <vt:lpstr>Thème Office</vt:lpstr>
      <vt:lpstr>Présentation PowerPoint</vt:lpstr>
      <vt:lpstr>ASTRONET: AN EUROPEAN ROADMAP</vt:lpstr>
      <vt:lpstr>Présentation PowerPoint</vt:lpstr>
      <vt:lpstr>Contexte NATIONAL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Microsoft Office</dc:creator>
  <cp:lastModifiedBy>Utilisateur Microsoft Office</cp:lastModifiedBy>
  <cp:revision>42</cp:revision>
  <dcterms:created xsi:type="dcterms:W3CDTF">2022-05-17T21:21:43Z</dcterms:created>
  <dcterms:modified xsi:type="dcterms:W3CDTF">2022-05-18T07:49:40Z</dcterms:modified>
</cp:coreProperties>
</file>